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Lst>
  <p:sldSz cx="10972800" cy="6400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9051"/>
    <a:srgbClr val="E408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7"/>
    <p:restoredTop sz="94607"/>
  </p:normalViewPr>
  <p:slideViewPr>
    <p:cSldViewPr snapToGrid="0" snapToObjects="1">
      <p:cViewPr varScale="1">
        <p:scale>
          <a:sx n="128" d="100"/>
          <a:sy n="128" d="100"/>
        </p:scale>
        <p:origin x="8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47539"/>
            <a:ext cx="8229600" cy="2228427"/>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1600" y="3361902"/>
            <a:ext cx="8229600" cy="1545378"/>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6D9246-4FED-8E4D-BC9B-CDD794F2A5B7}"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389675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D9246-4FED-8E4D-BC9B-CDD794F2A5B7}"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202131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0" y="340783"/>
            <a:ext cx="2366010" cy="54243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0" y="340783"/>
            <a:ext cx="6960870" cy="54243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D9246-4FED-8E4D-BC9B-CDD794F2A5B7}"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387372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D9246-4FED-8E4D-BC9B-CDD794F2A5B7}"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239288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5" y="1595756"/>
            <a:ext cx="9464040" cy="2662555"/>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48665" y="4283499"/>
            <a:ext cx="9464040" cy="1400175"/>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6D9246-4FED-8E4D-BC9B-CDD794F2A5B7}"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39519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1703917"/>
            <a:ext cx="4663440" cy="4061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1703917"/>
            <a:ext cx="4663440" cy="4061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6D9246-4FED-8E4D-BC9B-CDD794F2A5B7}"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184094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340784"/>
            <a:ext cx="9464040" cy="1237192"/>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1569085"/>
            <a:ext cx="4642008" cy="768985"/>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p>
        </p:txBody>
      </p:sp>
      <p:sp>
        <p:nvSpPr>
          <p:cNvPr id="4" name="Content Placeholder 3"/>
          <p:cNvSpPr>
            <a:spLocks noGrp="1"/>
          </p:cNvSpPr>
          <p:nvPr>
            <p:ph sz="half" idx="2"/>
          </p:nvPr>
        </p:nvSpPr>
        <p:spPr>
          <a:xfrm>
            <a:off x="755810" y="2338070"/>
            <a:ext cx="4642008" cy="3438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0" y="1569085"/>
            <a:ext cx="4664869" cy="768985"/>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p>
        </p:txBody>
      </p:sp>
      <p:sp>
        <p:nvSpPr>
          <p:cNvPr id="6" name="Content Placeholder 5"/>
          <p:cNvSpPr>
            <a:spLocks noGrp="1"/>
          </p:cNvSpPr>
          <p:nvPr>
            <p:ph sz="quarter" idx="4"/>
          </p:nvPr>
        </p:nvSpPr>
        <p:spPr>
          <a:xfrm>
            <a:off x="5554980" y="2338070"/>
            <a:ext cx="4664869" cy="3438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6D9246-4FED-8E4D-BC9B-CDD794F2A5B7}" type="datetimeFigureOut">
              <a:rPr lang="en-US" smtClean="0"/>
              <a:t>1/12/21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307594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6D9246-4FED-8E4D-BC9B-CDD794F2A5B7}" type="datetimeFigureOut">
              <a:rPr lang="en-US" smtClean="0"/>
              <a:t>1/12/21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79421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D9246-4FED-8E4D-BC9B-CDD794F2A5B7}" type="datetimeFigureOut">
              <a:rPr lang="en-US" smtClean="0"/>
              <a:t>1/12/21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47166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26720"/>
            <a:ext cx="3539013" cy="149352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4664869" y="921597"/>
            <a:ext cx="5554980" cy="4548717"/>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10" y="1920240"/>
            <a:ext cx="3539013" cy="3557482"/>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6D9246-4FED-8E4D-BC9B-CDD794F2A5B7}"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343452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26720"/>
            <a:ext cx="3539013" cy="149352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921597"/>
            <a:ext cx="5554980" cy="4548717"/>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755810" y="1920240"/>
            <a:ext cx="3539013" cy="3557482"/>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6D9246-4FED-8E4D-BC9B-CDD794F2A5B7}"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3C2A6-7454-8A4A-AC32-62516CD07BC5}" type="slidenum">
              <a:rPr lang="en-US" smtClean="0"/>
              <a:t>‹#›</a:t>
            </a:fld>
            <a:endParaRPr lang="en-US"/>
          </a:p>
        </p:txBody>
      </p:sp>
    </p:spTree>
    <p:extLst>
      <p:ext uri="{BB962C8B-B14F-4D97-AF65-F5344CB8AC3E}">
        <p14:creationId xmlns:p14="http://schemas.microsoft.com/office/powerpoint/2010/main" val="194956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340784"/>
            <a:ext cx="9464040" cy="123719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1703917"/>
            <a:ext cx="9464040" cy="40612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5932594"/>
            <a:ext cx="2468880" cy="340783"/>
          </a:xfrm>
          <a:prstGeom prst="rect">
            <a:avLst/>
          </a:prstGeom>
        </p:spPr>
        <p:txBody>
          <a:bodyPr vert="horz" lIns="91440" tIns="45720" rIns="91440" bIns="45720" rtlCol="0" anchor="ctr"/>
          <a:lstStyle>
            <a:lvl1pPr algn="l">
              <a:defRPr sz="1080">
                <a:solidFill>
                  <a:schemeClr val="tx1">
                    <a:tint val="75000"/>
                  </a:schemeClr>
                </a:solidFill>
              </a:defRPr>
            </a:lvl1pPr>
          </a:lstStyle>
          <a:p>
            <a:fld id="{DD6D9246-4FED-8E4D-BC9B-CDD794F2A5B7}" type="datetimeFigureOut">
              <a:rPr lang="en-US" smtClean="0"/>
              <a:t>1/12/21</a:t>
            </a:fld>
            <a:endParaRPr lang="en-US"/>
          </a:p>
        </p:txBody>
      </p:sp>
      <p:sp>
        <p:nvSpPr>
          <p:cNvPr id="5" name="Footer Placeholder 4"/>
          <p:cNvSpPr>
            <a:spLocks noGrp="1"/>
          </p:cNvSpPr>
          <p:nvPr>
            <p:ph type="ftr" sz="quarter" idx="3"/>
          </p:nvPr>
        </p:nvSpPr>
        <p:spPr>
          <a:xfrm>
            <a:off x="3634740" y="5932594"/>
            <a:ext cx="3703320" cy="340783"/>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5932594"/>
            <a:ext cx="2468880" cy="340783"/>
          </a:xfrm>
          <a:prstGeom prst="rect">
            <a:avLst/>
          </a:prstGeom>
        </p:spPr>
        <p:txBody>
          <a:bodyPr vert="horz" lIns="91440" tIns="45720" rIns="91440" bIns="45720" rtlCol="0" anchor="ctr"/>
          <a:lstStyle>
            <a:lvl1pPr algn="r">
              <a:defRPr sz="1080">
                <a:solidFill>
                  <a:schemeClr val="tx1">
                    <a:tint val="75000"/>
                  </a:schemeClr>
                </a:solidFill>
              </a:defRPr>
            </a:lvl1pPr>
          </a:lstStyle>
          <a:p>
            <a:fld id="{7E73C2A6-7454-8A4A-AC32-62516CD07BC5}" type="slidenum">
              <a:rPr lang="en-US" smtClean="0"/>
              <a:t>‹#›</a:t>
            </a:fld>
            <a:endParaRPr lang="en-US"/>
          </a:p>
        </p:txBody>
      </p:sp>
    </p:spTree>
    <p:extLst>
      <p:ext uri="{BB962C8B-B14F-4D97-AF65-F5344CB8AC3E}">
        <p14:creationId xmlns:p14="http://schemas.microsoft.com/office/powerpoint/2010/main" val="21086185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93721-9B0B-724A-86ED-8441D1594760}"/>
              </a:ext>
            </a:extLst>
          </p:cNvPr>
          <p:cNvSpPr txBox="1"/>
          <p:nvPr/>
        </p:nvSpPr>
        <p:spPr>
          <a:xfrm>
            <a:off x="4032942" y="2726292"/>
            <a:ext cx="7144512" cy="502766"/>
          </a:xfrm>
          <a:prstGeom prst="rect">
            <a:avLst/>
          </a:prstGeom>
          <a:noFill/>
        </p:spPr>
        <p:txBody>
          <a:bodyPr wrap="square" rtlCol="0">
            <a:spAutoFit/>
          </a:bodyPr>
          <a:lstStyle/>
          <a:p>
            <a:r>
              <a:rPr lang="en-US" sz="2667" dirty="0">
                <a:solidFill>
                  <a:schemeClr val="accent6">
                    <a:lumMod val="75000"/>
                  </a:schemeClr>
                </a:solidFill>
                <a:latin typeface="Courier" pitchFamily="2" charset="0"/>
              </a:rPr>
              <a:t>ACGGACGUUUGAGAGCGAGA</a:t>
            </a:r>
          </a:p>
        </p:txBody>
      </p:sp>
      <p:sp>
        <p:nvSpPr>
          <p:cNvPr id="5" name="TextBox 4">
            <a:extLst>
              <a:ext uri="{FF2B5EF4-FFF2-40B4-BE49-F238E27FC236}">
                <a16:creationId xmlns:a16="http://schemas.microsoft.com/office/drawing/2014/main" id="{D5799CD0-411F-B345-9EC0-B940A4EF38BC}"/>
              </a:ext>
            </a:extLst>
          </p:cNvPr>
          <p:cNvSpPr txBox="1"/>
          <p:nvPr/>
        </p:nvSpPr>
        <p:spPr>
          <a:xfrm>
            <a:off x="4032942" y="1175987"/>
            <a:ext cx="7144512" cy="502766"/>
          </a:xfrm>
          <a:prstGeom prst="rect">
            <a:avLst/>
          </a:prstGeom>
          <a:noFill/>
        </p:spPr>
        <p:txBody>
          <a:bodyPr wrap="square" rtlCol="0">
            <a:spAutoFit/>
          </a:bodyPr>
          <a:lstStyle/>
          <a:p>
            <a:r>
              <a:rPr lang="en-US" sz="2667" dirty="0">
                <a:latin typeface="Courier" pitchFamily="2" charset="0"/>
              </a:rPr>
              <a:t>A</a:t>
            </a:r>
            <a:r>
              <a:rPr lang="en-US" sz="2667" dirty="0">
                <a:solidFill>
                  <a:srgbClr val="F89051"/>
                </a:solidFill>
                <a:latin typeface="Courier" pitchFamily="2" charset="0"/>
              </a:rPr>
              <a:t>CG</a:t>
            </a:r>
            <a:r>
              <a:rPr lang="en-US" sz="2667" dirty="0">
                <a:solidFill>
                  <a:srgbClr val="FF0000"/>
                </a:solidFill>
                <a:latin typeface="Courier" pitchFamily="2" charset="0"/>
              </a:rPr>
              <a:t>CACGT</a:t>
            </a:r>
            <a:r>
              <a:rPr lang="en-US" sz="2667" dirty="0">
                <a:solidFill>
                  <a:srgbClr val="F89051"/>
                </a:solidFill>
                <a:latin typeface="Courier" pitchFamily="2" charset="0"/>
              </a:rPr>
              <a:t>TT</a:t>
            </a:r>
            <a:r>
              <a:rPr lang="en-US" sz="2667" dirty="0">
                <a:latin typeface="Courier" pitchFamily="2" charset="0"/>
              </a:rPr>
              <a:t>GAGAGCGAGA</a:t>
            </a:r>
          </a:p>
        </p:txBody>
      </p:sp>
      <p:cxnSp>
        <p:nvCxnSpPr>
          <p:cNvPr id="7" name="Straight Connector 6">
            <a:extLst>
              <a:ext uri="{FF2B5EF4-FFF2-40B4-BE49-F238E27FC236}">
                <a16:creationId xmlns:a16="http://schemas.microsoft.com/office/drawing/2014/main" id="{D841051F-183B-1346-A02C-CF36ACF4759D}"/>
              </a:ext>
            </a:extLst>
          </p:cNvPr>
          <p:cNvCxnSpPr>
            <a:cxnSpLocks/>
          </p:cNvCxnSpPr>
          <p:nvPr/>
        </p:nvCxnSpPr>
        <p:spPr>
          <a:xfrm>
            <a:off x="2688342" y="1427546"/>
            <a:ext cx="13898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14390D-9573-974A-921A-0384ACF1E103}"/>
              </a:ext>
            </a:extLst>
          </p:cNvPr>
          <p:cNvCxnSpPr>
            <a:cxnSpLocks/>
          </p:cNvCxnSpPr>
          <p:nvPr/>
        </p:nvCxnSpPr>
        <p:spPr>
          <a:xfrm>
            <a:off x="3731796" y="2455048"/>
            <a:ext cx="335183"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995131-624B-0644-9A86-6C25C72DC36A}"/>
              </a:ext>
            </a:extLst>
          </p:cNvPr>
          <p:cNvSpPr txBox="1"/>
          <p:nvPr/>
        </p:nvSpPr>
        <p:spPr>
          <a:xfrm>
            <a:off x="4009893" y="2220214"/>
            <a:ext cx="7144512" cy="502766"/>
          </a:xfrm>
          <a:prstGeom prst="rect">
            <a:avLst/>
          </a:prstGeom>
          <a:noFill/>
        </p:spPr>
        <p:txBody>
          <a:bodyPr wrap="square" rtlCol="0">
            <a:spAutoFit/>
          </a:bodyPr>
          <a:lstStyle/>
          <a:p>
            <a:r>
              <a:rPr lang="en-US" sz="2667" dirty="0">
                <a:latin typeface="Courier" pitchFamily="2" charset="0"/>
              </a:rPr>
              <a:t>TGCCTGCAAACTCTCGCTCT</a:t>
            </a:r>
          </a:p>
        </p:txBody>
      </p:sp>
      <p:cxnSp>
        <p:nvCxnSpPr>
          <p:cNvPr id="10" name="Straight Connector 9">
            <a:extLst>
              <a:ext uri="{FF2B5EF4-FFF2-40B4-BE49-F238E27FC236}">
                <a16:creationId xmlns:a16="http://schemas.microsoft.com/office/drawing/2014/main" id="{AEDBA500-1C58-104D-92B3-115A3E55122A}"/>
              </a:ext>
            </a:extLst>
          </p:cNvPr>
          <p:cNvCxnSpPr/>
          <p:nvPr/>
        </p:nvCxnSpPr>
        <p:spPr>
          <a:xfrm>
            <a:off x="9154221" y="1434629"/>
            <a:ext cx="13898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A75BE3C-87A6-2B45-8F50-B5CFCF7A1A47}"/>
              </a:ext>
            </a:extLst>
          </p:cNvPr>
          <p:cNvCxnSpPr/>
          <p:nvPr/>
        </p:nvCxnSpPr>
        <p:spPr>
          <a:xfrm>
            <a:off x="9154221" y="1720823"/>
            <a:ext cx="13898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7E4213-644B-CC45-9A9D-788054DD49C3}"/>
              </a:ext>
            </a:extLst>
          </p:cNvPr>
          <p:cNvCxnSpPr>
            <a:cxnSpLocks/>
          </p:cNvCxnSpPr>
          <p:nvPr/>
        </p:nvCxnSpPr>
        <p:spPr>
          <a:xfrm flipV="1">
            <a:off x="8559683" y="769863"/>
            <a:ext cx="0" cy="4089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DDB1EC-58EF-AB48-B21A-C2E4170462F8}"/>
              </a:ext>
            </a:extLst>
          </p:cNvPr>
          <p:cNvSpPr txBox="1"/>
          <p:nvPr/>
        </p:nvSpPr>
        <p:spPr>
          <a:xfrm>
            <a:off x="8111127" y="368476"/>
            <a:ext cx="1690385" cy="338554"/>
          </a:xfrm>
          <a:prstGeom prst="rect">
            <a:avLst/>
          </a:prstGeom>
          <a:noFill/>
        </p:spPr>
        <p:txBody>
          <a:bodyPr wrap="square" rtlCol="0">
            <a:spAutoFit/>
          </a:bodyPr>
          <a:lstStyle/>
          <a:p>
            <a:r>
              <a:rPr lang="en-US" sz="1600" dirty="0"/>
              <a:t>PAM site</a:t>
            </a:r>
          </a:p>
        </p:txBody>
      </p:sp>
      <p:sp>
        <p:nvSpPr>
          <p:cNvPr id="15" name="TextBox 14">
            <a:extLst>
              <a:ext uri="{FF2B5EF4-FFF2-40B4-BE49-F238E27FC236}">
                <a16:creationId xmlns:a16="http://schemas.microsoft.com/office/drawing/2014/main" id="{F9B4CA9E-6897-D543-936F-9C624F1057B0}"/>
              </a:ext>
            </a:extLst>
          </p:cNvPr>
          <p:cNvSpPr txBox="1"/>
          <p:nvPr/>
        </p:nvSpPr>
        <p:spPr>
          <a:xfrm>
            <a:off x="3759539" y="297499"/>
            <a:ext cx="2875601" cy="584775"/>
          </a:xfrm>
          <a:prstGeom prst="rect">
            <a:avLst/>
          </a:prstGeom>
          <a:noFill/>
        </p:spPr>
        <p:txBody>
          <a:bodyPr wrap="square" rtlCol="0">
            <a:spAutoFit/>
          </a:bodyPr>
          <a:lstStyle/>
          <a:p>
            <a:pPr algn="ctr"/>
            <a:r>
              <a:rPr lang="en-US" sz="1600" dirty="0">
                <a:solidFill>
                  <a:srgbClr val="FF0000"/>
                </a:solidFill>
              </a:rPr>
              <a:t>Optimal editing </a:t>
            </a:r>
          </a:p>
          <a:p>
            <a:pPr algn="ctr"/>
            <a:r>
              <a:rPr lang="en-US" sz="1600" dirty="0">
                <a:solidFill>
                  <a:srgbClr val="FF0000"/>
                </a:solidFill>
              </a:rPr>
              <a:t>window</a:t>
            </a:r>
          </a:p>
        </p:txBody>
      </p:sp>
      <p:sp>
        <p:nvSpPr>
          <p:cNvPr id="54" name="TextBox 53">
            <a:extLst>
              <a:ext uri="{FF2B5EF4-FFF2-40B4-BE49-F238E27FC236}">
                <a16:creationId xmlns:a16="http://schemas.microsoft.com/office/drawing/2014/main" id="{B853AE90-B8EA-8541-B85A-30F0B5020DDC}"/>
              </a:ext>
            </a:extLst>
          </p:cNvPr>
          <p:cNvSpPr txBox="1"/>
          <p:nvPr/>
        </p:nvSpPr>
        <p:spPr>
          <a:xfrm>
            <a:off x="3912527" y="3431140"/>
            <a:ext cx="4722083" cy="338554"/>
          </a:xfrm>
          <a:prstGeom prst="rect">
            <a:avLst/>
          </a:prstGeom>
          <a:noFill/>
        </p:spPr>
        <p:txBody>
          <a:bodyPr wrap="square" rtlCol="0">
            <a:spAutoFit/>
          </a:bodyPr>
          <a:lstStyle/>
          <a:p>
            <a:pPr algn="ctr"/>
            <a:r>
              <a:rPr lang="en-US" sz="1600" dirty="0"/>
              <a:t>20nt spacer sequence</a:t>
            </a:r>
          </a:p>
        </p:txBody>
      </p:sp>
      <p:grpSp>
        <p:nvGrpSpPr>
          <p:cNvPr id="84" name="Group 83">
            <a:extLst>
              <a:ext uri="{FF2B5EF4-FFF2-40B4-BE49-F238E27FC236}">
                <a16:creationId xmlns:a16="http://schemas.microsoft.com/office/drawing/2014/main" id="{106D4CDD-4E7A-DB46-A0D6-A17FFFB7B260}"/>
              </a:ext>
            </a:extLst>
          </p:cNvPr>
          <p:cNvGrpSpPr/>
          <p:nvPr/>
        </p:nvGrpSpPr>
        <p:grpSpPr>
          <a:xfrm>
            <a:off x="4214322" y="2621959"/>
            <a:ext cx="3865401" cy="179803"/>
            <a:chOff x="2537530" y="2602325"/>
            <a:chExt cx="3623813" cy="168565"/>
          </a:xfrm>
        </p:grpSpPr>
        <p:cxnSp>
          <p:nvCxnSpPr>
            <p:cNvPr id="57" name="Straight Connector 56">
              <a:extLst>
                <a:ext uri="{FF2B5EF4-FFF2-40B4-BE49-F238E27FC236}">
                  <a16:creationId xmlns:a16="http://schemas.microsoft.com/office/drawing/2014/main" id="{B9F79EB1-F80D-CA41-B0AC-13A629ED7375}"/>
                </a:ext>
              </a:extLst>
            </p:cNvPr>
            <p:cNvCxnSpPr>
              <a:cxnSpLocks/>
            </p:cNvCxnSpPr>
            <p:nvPr/>
          </p:nvCxnSpPr>
          <p:spPr>
            <a:xfrm>
              <a:off x="5398435"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5E126A-D03E-3C45-BB70-618113CC43B5}"/>
                </a:ext>
              </a:extLst>
            </p:cNvPr>
            <p:cNvCxnSpPr>
              <a:cxnSpLocks/>
            </p:cNvCxnSpPr>
            <p:nvPr/>
          </p:nvCxnSpPr>
          <p:spPr>
            <a:xfrm>
              <a:off x="5589162"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97E0B8D-1227-7344-BAFB-029F508519E7}"/>
                </a:ext>
              </a:extLst>
            </p:cNvPr>
            <p:cNvCxnSpPr>
              <a:cxnSpLocks/>
            </p:cNvCxnSpPr>
            <p:nvPr/>
          </p:nvCxnSpPr>
          <p:spPr>
            <a:xfrm>
              <a:off x="5207708"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D898DB-EA2A-BC44-AAB4-2A602EBE12CE}"/>
                </a:ext>
              </a:extLst>
            </p:cNvPr>
            <p:cNvCxnSpPr>
              <a:cxnSpLocks/>
            </p:cNvCxnSpPr>
            <p:nvPr/>
          </p:nvCxnSpPr>
          <p:spPr>
            <a:xfrm>
              <a:off x="5016981"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7E878E1-0176-184D-9834-DCEE4586269C}"/>
                </a:ext>
              </a:extLst>
            </p:cNvPr>
            <p:cNvCxnSpPr>
              <a:cxnSpLocks/>
            </p:cNvCxnSpPr>
            <p:nvPr/>
          </p:nvCxnSpPr>
          <p:spPr>
            <a:xfrm>
              <a:off x="4635527"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E1872E9-8570-8F4F-B122-01485A0C1374}"/>
                </a:ext>
              </a:extLst>
            </p:cNvPr>
            <p:cNvCxnSpPr>
              <a:cxnSpLocks/>
            </p:cNvCxnSpPr>
            <p:nvPr/>
          </p:nvCxnSpPr>
          <p:spPr>
            <a:xfrm>
              <a:off x="4826254"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A82A09-076B-544E-B19E-84B7900FED99}"/>
                </a:ext>
              </a:extLst>
            </p:cNvPr>
            <p:cNvCxnSpPr>
              <a:cxnSpLocks/>
            </p:cNvCxnSpPr>
            <p:nvPr/>
          </p:nvCxnSpPr>
          <p:spPr>
            <a:xfrm>
              <a:off x="4444800"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446559-C4BF-8D48-BBCB-DA043B8A6934}"/>
                </a:ext>
              </a:extLst>
            </p:cNvPr>
            <p:cNvCxnSpPr>
              <a:cxnSpLocks/>
            </p:cNvCxnSpPr>
            <p:nvPr/>
          </p:nvCxnSpPr>
          <p:spPr>
            <a:xfrm>
              <a:off x="4254073"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75B242E-11C9-E74D-B4CC-0CB7D23F75B2}"/>
                </a:ext>
              </a:extLst>
            </p:cNvPr>
            <p:cNvCxnSpPr>
              <a:cxnSpLocks/>
            </p:cNvCxnSpPr>
            <p:nvPr/>
          </p:nvCxnSpPr>
          <p:spPr>
            <a:xfrm>
              <a:off x="3872619"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2C75DA4-4303-444F-9E2F-04604A45BE6B}"/>
                </a:ext>
              </a:extLst>
            </p:cNvPr>
            <p:cNvCxnSpPr>
              <a:cxnSpLocks/>
            </p:cNvCxnSpPr>
            <p:nvPr/>
          </p:nvCxnSpPr>
          <p:spPr>
            <a:xfrm>
              <a:off x="4063346"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DD3208D-8300-404E-B4BF-0B746398A09D}"/>
                </a:ext>
              </a:extLst>
            </p:cNvPr>
            <p:cNvCxnSpPr>
              <a:cxnSpLocks/>
            </p:cNvCxnSpPr>
            <p:nvPr/>
          </p:nvCxnSpPr>
          <p:spPr>
            <a:xfrm>
              <a:off x="3681892"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69BF57D-79E3-A04A-BA12-D069BB191472}"/>
                </a:ext>
              </a:extLst>
            </p:cNvPr>
            <p:cNvCxnSpPr>
              <a:cxnSpLocks/>
            </p:cNvCxnSpPr>
            <p:nvPr/>
          </p:nvCxnSpPr>
          <p:spPr>
            <a:xfrm>
              <a:off x="3491165"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A5011C-60EB-F444-AB1A-67FC36E04BCE}"/>
                </a:ext>
              </a:extLst>
            </p:cNvPr>
            <p:cNvCxnSpPr>
              <a:cxnSpLocks/>
            </p:cNvCxnSpPr>
            <p:nvPr/>
          </p:nvCxnSpPr>
          <p:spPr>
            <a:xfrm>
              <a:off x="3109711"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AE93BDE-9977-DA4A-B407-584F612A63EF}"/>
                </a:ext>
              </a:extLst>
            </p:cNvPr>
            <p:cNvCxnSpPr>
              <a:cxnSpLocks/>
            </p:cNvCxnSpPr>
            <p:nvPr/>
          </p:nvCxnSpPr>
          <p:spPr>
            <a:xfrm>
              <a:off x="3300438"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E30B639-C629-004F-84D1-29FAF79D7DE2}"/>
                </a:ext>
              </a:extLst>
            </p:cNvPr>
            <p:cNvCxnSpPr>
              <a:cxnSpLocks/>
            </p:cNvCxnSpPr>
            <p:nvPr/>
          </p:nvCxnSpPr>
          <p:spPr>
            <a:xfrm>
              <a:off x="2918984"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3DA4212-2108-8841-9DCD-5BF5EAEB5EC5}"/>
                </a:ext>
              </a:extLst>
            </p:cNvPr>
            <p:cNvCxnSpPr>
              <a:cxnSpLocks/>
            </p:cNvCxnSpPr>
            <p:nvPr/>
          </p:nvCxnSpPr>
          <p:spPr>
            <a:xfrm>
              <a:off x="2728257"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2DC3F2C-6701-2D47-9435-BE8031C6E418}"/>
                </a:ext>
              </a:extLst>
            </p:cNvPr>
            <p:cNvCxnSpPr>
              <a:cxnSpLocks/>
            </p:cNvCxnSpPr>
            <p:nvPr/>
          </p:nvCxnSpPr>
          <p:spPr>
            <a:xfrm>
              <a:off x="2537530"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EDD4008-385A-534D-8E04-D381E482C009}"/>
                </a:ext>
              </a:extLst>
            </p:cNvPr>
            <p:cNvCxnSpPr>
              <a:cxnSpLocks/>
            </p:cNvCxnSpPr>
            <p:nvPr/>
          </p:nvCxnSpPr>
          <p:spPr>
            <a:xfrm>
              <a:off x="6161343"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AF164AA-4FC5-064D-9AAC-23404633DA04}"/>
                </a:ext>
              </a:extLst>
            </p:cNvPr>
            <p:cNvCxnSpPr>
              <a:cxnSpLocks/>
            </p:cNvCxnSpPr>
            <p:nvPr/>
          </p:nvCxnSpPr>
          <p:spPr>
            <a:xfrm>
              <a:off x="5970616"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05FC10D-1A00-3C42-9844-167E0362AC71}"/>
                </a:ext>
              </a:extLst>
            </p:cNvPr>
            <p:cNvCxnSpPr>
              <a:cxnSpLocks/>
            </p:cNvCxnSpPr>
            <p:nvPr/>
          </p:nvCxnSpPr>
          <p:spPr>
            <a:xfrm>
              <a:off x="5779889" y="2602325"/>
              <a:ext cx="0" cy="1685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3521132D-064C-F841-8934-E343B5DC7D1C}"/>
              </a:ext>
            </a:extLst>
          </p:cNvPr>
          <p:cNvSpPr txBox="1"/>
          <p:nvPr/>
        </p:nvSpPr>
        <p:spPr>
          <a:xfrm>
            <a:off x="2662234" y="1049191"/>
            <a:ext cx="1080813" cy="387927"/>
          </a:xfrm>
          <a:prstGeom prst="rect">
            <a:avLst/>
          </a:prstGeom>
          <a:noFill/>
        </p:spPr>
        <p:txBody>
          <a:bodyPr wrap="square" rtlCol="0">
            <a:spAutoFit/>
          </a:bodyPr>
          <a:lstStyle/>
          <a:p>
            <a:r>
              <a:rPr lang="en-US" sz="1921" dirty="0"/>
              <a:t>5’</a:t>
            </a:r>
          </a:p>
        </p:txBody>
      </p:sp>
      <p:sp>
        <p:nvSpPr>
          <p:cNvPr id="78" name="TextBox 77">
            <a:extLst>
              <a:ext uri="{FF2B5EF4-FFF2-40B4-BE49-F238E27FC236}">
                <a16:creationId xmlns:a16="http://schemas.microsoft.com/office/drawing/2014/main" id="{A6EE7B19-AFED-424D-98B2-F1246B885235}"/>
              </a:ext>
            </a:extLst>
          </p:cNvPr>
          <p:cNvSpPr txBox="1"/>
          <p:nvPr/>
        </p:nvSpPr>
        <p:spPr>
          <a:xfrm>
            <a:off x="2662234" y="1955248"/>
            <a:ext cx="1080813" cy="387927"/>
          </a:xfrm>
          <a:prstGeom prst="rect">
            <a:avLst/>
          </a:prstGeom>
          <a:noFill/>
        </p:spPr>
        <p:txBody>
          <a:bodyPr wrap="square" rtlCol="0">
            <a:spAutoFit/>
          </a:bodyPr>
          <a:lstStyle/>
          <a:p>
            <a:r>
              <a:rPr lang="en-US" sz="1921" dirty="0"/>
              <a:t>3’</a:t>
            </a:r>
          </a:p>
        </p:txBody>
      </p:sp>
      <p:sp>
        <p:nvSpPr>
          <p:cNvPr id="79" name="TextBox 78">
            <a:extLst>
              <a:ext uri="{FF2B5EF4-FFF2-40B4-BE49-F238E27FC236}">
                <a16:creationId xmlns:a16="http://schemas.microsoft.com/office/drawing/2014/main" id="{303CB4A4-B92B-2C4C-B134-3036AB4706EB}"/>
              </a:ext>
            </a:extLst>
          </p:cNvPr>
          <p:cNvSpPr txBox="1"/>
          <p:nvPr/>
        </p:nvSpPr>
        <p:spPr>
          <a:xfrm>
            <a:off x="10284495" y="1049191"/>
            <a:ext cx="1080813" cy="387927"/>
          </a:xfrm>
          <a:prstGeom prst="rect">
            <a:avLst/>
          </a:prstGeom>
          <a:noFill/>
        </p:spPr>
        <p:txBody>
          <a:bodyPr wrap="square" rtlCol="0">
            <a:spAutoFit/>
          </a:bodyPr>
          <a:lstStyle/>
          <a:p>
            <a:r>
              <a:rPr lang="en-US" sz="1921" dirty="0"/>
              <a:t>3’</a:t>
            </a:r>
          </a:p>
        </p:txBody>
      </p:sp>
      <p:sp>
        <p:nvSpPr>
          <p:cNvPr id="81" name="TextBox 80">
            <a:extLst>
              <a:ext uri="{FF2B5EF4-FFF2-40B4-BE49-F238E27FC236}">
                <a16:creationId xmlns:a16="http://schemas.microsoft.com/office/drawing/2014/main" id="{A924FC50-4404-AD47-AFA0-7622B5468AAA}"/>
              </a:ext>
            </a:extLst>
          </p:cNvPr>
          <p:cNvSpPr txBox="1"/>
          <p:nvPr/>
        </p:nvSpPr>
        <p:spPr>
          <a:xfrm>
            <a:off x="10307643" y="1718436"/>
            <a:ext cx="1080813" cy="387927"/>
          </a:xfrm>
          <a:prstGeom prst="rect">
            <a:avLst/>
          </a:prstGeom>
          <a:noFill/>
        </p:spPr>
        <p:txBody>
          <a:bodyPr wrap="square" rtlCol="0">
            <a:spAutoFit/>
          </a:bodyPr>
          <a:lstStyle/>
          <a:p>
            <a:r>
              <a:rPr lang="en-US" sz="1921" dirty="0"/>
              <a:t>5’</a:t>
            </a:r>
          </a:p>
        </p:txBody>
      </p:sp>
      <p:sp>
        <p:nvSpPr>
          <p:cNvPr id="17" name="Left Brace 16">
            <a:extLst>
              <a:ext uri="{FF2B5EF4-FFF2-40B4-BE49-F238E27FC236}">
                <a16:creationId xmlns:a16="http://schemas.microsoft.com/office/drawing/2014/main" id="{8059427F-BEF4-C645-B39F-B481DAB2F6E1}"/>
              </a:ext>
            </a:extLst>
          </p:cNvPr>
          <p:cNvSpPr/>
          <p:nvPr/>
        </p:nvSpPr>
        <p:spPr>
          <a:xfrm rot="16200000">
            <a:off x="6018970" y="1180631"/>
            <a:ext cx="273099" cy="4136634"/>
          </a:xfrm>
          <a:prstGeom prst="leftBrace">
            <a:avLst>
              <a:gd name="adj1" fmla="val 8333"/>
              <a:gd name="adj2" fmla="val 50799"/>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921" dirty="0"/>
          </a:p>
        </p:txBody>
      </p:sp>
      <p:sp>
        <p:nvSpPr>
          <p:cNvPr id="119" name="TextBox 118">
            <a:extLst>
              <a:ext uri="{FF2B5EF4-FFF2-40B4-BE49-F238E27FC236}">
                <a16:creationId xmlns:a16="http://schemas.microsoft.com/office/drawing/2014/main" id="{0CD13530-A143-464A-B4A9-4DB021ADA6D0}"/>
              </a:ext>
            </a:extLst>
          </p:cNvPr>
          <p:cNvSpPr txBox="1"/>
          <p:nvPr/>
        </p:nvSpPr>
        <p:spPr>
          <a:xfrm>
            <a:off x="3017491" y="2784711"/>
            <a:ext cx="1080813" cy="387927"/>
          </a:xfrm>
          <a:prstGeom prst="rect">
            <a:avLst/>
          </a:prstGeom>
          <a:noFill/>
        </p:spPr>
        <p:txBody>
          <a:bodyPr wrap="square" rtlCol="0">
            <a:spAutoFit/>
          </a:bodyPr>
          <a:lstStyle/>
          <a:p>
            <a:pPr algn="r"/>
            <a:r>
              <a:rPr lang="en-US" sz="1921" dirty="0"/>
              <a:t>5’</a:t>
            </a:r>
          </a:p>
        </p:txBody>
      </p:sp>
      <p:sp>
        <p:nvSpPr>
          <p:cNvPr id="121" name="TextBox 120">
            <a:extLst>
              <a:ext uri="{FF2B5EF4-FFF2-40B4-BE49-F238E27FC236}">
                <a16:creationId xmlns:a16="http://schemas.microsoft.com/office/drawing/2014/main" id="{60926A72-219B-5844-BEE9-6E575643733D}"/>
              </a:ext>
            </a:extLst>
          </p:cNvPr>
          <p:cNvSpPr txBox="1"/>
          <p:nvPr/>
        </p:nvSpPr>
        <p:spPr>
          <a:xfrm>
            <a:off x="8212583" y="2761776"/>
            <a:ext cx="1080813" cy="387927"/>
          </a:xfrm>
          <a:prstGeom prst="rect">
            <a:avLst/>
          </a:prstGeom>
          <a:noFill/>
        </p:spPr>
        <p:txBody>
          <a:bodyPr wrap="square" rtlCol="0">
            <a:spAutoFit/>
          </a:bodyPr>
          <a:lstStyle/>
          <a:p>
            <a:r>
              <a:rPr lang="en-US" sz="1921" dirty="0"/>
              <a:t>3’</a:t>
            </a:r>
          </a:p>
        </p:txBody>
      </p:sp>
      <p:sp>
        <p:nvSpPr>
          <p:cNvPr id="106" name="TextBox 105">
            <a:extLst>
              <a:ext uri="{FF2B5EF4-FFF2-40B4-BE49-F238E27FC236}">
                <a16:creationId xmlns:a16="http://schemas.microsoft.com/office/drawing/2014/main" id="{2E7931AB-4DDC-1C4B-95F6-9E1E53E0CA0D}"/>
              </a:ext>
            </a:extLst>
          </p:cNvPr>
          <p:cNvSpPr txBox="1"/>
          <p:nvPr/>
        </p:nvSpPr>
        <p:spPr>
          <a:xfrm>
            <a:off x="8366035" y="1177856"/>
            <a:ext cx="942569" cy="502766"/>
          </a:xfrm>
          <a:prstGeom prst="rect">
            <a:avLst/>
          </a:prstGeom>
          <a:noFill/>
        </p:spPr>
        <p:txBody>
          <a:bodyPr wrap="square" rtlCol="0">
            <a:spAutoFit/>
          </a:bodyPr>
          <a:lstStyle/>
          <a:p>
            <a:r>
              <a:rPr lang="en-US" sz="2667" dirty="0">
                <a:latin typeface="Courier" pitchFamily="2" charset="0"/>
              </a:rPr>
              <a:t>NGG</a:t>
            </a:r>
          </a:p>
        </p:txBody>
      </p:sp>
      <p:sp>
        <p:nvSpPr>
          <p:cNvPr id="112" name="TextBox 111">
            <a:extLst>
              <a:ext uri="{FF2B5EF4-FFF2-40B4-BE49-F238E27FC236}">
                <a16:creationId xmlns:a16="http://schemas.microsoft.com/office/drawing/2014/main" id="{9B5CD9CE-4AB7-B643-B54A-E2C08CE5C9F5}"/>
              </a:ext>
            </a:extLst>
          </p:cNvPr>
          <p:cNvSpPr txBox="1"/>
          <p:nvPr/>
        </p:nvSpPr>
        <p:spPr>
          <a:xfrm>
            <a:off x="8367137" y="1495516"/>
            <a:ext cx="942569" cy="502766"/>
          </a:xfrm>
          <a:prstGeom prst="rect">
            <a:avLst/>
          </a:prstGeom>
          <a:noFill/>
        </p:spPr>
        <p:txBody>
          <a:bodyPr wrap="square" rtlCol="0">
            <a:spAutoFit/>
          </a:bodyPr>
          <a:lstStyle/>
          <a:p>
            <a:r>
              <a:rPr lang="en-US" sz="2667" dirty="0">
                <a:latin typeface="Courier" pitchFamily="2" charset="0"/>
              </a:rPr>
              <a:t>NCC</a:t>
            </a:r>
          </a:p>
        </p:txBody>
      </p:sp>
      <p:cxnSp>
        <p:nvCxnSpPr>
          <p:cNvPr id="113" name="Straight Connector 112">
            <a:extLst>
              <a:ext uri="{FF2B5EF4-FFF2-40B4-BE49-F238E27FC236}">
                <a16:creationId xmlns:a16="http://schemas.microsoft.com/office/drawing/2014/main" id="{427244BB-E692-2A44-9CD4-2E1F8A5BB23E}"/>
              </a:ext>
            </a:extLst>
          </p:cNvPr>
          <p:cNvCxnSpPr>
            <a:cxnSpLocks/>
          </p:cNvCxnSpPr>
          <p:nvPr/>
        </p:nvCxnSpPr>
        <p:spPr>
          <a:xfrm flipV="1">
            <a:off x="8238408" y="1922406"/>
            <a:ext cx="201102" cy="4292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6F3E323-DE18-8743-BF40-43229F73E966}"/>
              </a:ext>
            </a:extLst>
          </p:cNvPr>
          <p:cNvCxnSpPr>
            <a:cxnSpLocks/>
          </p:cNvCxnSpPr>
          <p:nvPr/>
        </p:nvCxnSpPr>
        <p:spPr>
          <a:xfrm>
            <a:off x="8192804" y="1433785"/>
            <a:ext cx="246706"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E6051C2-4C72-1D4B-92FB-78BCAFB847C6}"/>
              </a:ext>
            </a:extLst>
          </p:cNvPr>
          <p:cNvCxnSpPr>
            <a:cxnSpLocks/>
          </p:cNvCxnSpPr>
          <p:nvPr/>
        </p:nvCxnSpPr>
        <p:spPr>
          <a:xfrm>
            <a:off x="3343492" y="1926785"/>
            <a:ext cx="399555" cy="53513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F5730CB-CEC5-324C-8391-BB640F4F23DD}"/>
              </a:ext>
            </a:extLst>
          </p:cNvPr>
          <p:cNvCxnSpPr>
            <a:cxnSpLocks/>
          </p:cNvCxnSpPr>
          <p:nvPr/>
        </p:nvCxnSpPr>
        <p:spPr>
          <a:xfrm>
            <a:off x="2677091" y="1926785"/>
            <a:ext cx="666401"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Left Brace 122">
            <a:extLst>
              <a:ext uri="{FF2B5EF4-FFF2-40B4-BE49-F238E27FC236}">
                <a16:creationId xmlns:a16="http://schemas.microsoft.com/office/drawing/2014/main" id="{9F940937-594F-B741-BD8F-E7EF4A5D6481}"/>
              </a:ext>
            </a:extLst>
          </p:cNvPr>
          <p:cNvSpPr/>
          <p:nvPr/>
        </p:nvSpPr>
        <p:spPr>
          <a:xfrm rot="5400000">
            <a:off x="5120369" y="564841"/>
            <a:ext cx="273099" cy="942570"/>
          </a:xfrm>
          <a:prstGeom prst="leftBrace">
            <a:avLst>
              <a:gd name="adj1" fmla="val 8333"/>
              <a:gd name="adj2" fmla="val 5079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921" dirty="0"/>
          </a:p>
        </p:txBody>
      </p:sp>
      <p:sp>
        <p:nvSpPr>
          <p:cNvPr id="128" name="TextBox 127">
            <a:extLst>
              <a:ext uri="{FF2B5EF4-FFF2-40B4-BE49-F238E27FC236}">
                <a16:creationId xmlns:a16="http://schemas.microsoft.com/office/drawing/2014/main" id="{FCB9B198-244F-8244-B8F8-955BE1D11B39}"/>
              </a:ext>
            </a:extLst>
          </p:cNvPr>
          <p:cNvSpPr txBox="1"/>
          <p:nvPr/>
        </p:nvSpPr>
        <p:spPr>
          <a:xfrm>
            <a:off x="4024750" y="1480602"/>
            <a:ext cx="2461858" cy="502766"/>
          </a:xfrm>
          <a:prstGeom prst="rect">
            <a:avLst/>
          </a:prstGeom>
          <a:noFill/>
        </p:spPr>
        <p:txBody>
          <a:bodyPr wrap="square" rtlCol="0">
            <a:spAutoFit/>
          </a:bodyPr>
          <a:lstStyle/>
          <a:p>
            <a:pPr algn="ctr"/>
            <a:r>
              <a:rPr lang="en-US" sz="2667" dirty="0">
                <a:solidFill>
                  <a:srgbClr val="0070C0"/>
                </a:solidFill>
                <a:latin typeface="Courier" pitchFamily="2" charset="0"/>
              </a:rPr>
              <a:t>T-T-T----</a:t>
            </a:r>
          </a:p>
        </p:txBody>
      </p:sp>
      <p:grpSp>
        <p:nvGrpSpPr>
          <p:cNvPr id="36" name="Group 35">
            <a:extLst>
              <a:ext uri="{FF2B5EF4-FFF2-40B4-BE49-F238E27FC236}">
                <a16:creationId xmlns:a16="http://schemas.microsoft.com/office/drawing/2014/main" id="{F9756628-4EE8-E143-A4D8-078AA871A7E0}"/>
              </a:ext>
            </a:extLst>
          </p:cNvPr>
          <p:cNvGrpSpPr/>
          <p:nvPr/>
        </p:nvGrpSpPr>
        <p:grpSpPr>
          <a:xfrm>
            <a:off x="2644689" y="4841018"/>
            <a:ext cx="8532765" cy="1125318"/>
            <a:chOff x="1475441" y="4871812"/>
            <a:chExt cx="8532765" cy="1125318"/>
          </a:xfrm>
        </p:grpSpPr>
        <p:sp>
          <p:nvSpPr>
            <p:cNvPr id="130" name="TextBox 129">
              <a:extLst>
                <a:ext uri="{FF2B5EF4-FFF2-40B4-BE49-F238E27FC236}">
                  <a16:creationId xmlns:a16="http://schemas.microsoft.com/office/drawing/2014/main" id="{75EFE75B-F653-384C-A544-C56B0EFD8E9D}"/>
                </a:ext>
              </a:extLst>
            </p:cNvPr>
            <p:cNvSpPr txBox="1"/>
            <p:nvPr/>
          </p:nvSpPr>
          <p:spPr>
            <a:xfrm>
              <a:off x="2846149" y="5038291"/>
              <a:ext cx="7144512" cy="502766"/>
            </a:xfrm>
            <a:prstGeom prst="rect">
              <a:avLst/>
            </a:prstGeom>
            <a:noFill/>
          </p:spPr>
          <p:txBody>
            <a:bodyPr wrap="square" rtlCol="0">
              <a:spAutoFit/>
            </a:bodyPr>
            <a:lstStyle/>
            <a:p>
              <a:r>
                <a:rPr lang="en-US" sz="2667" dirty="0">
                  <a:latin typeface="Courier" pitchFamily="2" charset="0"/>
                </a:rPr>
                <a:t>A</a:t>
              </a:r>
              <a:r>
                <a:rPr lang="en-US" sz="2667" dirty="0">
                  <a:solidFill>
                    <a:srgbClr val="FF0000"/>
                  </a:solidFill>
                  <a:latin typeface="Courier" pitchFamily="2" charset="0"/>
                </a:rPr>
                <a:t>T</a:t>
              </a:r>
              <a:r>
                <a:rPr lang="en-US" sz="2667" dirty="0">
                  <a:latin typeface="Courier" pitchFamily="2" charset="0"/>
                </a:rPr>
                <a:t>G</a:t>
              </a:r>
              <a:r>
                <a:rPr lang="en-US" sz="2667" dirty="0">
                  <a:solidFill>
                    <a:srgbClr val="FF0000"/>
                  </a:solidFill>
                  <a:latin typeface="Courier" pitchFamily="2" charset="0"/>
                </a:rPr>
                <a:t>T</a:t>
              </a:r>
              <a:r>
                <a:rPr lang="en-US" sz="2667" dirty="0">
                  <a:latin typeface="Courier" pitchFamily="2" charset="0"/>
                </a:rPr>
                <a:t>A</a:t>
              </a:r>
              <a:r>
                <a:rPr lang="en-US" sz="2667" dirty="0">
                  <a:solidFill>
                    <a:srgbClr val="FF0000"/>
                  </a:solidFill>
                  <a:latin typeface="Courier" pitchFamily="2" charset="0"/>
                </a:rPr>
                <a:t>T</a:t>
              </a:r>
              <a:r>
                <a:rPr lang="en-US" sz="2667" dirty="0">
                  <a:latin typeface="Courier" pitchFamily="2" charset="0"/>
                </a:rPr>
                <a:t>GTTTGAGAGCGAGANGG</a:t>
              </a:r>
            </a:p>
          </p:txBody>
        </p:sp>
        <p:cxnSp>
          <p:nvCxnSpPr>
            <p:cNvPr id="131" name="Straight Connector 130">
              <a:extLst>
                <a:ext uri="{FF2B5EF4-FFF2-40B4-BE49-F238E27FC236}">
                  <a16:creationId xmlns:a16="http://schemas.microsoft.com/office/drawing/2014/main" id="{9F850B1E-EC56-5748-973B-629239509482}"/>
                </a:ext>
              </a:extLst>
            </p:cNvPr>
            <p:cNvCxnSpPr>
              <a:cxnSpLocks/>
            </p:cNvCxnSpPr>
            <p:nvPr/>
          </p:nvCxnSpPr>
          <p:spPr>
            <a:xfrm>
              <a:off x="1501549" y="5289850"/>
              <a:ext cx="13898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3CE19D6A-7878-4148-9715-0B094047104A}"/>
                </a:ext>
              </a:extLst>
            </p:cNvPr>
            <p:cNvSpPr txBox="1"/>
            <p:nvPr/>
          </p:nvSpPr>
          <p:spPr>
            <a:xfrm>
              <a:off x="2863694" y="5351609"/>
              <a:ext cx="7144512" cy="502766"/>
            </a:xfrm>
            <a:prstGeom prst="rect">
              <a:avLst/>
            </a:prstGeom>
            <a:noFill/>
          </p:spPr>
          <p:txBody>
            <a:bodyPr wrap="square" rtlCol="0">
              <a:spAutoFit/>
            </a:bodyPr>
            <a:lstStyle/>
            <a:p>
              <a:r>
                <a:rPr lang="en-US" sz="2667" dirty="0">
                  <a:latin typeface="Courier" pitchFamily="2" charset="0"/>
                </a:rPr>
                <a:t>T</a:t>
              </a:r>
              <a:r>
                <a:rPr lang="en-US" sz="2667" dirty="0">
                  <a:solidFill>
                    <a:srgbClr val="FF0000"/>
                  </a:solidFill>
                  <a:latin typeface="Courier" pitchFamily="2" charset="0"/>
                </a:rPr>
                <a:t>A</a:t>
              </a:r>
              <a:r>
                <a:rPr lang="en-US" sz="2667" dirty="0">
                  <a:latin typeface="Courier" pitchFamily="2" charset="0"/>
                </a:rPr>
                <a:t>C</a:t>
              </a:r>
              <a:r>
                <a:rPr lang="en-US" sz="2667" dirty="0">
                  <a:solidFill>
                    <a:srgbClr val="FF0000"/>
                  </a:solidFill>
                  <a:latin typeface="Courier" pitchFamily="2" charset="0"/>
                </a:rPr>
                <a:t>A</a:t>
              </a:r>
              <a:r>
                <a:rPr lang="en-US" sz="2667" dirty="0">
                  <a:latin typeface="Courier" pitchFamily="2" charset="0"/>
                </a:rPr>
                <a:t>T</a:t>
              </a:r>
              <a:r>
                <a:rPr lang="en-US" sz="2667" dirty="0">
                  <a:solidFill>
                    <a:srgbClr val="FF0000"/>
                  </a:solidFill>
                  <a:latin typeface="Courier" pitchFamily="2" charset="0"/>
                </a:rPr>
                <a:t>A</a:t>
              </a:r>
              <a:r>
                <a:rPr lang="en-US" sz="2667" dirty="0">
                  <a:latin typeface="Courier" pitchFamily="2" charset="0"/>
                </a:rPr>
                <a:t>CAAACTCTCGCTCTNCC</a:t>
              </a:r>
            </a:p>
          </p:txBody>
        </p:sp>
        <p:cxnSp>
          <p:nvCxnSpPr>
            <p:cNvPr id="134" name="Straight Connector 133">
              <a:extLst>
                <a:ext uri="{FF2B5EF4-FFF2-40B4-BE49-F238E27FC236}">
                  <a16:creationId xmlns:a16="http://schemas.microsoft.com/office/drawing/2014/main" id="{F7405CD6-74D1-2543-87DA-56659C1568D9}"/>
                </a:ext>
              </a:extLst>
            </p:cNvPr>
            <p:cNvCxnSpPr/>
            <p:nvPr/>
          </p:nvCxnSpPr>
          <p:spPr>
            <a:xfrm>
              <a:off x="7701210" y="5308508"/>
              <a:ext cx="13898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47DA8DB-D8AC-4E49-9885-5A433465B0E9}"/>
                </a:ext>
              </a:extLst>
            </p:cNvPr>
            <p:cNvCxnSpPr/>
            <p:nvPr/>
          </p:nvCxnSpPr>
          <p:spPr>
            <a:xfrm>
              <a:off x="7701210" y="5594702"/>
              <a:ext cx="13898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C79DC85B-8B8C-3C4C-A2E6-974F0BD4C62D}"/>
                </a:ext>
              </a:extLst>
            </p:cNvPr>
            <p:cNvSpPr txBox="1"/>
            <p:nvPr/>
          </p:nvSpPr>
          <p:spPr>
            <a:xfrm>
              <a:off x="1475441" y="4911495"/>
              <a:ext cx="1080813" cy="387927"/>
            </a:xfrm>
            <a:prstGeom prst="rect">
              <a:avLst/>
            </a:prstGeom>
            <a:noFill/>
          </p:spPr>
          <p:txBody>
            <a:bodyPr wrap="square" rtlCol="0">
              <a:spAutoFit/>
            </a:bodyPr>
            <a:lstStyle/>
            <a:p>
              <a:r>
                <a:rPr lang="en-US" sz="1921" dirty="0"/>
                <a:t>5’</a:t>
              </a:r>
            </a:p>
          </p:txBody>
        </p:sp>
        <p:sp>
          <p:nvSpPr>
            <p:cNvPr id="163" name="TextBox 162">
              <a:extLst>
                <a:ext uri="{FF2B5EF4-FFF2-40B4-BE49-F238E27FC236}">
                  <a16:creationId xmlns:a16="http://schemas.microsoft.com/office/drawing/2014/main" id="{C722ABA6-11B2-E742-AF11-EF06C1C94D0A}"/>
                </a:ext>
              </a:extLst>
            </p:cNvPr>
            <p:cNvSpPr txBox="1"/>
            <p:nvPr/>
          </p:nvSpPr>
          <p:spPr>
            <a:xfrm>
              <a:off x="1475441" y="5609203"/>
              <a:ext cx="1080813" cy="387927"/>
            </a:xfrm>
            <a:prstGeom prst="rect">
              <a:avLst/>
            </a:prstGeom>
            <a:noFill/>
          </p:spPr>
          <p:txBody>
            <a:bodyPr wrap="square" rtlCol="0">
              <a:spAutoFit/>
            </a:bodyPr>
            <a:lstStyle/>
            <a:p>
              <a:r>
                <a:rPr lang="en-US" sz="1921" dirty="0"/>
                <a:t>3’</a:t>
              </a:r>
            </a:p>
          </p:txBody>
        </p:sp>
        <p:cxnSp>
          <p:nvCxnSpPr>
            <p:cNvPr id="172" name="Straight Connector 171">
              <a:extLst>
                <a:ext uri="{FF2B5EF4-FFF2-40B4-BE49-F238E27FC236}">
                  <a16:creationId xmlns:a16="http://schemas.microsoft.com/office/drawing/2014/main" id="{E12C1344-11AE-A04A-8E56-1101C0529D5C}"/>
                </a:ext>
              </a:extLst>
            </p:cNvPr>
            <p:cNvCxnSpPr>
              <a:cxnSpLocks/>
            </p:cNvCxnSpPr>
            <p:nvPr/>
          </p:nvCxnSpPr>
          <p:spPr>
            <a:xfrm>
              <a:off x="1490298" y="5603890"/>
              <a:ext cx="137339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E56E7491-7D03-004C-9DFF-FD566161F3B8}"/>
                </a:ext>
              </a:extLst>
            </p:cNvPr>
            <p:cNvSpPr txBox="1"/>
            <p:nvPr/>
          </p:nvSpPr>
          <p:spPr>
            <a:xfrm>
              <a:off x="8836559" y="4871812"/>
              <a:ext cx="1080813" cy="387927"/>
            </a:xfrm>
            <a:prstGeom prst="rect">
              <a:avLst/>
            </a:prstGeom>
            <a:noFill/>
          </p:spPr>
          <p:txBody>
            <a:bodyPr wrap="square" rtlCol="0">
              <a:spAutoFit/>
            </a:bodyPr>
            <a:lstStyle/>
            <a:p>
              <a:r>
                <a:rPr lang="en-US" sz="1921" dirty="0"/>
                <a:t>3’</a:t>
              </a:r>
            </a:p>
          </p:txBody>
        </p:sp>
        <p:sp>
          <p:nvSpPr>
            <p:cNvPr id="175" name="TextBox 174">
              <a:extLst>
                <a:ext uri="{FF2B5EF4-FFF2-40B4-BE49-F238E27FC236}">
                  <a16:creationId xmlns:a16="http://schemas.microsoft.com/office/drawing/2014/main" id="{F792125E-BEA5-7149-902C-CE5B30CC33B0}"/>
                </a:ext>
              </a:extLst>
            </p:cNvPr>
            <p:cNvSpPr txBox="1"/>
            <p:nvPr/>
          </p:nvSpPr>
          <p:spPr>
            <a:xfrm>
              <a:off x="8836559" y="5541057"/>
              <a:ext cx="1080813" cy="387927"/>
            </a:xfrm>
            <a:prstGeom prst="rect">
              <a:avLst/>
            </a:prstGeom>
            <a:noFill/>
          </p:spPr>
          <p:txBody>
            <a:bodyPr wrap="square" rtlCol="0">
              <a:spAutoFit/>
            </a:bodyPr>
            <a:lstStyle/>
            <a:p>
              <a:r>
                <a:rPr lang="en-US" sz="1921" dirty="0"/>
                <a:t>5’</a:t>
              </a:r>
            </a:p>
          </p:txBody>
        </p:sp>
      </p:grpSp>
      <p:sp>
        <p:nvSpPr>
          <p:cNvPr id="176" name="TextBox 175">
            <a:extLst>
              <a:ext uri="{FF2B5EF4-FFF2-40B4-BE49-F238E27FC236}">
                <a16:creationId xmlns:a16="http://schemas.microsoft.com/office/drawing/2014/main" id="{51BF4BEB-5B98-1C46-ABF5-6C869A4D8E43}"/>
              </a:ext>
            </a:extLst>
          </p:cNvPr>
          <p:cNvSpPr txBox="1"/>
          <p:nvPr/>
        </p:nvSpPr>
        <p:spPr>
          <a:xfrm>
            <a:off x="1844156" y="434464"/>
            <a:ext cx="2875601" cy="338554"/>
          </a:xfrm>
          <a:prstGeom prst="rect">
            <a:avLst/>
          </a:prstGeom>
          <a:noFill/>
        </p:spPr>
        <p:txBody>
          <a:bodyPr wrap="square" rtlCol="0">
            <a:spAutoFit/>
          </a:bodyPr>
          <a:lstStyle/>
          <a:p>
            <a:pPr algn="ctr"/>
            <a:r>
              <a:rPr lang="en-US" sz="1600" dirty="0">
                <a:solidFill>
                  <a:srgbClr val="0070C0"/>
                </a:solidFill>
              </a:rPr>
              <a:t>C-&gt;T edited strand</a:t>
            </a:r>
          </a:p>
        </p:txBody>
      </p:sp>
      <p:cxnSp>
        <p:nvCxnSpPr>
          <p:cNvPr id="177" name="Straight Arrow Connector 176">
            <a:extLst>
              <a:ext uri="{FF2B5EF4-FFF2-40B4-BE49-F238E27FC236}">
                <a16:creationId xmlns:a16="http://schemas.microsoft.com/office/drawing/2014/main" id="{FB2567BA-5DD0-F047-9546-923968B5C773}"/>
              </a:ext>
            </a:extLst>
          </p:cNvPr>
          <p:cNvCxnSpPr>
            <a:cxnSpLocks/>
          </p:cNvCxnSpPr>
          <p:nvPr/>
        </p:nvCxnSpPr>
        <p:spPr>
          <a:xfrm flipH="1" flipV="1">
            <a:off x="3334898" y="917059"/>
            <a:ext cx="905684" cy="803765"/>
          </a:xfrm>
          <a:prstGeom prst="straightConnector1">
            <a:avLst/>
          </a:prstGeom>
          <a:ln w="28575">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B2EB8AF6-B48B-5645-8673-191E9560BFAB}"/>
              </a:ext>
            </a:extLst>
          </p:cNvPr>
          <p:cNvSpPr txBox="1"/>
          <p:nvPr/>
        </p:nvSpPr>
        <p:spPr>
          <a:xfrm>
            <a:off x="473707" y="1509476"/>
            <a:ext cx="1690385" cy="338554"/>
          </a:xfrm>
          <a:prstGeom prst="rect">
            <a:avLst/>
          </a:prstGeom>
          <a:noFill/>
        </p:spPr>
        <p:txBody>
          <a:bodyPr wrap="square" rtlCol="0">
            <a:spAutoFit/>
          </a:bodyPr>
          <a:lstStyle/>
          <a:p>
            <a:r>
              <a:rPr lang="en-US" sz="1600" dirty="0"/>
              <a:t>Editing process</a:t>
            </a:r>
          </a:p>
        </p:txBody>
      </p:sp>
      <p:sp>
        <p:nvSpPr>
          <p:cNvPr id="179" name="TextBox 178">
            <a:extLst>
              <a:ext uri="{FF2B5EF4-FFF2-40B4-BE49-F238E27FC236}">
                <a16:creationId xmlns:a16="http://schemas.microsoft.com/office/drawing/2014/main" id="{5AB1CC4E-A4B7-B948-92D1-78B00B5B727F}"/>
              </a:ext>
            </a:extLst>
          </p:cNvPr>
          <p:cNvSpPr txBox="1"/>
          <p:nvPr/>
        </p:nvSpPr>
        <p:spPr>
          <a:xfrm>
            <a:off x="473707" y="5241340"/>
            <a:ext cx="1690385" cy="338554"/>
          </a:xfrm>
          <a:prstGeom prst="rect">
            <a:avLst/>
          </a:prstGeom>
          <a:noFill/>
        </p:spPr>
        <p:txBody>
          <a:bodyPr wrap="square" rtlCol="0">
            <a:spAutoFit/>
          </a:bodyPr>
          <a:lstStyle/>
          <a:p>
            <a:r>
              <a:rPr lang="en-US" sz="1600" dirty="0"/>
              <a:t>Edited dsDNA</a:t>
            </a:r>
          </a:p>
        </p:txBody>
      </p:sp>
    </p:spTree>
    <p:extLst>
      <p:ext uri="{BB962C8B-B14F-4D97-AF65-F5344CB8AC3E}">
        <p14:creationId xmlns:p14="http://schemas.microsoft.com/office/powerpoint/2010/main" val="157826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799CD0-411F-B345-9EC0-B940A4EF38BC}"/>
              </a:ext>
            </a:extLst>
          </p:cNvPr>
          <p:cNvSpPr txBox="1"/>
          <p:nvPr/>
        </p:nvSpPr>
        <p:spPr>
          <a:xfrm>
            <a:off x="3151629" y="1598881"/>
            <a:ext cx="7144512" cy="502766"/>
          </a:xfrm>
          <a:prstGeom prst="rect">
            <a:avLst/>
          </a:prstGeom>
          <a:noFill/>
          <a:ln>
            <a:noFill/>
          </a:ln>
        </p:spPr>
        <p:txBody>
          <a:bodyPr wrap="square" rtlCol="0">
            <a:spAutoFit/>
          </a:bodyPr>
          <a:lstStyle/>
          <a:p>
            <a:r>
              <a:rPr lang="en-US" sz="2667" dirty="0">
                <a:latin typeface="Courier" pitchFamily="2" charset="0"/>
              </a:rPr>
              <a:t>A</a:t>
            </a:r>
            <a:r>
              <a:rPr lang="en-US" sz="2667" dirty="0">
                <a:solidFill>
                  <a:srgbClr val="F89051"/>
                </a:solidFill>
                <a:latin typeface="Courier" pitchFamily="2" charset="0"/>
              </a:rPr>
              <a:t>CG</a:t>
            </a:r>
            <a:r>
              <a:rPr lang="en-US" sz="2667" dirty="0">
                <a:solidFill>
                  <a:srgbClr val="FF0000"/>
                </a:solidFill>
                <a:latin typeface="Courier" pitchFamily="2" charset="0"/>
              </a:rPr>
              <a:t>CACGT</a:t>
            </a:r>
            <a:r>
              <a:rPr lang="en-US" sz="2667" dirty="0">
                <a:solidFill>
                  <a:srgbClr val="F89051"/>
                </a:solidFill>
                <a:latin typeface="Courier" pitchFamily="2" charset="0"/>
              </a:rPr>
              <a:t>TT</a:t>
            </a:r>
            <a:r>
              <a:rPr lang="en-US" sz="2667" dirty="0">
                <a:latin typeface="Courier" pitchFamily="2" charset="0"/>
              </a:rPr>
              <a:t>GAGAGC</a:t>
            </a:r>
            <a:r>
              <a:rPr lang="en-US" sz="2667" dirty="0">
                <a:solidFill>
                  <a:schemeClr val="accent6">
                    <a:lumMod val="75000"/>
                  </a:schemeClr>
                </a:solidFill>
                <a:latin typeface="Courier" pitchFamily="2" charset="0"/>
              </a:rPr>
              <a:t>G</a:t>
            </a:r>
            <a:r>
              <a:rPr lang="en-US" sz="2667" dirty="0">
                <a:latin typeface="Courier" pitchFamily="2" charset="0"/>
              </a:rPr>
              <a:t>AGA</a:t>
            </a:r>
          </a:p>
        </p:txBody>
      </p:sp>
      <p:cxnSp>
        <p:nvCxnSpPr>
          <p:cNvPr id="7" name="Straight Connector 6">
            <a:extLst>
              <a:ext uri="{FF2B5EF4-FFF2-40B4-BE49-F238E27FC236}">
                <a16:creationId xmlns:a16="http://schemas.microsoft.com/office/drawing/2014/main" id="{D841051F-183B-1346-A02C-CF36ACF4759D}"/>
              </a:ext>
            </a:extLst>
          </p:cNvPr>
          <p:cNvCxnSpPr>
            <a:cxnSpLocks/>
          </p:cNvCxnSpPr>
          <p:nvPr/>
        </p:nvCxnSpPr>
        <p:spPr>
          <a:xfrm>
            <a:off x="1807029" y="1850440"/>
            <a:ext cx="13898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EDBA500-1C58-104D-92B3-115A3E55122A}"/>
              </a:ext>
            </a:extLst>
          </p:cNvPr>
          <p:cNvCxnSpPr/>
          <p:nvPr/>
        </p:nvCxnSpPr>
        <p:spPr>
          <a:xfrm>
            <a:off x="7998911" y="1849808"/>
            <a:ext cx="13898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7E4213-644B-CC45-9A9D-788054DD49C3}"/>
              </a:ext>
            </a:extLst>
          </p:cNvPr>
          <p:cNvCxnSpPr>
            <a:cxnSpLocks/>
          </p:cNvCxnSpPr>
          <p:nvPr/>
        </p:nvCxnSpPr>
        <p:spPr>
          <a:xfrm flipV="1">
            <a:off x="7412153" y="1244890"/>
            <a:ext cx="0" cy="408949"/>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DDB1EC-58EF-AB48-B21A-C2E4170462F8}"/>
              </a:ext>
            </a:extLst>
          </p:cNvPr>
          <p:cNvSpPr txBox="1"/>
          <p:nvPr/>
        </p:nvSpPr>
        <p:spPr>
          <a:xfrm>
            <a:off x="6940868" y="540589"/>
            <a:ext cx="942570" cy="584775"/>
          </a:xfrm>
          <a:prstGeom prst="rect">
            <a:avLst/>
          </a:prstGeom>
          <a:noFill/>
        </p:spPr>
        <p:txBody>
          <a:bodyPr wrap="square" rtlCol="0">
            <a:spAutoFit/>
          </a:bodyPr>
          <a:lstStyle/>
          <a:p>
            <a:pPr algn="ctr"/>
            <a:r>
              <a:rPr lang="en-US" sz="1600" dirty="0">
                <a:solidFill>
                  <a:srgbClr val="FFC000"/>
                </a:solidFill>
              </a:rPr>
              <a:t>PAM site</a:t>
            </a:r>
          </a:p>
          <a:p>
            <a:pPr algn="ctr"/>
            <a:r>
              <a:rPr lang="en-US" sz="1600" dirty="0">
                <a:solidFill>
                  <a:srgbClr val="FFC000"/>
                </a:solidFill>
              </a:rPr>
              <a:t>(0)</a:t>
            </a:r>
          </a:p>
        </p:txBody>
      </p:sp>
      <p:sp>
        <p:nvSpPr>
          <p:cNvPr id="76" name="TextBox 75">
            <a:extLst>
              <a:ext uri="{FF2B5EF4-FFF2-40B4-BE49-F238E27FC236}">
                <a16:creationId xmlns:a16="http://schemas.microsoft.com/office/drawing/2014/main" id="{3521132D-064C-F841-8934-E343B5DC7D1C}"/>
              </a:ext>
            </a:extLst>
          </p:cNvPr>
          <p:cNvSpPr txBox="1"/>
          <p:nvPr/>
        </p:nvSpPr>
        <p:spPr>
          <a:xfrm>
            <a:off x="1780921" y="1472085"/>
            <a:ext cx="1080813" cy="387927"/>
          </a:xfrm>
          <a:prstGeom prst="rect">
            <a:avLst/>
          </a:prstGeom>
          <a:noFill/>
        </p:spPr>
        <p:txBody>
          <a:bodyPr wrap="square" rtlCol="0">
            <a:spAutoFit/>
          </a:bodyPr>
          <a:lstStyle/>
          <a:p>
            <a:r>
              <a:rPr lang="en-US" sz="1921" dirty="0"/>
              <a:t>5’</a:t>
            </a:r>
          </a:p>
        </p:txBody>
      </p:sp>
      <p:sp>
        <p:nvSpPr>
          <p:cNvPr id="79" name="TextBox 78">
            <a:extLst>
              <a:ext uri="{FF2B5EF4-FFF2-40B4-BE49-F238E27FC236}">
                <a16:creationId xmlns:a16="http://schemas.microsoft.com/office/drawing/2014/main" id="{303CB4A4-B92B-2C4C-B134-3036AB4706EB}"/>
              </a:ext>
            </a:extLst>
          </p:cNvPr>
          <p:cNvSpPr txBox="1"/>
          <p:nvPr/>
        </p:nvSpPr>
        <p:spPr>
          <a:xfrm>
            <a:off x="9129185" y="1464370"/>
            <a:ext cx="1080813" cy="387927"/>
          </a:xfrm>
          <a:prstGeom prst="rect">
            <a:avLst/>
          </a:prstGeom>
          <a:noFill/>
        </p:spPr>
        <p:txBody>
          <a:bodyPr wrap="square" rtlCol="0">
            <a:spAutoFit/>
          </a:bodyPr>
          <a:lstStyle/>
          <a:p>
            <a:r>
              <a:rPr lang="en-US" sz="1921" dirty="0"/>
              <a:t>3’</a:t>
            </a:r>
          </a:p>
        </p:txBody>
      </p:sp>
      <p:sp>
        <p:nvSpPr>
          <p:cNvPr id="106" name="TextBox 105">
            <a:extLst>
              <a:ext uri="{FF2B5EF4-FFF2-40B4-BE49-F238E27FC236}">
                <a16:creationId xmlns:a16="http://schemas.microsoft.com/office/drawing/2014/main" id="{2E7931AB-4DDC-1C4B-95F6-9E1E53E0CA0D}"/>
              </a:ext>
            </a:extLst>
          </p:cNvPr>
          <p:cNvSpPr txBox="1"/>
          <p:nvPr/>
        </p:nvSpPr>
        <p:spPr>
          <a:xfrm>
            <a:off x="7229814" y="1595570"/>
            <a:ext cx="942569" cy="502766"/>
          </a:xfrm>
          <a:prstGeom prst="rect">
            <a:avLst/>
          </a:prstGeom>
          <a:noFill/>
        </p:spPr>
        <p:txBody>
          <a:bodyPr wrap="square" rtlCol="0">
            <a:spAutoFit/>
          </a:bodyPr>
          <a:lstStyle/>
          <a:p>
            <a:r>
              <a:rPr lang="en-US" sz="2667" dirty="0">
                <a:solidFill>
                  <a:schemeClr val="accent4">
                    <a:lumMod val="60000"/>
                    <a:lumOff val="40000"/>
                  </a:schemeClr>
                </a:solidFill>
                <a:latin typeface="Courier" pitchFamily="2" charset="0"/>
              </a:rPr>
              <a:t>NGG</a:t>
            </a:r>
          </a:p>
        </p:txBody>
      </p:sp>
      <p:cxnSp>
        <p:nvCxnSpPr>
          <p:cNvPr id="85" name="Straight Arrow Connector 84">
            <a:extLst>
              <a:ext uri="{FF2B5EF4-FFF2-40B4-BE49-F238E27FC236}">
                <a16:creationId xmlns:a16="http://schemas.microsoft.com/office/drawing/2014/main" id="{876FFAD5-D68D-604F-9507-3ED3F29C34B2}"/>
              </a:ext>
            </a:extLst>
          </p:cNvPr>
          <p:cNvCxnSpPr>
            <a:cxnSpLocks/>
          </p:cNvCxnSpPr>
          <p:nvPr/>
        </p:nvCxnSpPr>
        <p:spPr>
          <a:xfrm flipV="1">
            <a:off x="4367525" y="1244890"/>
            <a:ext cx="0" cy="4089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F4985576-AC1C-4243-A81B-02950D5E1D51}"/>
              </a:ext>
            </a:extLst>
          </p:cNvPr>
          <p:cNvSpPr txBox="1"/>
          <p:nvPr/>
        </p:nvSpPr>
        <p:spPr>
          <a:xfrm>
            <a:off x="3545482" y="540589"/>
            <a:ext cx="1690385" cy="584775"/>
          </a:xfrm>
          <a:prstGeom prst="rect">
            <a:avLst/>
          </a:prstGeom>
          <a:noFill/>
        </p:spPr>
        <p:txBody>
          <a:bodyPr wrap="square" rtlCol="0">
            <a:spAutoFit/>
          </a:bodyPr>
          <a:lstStyle/>
          <a:p>
            <a:pPr algn="ctr"/>
            <a:r>
              <a:rPr lang="en-US" sz="1600" dirty="0">
                <a:solidFill>
                  <a:srgbClr val="FF0000"/>
                </a:solidFill>
              </a:rPr>
              <a:t>Editing site</a:t>
            </a:r>
          </a:p>
          <a:p>
            <a:pPr algn="ctr"/>
            <a:r>
              <a:rPr lang="en-US" sz="1600" dirty="0">
                <a:solidFill>
                  <a:srgbClr val="FF0000"/>
                </a:solidFill>
              </a:rPr>
              <a:t>(-15bp)</a:t>
            </a:r>
          </a:p>
        </p:txBody>
      </p:sp>
      <p:cxnSp>
        <p:nvCxnSpPr>
          <p:cNvPr id="87" name="Straight Arrow Connector 86">
            <a:extLst>
              <a:ext uri="{FF2B5EF4-FFF2-40B4-BE49-F238E27FC236}">
                <a16:creationId xmlns:a16="http://schemas.microsoft.com/office/drawing/2014/main" id="{63D87E45-1921-A944-95D9-A3B420ECDD6A}"/>
              </a:ext>
            </a:extLst>
          </p:cNvPr>
          <p:cNvCxnSpPr>
            <a:cxnSpLocks/>
          </p:cNvCxnSpPr>
          <p:nvPr/>
        </p:nvCxnSpPr>
        <p:spPr>
          <a:xfrm flipV="1">
            <a:off x="6585754" y="1235739"/>
            <a:ext cx="0" cy="408949"/>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B934DE3-A257-8F4C-A885-392348826711}"/>
              </a:ext>
            </a:extLst>
          </p:cNvPr>
          <p:cNvSpPr txBox="1"/>
          <p:nvPr/>
        </p:nvSpPr>
        <p:spPr>
          <a:xfrm>
            <a:off x="6148043" y="540589"/>
            <a:ext cx="875422" cy="584775"/>
          </a:xfrm>
          <a:prstGeom prst="rect">
            <a:avLst/>
          </a:prstGeom>
          <a:noFill/>
        </p:spPr>
        <p:txBody>
          <a:bodyPr wrap="square" rtlCol="0">
            <a:spAutoFit/>
          </a:bodyPr>
          <a:lstStyle/>
          <a:p>
            <a:pPr algn="ctr"/>
            <a:r>
              <a:rPr lang="en-US" sz="1600" dirty="0">
                <a:solidFill>
                  <a:schemeClr val="accent6">
                    <a:lumMod val="75000"/>
                  </a:schemeClr>
                </a:solidFill>
              </a:rPr>
              <a:t>Cut site</a:t>
            </a:r>
          </a:p>
          <a:p>
            <a:pPr algn="ctr"/>
            <a:r>
              <a:rPr lang="en-US" sz="1600" dirty="0">
                <a:solidFill>
                  <a:schemeClr val="accent6">
                    <a:lumMod val="75000"/>
                  </a:schemeClr>
                </a:solidFill>
              </a:rPr>
              <a:t>(-4bp)</a:t>
            </a:r>
          </a:p>
        </p:txBody>
      </p:sp>
      <p:sp>
        <p:nvSpPr>
          <p:cNvPr id="90" name="TextBox 89">
            <a:extLst>
              <a:ext uri="{FF2B5EF4-FFF2-40B4-BE49-F238E27FC236}">
                <a16:creationId xmlns:a16="http://schemas.microsoft.com/office/drawing/2014/main" id="{A953B566-EF2A-CF44-9FF5-7A656769E9F3}"/>
              </a:ext>
            </a:extLst>
          </p:cNvPr>
          <p:cNvSpPr txBox="1"/>
          <p:nvPr/>
        </p:nvSpPr>
        <p:spPr>
          <a:xfrm>
            <a:off x="3019640" y="2396821"/>
            <a:ext cx="4722083" cy="338554"/>
          </a:xfrm>
          <a:prstGeom prst="rect">
            <a:avLst/>
          </a:prstGeom>
          <a:noFill/>
        </p:spPr>
        <p:txBody>
          <a:bodyPr wrap="square" rtlCol="0">
            <a:spAutoFit/>
          </a:bodyPr>
          <a:lstStyle/>
          <a:p>
            <a:pPr algn="ctr"/>
            <a:r>
              <a:rPr lang="en-US" sz="1600" dirty="0"/>
              <a:t>20nt spacer sequence</a:t>
            </a:r>
          </a:p>
        </p:txBody>
      </p:sp>
      <p:sp>
        <p:nvSpPr>
          <p:cNvPr id="91" name="Left Brace 90">
            <a:extLst>
              <a:ext uri="{FF2B5EF4-FFF2-40B4-BE49-F238E27FC236}">
                <a16:creationId xmlns:a16="http://schemas.microsoft.com/office/drawing/2014/main" id="{25C14406-4127-DF47-B0AB-507CDBC49B3F}"/>
              </a:ext>
            </a:extLst>
          </p:cNvPr>
          <p:cNvSpPr/>
          <p:nvPr/>
        </p:nvSpPr>
        <p:spPr>
          <a:xfrm rot="16200000">
            <a:off x="5089083" y="218037"/>
            <a:ext cx="315416" cy="4035500"/>
          </a:xfrm>
          <a:prstGeom prst="leftBrace">
            <a:avLst>
              <a:gd name="adj1" fmla="val 8333"/>
              <a:gd name="adj2" fmla="val 507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921" dirty="0"/>
          </a:p>
        </p:txBody>
      </p:sp>
      <p:sp>
        <p:nvSpPr>
          <p:cNvPr id="92" name="TextBox 91">
            <a:extLst>
              <a:ext uri="{FF2B5EF4-FFF2-40B4-BE49-F238E27FC236}">
                <a16:creationId xmlns:a16="http://schemas.microsoft.com/office/drawing/2014/main" id="{353D42E1-8096-4B4A-A5CA-8F7816D1DC02}"/>
              </a:ext>
            </a:extLst>
          </p:cNvPr>
          <p:cNvSpPr txBox="1"/>
          <p:nvPr/>
        </p:nvSpPr>
        <p:spPr>
          <a:xfrm>
            <a:off x="1104446" y="3137478"/>
            <a:ext cx="9026039" cy="2446824"/>
          </a:xfrm>
          <a:prstGeom prst="rect">
            <a:avLst/>
          </a:prstGeom>
          <a:noFill/>
        </p:spPr>
        <p:txBody>
          <a:bodyPr wrap="square" rtlCol="0">
            <a:spAutoFit/>
          </a:bodyPr>
          <a:lstStyle/>
          <a:p>
            <a:pPr marL="285750" indent="-285750">
              <a:buFontTx/>
              <a:buChar char="-"/>
            </a:pPr>
            <a:r>
              <a:rPr lang="en-US" sz="1700" dirty="0"/>
              <a:t>For CRISPRko, we use the cut site (4bp upstream of PAM sequence for Cas9) as the coordinate to identify representative amino acid </a:t>
            </a:r>
          </a:p>
          <a:p>
            <a:pPr marL="285750" indent="-285750">
              <a:buFontTx/>
              <a:buChar char="-"/>
            </a:pPr>
            <a:endParaRPr lang="en-US" sz="1700" dirty="0"/>
          </a:p>
          <a:p>
            <a:pPr marL="285750" indent="-285750">
              <a:buFontTx/>
              <a:buChar char="-"/>
            </a:pPr>
            <a:r>
              <a:rPr lang="en-US" sz="1700" dirty="0"/>
              <a:t>For CRISPRbe, we use the center of the optimal editing window (15bp upstream of PAM sequence) as the coordinate to identify the representative amino acid. This depends on the CRISPRbe system used.</a:t>
            </a:r>
          </a:p>
          <a:p>
            <a:pPr marL="285750" indent="-285750">
              <a:buFontTx/>
              <a:buChar char="-"/>
            </a:pPr>
            <a:endParaRPr lang="en-US" sz="1700" dirty="0"/>
          </a:p>
          <a:p>
            <a:pPr marL="285750" indent="-285750">
              <a:buFontTx/>
              <a:buChar char="-"/>
            </a:pPr>
            <a:r>
              <a:rPr lang="en-US" sz="1700" dirty="0"/>
              <a:t>Same sgRNA library used for the CRISPRko and CRISPR screens, yet different representative amino acids (or mRNA coordinates) must be used when plotting/analyzing data. </a:t>
            </a:r>
          </a:p>
        </p:txBody>
      </p:sp>
    </p:spTree>
    <p:extLst>
      <p:ext uri="{BB962C8B-B14F-4D97-AF65-F5344CB8AC3E}">
        <p14:creationId xmlns:p14="http://schemas.microsoft.com/office/powerpoint/2010/main" val="3102250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162</Words>
  <Application>Microsoft Macintosh PowerPoint</Application>
  <PresentationFormat>Custom</PresentationFormat>
  <Paragraphs>41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Jean-Philippe Fortin</dc:creator>
  <cp:lastModifiedBy>Jean-Philippe Fortin</cp:lastModifiedBy>
  <cp:revision>89</cp:revision>
  <cp:lastPrinted>2020-07-10T20:40:32Z</cp:lastPrinted>
  <dcterms:created xsi:type="dcterms:W3CDTF">2020-05-07T13:53:30Z</dcterms:created>
  <dcterms:modified xsi:type="dcterms:W3CDTF">2021-01-12T20:38:59Z</dcterms:modified>
</cp:coreProperties>
</file>