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57" r:id="rId2"/>
  </p:sldIdLst>
  <p:sldSz cx="73152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2526"/>
    <a:srgbClr val="009ACD"/>
    <a:srgbClr val="BD0026"/>
    <a:srgbClr val="E4181B"/>
    <a:srgbClr val="FC4E29"/>
    <a:srgbClr val="FD8C3D"/>
    <a:srgbClr val="FEB24C"/>
    <a:srgbClr val="FFDA75"/>
    <a:srgbClr val="FFECA0"/>
    <a:srgbClr val="7ED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/>
    <p:restoredTop sz="94674"/>
  </p:normalViewPr>
  <p:slideViewPr>
    <p:cSldViewPr snapToGrid="0" snapToObjects="1">
      <p:cViewPr varScale="1">
        <p:scale>
          <a:sx n="99" d="100"/>
          <a:sy n="99" d="100"/>
        </p:scale>
        <p:origin x="29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67234-C5AE-DE47-9407-FFB76288A749}" type="datetimeFigureOut">
              <a:rPr lang="en-US" smtClean="0"/>
              <a:t>3/11/22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1143000"/>
            <a:ext cx="2743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2C739-4B60-2C4A-B8A1-1D96ECFAC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71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57400" y="1143000"/>
            <a:ext cx="2743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2C739-4B60-2C4A-B8A1-1D96ECFACA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82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346836"/>
            <a:ext cx="6217920" cy="286512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322446"/>
            <a:ext cx="5486400" cy="1986914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2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438150"/>
            <a:ext cx="157734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438150"/>
            <a:ext cx="464058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2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051688"/>
            <a:ext cx="6309360" cy="3423284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5507358"/>
            <a:ext cx="6309360" cy="1800224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4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190750"/>
            <a:ext cx="310896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190750"/>
            <a:ext cx="310896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4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38152"/>
            <a:ext cx="630936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017396"/>
            <a:ext cx="3094672" cy="98869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006090"/>
            <a:ext cx="3094672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017396"/>
            <a:ext cx="3109913" cy="98869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006090"/>
            <a:ext cx="3109913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0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6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8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48640"/>
            <a:ext cx="2359342" cy="19202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184912"/>
            <a:ext cx="3703320" cy="584835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468880"/>
            <a:ext cx="2359342" cy="457390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1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48640"/>
            <a:ext cx="2359342" cy="19202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184912"/>
            <a:ext cx="3703320" cy="584835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468880"/>
            <a:ext cx="2359342" cy="457390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87EC-6066-3349-9042-9A14D70C7CE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3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438152"/>
            <a:ext cx="630936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190750"/>
            <a:ext cx="630936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627622"/>
            <a:ext cx="16459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787EC-6066-3349-9042-9A14D70C7CE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7627622"/>
            <a:ext cx="24688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7627622"/>
            <a:ext cx="16459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A76B8-DD8D-B440-88EF-C306A7F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7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0322E83B-4633-5249-AB8C-1C2DBAC2F015}"/>
              </a:ext>
            </a:extLst>
          </p:cNvPr>
          <p:cNvSpPr txBox="1"/>
          <p:nvPr/>
        </p:nvSpPr>
        <p:spPr>
          <a:xfrm>
            <a:off x="589948" y="233272"/>
            <a:ext cx="505612" cy="39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0" b="1" dirty="0"/>
              <a:t>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854FC4-8D82-174A-828D-4928654FFA44}"/>
              </a:ext>
            </a:extLst>
          </p:cNvPr>
          <p:cNvGrpSpPr/>
          <p:nvPr/>
        </p:nvGrpSpPr>
        <p:grpSpPr>
          <a:xfrm>
            <a:off x="855311" y="1639907"/>
            <a:ext cx="2004016" cy="846589"/>
            <a:chOff x="5084303" y="6001855"/>
            <a:chExt cx="2004016" cy="84658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75CB367-9ABE-B446-81F3-05B460226A7A}"/>
                </a:ext>
              </a:extLst>
            </p:cNvPr>
            <p:cNvSpPr txBox="1"/>
            <p:nvPr/>
          </p:nvSpPr>
          <p:spPr>
            <a:xfrm>
              <a:off x="5216063" y="6322472"/>
              <a:ext cx="15119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50" dirty="0">
                  <a:latin typeface="Courier" pitchFamily="2" charset="0"/>
                </a:rPr>
                <a:t>A</a:t>
              </a:r>
              <a:r>
                <a:rPr lang="en-US" sz="750" dirty="0">
                  <a:solidFill>
                    <a:srgbClr val="FF0000"/>
                  </a:solidFill>
                  <a:latin typeface="Courier" pitchFamily="2" charset="0"/>
                </a:rPr>
                <a:t>AA</a:t>
              </a:r>
              <a:r>
                <a:rPr lang="en-US" sz="750" dirty="0">
                  <a:latin typeface="Courier" pitchFamily="2" charset="0"/>
                </a:rPr>
                <a:t>GA</a:t>
              </a:r>
              <a:r>
                <a:rPr lang="en-US" sz="750" dirty="0">
                  <a:solidFill>
                    <a:srgbClr val="FF0000"/>
                  </a:solidFill>
                  <a:latin typeface="Courier" pitchFamily="2" charset="0"/>
                </a:rPr>
                <a:t>C</a:t>
              </a:r>
              <a:r>
                <a:rPr lang="en-US" sz="750" dirty="0">
                  <a:latin typeface="Courier" pitchFamily="2" charset="0"/>
                </a:rPr>
                <a:t>CCU</a:t>
              </a:r>
              <a:r>
                <a:rPr lang="en-US" sz="750" dirty="0">
                  <a:solidFill>
                    <a:srgbClr val="FF0000"/>
                  </a:solidFill>
                  <a:latin typeface="Courier" pitchFamily="2" charset="0"/>
                </a:rPr>
                <a:t>G</a:t>
              </a:r>
              <a:r>
                <a:rPr lang="en-US" sz="750" dirty="0">
                  <a:latin typeface="Courier" pitchFamily="2" charset="0"/>
                </a:rPr>
                <a:t>GAAGA</a:t>
              </a:r>
              <a:r>
                <a:rPr lang="en-US" sz="750" dirty="0">
                  <a:solidFill>
                    <a:srgbClr val="FF0000"/>
                  </a:solidFill>
                  <a:latin typeface="Courier" pitchFamily="2" charset="0"/>
                </a:rPr>
                <a:t>G</a:t>
              </a:r>
              <a:r>
                <a:rPr lang="en-US" sz="750" dirty="0">
                  <a:latin typeface="Courier" pitchFamily="2" charset="0"/>
                </a:rPr>
                <a:t>G</a:t>
              </a:r>
              <a:r>
                <a:rPr lang="en-US" sz="750" dirty="0">
                  <a:solidFill>
                    <a:srgbClr val="FF0000"/>
                  </a:solidFill>
                  <a:latin typeface="Courier" pitchFamily="2" charset="0"/>
                </a:rPr>
                <a:t>C</a:t>
              </a:r>
              <a:r>
                <a:rPr lang="en-US" sz="750" dirty="0">
                  <a:latin typeface="Courier" pitchFamily="2" charset="0"/>
                </a:rPr>
                <a:t>CAUUC</a:t>
              </a:r>
            </a:p>
            <a:p>
              <a:r>
                <a:rPr lang="en-US" sz="750" dirty="0">
                  <a:latin typeface="Courier" pitchFamily="2" charset="0"/>
                </a:rPr>
                <a:t>U</a:t>
              </a:r>
              <a:r>
                <a:rPr lang="en-US" sz="750" dirty="0">
                  <a:solidFill>
                    <a:srgbClr val="FF0000"/>
                  </a:solidFill>
                  <a:latin typeface="Courier" pitchFamily="2" charset="0"/>
                </a:rPr>
                <a:t>GC</a:t>
              </a:r>
              <a:r>
                <a:rPr lang="en-US" sz="750" dirty="0">
                  <a:latin typeface="Courier" pitchFamily="2" charset="0"/>
                </a:rPr>
                <a:t>CU</a:t>
              </a:r>
              <a:r>
                <a:rPr lang="en-US" sz="750" dirty="0">
                  <a:solidFill>
                    <a:srgbClr val="FF0000"/>
                  </a:solidFill>
                  <a:latin typeface="Courier" pitchFamily="2" charset="0"/>
                </a:rPr>
                <a:t>C</a:t>
              </a:r>
              <a:r>
                <a:rPr lang="en-US" sz="750" dirty="0">
                  <a:latin typeface="Courier" pitchFamily="2" charset="0"/>
                </a:rPr>
                <a:t>GGA</a:t>
              </a:r>
              <a:r>
                <a:rPr lang="en-US" sz="750" dirty="0">
                  <a:solidFill>
                    <a:srgbClr val="FF0000"/>
                  </a:solidFill>
                  <a:latin typeface="Courier" pitchFamily="2" charset="0"/>
                </a:rPr>
                <a:t>A</a:t>
              </a:r>
              <a:r>
                <a:rPr lang="en-US" sz="750" dirty="0">
                  <a:latin typeface="Courier" pitchFamily="2" charset="0"/>
                </a:rPr>
                <a:t>CUUCU</a:t>
              </a:r>
              <a:r>
                <a:rPr lang="en-US" sz="750" dirty="0">
                  <a:solidFill>
                    <a:srgbClr val="FF0000"/>
                  </a:solidFill>
                  <a:latin typeface="Courier" pitchFamily="2" charset="0"/>
                </a:rPr>
                <a:t>A</a:t>
              </a:r>
              <a:r>
                <a:rPr lang="en-US" sz="750" dirty="0">
                  <a:latin typeface="Courier" pitchFamily="2" charset="0"/>
                </a:rPr>
                <a:t>C</a:t>
              </a:r>
              <a:r>
                <a:rPr lang="en-US" sz="750" dirty="0">
                  <a:solidFill>
                    <a:srgbClr val="FF0000"/>
                  </a:solidFill>
                  <a:latin typeface="Courier" pitchFamily="2" charset="0"/>
                </a:rPr>
                <a:t>U</a:t>
              </a:r>
              <a:r>
                <a:rPr lang="en-US" sz="750" dirty="0">
                  <a:latin typeface="Courier" pitchFamily="2" charset="0"/>
                </a:rPr>
                <a:t>GUAAG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8834A43-1E32-8344-A19C-CD88CDBD551D}"/>
                </a:ext>
              </a:extLst>
            </p:cNvPr>
            <p:cNvCxnSpPr>
              <a:cxnSpLocks/>
            </p:cNvCxnSpPr>
            <p:nvPr/>
          </p:nvCxnSpPr>
          <p:spPr>
            <a:xfrm>
              <a:off x="5174232" y="6422867"/>
              <a:ext cx="1073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E285B1C-477F-D649-94D4-4DC8463EDCFB}"/>
                </a:ext>
              </a:extLst>
            </p:cNvPr>
            <p:cNvCxnSpPr>
              <a:cxnSpLocks/>
            </p:cNvCxnSpPr>
            <p:nvPr/>
          </p:nvCxnSpPr>
          <p:spPr>
            <a:xfrm>
              <a:off x="5174232" y="6538177"/>
              <a:ext cx="1073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61545BC-E4C8-AC44-8916-B623914CC066}"/>
                </a:ext>
              </a:extLst>
            </p:cNvPr>
            <p:cNvCxnSpPr>
              <a:cxnSpLocks/>
            </p:cNvCxnSpPr>
            <p:nvPr/>
          </p:nvCxnSpPr>
          <p:spPr>
            <a:xfrm>
              <a:off x="6639249" y="6420488"/>
              <a:ext cx="1073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CCEED53-7A96-8C40-9D49-C60502570AB2}"/>
                </a:ext>
              </a:extLst>
            </p:cNvPr>
            <p:cNvCxnSpPr>
              <a:cxnSpLocks/>
            </p:cNvCxnSpPr>
            <p:nvPr/>
          </p:nvCxnSpPr>
          <p:spPr>
            <a:xfrm>
              <a:off x="6645626" y="6541763"/>
              <a:ext cx="1073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E81E453-F0CE-0D42-ADBD-AA7F83441D6B}"/>
                </a:ext>
              </a:extLst>
            </p:cNvPr>
            <p:cNvSpPr txBox="1"/>
            <p:nvPr/>
          </p:nvSpPr>
          <p:spPr>
            <a:xfrm>
              <a:off x="5084303" y="6277194"/>
              <a:ext cx="24237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Calibri" panose="020F0502020204030204" pitchFamily="34" charset="0"/>
                  <a:cs typeface="Calibri" panose="020F0502020204030204" pitchFamily="34" charset="0"/>
                </a:rPr>
                <a:t>5’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65D95DB-6603-154C-9C58-450C1189843A}"/>
                </a:ext>
              </a:extLst>
            </p:cNvPr>
            <p:cNvSpPr txBox="1"/>
            <p:nvPr/>
          </p:nvSpPr>
          <p:spPr>
            <a:xfrm>
              <a:off x="6619387" y="6498670"/>
              <a:ext cx="24237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>
                  <a:latin typeface="Calibri" panose="020F0502020204030204" pitchFamily="34" charset="0"/>
                  <a:cs typeface="Calibri" panose="020F0502020204030204" pitchFamily="34" charset="0"/>
                </a:rPr>
                <a:t>5’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212ADE3-8CF9-C348-93C3-E79313B6BB49}"/>
                </a:ext>
              </a:extLst>
            </p:cNvPr>
            <p:cNvSpPr txBox="1"/>
            <p:nvPr/>
          </p:nvSpPr>
          <p:spPr>
            <a:xfrm>
              <a:off x="6619387" y="6277194"/>
              <a:ext cx="24237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>
                  <a:latin typeface="Calibri" panose="020F0502020204030204" pitchFamily="34" charset="0"/>
                  <a:cs typeface="Calibri" panose="020F0502020204030204" pitchFamily="34" charset="0"/>
                </a:rPr>
                <a:t>3’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2ACC4BF-C882-5345-97C2-797580CE2760}"/>
                </a:ext>
              </a:extLst>
            </p:cNvPr>
            <p:cNvSpPr txBox="1"/>
            <p:nvPr/>
          </p:nvSpPr>
          <p:spPr>
            <a:xfrm>
              <a:off x="5084303" y="6498670"/>
              <a:ext cx="24237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>
                  <a:latin typeface="Calibri" panose="020F0502020204030204" pitchFamily="34" charset="0"/>
                  <a:cs typeface="Calibri" panose="020F0502020204030204" pitchFamily="34" charset="0"/>
                </a:rPr>
                <a:t>3’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028EFBB-5104-104E-9B06-9A655B9026AE}"/>
                </a:ext>
              </a:extLst>
            </p:cNvPr>
            <p:cNvSpPr txBox="1"/>
            <p:nvPr/>
          </p:nvSpPr>
          <p:spPr>
            <a:xfrm>
              <a:off x="6706483" y="6314842"/>
              <a:ext cx="38183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>
                  <a:latin typeface="Calibri" panose="020F0502020204030204" pitchFamily="34" charset="0"/>
                  <a:cs typeface="Calibri" panose="020F0502020204030204" pitchFamily="34" charset="0"/>
                </a:rPr>
                <a:t>mRNA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0CA8209-947C-904B-B598-F2605544FD75}"/>
                </a:ext>
              </a:extLst>
            </p:cNvPr>
            <p:cNvSpPr txBox="1"/>
            <p:nvPr/>
          </p:nvSpPr>
          <p:spPr>
            <a:xfrm>
              <a:off x="6718506" y="6445844"/>
              <a:ext cx="35779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>
                  <a:latin typeface="Calibri" panose="020F0502020204030204" pitchFamily="34" charset="0"/>
                  <a:cs typeface="Calibri" panose="020F0502020204030204" pitchFamily="34" charset="0"/>
                </a:rPr>
                <a:t>gRNA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7658B20B-52F5-1F48-86C3-A6CBAD92668D}"/>
                </a:ext>
              </a:extLst>
            </p:cNvPr>
            <p:cNvSpPr/>
            <p:nvPr/>
          </p:nvSpPr>
          <p:spPr>
            <a:xfrm rot="5400000">
              <a:off x="5554204" y="6455547"/>
              <a:ext cx="139422" cy="39263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5CF0349-CBE1-D545-B0F9-83E87D527F2E}"/>
                </a:ext>
              </a:extLst>
            </p:cNvPr>
            <p:cNvSpPr txBox="1"/>
            <p:nvPr/>
          </p:nvSpPr>
          <p:spPr>
            <a:xfrm>
              <a:off x="5354346" y="6663778"/>
              <a:ext cx="55496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>
                  <a:latin typeface="Calibri" panose="020F0502020204030204" pitchFamily="34" charset="0"/>
                  <a:cs typeface="Calibri" panose="020F0502020204030204" pitchFamily="34" charset="0"/>
                </a:rPr>
                <a:t>Seed region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71DF049-70D3-C342-BA22-C87C3AC44B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9408" y="6280753"/>
              <a:ext cx="0" cy="726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2CF5B49-7CBB-3340-998F-AEA84ED7E40F}"/>
                </a:ext>
              </a:extLst>
            </p:cNvPr>
            <p:cNvSpPr txBox="1"/>
            <p:nvPr/>
          </p:nvSpPr>
          <p:spPr>
            <a:xfrm>
              <a:off x="6197838" y="6114996"/>
              <a:ext cx="22313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C7F1B98-1DC2-C04F-A821-5601344628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2849" y="6281098"/>
              <a:ext cx="0" cy="726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3CE2192-868F-7E43-B272-1D8437FE77AF}"/>
                </a:ext>
              </a:extLst>
            </p:cNvPr>
            <p:cNvSpPr txBox="1"/>
            <p:nvPr/>
          </p:nvSpPr>
          <p:spPr>
            <a:xfrm>
              <a:off x="6081279" y="6115341"/>
              <a:ext cx="22313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B86C79C-57A8-5347-9E2C-830AF69033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3151" y="6280753"/>
              <a:ext cx="0" cy="726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891B1AD-59D1-664F-B747-6591E7950853}"/>
                </a:ext>
              </a:extLst>
            </p:cNvPr>
            <p:cNvSpPr txBox="1"/>
            <p:nvPr/>
          </p:nvSpPr>
          <p:spPr>
            <a:xfrm>
              <a:off x="5722345" y="6114996"/>
              <a:ext cx="26161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>
                  <a:latin typeface="Calibri" panose="020F0502020204030204" pitchFamily="34" charset="0"/>
                  <a:cs typeface="Calibri" panose="020F0502020204030204" pitchFamily="34" charset="0"/>
                </a:rPr>
                <a:t>14</a:t>
              </a: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046063A-6F9B-744B-AB6E-7F05971829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5001" y="6280753"/>
              <a:ext cx="0" cy="726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6B24626-DA9D-3C4E-9B44-1E7BFE4DB601}"/>
                </a:ext>
              </a:extLst>
            </p:cNvPr>
            <p:cNvSpPr txBox="1"/>
            <p:nvPr/>
          </p:nvSpPr>
          <p:spPr>
            <a:xfrm>
              <a:off x="5484195" y="6114996"/>
              <a:ext cx="26161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>
                  <a:latin typeface="Calibri" panose="020F0502020204030204" pitchFamily="34" charset="0"/>
                  <a:cs typeface="Calibri" panose="020F0502020204030204" pitchFamily="34" charset="0"/>
                </a:rPr>
                <a:t>18</a:t>
              </a:r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B832156-853E-3442-9424-8C73C35F20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7647" y="6280753"/>
              <a:ext cx="0" cy="726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272E910D-BA62-D24D-8AA0-9B0FCEDC30FC}"/>
                </a:ext>
              </a:extLst>
            </p:cNvPr>
            <p:cNvSpPr txBox="1"/>
            <p:nvPr/>
          </p:nvSpPr>
          <p:spPr>
            <a:xfrm>
              <a:off x="5316841" y="6114996"/>
              <a:ext cx="26161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>
                  <a:latin typeface="Calibri" panose="020F0502020204030204" pitchFamily="34" charset="0"/>
                  <a:cs typeface="Calibri" panose="020F0502020204030204" pitchFamily="34" charset="0"/>
                </a:rPr>
                <a:t>21</a:t>
              </a: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5815678-5181-1242-AF15-2173340DBF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788" y="6160011"/>
              <a:ext cx="0" cy="193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3B50783-EA34-CB46-8963-5E94F6337916}"/>
                </a:ext>
              </a:extLst>
            </p:cNvPr>
            <p:cNvSpPr txBox="1"/>
            <p:nvPr/>
          </p:nvSpPr>
          <p:spPr>
            <a:xfrm>
              <a:off x="5251982" y="6001855"/>
              <a:ext cx="26161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>
                  <a:latin typeface="Calibri" panose="020F0502020204030204" pitchFamily="34" charset="0"/>
                  <a:cs typeface="Calibri" panose="020F0502020204030204" pitchFamily="34" charset="0"/>
                </a:rPr>
                <a:t>22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2121A18-EA0E-5841-B759-0449A5AE87C7}"/>
              </a:ext>
            </a:extLst>
          </p:cNvPr>
          <p:cNvSpPr/>
          <p:nvPr/>
        </p:nvSpPr>
        <p:spPr>
          <a:xfrm>
            <a:off x="965670" y="850032"/>
            <a:ext cx="18058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latin typeface="Courier" pitchFamily="2" charset="0"/>
              </a:rPr>
              <a:t>        isoform     gene   pos   mm</a:t>
            </a:r>
          </a:p>
          <a:p>
            <a:r>
              <a:rPr lang="en-US" sz="600" dirty="0">
                <a:latin typeface="Courier" pitchFamily="2" charset="0"/>
              </a:rPr>
              <a:t>ENST00000409920    ANXA4   610    0</a:t>
            </a:r>
          </a:p>
          <a:p>
            <a:r>
              <a:rPr lang="en-US" sz="600" dirty="0">
                <a:latin typeface="Courier" pitchFamily="2" charset="0"/>
              </a:rPr>
              <a:t>ENST00000394295    ANXA4   516    0</a:t>
            </a:r>
          </a:p>
          <a:p>
            <a:r>
              <a:rPr lang="en-US" sz="600" dirty="0">
                <a:latin typeface="Courier" pitchFamily="2" charset="0"/>
              </a:rPr>
              <a:t>ENST00000422982   ANXA11  1232    6</a:t>
            </a:r>
          </a:p>
          <a:p>
            <a:r>
              <a:rPr lang="en-US" sz="600" dirty="0">
                <a:latin typeface="Courier" pitchFamily="2" charset="0"/>
              </a:rPr>
              <a:t>ENST00000372231   ANXA11  1218    6</a:t>
            </a:r>
          </a:p>
          <a:p>
            <a:r>
              <a:rPr lang="en-US" sz="600" dirty="0">
                <a:latin typeface="Courier" pitchFamily="2" charset="0"/>
              </a:rPr>
              <a:t>ENST00000438331   ANXA11  1463    6</a:t>
            </a:r>
          </a:p>
          <a:p>
            <a:r>
              <a:rPr lang="en-US" sz="600" dirty="0">
                <a:latin typeface="Courier" pitchFamily="2" charset="0"/>
              </a:rPr>
              <a:t>ENST00000265447   ANXA11  1259    6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970D68D-B134-754E-98DB-58DDB592890D}"/>
              </a:ext>
            </a:extLst>
          </p:cNvPr>
          <p:cNvSpPr txBox="1"/>
          <p:nvPr/>
        </p:nvSpPr>
        <p:spPr>
          <a:xfrm>
            <a:off x="988685" y="298497"/>
            <a:ext cx="1737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Off-target table for gRNA</a:t>
            </a:r>
          </a:p>
          <a:p>
            <a:pPr algn="ctr"/>
            <a:r>
              <a:rPr lang="en-US" sz="1200" dirty="0"/>
              <a:t>targeting </a:t>
            </a:r>
            <a:r>
              <a:rPr lang="en-US" sz="1200" i="1" dirty="0"/>
              <a:t>ANXA4</a:t>
            </a:r>
          </a:p>
        </p:txBody>
      </p:sp>
    </p:spTree>
    <p:extLst>
      <p:ext uri="{BB962C8B-B14F-4D97-AF65-F5344CB8AC3E}">
        <p14:creationId xmlns:p14="http://schemas.microsoft.com/office/powerpoint/2010/main" val="826504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3065</TotalTime>
  <Words>57</Words>
  <Application>Microsoft Macintosh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Jean-Philippe Fortin</dc:creator>
  <cp:lastModifiedBy>Jean-Philippe Fortin</cp:lastModifiedBy>
  <cp:revision>146</cp:revision>
  <dcterms:created xsi:type="dcterms:W3CDTF">2022-02-14T22:47:18Z</dcterms:created>
  <dcterms:modified xsi:type="dcterms:W3CDTF">2022-03-12T00:14:30Z</dcterms:modified>
</cp:coreProperties>
</file>