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"/>
  </p:notesMasterIdLst>
  <p:sldIdLst>
    <p:sldId id="261" r:id="rId2"/>
  </p:sldIdLst>
  <p:sldSz cx="9783763" cy="1243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D9"/>
    <a:srgbClr val="C1D8B1"/>
    <a:srgbClr val="9EC9AA"/>
    <a:srgbClr val="EFFFED"/>
    <a:srgbClr val="E6FFD2"/>
    <a:srgbClr val="C0F3CE"/>
    <a:srgbClr val="ABDAB3"/>
    <a:srgbClr val="B1C5A2"/>
    <a:srgbClr val="9CC6A7"/>
    <a:srgbClr val="9CA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6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29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143000"/>
            <a:ext cx="2428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1143000"/>
            <a:ext cx="2428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82" y="2035322"/>
            <a:ext cx="8316199" cy="4329736"/>
          </a:xfrm>
        </p:spPr>
        <p:txBody>
          <a:bodyPr anchor="b"/>
          <a:lstStyle>
            <a:lvl1pPr algn="ctr"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971" y="6532029"/>
            <a:ext cx="7337822" cy="3002602"/>
          </a:xfrm>
        </p:spPr>
        <p:txBody>
          <a:bodyPr/>
          <a:lstStyle>
            <a:lvl1pPr marL="0" indent="0" algn="ctr">
              <a:buNone/>
              <a:defRPr sz="2568"/>
            </a:lvl1pPr>
            <a:lvl2pPr marL="489204" indent="0" algn="ctr">
              <a:buNone/>
              <a:defRPr sz="2140"/>
            </a:lvl2pPr>
            <a:lvl3pPr marL="978408" indent="0" algn="ctr">
              <a:buNone/>
              <a:defRPr sz="1926"/>
            </a:lvl3pPr>
            <a:lvl4pPr marL="1467612" indent="0" algn="ctr">
              <a:buNone/>
              <a:defRPr sz="1712"/>
            </a:lvl4pPr>
            <a:lvl5pPr marL="1956816" indent="0" algn="ctr">
              <a:buNone/>
              <a:defRPr sz="1712"/>
            </a:lvl5pPr>
            <a:lvl6pPr marL="2446020" indent="0" algn="ctr">
              <a:buNone/>
              <a:defRPr sz="1712"/>
            </a:lvl6pPr>
            <a:lvl7pPr marL="2935224" indent="0" algn="ctr">
              <a:buNone/>
              <a:defRPr sz="1712"/>
            </a:lvl7pPr>
            <a:lvl8pPr marL="3424428" indent="0" algn="ctr">
              <a:buNone/>
              <a:defRPr sz="1712"/>
            </a:lvl8pPr>
            <a:lvl9pPr marL="3913632" indent="0" algn="ctr">
              <a:buNone/>
              <a:defRPr sz="1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1506" y="662127"/>
            <a:ext cx="2109624" cy="1053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634" y="662127"/>
            <a:ext cx="6206575" cy="1053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38" y="3100486"/>
            <a:ext cx="8438496" cy="5173227"/>
          </a:xfrm>
        </p:spPr>
        <p:txBody>
          <a:bodyPr anchor="b"/>
          <a:lstStyle>
            <a:lvl1pPr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38" y="8322654"/>
            <a:ext cx="8438496" cy="2720478"/>
          </a:xfrm>
        </p:spPr>
        <p:txBody>
          <a:bodyPr/>
          <a:lstStyle>
            <a:lvl1pPr marL="0" indent="0">
              <a:buNone/>
              <a:defRPr sz="2568">
                <a:solidFill>
                  <a:schemeClr val="tx1"/>
                </a:solidFill>
              </a:defRPr>
            </a:lvl1pPr>
            <a:lvl2pPr marL="489204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40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61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816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60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5224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4428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63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634" y="3310636"/>
            <a:ext cx="4158099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30" y="3310636"/>
            <a:ext cx="4158099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662130"/>
            <a:ext cx="8438496" cy="24038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09" y="3048665"/>
            <a:ext cx="4138990" cy="1494103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09" y="4542768"/>
            <a:ext cx="4138990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30" y="3048665"/>
            <a:ext cx="4159374" cy="1494103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30" y="4542768"/>
            <a:ext cx="4159374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29098"/>
            <a:ext cx="3155518" cy="2901844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374" y="1790625"/>
            <a:ext cx="4953030" cy="8837958"/>
          </a:xfrm>
        </p:spPr>
        <p:txBody>
          <a:bodyPr/>
          <a:lstStyle>
            <a:lvl1pPr>
              <a:defRPr sz="3424"/>
            </a:lvl1pPr>
            <a:lvl2pPr>
              <a:defRPr sz="2996"/>
            </a:lvl2pPr>
            <a:lvl3pPr>
              <a:defRPr sz="2568"/>
            </a:lvl3pPr>
            <a:lvl4pPr>
              <a:defRPr sz="2140"/>
            </a:lvl4pPr>
            <a:lvl5pPr>
              <a:defRPr sz="2140"/>
            </a:lvl5pPr>
            <a:lvl6pPr>
              <a:defRPr sz="2140"/>
            </a:lvl6pPr>
            <a:lvl7pPr>
              <a:defRPr sz="2140"/>
            </a:lvl7pPr>
            <a:lvl8pPr>
              <a:defRPr sz="2140"/>
            </a:lvl8pPr>
            <a:lvl9pPr>
              <a:defRPr sz="2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730943"/>
            <a:ext cx="3155518" cy="6912032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29098"/>
            <a:ext cx="3155518" cy="2901844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9374" y="1790625"/>
            <a:ext cx="4953030" cy="8837958"/>
          </a:xfrm>
        </p:spPr>
        <p:txBody>
          <a:bodyPr anchor="t"/>
          <a:lstStyle>
            <a:lvl1pPr marL="0" indent="0">
              <a:buNone/>
              <a:defRPr sz="3424"/>
            </a:lvl1pPr>
            <a:lvl2pPr marL="489204" indent="0">
              <a:buNone/>
              <a:defRPr sz="2996"/>
            </a:lvl2pPr>
            <a:lvl3pPr marL="978408" indent="0">
              <a:buNone/>
              <a:defRPr sz="2568"/>
            </a:lvl3pPr>
            <a:lvl4pPr marL="1467612" indent="0">
              <a:buNone/>
              <a:defRPr sz="2140"/>
            </a:lvl4pPr>
            <a:lvl5pPr marL="1956816" indent="0">
              <a:buNone/>
              <a:defRPr sz="2140"/>
            </a:lvl5pPr>
            <a:lvl6pPr marL="2446020" indent="0">
              <a:buNone/>
              <a:defRPr sz="2140"/>
            </a:lvl6pPr>
            <a:lvl7pPr marL="2935224" indent="0">
              <a:buNone/>
              <a:defRPr sz="2140"/>
            </a:lvl7pPr>
            <a:lvl8pPr marL="3424428" indent="0">
              <a:buNone/>
              <a:defRPr sz="2140"/>
            </a:lvl8pPr>
            <a:lvl9pPr marL="3913632" indent="0">
              <a:buNone/>
              <a:defRPr sz="2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730943"/>
            <a:ext cx="3155518" cy="6912032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634" y="662130"/>
            <a:ext cx="8438496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634" y="3310636"/>
            <a:ext cx="8438496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634" y="11526773"/>
            <a:ext cx="2201347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0872" y="11526773"/>
            <a:ext cx="330202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9782" y="11526773"/>
            <a:ext cx="2201347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78408" rtl="0" eaLnBrk="1" latinLnBrk="0" hangingPunct="1">
        <a:lnSpc>
          <a:spcPct val="90000"/>
        </a:lnSpc>
        <a:spcBef>
          <a:spcPct val="0"/>
        </a:spcBef>
        <a:buNone/>
        <a:defRPr sz="47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602" indent="-244602" algn="l" defTabSz="978408" rtl="0" eaLnBrk="1" latinLnBrk="0" hangingPunct="1">
        <a:lnSpc>
          <a:spcPct val="90000"/>
        </a:lnSpc>
        <a:spcBef>
          <a:spcPts val="1070"/>
        </a:spcBef>
        <a:buFont typeface="Arial" panose="020B0604020202020204" pitchFamily="34" charset="0"/>
        <a:buChar char="•"/>
        <a:defRPr sz="2996" kern="1200">
          <a:solidFill>
            <a:schemeClr val="tx1"/>
          </a:solidFill>
          <a:latin typeface="+mn-lt"/>
          <a:ea typeface="+mn-ea"/>
          <a:cs typeface="+mn-cs"/>
        </a:defRPr>
      </a:lvl1pPr>
      <a:lvl2pPr marL="73380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22301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3pPr>
      <a:lvl4pPr marL="171221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2201418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690622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317982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66903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415823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8920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46761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1956816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44602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293522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42442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391363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90399402-D440-6244-B1BC-76859679EDCB}"/>
              </a:ext>
            </a:extLst>
          </p:cNvPr>
          <p:cNvSpPr/>
          <p:nvPr/>
        </p:nvSpPr>
        <p:spPr>
          <a:xfrm>
            <a:off x="552570" y="7853348"/>
            <a:ext cx="9152262" cy="677940"/>
          </a:xfrm>
          <a:prstGeom prst="roundRect">
            <a:avLst/>
          </a:prstGeom>
          <a:solidFill>
            <a:srgbClr val="ECF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43EA7-4FBF-8B44-9131-322296801DA4}"/>
              </a:ext>
            </a:extLst>
          </p:cNvPr>
          <p:cNvSpPr/>
          <p:nvPr/>
        </p:nvSpPr>
        <p:spPr>
          <a:xfrm>
            <a:off x="552570" y="4267314"/>
            <a:ext cx="5430230" cy="427867"/>
          </a:xfrm>
          <a:prstGeom prst="roundRect">
            <a:avLst/>
          </a:prstGeom>
          <a:solidFill>
            <a:srgbClr val="AADAB3">
              <a:alpha val="7333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934D315-C20E-844A-B7F5-92F119599E2B}"/>
              </a:ext>
            </a:extLst>
          </p:cNvPr>
          <p:cNvSpPr/>
          <p:nvPr/>
        </p:nvSpPr>
        <p:spPr>
          <a:xfrm>
            <a:off x="552578" y="5867314"/>
            <a:ext cx="8451141" cy="819975"/>
          </a:xfrm>
          <a:prstGeom prst="roundRect">
            <a:avLst/>
          </a:prstGeom>
          <a:solidFill>
            <a:srgbClr val="D3E8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61E557-B431-DC48-8E24-4E1427BFBAD8}"/>
              </a:ext>
            </a:extLst>
          </p:cNvPr>
          <p:cNvSpPr/>
          <p:nvPr/>
        </p:nvSpPr>
        <p:spPr>
          <a:xfrm>
            <a:off x="7561448" y="853644"/>
            <a:ext cx="466182" cy="1247852"/>
          </a:xfrm>
          <a:prstGeom prst="roundRect">
            <a:avLst/>
          </a:prstGeom>
          <a:solidFill>
            <a:srgbClr val="C0F3C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93393329-38BA-2649-9E64-299CCD3CE119}"/>
              </a:ext>
            </a:extLst>
          </p:cNvPr>
          <p:cNvSpPr/>
          <p:nvPr/>
        </p:nvSpPr>
        <p:spPr>
          <a:xfrm>
            <a:off x="5283302" y="946391"/>
            <a:ext cx="574496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C5B122B-18AF-CD47-BB74-F197AF50C377}"/>
              </a:ext>
            </a:extLst>
          </p:cNvPr>
          <p:cNvSpPr/>
          <p:nvPr/>
        </p:nvSpPr>
        <p:spPr>
          <a:xfrm>
            <a:off x="552570" y="2243085"/>
            <a:ext cx="2581640" cy="1173182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E554818-1671-7D4E-90B8-F087898349B2}"/>
              </a:ext>
            </a:extLst>
          </p:cNvPr>
          <p:cNvSpPr/>
          <p:nvPr/>
        </p:nvSpPr>
        <p:spPr>
          <a:xfrm>
            <a:off x="3216710" y="946391"/>
            <a:ext cx="2018681" cy="1260492"/>
          </a:xfrm>
          <a:prstGeom prst="roundRect">
            <a:avLst/>
          </a:prstGeom>
          <a:solidFill>
            <a:srgbClr val="FFE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CB6E98-4BEA-344E-98C9-13F0D3BB65E5}"/>
              </a:ext>
            </a:extLst>
          </p:cNvPr>
          <p:cNvSpPr/>
          <p:nvPr/>
        </p:nvSpPr>
        <p:spPr>
          <a:xfrm>
            <a:off x="564484" y="946391"/>
            <a:ext cx="2581640" cy="1247852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24DD43-3F5F-094D-8F65-202E09E9AFC3}"/>
              </a:ext>
            </a:extLst>
          </p:cNvPr>
          <p:cNvSpPr txBox="1"/>
          <p:nvPr/>
        </p:nvSpPr>
        <p:spPr>
          <a:xfrm>
            <a:off x="1411368" y="78270"/>
            <a:ext cx="915235" cy="28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 err="1"/>
              <a:t>IRanges</a:t>
            </a:r>
            <a:endParaRPr lang="en-US" sz="1268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738850-84D5-5344-AAA2-68A4A05D3820}"/>
              </a:ext>
            </a:extLst>
          </p:cNvPr>
          <p:cNvSpPr txBox="1"/>
          <p:nvPr/>
        </p:nvSpPr>
        <p:spPr>
          <a:xfrm>
            <a:off x="5174039" y="1432965"/>
            <a:ext cx="81795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enzyme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14A8D7-5DDC-FC4B-82F4-C3E90D97C642}"/>
              </a:ext>
            </a:extLst>
          </p:cNvPr>
          <p:cNvSpPr txBox="1"/>
          <p:nvPr/>
        </p:nvSpPr>
        <p:spPr>
          <a:xfrm>
            <a:off x="3104293" y="2611219"/>
            <a:ext cx="915235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Set-level</a:t>
            </a:r>
          </a:p>
          <a:p>
            <a:pPr algn="ctr"/>
            <a:r>
              <a:rPr lang="en-US" sz="1268" dirty="0"/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1B09B-56CB-2B4A-9AA7-2227991DE6AC}"/>
              </a:ext>
            </a:extLst>
          </p:cNvPr>
          <p:cNvSpPr txBox="1"/>
          <p:nvPr/>
        </p:nvSpPr>
        <p:spPr>
          <a:xfrm>
            <a:off x="3356672" y="6438950"/>
            <a:ext cx="18473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55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F96B2-EC3E-A340-B157-D866F071224B}"/>
              </a:ext>
            </a:extLst>
          </p:cNvPr>
          <p:cNvSpPr txBox="1"/>
          <p:nvPr/>
        </p:nvSpPr>
        <p:spPr>
          <a:xfrm>
            <a:off x="5354512" y="79286"/>
            <a:ext cx="2138319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>
                <a:latin typeface="Calibri" panose="020F0502020204030204" pitchFamily="34" charset="0"/>
                <a:cs typeface="Calibri" panose="020F0502020204030204" pitchFamily="34" charset="0"/>
              </a:rPr>
              <a:t>gRNA-level metadata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7ADEE0-BE35-F54E-ADA2-D2935E9FBDDE}"/>
              </a:ext>
            </a:extLst>
          </p:cNvPr>
          <p:cNvGrpSpPr/>
          <p:nvPr/>
        </p:nvGrpSpPr>
        <p:grpSpPr>
          <a:xfrm>
            <a:off x="366498" y="1066605"/>
            <a:ext cx="2774824" cy="1294332"/>
            <a:chOff x="2499211" y="5866756"/>
            <a:chExt cx="2774824" cy="129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6037EB-E6DD-4E4D-A84E-28950ECD1823}"/>
                </a:ext>
              </a:extLst>
            </p:cNvPr>
            <p:cNvSpPr txBox="1"/>
            <p:nvPr/>
          </p:nvSpPr>
          <p:spPr>
            <a:xfrm>
              <a:off x="3099142" y="5866763"/>
              <a:ext cx="891449" cy="1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 err="1">
                  <a:latin typeface="Courier" pitchFamily="2" charset="0"/>
                </a:rPr>
                <a:t>seqnames</a:t>
              </a:r>
              <a:endParaRPr lang="en-US" sz="975" b="1" dirty="0">
                <a:latin typeface="Courier" pitchFamily="2" charset="0"/>
              </a:endParaRP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450479-5C9D-174F-88C0-DD88968B2C4F}"/>
                </a:ext>
              </a:extLst>
            </p:cNvPr>
            <p:cNvSpPr txBox="1"/>
            <p:nvPr/>
          </p:nvSpPr>
          <p:spPr>
            <a:xfrm>
              <a:off x="3832532" y="5866756"/>
              <a:ext cx="891449" cy="11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>
                  <a:latin typeface="Courier" pitchFamily="2" charset="0"/>
                </a:rPr>
                <a:t>ranges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25209843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25209896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25215438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25245365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FBDF0E-D86F-C149-AEE8-DB0ED9B72665}"/>
                </a:ext>
              </a:extLst>
            </p:cNvPr>
            <p:cNvSpPr txBox="1"/>
            <p:nvPr/>
          </p:nvSpPr>
          <p:spPr>
            <a:xfrm>
              <a:off x="4566045" y="5866756"/>
              <a:ext cx="707990" cy="99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>
                  <a:latin typeface="Courier" pitchFamily="2" charset="0"/>
                </a:rPr>
                <a:t>strand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+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D5FED2-4A37-5A48-AFCA-E2D1FE4E34FD}"/>
                </a:ext>
              </a:extLst>
            </p:cNvPr>
            <p:cNvSpPr txBox="1"/>
            <p:nvPr/>
          </p:nvSpPr>
          <p:spPr>
            <a:xfrm>
              <a:off x="2499211" y="5870773"/>
              <a:ext cx="891450" cy="1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r>
                <a:rPr lang="en-US" sz="975" dirty="0">
                  <a:latin typeface="Courier" pitchFamily="2" charset="0"/>
                </a:rPr>
                <a:t>sgrna1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sgrna3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sgrna52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ECC0603-B19D-354D-8536-563E3F2D36AC}"/>
              </a:ext>
            </a:extLst>
          </p:cNvPr>
          <p:cNvSpPr txBox="1"/>
          <p:nvPr/>
        </p:nvSpPr>
        <p:spPr>
          <a:xfrm>
            <a:off x="3152153" y="1066621"/>
            <a:ext cx="16912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protospacer</a:t>
            </a:r>
          </a:p>
          <a:p>
            <a:pPr algn="r"/>
            <a:r>
              <a:rPr lang="en-US" sz="975" dirty="0">
                <a:latin typeface="Courier" pitchFamily="2" charset="0"/>
              </a:rPr>
              <a:t>AAAGAAAAGATGAGCAAAGA</a:t>
            </a:r>
          </a:p>
          <a:p>
            <a:pPr algn="r"/>
            <a:r>
              <a:rPr lang="en-US" sz="975" dirty="0">
                <a:latin typeface="Courier" pitchFamily="2" charset="0"/>
              </a:rPr>
              <a:t>TTCTCGAACTAATGTATAGA</a:t>
            </a:r>
          </a:p>
          <a:p>
            <a:pPr algn="r"/>
            <a:r>
              <a:rPr lang="en-US" sz="975" dirty="0">
                <a:latin typeface="Courier" pitchFamily="2" charset="0"/>
              </a:rPr>
              <a:t>AAATGCATTATAATGTAATC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r>
              <a:rPr lang="en-US" sz="975" dirty="0">
                <a:latin typeface="Courier" pitchFamily="2" charset="0"/>
              </a:rPr>
              <a:t>AATGACTGAATATAAACTTG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E103E-1895-9C40-96F2-AD46AD7877C1}"/>
              </a:ext>
            </a:extLst>
          </p:cNvPr>
          <p:cNvSpPr txBox="1"/>
          <p:nvPr/>
        </p:nvSpPr>
        <p:spPr>
          <a:xfrm>
            <a:off x="4701437" y="1066621"/>
            <a:ext cx="5103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pam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AGG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3BDB0-CF97-F447-AECF-BF45D82A8372}"/>
              </a:ext>
            </a:extLst>
          </p:cNvPr>
          <p:cNvSpPr txBox="1"/>
          <p:nvPr/>
        </p:nvSpPr>
        <p:spPr>
          <a:xfrm>
            <a:off x="4727461" y="1066621"/>
            <a:ext cx="9152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CB69C9-6505-FF47-88A0-FCCEDED869A4}"/>
              </a:ext>
            </a:extLst>
          </p:cNvPr>
          <p:cNvSpPr txBox="1"/>
          <p:nvPr/>
        </p:nvSpPr>
        <p:spPr>
          <a:xfrm>
            <a:off x="2573021" y="5858454"/>
            <a:ext cx="1691247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spacer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02433-92D9-BF46-8CF4-41D2B43527A8}"/>
              </a:ext>
            </a:extLst>
          </p:cNvPr>
          <p:cNvSpPr txBox="1"/>
          <p:nvPr/>
        </p:nvSpPr>
        <p:spPr>
          <a:xfrm>
            <a:off x="5683910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pam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AGG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65ED5A-F274-764A-84A7-0D5A90CC100E}"/>
              </a:ext>
            </a:extLst>
          </p:cNvPr>
          <p:cNvSpPr txBox="1"/>
          <p:nvPr/>
        </p:nvSpPr>
        <p:spPr>
          <a:xfrm>
            <a:off x="4158853" y="5858454"/>
            <a:ext cx="1691247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protospacer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 AAA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AAAAGATGAGCAAAGA</a:t>
            </a:r>
            <a:endParaRPr lang="en-US" sz="975" dirty="0">
              <a:solidFill>
                <a:srgbClr val="FF0000"/>
              </a:solidFill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GAGC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AAGA </a:t>
            </a:r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34FDE6-A359-504E-A6F6-3316303BCED0}"/>
              </a:ext>
            </a:extLst>
          </p:cNvPr>
          <p:cNvSpPr txBox="1"/>
          <p:nvPr/>
        </p:nvSpPr>
        <p:spPr>
          <a:xfrm>
            <a:off x="6085316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mm1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-17</a:t>
            </a:r>
          </a:p>
          <a:p>
            <a:pPr algn="r"/>
            <a:r>
              <a:rPr lang="en-US" sz="975" dirty="0">
                <a:latin typeface="Courier" pitchFamily="2" charset="0"/>
              </a:rPr>
              <a:t>-13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90495F-1D62-3A46-99A4-861FE6E05B51}"/>
              </a:ext>
            </a:extLst>
          </p:cNvPr>
          <p:cNvSpPr txBox="1"/>
          <p:nvPr/>
        </p:nvSpPr>
        <p:spPr>
          <a:xfrm>
            <a:off x="6401737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mm2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-10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C0415-E906-9941-98C8-9EDBD27A98B8}"/>
              </a:ext>
            </a:extLst>
          </p:cNvPr>
          <p:cNvSpPr txBox="1"/>
          <p:nvPr/>
        </p:nvSpPr>
        <p:spPr>
          <a:xfrm>
            <a:off x="6759888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mm3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-5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97B06-C0F8-3247-9AD8-FE9451510557}"/>
              </a:ext>
            </a:extLst>
          </p:cNvPr>
          <p:cNvSpPr txBox="1"/>
          <p:nvPr/>
        </p:nvSpPr>
        <p:spPr>
          <a:xfrm>
            <a:off x="6938131" y="5858454"/>
            <a:ext cx="75552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EA137F-0A55-CE49-A865-04212D2B3FA6}"/>
              </a:ext>
            </a:extLst>
          </p:cNvPr>
          <p:cNvSpPr txBox="1"/>
          <p:nvPr/>
        </p:nvSpPr>
        <p:spPr>
          <a:xfrm>
            <a:off x="7518866" y="5858445"/>
            <a:ext cx="755529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exon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KRASP1</a:t>
            </a:r>
          </a:p>
          <a:p>
            <a:pPr algn="r"/>
            <a:r>
              <a:rPr lang="en-US" sz="975" dirty="0">
                <a:latin typeface="Courier" pitchFamily="2" charset="0"/>
              </a:rPr>
              <a:t>LARP1B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B60D1-B3ED-0B47-91DB-4107CD225883}"/>
              </a:ext>
            </a:extLst>
          </p:cNvPr>
          <p:cNvSpPr txBox="1"/>
          <p:nvPr/>
        </p:nvSpPr>
        <p:spPr>
          <a:xfrm>
            <a:off x="8071517" y="5858454"/>
            <a:ext cx="55553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cfd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0.4</a:t>
            </a:r>
          </a:p>
          <a:p>
            <a:pPr algn="r"/>
            <a:r>
              <a:rPr lang="en-US" sz="975" dirty="0">
                <a:latin typeface="Courier" pitchFamily="2" charset="0"/>
              </a:rPr>
              <a:t>0.0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30A271-E246-A347-A197-F0CB35589B52}"/>
              </a:ext>
            </a:extLst>
          </p:cNvPr>
          <p:cNvSpPr txBox="1"/>
          <p:nvPr/>
        </p:nvSpPr>
        <p:spPr>
          <a:xfrm>
            <a:off x="8429668" y="5858454"/>
            <a:ext cx="55553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mit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0.6</a:t>
            </a:r>
          </a:p>
          <a:p>
            <a:pPr algn="r"/>
            <a:r>
              <a:rPr lang="en-US" sz="975" dirty="0">
                <a:latin typeface="Courier" pitchFamily="2" charset="0"/>
              </a:rPr>
              <a:t>0.0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C51CEF1-5501-7F46-863C-70F47DA75C5D}"/>
              </a:ext>
            </a:extLst>
          </p:cNvPr>
          <p:cNvSpPr/>
          <p:nvPr/>
        </p:nvSpPr>
        <p:spPr>
          <a:xfrm>
            <a:off x="422456" y="34245"/>
            <a:ext cx="9332659" cy="354515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5B9CB-335D-2843-BE8B-76B0C0A1BC3F}"/>
              </a:ext>
            </a:extLst>
          </p:cNvPr>
          <p:cNvSpPr txBox="1"/>
          <p:nvPr/>
        </p:nvSpPr>
        <p:spPr>
          <a:xfrm>
            <a:off x="448369" y="5858445"/>
            <a:ext cx="891450" cy="114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chr6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chr4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5A88F8-E628-2C46-A3D9-8062CFD57E30}"/>
              </a:ext>
            </a:extLst>
          </p:cNvPr>
          <p:cNvSpPr txBox="1"/>
          <p:nvPr/>
        </p:nvSpPr>
        <p:spPr>
          <a:xfrm>
            <a:off x="1240601" y="5858454"/>
            <a:ext cx="891450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ranges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25209843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54771089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128123140 </a:t>
            </a:r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6D3895-27B0-DE44-B1F3-4920AB924038}"/>
              </a:ext>
            </a:extLst>
          </p:cNvPr>
          <p:cNvSpPr txBox="1"/>
          <p:nvPr/>
        </p:nvSpPr>
        <p:spPr>
          <a:xfrm>
            <a:off x="1945951" y="5858454"/>
            <a:ext cx="707991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strand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+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6CD4A1B-199A-8D49-AA8B-6B4D567012B2}"/>
              </a:ext>
            </a:extLst>
          </p:cNvPr>
          <p:cNvSpPr/>
          <p:nvPr/>
        </p:nvSpPr>
        <p:spPr>
          <a:xfrm rot="16200000">
            <a:off x="6615682" y="6392136"/>
            <a:ext cx="279891" cy="9601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E27E8AD0-C1CE-6446-ACF3-9CDD87B484FF}"/>
              </a:ext>
            </a:extLst>
          </p:cNvPr>
          <p:cNvSpPr/>
          <p:nvPr/>
        </p:nvSpPr>
        <p:spPr>
          <a:xfrm rot="16200000">
            <a:off x="7627979" y="6391064"/>
            <a:ext cx="272747" cy="9601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5D6D9CFF-7B90-514A-A21C-70AF741A0435}"/>
              </a:ext>
            </a:extLst>
          </p:cNvPr>
          <p:cNvSpPr/>
          <p:nvPr/>
        </p:nvSpPr>
        <p:spPr>
          <a:xfrm rot="16200000">
            <a:off x="4275955" y="5129300"/>
            <a:ext cx="279891" cy="348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66FFA5-7240-6745-8B23-64564A4F0F6C}"/>
              </a:ext>
            </a:extLst>
          </p:cNvPr>
          <p:cNvSpPr txBox="1"/>
          <p:nvPr/>
        </p:nvSpPr>
        <p:spPr>
          <a:xfrm>
            <a:off x="3949093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sequence information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88ADDD-7055-DF4A-ADBF-C959C8A7C6CA}"/>
              </a:ext>
            </a:extLst>
          </p:cNvPr>
          <p:cNvSpPr txBox="1"/>
          <p:nvPr/>
        </p:nvSpPr>
        <p:spPr>
          <a:xfrm>
            <a:off x="7298324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genomic </a:t>
            </a:r>
          </a:p>
          <a:p>
            <a:pPr algn="ctr"/>
            <a:r>
              <a:rPr lang="en-US" sz="878" dirty="0"/>
              <a:t>context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935914B6-1628-4544-9C9F-31C5B0C6F294}"/>
              </a:ext>
            </a:extLst>
          </p:cNvPr>
          <p:cNvSpPr/>
          <p:nvPr/>
        </p:nvSpPr>
        <p:spPr>
          <a:xfrm rot="16200000">
            <a:off x="8505675" y="6528279"/>
            <a:ext cx="283597" cy="6891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34AE90-1981-3F43-B7BF-33DF9D7CA3E1}"/>
              </a:ext>
            </a:extLst>
          </p:cNvPr>
          <p:cNvSpPr txBox="1"/>
          <p:nvPr/>
        </p:nvSpPr>
        <p:spPr>
          <a:xfrm>
            <a:off x="8201162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off-target </a:t>
            </a:r>
          </a:p>
          <a:p>
            <a:pPr algn="ctr"/>
            <a:r>
              <a:rPr lang="en-US" sz="878" dirty="0"/>
              <a:t>scores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193C93F2-101B-B54A-8C79-7B63CC9B3185}"/>
              </a:ext>
            </a:extLst>
          </p:cNvPr>
          <p:cNvSpPr/>
          <p:nvPr/>
        </p:nvSpPr>
        <p:spPr>
          <a:xfrm rot="16200000">
            <a:off x="1453932" y="5887493"/>
            <a:ext cx="298852" cy="19696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1AEA43-039E-9844-8C58-B019CE1EB744}"/>
              </a:ext>
            </a:extLst>
          </p:cNvPr>
          <p:cNvSpPr txBox="1"/>
          <p:nvPr/>
        </p:nvSpPr>
        <p:spPr>
          <a:xfrm>
            <a:off x="1194325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off-target coordinate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47A9E4-CA5B-8848-AE23-58F5DC6E55BF}"/>
              </a:ext>
            </a:extLst>
          </p:cNvPr>
          <p:cNvSpPr txBox="1"/>
          <p:nvPr/>
        </p:nvSpPr>
        <p:spPr>
          <a:xfrm>
            <a:off x="2303782" y="7831260"/>
            <a:ext cx="1130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gene_symbol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5150F5-3031-3540-A9A9-AAB5D4857A60}"/>
              </a:ext>
            </a:extLst>
          </p:cNvPr>
          <p:cNvSpPr txBox="1"/>
          <p:nvPr/>
        </p:nvSpPr>
        <p:spPr>
          <a:xfrm>
            <a:off x="407364" y="7831260"/>
            <a:ext cx="891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ABFB16-EF33-2543-AAF3-A12E632EE883}"/>
              </a:ext>
            </a:extLst>
          </p:cNvPr>
          <p:cNvSpPr txBox="1"/>
          <p:nvPr/>
        </p:nvSpPr>
        <p:spPr>
          <a:xfrm>
            <a:off x="1067567" y="7831260"/>
            <a:ext cx="891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anchor</a:t>
            </a: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  <a:endParaRPr lang="en-US" sz="975" dirty="0">
              <a:solidFill>
                <a:srgbClr val="000000"/>
              </a:solidFill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  <a:endParaRPr lang="en-US" sz="975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C18F1-0E79-F54A-8808-039900F9B256}"/>
              </a:ext>
            </a:extLst>
          </p:cNvPr>
          <p:cNvSpPr txBox="1"/>
          <p:nvPr/>
        </p:nvSpPr>
        <p:spPr>
          <a:xfrm>
            <a:off x="1808578" y="7831260"/>
            <a:ext cx="7079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strand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527E67F0-055F-9C43-AE45-37F037B6D3F0}"/>
              </a:ext>
            </a:extLst>
          </p:cNvPr>
          <p:cNvSpPr/>
          <p:nvPr/>
        </p:nvSpPr>
        <p:spPr>
          <a:xfrm rot="16200000">
            <a:off x="4058841" y="7003486"/>
            <a:ext cx="279891" cy="3386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74A4A-251B-5C48-9099-AE705EF4D464}"/>
              </a:ext>
            </a:extLst>
          </p:cNvPr>
          <p:cNvSpPr txBox="1"/>
          <p:nvPr/>
        </p:nvSpPr>
        <p:spPr>
          <a:xfrm>
            <a:off x="3490364" y="8818972"/>
            <a:ext cx="1442234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 err="1"/>
              <a:t>Ensembl</a:t>
            </a:r>
            <a:r>
              <a:rPr lang="en-US" sz="878" dirty="0"/>
              <a:t> gene and transcript info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1BFC01-1BBA-F64C-BB11-25ACCD9149BE}"/>
              </a:ext>
            </a:extLst>
          </p:cNvPr>
          <p:cNvSpPr txBox="1"/>
          <p:nvPr/>
        </p:nvSpPr>
        <p:spPr>
          <a:xfrm>
            <a:off x="3317363" y="7831260"/>
            <a:ext cx="1357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gene_id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ENSG00000133703</a:t>
            </a:r>
          </a:p>
          <a:p>
            <a:pPr algn="r"/>
            <a:r>
              <a:rPr lang="en-US" sz="975" dirty="0">
                <a:latin typeface="Courier" pitchFamily="2" charset="0"/>
              </a:rPr>
              <a:t>ENSG00000133703 ENSG00000133703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2B364B-8569-004F-A4F3-209A98DE2438}"/>
              </a:ext>
            </a:extLst>
          </p:cNvPr>
          <p:cNvSpPr txBox="1"/>
          <p:nvPr/>
        </p:nvSpPr>
        <p:spPr>
          <a:xfrm>
            <a:off x="4611033" y="7831260"/>
            <a:ext cx="1357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tx_id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ENST00000256078 ENST00000311936</a:t>
            </a:r>
          </a:p>
          <a:p>
            <a:pPr algn="r"/>
            <a:r>
              <a:rPr lang="en-US" sz="975" dirty="0">
                <a:latin typeface="Courier" pitchFamily="2" charset="0"/>
              </a:rPr>
              <a:t>ENST00000557334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896129-8D0E-9540-A31B-F31DF442145C}"/>
              </a:ext>
            </a:extLst>
          </p:cNvPr>
          <p:cNvSpPr txBox="1"/>
          <p:nvPr/>
        </p:nvSpPr>
        <p:spPr>
          <a:xfrm>
            <a:off x="5780001" y="7831260"/>
            <a:ext cx="8409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cut_cds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 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B6E934-9BF6-7B42-9E2A-2A9C0CD862E0}"/>
              </a:ext>
            </a:extLst>
          </p:cNvPr>
          <p:cNvSpPr txBox="1"/>
          <p:nvPr/>
        </p:nvSpPr>
        <p:spPr>
          <a:xfrm>
            <a:off x="7050075" y="7831260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%</a:t>
            </a:r>
            <a:r>
              <a:rPr lang="en-US" sz="975" b="1" dirty="0" err="1">
                <a:latin typeface="Courier" pitchFamily="2" charset="0"/>
              </a:rPr>
              <a:t>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91.0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77.6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F513EB-DFAB-2246-B2F2-C4A93EDE14F2}"/>
              </a:ext>
            </a:extLst>
          </p:cNvPr>
          <p:cNvSpPr txBox="1"/>
          <p:nvPr/>
        </p:nvSpPr>
        <p:spPr>
          <a:xfrm>
            <a:off x="8445342" y="7831260"/>
            <a:ext cx="9970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commonExon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06AAE15-00D0-9444-942B-33493F682232}"/>
              </a:ext>
            </a:extLst>
          </p:cNvPr>
          <p:cNvSpPr txBox="1"/>
          <p:nvPr/>
        </p:nvSpPr>
        <p:spPr>
          <a:xfrm>
            <a:off x="9275430" y="7831260"/>
            <a:ext cx="4628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ATG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1</a:t>
            </a:r>
          </a:p>
          <a:p>
            <a:pPr algn="r"/>
            <a:r>
              <a:rPr lang="en-US" sz="975" dirty="0">
                <a:latin typeface="Courier" pitchFamily="2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C2549A-7711-5148-BFF7-FDC8B9D7E613}"/>
              </a:ext>
            </a:extLst>
          </p:cNvPr>
          <p:cNvSpPr txBox="1"/>
          <p:nvPr/>
        </p:nvSpPr>
        <p:spPr>
          <a:xfrm>
            <a:off x="6993475" y="8885019"/>
            <a:ext cx="1442234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CDS and Tx  info</a:t>
            </a:r>
          </a:p>
        </p:txBody>
      </p: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755496CC-398A-FB46-AACD-EA96D02E0E6C}"/>
              </a:ext>
            </a:extLst>
          </p:cNvPr>
          <p:cNvSpPr/>
          <p:nvPr/>
        </p:nvSpPr>
        <p:spPr>
          <a:xfrm rot="16200000">
            <a:off x="7686208" y="6830822"/>
            <a:ext cx="263314" cy="3723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2E3EA-50F0-214F-94D4-7ED4027ED28C}"/>
              </a:ext>
            </a:extLst>
          </p:cNvPr>
          <p:cNvSpPr txBox="1"/>
          <p:nvPr/>
        </p:nvSpPr>
        <p:spPr>
          <a:xfrm>
            <a:off x="7462325" y="7831260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%Tx</a:t>
            </a:r>
          </a:p>
          <a:p>
            <a:pPr algn="r"/>
            <a:r>
              <a:rPr lang="en-US" sz="975" dirty="0">
                <a:latin typeface="Courier" pitchFamily="2" charset="0"/>
              </a:rPr>
              <a:t>15.3</a:t>
            </a:r>
          </a:p>
          <a:p>
            <a:pPr algn="r"/>
            <a:r>
              <a:rPr lang="en-US" sz="975" dirty="0">
                <a:latin typeface="Courier" pitchFamily="2" charset="0"/>
              </a:rPr>
              <a:t>13.3</a:t>
            </a:r>
          </a:p>
          <a:p>
            <a:pPr algn="r"/>
            <a:r>
              <a:rPr lang="en-US" sz="975" dirty="0">
                <a:latin typeface="Courier" pitchFamily="2" charset="0"/>
              </a:rPr>
              <a:t>35.6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B95AF-7F11-A440-AC7B-6B26BE1979F9}"/>
              </a:ext>
            </a:extLst>
          </p:cNvPr>
          <p:cNvSpPr txBox="1"/>
          <p:nvPr/>
        </p:nvSpPr>
        <p:spPr>
          <a:xfrm>
            <a:off x="7835049" y="7831260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aa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172</a:t>
            </a:r>
          </a:p>
          <a:p>
            <a:pPr algn="r"/>
            <a:r>
              <a:rPr lang="en-US" sz="975" dirty="0">
                <a:latin typeface="Courier" pitchFamily="2" charset="0"/>
              </a:rPr>
              <a:t>59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8D375C-67FA-D548-9508-850880CE6C74}"/>
              </a:ext>
            </a:extLst>
          </p:cNvPr>
          <p:cNvSpPr txBox="1"/>
          <p:nvPr/>
        </p:nvSpPr>
        <p:spPr>
          <a:xfrm>
            <a:off x="6457671" y="7693279"/>
            <a:ext cx="840981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cut_3UTR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 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B5DEEF-21E5-4B4E-9451-CA4019A13297}"/>
              </a:ext>
            </a:extLst>
          </p:cNvPr>
          <p:cNvSpPr txBox="1"/>
          <p:nvPr/>
        </p:nvSpPr>
        <p:spPr>
          <a:xfrm>
            <a:off x="3249226" y="4851325"/>
            <a:ext cx="18473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55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3F71C5-1273-AF40-A804-B98F121575E1}"/>
              </a:ext>
            </a:extLst>
          </p:cNvPr>
          <p:cNvSpPr txBox="1"/>
          <p:nvPr/>
        </p:nvSpPr>
        <p:spPr>
          <a:xfrm>
            <a:off x="448369" y="4260659"/>
            <a:ext cx="89145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626119-CAA1-2B49-B90F-D389946B1FA3}"/>
              </a:ext>
            </a:extLst>
          </p:cNvPr>
          <p:cNvSpPr txBox="1"/>
          <p:nvPr/>
        </p:nvSpPr>
        <p:spPr>
          <a:xfrm>
            <a:off x="1133147" y="4260668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pos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25209843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881F84CC-63C3-E746-B7BB-37CF37D67996}"/>
              </a:ext>
            </a:extLst>
          </p:cNvPr>
          <p:cNvSpPr/>
          <p:nvPr/>
        </p:nvSpPr>
        <p:spPr>
          <a:xfrm rot="16200000">
            <a:off x="4262772" y="3990501"/>
            <a:ext cx="279891" cy="17119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E2C733A4-B11F-844D-9BA2-4FFDD00F4110}"/>
              </a:ext>
            </a:extLst>
          </p:cNvPr>
          <p:cNvSpPr/>
          <p:nvPr/>
        </p:nvSpPr>
        <p:spPr>
          <a:xfrm rot="16200000">
            <a:off x="5505456" y="4509091"/>
            <a:ext cx="279891" cy="6748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5FA45712-F425-EE44-A2F2-AF0AB6047462}"/>
              </a:ext>
            </a:extLst>
          </p:cNvPr>
          <p:cNvSpPr/>
          <p:nvPr/>
        </p:nvSpPr>
        <p:spPr>
          <a:xfrm rot="16200000">
            <a:off x="1897462" y="3386048"/>
            <a:ext cx="236071" cy="2902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E25D43-C8AF-144F-82CC-0C7E02A677BA}"/>
              </a:ext>
            </a:extLst>
          </p:cNvPr>
          <p:cNvSpPr txBox="1"/>
          <p:nvPr/>
        </p:nvSpPr>
        <p:spPr>
          <a:xfrm>
            <a:off x="1550950" y="4998145"/>
            <a:ext cx="964047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SNP identity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DC9015-6613-D042-8F63-5454537CCCB0}"/>
              </a:ext>
            </a:extLst>
          </p:cNvPr>
          <p:cNvSpPr txBox="1"/>
          <p:nvPr/>
        </p:nvSpPr>
        <p:spPr>
          <a:xfrm>
            <a:off x="1934426" y="4260668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id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rs1137282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83DA4E3-630E-BC4E-BD3D-53A6D81B7717}"/>
              </a:ext>
            </a:extLst>
          </p:cNvPr>
          <p:cNvSpPr txBox="1"/>
          <p:nvPr/>
        </p:nvSpPr>
        <p:spPr>
          <a:xfrm>
            <a:off x="3504251" y="4260668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MAF_1000G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0.1755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FD19C-A30E-8443-9295-5C8D1E2BA200}"/>
              </a:ext>
            </a:extLst>
          </p:cNvPr>
          <p:cNvSpPr txBox="1"/>
          <p:nvPr/>
        </p:nvSpPr>
        <p:spPr>
          <a:xfrm>
            <a:off x="4308105" y="4260668"/>
            <a:ext cx="95060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MAF_TOPMED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0.1967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7E2A6D-1019-A44E-AD83-BBB9B4B5EA9C}"/>
              </a:ext>
            </a:extLst>
          </p:cNvPr>
          <p:cNvSpPr txBox="1"/>
          <p:nvPr/>
        </p:nvSpPr>
        <p:spPr>
          <a:xfrm>
            <a:off x="2769704" y="4260668"/>
            <a:ext cx="4102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ref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8908B4E-1BEC-3441-AF1E-24D2A3BDB3E1}"/>
              </a:ext>
            </a:extLst>
          </p:cNvPr>
          <p:cNvSpPr txBox="1"/>
          <p:nvPr/>
        </p:nvSpPr>
        <p:spPr>
          <a:xfrm>
            <a:off x="3136464" y="4260668"/>
            <a:ext cx="4102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alt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7A89F-EDE8-5C48-8D1A-5AC6A3476C5E}"/>
              </a:ext>
            </a:extLst>
          </p:cNvPr>
          <p:cNvSpPr txBox="1"/>
          <p:nvPr/>
        </p:nvSpPr>
        <p:spPr>
          <a:xfrm>
            <a:off x="4833204" y="4260668"/>
            <a:ext cx="117979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site_rel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F79AE5-E718-0F42-8172-24835D68EC29}"/>
              </a:ext>
            </a:extLst>
          </p:cNvPr>
          <p:cNvSpPr txBox="1"/>
          <p:nvPr/>
        </p:nvSpPr>
        <p:spPr>
          <a:xfrm>
            <a:off x="3899194" y="4930595"/>
            <a:ext cx="964047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Minor Allele frequencies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CBA1AD7-4E9E-B248-9C12-C679BBE9DC7A}"/>
              </a:ext>
            </a:extLst>
          </p:cNvPr>
          <p:cNvSpPr txBox="1"/>
          <p:nvPr/>
        </p:nvSpPr>
        <p:spPr>
          <a:xfrm>
            <a:off x="5139954" y="4930595"/>
            <a:ext cx="964047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Position relative to PAM site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9923BB5-191D-5B4B-A2A2-A3316D40E81D}"/>
              </a:ext>
            </a:extLst>
          </p:cNvPr>
          <p:cNvSpPr txBox="1"/>
          <p:nvPr/>
        </p:nvSpPr>
        <p:spPr>
          <a:xfrm>
            <a:off x="5336043" y="2680817"/>
            <a:ext cx="143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GuideSet</a:t>
            </a:r>
            <a:endParaRPr lang="en-US" sz="2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1DD4C30-4DC6-4249-8A0E-3A00012442D5}"/>
              </a:ext>
            </a:extLst>
          </p:cNvPr>
          <p:cNvSpPr txBox="1"/>
          <p:nvPr/>
        </p:nvSpPr>
        <p:spPr>
          <a:xfrm>
            <a:off x="2170625" y="2389674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CRISPR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Nuclease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08740A8-E46D-514A-BDC4-93DA479AD205}"/>
              </a:ext>
            </a:extLst>
          </p:cNvPr>
          <p:cNvSpPr txBox="1"/>
          <p:nvPr/>
        </p:nvSpPr>
        <p:spPr>
          <a:xfrm>
            <a:off x="808821" y="2931080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Genome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060F80-902D-D64E-9103-E625BC5F7E32}"/>
              </a:ext>
            </a:extLst>
          </p:cNvPr>
          <p:cNvSpPr txBox="1"/>
          <p:nvPr/>
        </p:nvSpPr>
        <p:spPr>
          <a:xfrm>
            <a:off x="480736" y="5568998"/>
            <a:ext cx="67549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On- and off-target alignments for gRNA1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C893AA-077C-1341-A1B2-C743628D1674}"/>
              </a:ext>
            </a:extLst>
          </p:cNvPr>
          <p:cNvSpPr txBox="1"/>
          <p:nvPr/>
        </p:nvSpPr>
        <p:spPr>
          <a:xfrm>
            <a:off x="480736" y="7539988"/>
            <a:ext cx="48175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Gene annotation for gRNA1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79CAE1-2A5E-244F-BA7B-6BAAC4A89FCC}"/>
              </a:ext>
            </a:extLst>
          </p:cNvPr>
          <p:cNvSpPr txBox="1"/>
          <p:nvPr/>
        </p:nvSpPr>
        <p:spPr>
          <a:xfrm>
            <a:off x="480728" y="3970640"/>
            <a:ext cx="435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Overlapping SNPs </a:t>
            </a:r>
            <a:r>
              <a:rPr lang="en-US" sz="1300"/>
              <a:t>for gRNA1</a:t>
            </a:r>
            <a:endParaRPr lang="en-US" sz="1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7AB13-ED3E-704F-9233-005402FF81C9}"/>
              </a:ext>
            </a:extLst>
          </p:cNvPr>
          <p:cNvCxnSpPr>
            <a:cxnSpLocks/>
          </p:cNvCxnSpPr>
          <p:nvPr/>
        </p:nvCxnSpPr>
        <p:spPr>
          <a:xfrm>
            <a:off x="3239287" y="341007"/>
            <a:ext cx="63732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436B6FF-7100-C643-97BE-D6CD6AE0E9D4}"/>
              </a:ext>
            </a:extLst>
          </p:cNvPr>
          <p:cNvCxnSpPr>
            <a:cxnSpLocks/>
          </p:cNvCxnSpPr>
          <p:nvPr/>
        </p:nvCxnSpPr>
        <p:spPr>
          <a:xfrm flipV="1">
            <a:off x="625595" y="339939"/>
            <a:ext cx="2508615" cy="43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98E5314-D861-9043-A029-102B664E9DD1}"/>
              </a:ext>
            </a:extLst>
          </p:cNvPr>
          <p:cNvSpPr/>
          <p:nvPr/>
        </p:nvSpPr>
        <p:spPr>
          <a:xfrm>
            <a:off x="5913756" y="946391"/>
            <a:ext cx="701264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7CE8709-D101-1E48-B0E3-446C1C4EC72E}"/>
              </a:ext>
            </a:extLst>
          </p:cNvPr>
          <p:cNvSpPr txBox="1"/>
          <p:nvPr/>
        </p:nvSpPr>
        <p:spPr>
          <a:xfrm>
            <a:off x="5860214" y="1335397"/>
            <a:ext cx="81795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sequence</a:t>
            </a:r>
          </a:p>
          <a:p>
            <a:pPr algn="ctr"/>
            <a:r>
              <a:rPr lang="en-US" sz="1268" dirty="0"/>
              <a:t>features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2F06D45-8653-DC43-8406-22724DFB762D}"/>
              </a:ext>
            </a:extLst>
          </p:cNvPr>
          <p:cNvSpPr/>
          <p:nvPr/>
        </p:nvSpPr>
        <p:spPr>
          <a:xfrm>
            <a:off x="6663022" y="946391"/>
            <a:ext cx="716673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066243-851A-4840-8048-F88ED487EFB1}"/>
              </a:ext>
            </a:extLst>
          </p:cNvPr>
          <p:cNvSpPr txBox="1"/>
          <p:nvPr/>
        </p:nvSpPr>
        <p:spPr>
          <a:xfrm>
            <a:off x="6615453" y="1432965"/>
            <a:ext cx="81795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scores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A9DB51E-7DD3-6F4D-9F67-345D5505AD92}"/>
              </a:ext>
            </a:extLst>
          </p:cNvPr>
          <p:cNvCxnSpPr>
            <a:cxnSpLocks/>
            <a:stCxn id="198" idx="2"/>
            <a:endCxn id="170" idx="3"/>
          </p:cNvCxnSpPr>
          <p:nvPr/>
        </p:nvCxnSpPr>
        <p:spPr>
          <a:xfrm rot="5400000">
            <a:off x="5712926" y="2498231"/>
            <a:ext cx="2258715" cy="16585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17B463-2A0B-8B4D-B8A4-12AE15114E53}"/>
              </a:ext>
            </a:extLst>
          </p:cNvPr>
          <p:cNvCxnSpPr>
            <a:cxnSpLocks/>
          </p:cNvCxnSpPr>
          <p:nvPr/>
        </p:nvCxnSpPr>
        <p:spPr>
          <a:xfrm>
            <a:off x="9270714" y="1909577"/>
            <a:ext cx="32199" cy="593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744173-A730-FB47-86B5-28FA0A9A8054}"/>
              </a:ext>
            </a:extLst>
          </p:cNvPr>
          <p:cNvCxnSpPr>
            <a:cxnSpLocks/>
          </p:cNvCxnSpPr>
          <p:nvPr/>
        </p:nvCxnSpPr>
        <p:spPr>
          <a:xfrm>
            <a:off x="8460964" y="1896127"/>
            <a:ext cx="5377" cy="396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965FF0E1-FC7C-914D-BB67-F7494759A75D}"/>
              </a:ext>
            </a:extLst>
          </p:cNvPr>
          <p:cNvSpPr/>
          <p:nvPr/>
        </p:nvSpPr>
        <p:spPr>
          <a:xfrm>
            <a:off x="747383" y="2342039"/>
            <a:ext cx="1740155" cy="455802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AA8147-3776-D54C-8DBB-6FCEB60D03D5}"/>
              </a:ext>
            </a:extLst>
          </p:cNvPr>
          <p:cNvSpPr txBox="1"/>
          <p:nvPr/>
        </p:nvSpPr>
        <p:spPr>
          <a:xfrm>
            <a:off x="1043921" y="2412001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SpCas9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with 20nt spacers 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0A3B023A-0830-C84F-917A-470A6E8D739A}"/>
              </a:ext>
            </a:extLst>
          </p:cNvPr>
          <p:cNvSpPr/>
          <p:nvPr/>
        </p:nvSpPr>
        <p:spPr>
          <a:xfrm>
            <a:off x="747079" y="2942985"/>
            <a:ext cx="346252" cy="339157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2703305-00C1-1A4E-BE3D-268C9D33BEE1}"/>
              </a:ext>
            </a:extLst>
          </p:cNvPr>
          <p:cNvSpPr txBox="1"/>
          <p:nvPr/>
        </p:nvSpPr>
        <p:spPr>
          <a:xfrm>
            <a:off x="342358" y="2991871"/>
            <a:ext cx="115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hg38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037A672E-6F46-EC44-82A6-D0F2BD3140E4}"/>
              </a:ext>
            </a:extLst>
          </p:cNvPr>
          <p:cNvSpPr/>
          <p:nvPr/>
        </p:nvSpPr>
        <p:spPr>
          <a:xfrm>
            <a:off x="1690306" y="2942985"/>
            <a:ext cx="797224" cy="332603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475F75C-27F2-7D49-8213-63C60CADB53E}"/>
              </a:ext>
            </a:extLst>
          </p:cNvPr>
          <p:cNvSpPr txBox="1"/>
          <p:nvPr/>
        </p:nvSpPr>
        <p:spPr>
          <a:xfrm>
            <a:off x="2170625" y="2930316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Gene 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A07F7C1-35E5-D04A-B7C6-E0D9657582FF}"/>
              </a:ext>
            </a:extLst>
          </p:cNvPr>
          <p:cNvSpPr txBox="1"/>
          <p:nvPr/>
        </p:nvSpPr>
        <p:spPr>
          <a:xfrm>
            <a:off x="1507937" y="2991871"/>
            <a:ext cx="115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104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151E1E-D1D9-9242-AE96-60F68AFE684F}"/>
              </a:ext>
            </a:extLst>
          </p:cNvPr>
          <p:cNvSpPr txBox="1"/>
          <p:nvPr/>
        </p:nvSpPr>
        <p:spPr>
          <a:xfrm>
            <a:off x="-23197" y="-178964"/>
            <a:ext cx="373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57A66AA-4205-E740-9A70-873B414DC796}"/>
              </a:ext>
            </a:extLst>
          </p:cNvPr>
          <p:cNvSpPr txBox="1"/>
          <p:nvPr/>
        </p:nvSpPr>
        <p:spPr>
          <a:xfrm>
            <a:off x="-23197" y="3840356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CDC4BFB-5442-5A4F-9942-11EE9D68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96" y="9333870"/>
            <a:ext cx="9394820" cy="23487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6EA66F0-87A4-F44C-AC94-BF06CC955BE3}"/>
              </a:ext>
            </a:extLst>
          </p:cNvPr>
          <p:cNvSpPr txBox="1"/>
          <p:nvPr/>
        </p:nvSpPr>
        <p:spPr>
          <a:xfrm>
            <a:off x="-23197" y="9232555"/>
            <a:ext cx="344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1684E9-8569-164D-897B-613B93B2CE1A}"/>
              </a:ext>
            </a:extLst>
          </p:cNvPr>
          <p:cNvCxnSpPr>
            <a:cxnSpLocks/>
          </p:cNvCxnSpPr>
          <p:nvPr/>
        </p:nvCxnSpPr>
        <p:spPr>
          <a:xfrm>
            <a:off x="3033011" y="11736952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98EE011-E254-CB49-8759-59D353E0ADAC}"/>
              </a:ext>
            </a:extLst>
          </p:cNvPr>
          <p:cNvCxnSpPr>
            <a:cxnSpLocks/>
          </p:cNvCxnSpPr>
          <p:nvPr/>
        </p:nvCxnSpPr>
        <p:spPr>
          <a:xfrm>
            <a:off x="3045512" y="11928616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A5E14F-BAF3-114D-BFDD-0D86162C8995}"/>
              </a:ext>
            </a:extLst>
          </p:cNvPr>
          <p:cNvCxnSpPr>
            <a:cxnSpLocks/>
          </p:cNvCxnSpPr>
          <p:nvPr/>
        </p:nvCxnSpPr>
        <p:spPr>
          <a:xfrm>
            <a:off x="3927220" y="11736952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05D928-99D0-4247-8797-089659AAFE7F}"/>
              </a:ext>
            </a:extLst>
          </p:cNvPr>
          <p:cNvCxnSpPr>
            <a:cxnSpLocks/>
          </p:cNvCxnSpPr>
          <p:nvPr/>
        </p:nvCxnSpPr>
        <p:spPr>
          <a:xfrm>
            <a:off x="8636991" y="11736952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10D245-5B14-EF4A-92FC-914B014D2331}"/>
              </a:ext>
            </a:extLst>
          </p:cNvPr>
          <p:cNvSpPr/>
          <p:nvPr/>
        </p:nvSpPr>
        <p:spPr>
          <a:xfrm>
            <a:off x="478996" y="11612009"/>
            <a:ext cx="435977" cy="63896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CA99EB6-416D-E545-ABAA-9CE624F82CD6}"/>
              </a:ext>
            </a:extLst>
          </p:cNvPr>
          <p:cNvSpPr/>
          <p:nvPr/>
        </p:nvSpPr>
        <p:spPr>
          <a:xfrm>
            <a:off x="494546" y="10527755"/>
            <a:ext cx="420427" cy="98557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8665E2-6925-E84C-B71D-A8AFCC6396B7}"/>
              </a:ext>
            </a:extLst>
          </p:cNvPr>
          <p:cNvSpPr txBox="1"/>
          <p:nvPr/>
        </p:nvSpPr>
        <p:spPr>
          <a:xfrm rot="16200000">
            <a:off x="-20046" y="10849044"/>
            <a:ext cx="1414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KRAS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64F798-B7E9-2E46-A9C6-97A53B2FF1F5}"/>
              </a:ext>
            </a:extLst>
          </p:cNvPr>
          <p:cNvSpPr txBox="1"/>
          <p:nvPr/>
        </p:nvSpPr>
        <p:spPr>
          <a:xfrm rot="16200000">
            <a:off x="-20045" y="11751429"/>
            <a:ext cx="1414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gRNAs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7200895-2F3C-A64B-AB23-181FB04499FA}"/>
              </a:ext>
            </a:extLst>
          </p:cNvPr>
          <p:cNvSpPr txBox="1"/>
          <p:nvPr/>
        </p:nvSpPr>
        <p:spPr>
          <a:xfrm>
            <a:off x="2549816" y="11698871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85455AB-4942-F541-B920-400E14E7F9E9}"/>
              </a:ext>
            </a:extLst>
          </p:cNvPr>
          <p:cNvSpPr txBox="1"/>
          <p:nvPr/>
        </p:nvSpPr>
        <p:spPr>
          <a:xfrm>
            <a:off x="2572041" y="11877718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6BFBAC-FFA7-B744-83A3-3B16F73B9E34}"/>
              </a:ext>
            </a:extLst>
          </p:cNvPr>
          <p:cNvSpPr txBox="1"/>
          <p:nvPr/>
        </p:nvSpPr>
        <p:spPr>
          <a:xfrm>
            <a:off x="3467167" y="11704791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023FA0-06C5-D54D-9468-873FB25CC54C}"/>
              </a:ext>
            </a:extLst>
          </p:cNvPr>
          <p:cNvSpPr txBox="1"/>
          <p:nvPr/>
        </p:nvSpPr>
        <p:spPr>
          <a:xfrm>
            <a:off x="8204327" y="11696399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gRNA52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F03B3D-43FA-5649-9BFF-1BA7B9A73C2B}"/>
              </a:ext>
            </a:extLst>
          </p:cNvPr>
          <p:cNvSpPr txBox="1"/>
          <p:nvPr/>
        </p:nvSpPr>
        <p:spPr>
          <a:xfrm>
            <a:off x="6277795" y="6976368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mismatch </a:t>
            </a:r>
          </a:p>
          <a:p>
            <a:pPr algn="ctr"/>
            <a:r>
              <a:rPr lang="en-US" sz="878" dirty="0"/>
              <a:t>information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0F8581-6956-30E0-CCEC-5070232B0DC3}"/>
              </a:ext>
            </a:extLst>
          </p:cNvPr>
          <p:cNvSpPr/>
          <p:nvPr/>
        </p:nvSpPr>
        <p:spPr>
          <a:xfrm>
            <a:off x="7521201" y="884951"/>
            <a:ext cx="466182" cy="1247852"/>
          </a:xfrm>
          <a:prstGeom prst="roundRect">
            <a:avLst/>
          </a:prstGeom>
          <a:solidFill>
            <a:srgbClr val="C0F3C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1D071F3E-3F8E-3552-BFD5-CA72E0816C71}"/>
              </a:ext>
            </a:extLst>
          </p:cNvPr>
          <p:cNvSpPr/>
          <p:nvPr/>
        </p:nvSpPr>
        <p:spPr>
          <a:xfrm>
            <a:off x="7481486" y="916258"/>
            <a:ext cx="466182" cy="1247852"/>
          </a:xfrm>
          <a:prstGeom prst="roundRect">
            <a:avLst/>
          </a:prstGeom>
          <a:solidFill>
            <a:srgbClr val="C0F3C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539A5F0-E59F-154D-C75D-3C3AC6FC4AFC}"/>
              </a:ext>
            </a:extLst>
          </p:cNvPr>
          <p:cNvSpPr/>
          <p:nvPr/>
        </p:nvSpPr>
        <p:spPr>
          <a:xfrm>
            <a:off x="7438479" y="950309"/>
            <a:ext cx="466182" cy="1247852"/>
          </a:xfrm>
          <a:prstGeom prst="roundRect">
            <a:avLst/>
          </a:prstGeom>
          <a:solidFill>
            <a:srgbClr val="9EC9A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58CD02-8688-1D46-8BC7-E7B49D078DF8}"/>
              </a:ext>
            </a:extLst>
          </p:cNvPr>
          <p:cNvSpPr txBox="1"/>
          <p:nvPr/>
        </p:nvSpPr>
        <p:spPr>
          <a:xfrm>
            <a:off x="7445295" y="1418001"/>
            <a:ext cx="466182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SNP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0922650E-4041-30AF-4933-83FC01179722}"/>
              </a:ext>
            </a:extLst>
          </p:cNvPr>
          <p:cNvSpPr/>
          <p:nvPr/>
        </p:nvSpPr>
        <p:spPr>
          <a:xfrm>
            <a:off x="8193510" y="850112"/>
            <a:ext cx="798298" cy="1247852"/>
          </a:xfrm>
          <a:prstGeom prst="roundRect">
            <a:avLst/>
          </a:prstGeom>
          <a:solidFill>
            <a:srgbClr val="E6FFD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CC1F1CF6-59D1-8944-1971-54D6613E9FB0}"/>
              </a:ext>
            </a:extLst>
          </p:cNvPr>
          <p:cNvSpPr/>
          <p:nvPr/>
        </p:nvSpPr>
        <p:spPr>
          <a:xfrm>
            <a:off x="8153263" y="881419"/>
            <a:ext cx="795032" cy="1247852"/>
          </a:xfrm>
          <a:prstGeom prst="roundRect">
            <a:avLst/>
          </a:prstGeom>
          <a:solidFill>
            <a:srgbClr val="E6FFD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1E4317EB-9237-E529-C484-31059BC6B2EC}"/>
              </a:ext>
            </a:extLst>
          </p:cNvPr>
          <p:cNvSpPr/>
          <p:nvPr/>
        </p:nvSpPr>
        <p:spPr>
          <a:xfrm>
            <a:off x="8113547" y="912726"/>
            <a:ext cx="798297" cy="1247852"/>
          </a:xfrm>
          <a:prstGeom prst="roundRect">
            <a:avLst/>
          </a:prstGeom>
          <a:solidFill>
            <a:srgbClr val="E6FFD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8A8E8CA1-69B1-6005-912C-9BF039A21C22}"/>
              </a:ext>
            </a:extLst>
          </p:cNvPr>
          <p:cNvSpPr/>
          <p:nvPr/>
        </p:nvSpPr>
        <p:spPr>
          <a:xfrm>
            <a:off x="8070540" y="946777"/>
            <a:ext cx="793329" cy="1247852"/>
          </a:xfrm>
          <a:prstGeom prst="roundRect">
            <a:avLst/>
          </a:prstGeom>
          <a:solidFill>
            <a:srgbClr val="C1D8B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4A58FF-1780-7A71-D393-724C0BAA0C5A}"/>
              </a:ext>
            </a:extLst>
          </p:cNvPr>
          <p:cNvSpPr txBox="1"/>
          <p:nvPr/>
        </p:nvSpPr>
        <p:spPr>
          <a:xfrm>
            <a:off x="8001001" y="1404637"/>
            <a:ext cx="94762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Alignments</a:t>
            </a:r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792B6538-5165-D881-44A3-4F2281244E6A}"/>
              </a:ext>
            </a:extLst>
          </p:cNvPr>
          <p:cNvSpPr/>
          <p:nvPr/>
        </p:nvSpPr>
        <p:spPr>
          <a:xfrm>
            <a:off x="9146363" y="855337"/>
            <a:ext cx="466182" cy="1247852"/>
          </a:xfrm>
          <a:prstGeom prst="roundRect">
            <a:avLst/>
          </a:prstGeom>
          <a:solidFill>
            <a:srgbClr val="EEFC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F614A1E2-07E5-861A-22FF-2512F878311B}"/>
              </a:ext>
            </a:extLst>
          </p:cNvPr>
          <p:cNvSpPr/>
          <p:nvPr/>
        </p:nvSpPr>
        <p:spPr>
          <a:xfrm>
            <a:off x="9106116" y="886644"/>
            <a:ext cx="466182" cy="1247852"/>
          </a:xfrm>
          <a:prstGeom prst="roundRect">
            <a:avLst/>
          </a:prstGeom>
          <a:solidFill>
            <a:srgbClr val="EEFC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A43C8266-B5A9-1621-2F16-54C6FE39A84E}"/>
              </a:ext>
            </a:extLst>
          </p:cNvPr>
          <p:cNvSpPr/>
          <p:nvPr/>
        </p:nvSpPr>
        <p:spPr>
          <a:xfrm>
            <a:off x="9066401" y="917951"/>
            <a:ext cx="466182" cy="1247852"/>
          </a:xfrm>
          <a:prstGeom prst="roundRect">
            <a:avLst/>
          </a:prstGeom>
          <a:solidFill>
            <a:srgbClr val="EEFC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4180D4A5-B9C7-F1EE-69E2-DEA802EA5355}"/>
              </a:ext>
            </a:extLst>
          </p:cNvPr>
          <p:cNvSpPr/>
          <p:nvPr/>
        </p:nvSpPr>
        <p:spPr>
          <a:xfrm>
            <a:off x="9023394" y="952002"/>
            <a:ext cx="466182" cy="1247852"/>
          </a:xfrm>
          <a:prstGeom prst="roundRect">
            <a:avLst/>
          </a:prstGeom>
          <a:solidFill>
            <a:srgbClr val="DAEAD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2D085-89D0-C181-C83E-8A95D35250AD}"/>
              </a:ext>
            </a:extLst>
          </p:cNvPr>
          <p:cNvSpPr txBox="1"/>
          <p:nvPr/>
        </p:nvSpPr>
        <p:spPr>
          <a:xfrm>
            <a:off x="8979925" y="1216884"/>
            <a:ext cx="557346" cy="67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Gene</a:t>
            </a:r>
          </a:p>
          <a:p>
            <a:pPr algn="ctr"/>
            <a:r>
              <a:rPr lang="en-US" sz="1268" dirty="0"/>
              <a:t>And </a:t>
            </a:r>
          </a:p>
          <a:p>
            <a:pPr algn="ctr"/>
            <a:r>
              <a:rPr lang="en-US" sz="1268" dirty="0"/>
              <a:t>TSS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9E32B87-F989-F3E7-B646-C1F999B66D36}"/>
              </a:ext>
            </a:extLst>
          </p:cNvPr>
          <p:cNvSpPr/>
          <p:nvPr/>
        </p:nvSpPr>
        <p:spPr>
          <a:xfrm rot="16200000">
            <a:off x="8414522" y="-353679"/>
            <a:ext cx="235071" cy="2239500"/>
          </a:xfrm>
          <a:prstGeom prst="rightBrace">
            <a:avLst>
              <a:gd name="adj1" fmla="val 454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4F4CA57-EEE9-6316-7671-4FB85CCF741C}"/>
              </a:ext>
            </a:extLst>
          </p:cNvPr>
          <p:cNvSpPr txBox="1"/>
          <p:nvPr/>
        </p:nvSpPr>
        <p:spPr>
          <a:xfrm>
            <a:off x="7462064" y="409715"/>
            <a:ext cx="213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Annotations with one table per gRNA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858B6D3B-CECD-3095-CB23-1B8EA1280574}"/>
              </a:ext>
            </a:extLst>
          </p:cNvPr>
          <p:cNvSpPr/>
          <p:nvPr/>
        </p:nvSpPr>
        <p:spPr>
          <a:xfrm rot="16200000">
            <a:off x="6203789" y="-277330"/>
            <a:ext cx="232097" cy="2084566"/>
          </a:xfrm>
          <a:prstGeom prst="rightBrace">
            <a:avLst>
              <a:gd name="adj1" fmla="val 454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484E92A-C703-3B8A-ABF3-A378AA2586F2}"/>
              </a:ext>
            </a:extLst>
          </p:cNvPr>
          <p:cNvSpPr txBox="1"/>
          <p:nvPr/>
        </p:nvSpPr>
        <p:spPr>
          <a:xfrm>
            <a:off x="5051866" y="409714"/>
            <a:ext cx="25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Annotations with one table across all gRNAs</a:t>
            </a:r>
          </a:p>
        </p:txBody>
      </p:sp>
    </p:spTree>
    <p:extLst>
      <p:ext uri="{BB962C8B-B14F-4D97-AF65-F5344CB8AC3E}">
        <p14:creationId xmlns:p14="http://schemas.microsoft.com/office/powerpoint/2010/main" val="3414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3342</TotalTime>
  <Words>295</Words>
  <Application>Microsoft Macintosh PowerPoint</Application>
  <PresentationFormat>Custom</PresentationFormat>
  <Paragraphs>216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236</cp:revision>
  <cp:lastPrinted>2022-02-04T23:00:19Z</cp:lastPrinted>
  <dcterms:created xsi:type="dcterms:W3CDTF">2020-05-07T13:53:30Z</dcterms:created>
  <dcterms:modified xsi:type="dcterms:W3CDTF">2022-04-20T20:58:34Z</dcterms:modified>
</cp:coreProperties>
</file>