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2EF4D-B442-D8D3-6251-96F0911DB646}" v="450" dt="2024-08-22T18:40:0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pedagogiaaopedaletra.com/literatura-infantil-estimulando-a-leitura-desde-a-primeira-infancia/" TargetMode="External"/><Relationship Id="rId1" Type="http://schemas.openxmlformats.org/officeDocument/2006/relationships/hyperlink" Target="https://maeetudoigual.com.br/a-importancia-da-alfabetizacao-infantil-por-que-comecar-cedo/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maeetudoigual.com.br/a-importancia-da-alfabetizacao-infantil-por-que-comecar-cedo/" TargetMode="External"/><Relationship Id="rId1" Type="http://schemas.openxmlformats.org/officeDocument/2006/relationships/hyperlink" Target="https://pedagogiaaopedaletra.com/literatura-infantil-estimulando-a-leitura-desde-a-primeira-infancia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maeetudoigual.com.br/a-importancia-da-alfabetizacao-infantil-por-que-comecar-cedo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pedagogiaaopedaletra.com/literatura-infantil-estimulando-a-leitura-desde-a-primeira-infancia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maeetudoigual.com.br/a-importancia-da-alfabetizacao-infantil-por-que-comecar-cedo/" TargetMode="External"/><Relationship Id="rId1" Type="http://schemas.openxmlformats.org/officeDocument/2006/relationships/hyperlink" Target="https://pedagogiaaopedaletra.com/literatura-infantil-estimulando-a-leitura-desde-a-primeira-infanci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F7571-7F3A-41E6-A98D-4C8BCA2F2F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F8311D-01E7-433D-9E89-AEB254A335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hlinkClick xmlns:r="http://schemas.openxmlformats.org/officeDocument/2006/relationships" r:id="rId1"/>
            </a:rPr>
            <a:t>Desenvolvimento Cognitivo</a:t>
          </a:r>
          <a:r>
            <a:rPr lang="en-US" dirty="0">
              <a:hlinkClick xmlns:r="http://schemas.openxmlformats.org/officeDocument/2006/relationships" r:id="rId1"/>
            </a:rPr>
            <a:t>: A leitura precoce estimula o cérebro, ajudando na formação de conexões neurais e no desenvolvimento de habilidades como memória, atenção e concentração</a:t>
          </a:r>
          <a:r>
            <a:rPr lang="en-US" baseline="30000" dirty="0">
              <a:hlinkClick xmlns:r="http://schemas.openxmlformats.org/officeDocument/2006/relationships" r:id="rId1"/>
            </a:rPr>
            <a:t>1</a:t>
          </a:r>
          <a:r>
            <a:rPr lang="en-US" dirty="0"/>
            <a:t>.</a:t>
          </a:r>
        </a:p>
      </dgm:t>
    </dgm:pt>
    <dgm:pt modelId="{2D6A95D4-90E7-4E0C-8FDF-B2A4DF2D8694}" type="parTrans" cxnId="{D36EA962-A1DB-4706-9313-D7E2CFF398C3}">
      <dgm:prSet/>
      <dgm:spPr/>
      <dgm:t>
        <a:bodyPr/>
        <a:lstStyle/>
        <a:p>
          <a:endParaRPr lang="en-US"/>
        </a:p>
      </dgm:t>
    </dgm:pt>
    <dgm:pt modelId="{5C8C1F34-DA1A-46C1-A806-CB32688F5CD2}" type="sibTrans" cxnId="{D36EA962-A1DB-4706-9313-D7E2CFF398C3}">
      <dgm:prSet/>
      <dgm:spPr/>
      <dgm:t>
        <a:bodyPr/>
        <a:lstStyle/>
        <a:p>
          <a:endParaRPr lang="en-US"/>
        </a:p>
      </dgm:t>
    </dgm:pt>
    <dgm:pt modelId="{4BBA27DC-8403-4237-93F5-03C7AD0D3C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hlinkClick xmlns:r="http://schemas.openxmlformats.org/officeDocument/2006/relationships" r:id="rId2"/>
            </a:rPr>
            <a:t>Ampliação do Vocabulário</a:t>
          </a:r>
          <a:r>
            <a:rPr lang="en-US" dirty="0">
              <a:hlinkClick xmlns:r="http://schemas.openxmlformats.org/officeDocument/2006/relationships" r:id="rId1"/>
            </a:rPr>
            <a:t>: Crianças que leem desde cedo têm a oportunidade de aprender novas palavras e ampliar seu conhecimento sobre o mundo</a:t>
          </a:r>
          <a:r>
            <a:rPr lang="en-US" baseline="30000" dirty="0">
              <a:hlinkClick xmlns:r="http://schemas.openxmlformats.org/officeDocument/2006/relationships" r:id="rId2"/>
            </a:rPr>
            <a:t>2</a:t>
          </a:r>
          <a:r>
            <a:rPr lang="en-US" dirty="0"/>
            <a:t>.</a:t>
          </a:r>
        </a:p>
      </dgm:t>
    </dgm:pt>
    <dgm:pt modelId="{92488DCA-66C1-42F6-8088-DE87305D5081}" type="parTrans" cxnId="{5547EE9B-6405-4556-855D-C0F3808957ED}">
      <dgm:prSet/>
      <dgm:spPr/>
      <dgm:t>
        <a:bodyPr/>
        <a:lstStyle/>
        <a:p>
          <a:endParaRPr lang="en-US"/>
        </a:p>
      </dgm:t>
    </dgm:pt>
    <dgm:pt modelId="{68BB97D8-D29E-4F10-8252-EC5EE4FE2AE8}" type="sibTrans" cxnId="{5547EE9B-6405-4556-855D-C0F3808957ED}">
      <dgm:prSet/>
      <dgm:spPr/>
      <dgm:t>
        <a:bodyPr/>
        <a:lstStyle/>
        <a:p>
          <a:endParaRPr lang="en-US"/>
        </a:p>
      </dgm:t>
    </dgm:pt>
    <dgm:pt modelId="{47A73368-4252-4269-9AB9-7DCD1E3F8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hlinkClick xmlns:r="http://schemas.openxmlformats.org/officeDocument/2006/relationships" r:id="rId2"/>
            </a:rPr>
            <a:t>Desenvolvimento da Linguagem</a:t>
          </a:r>
          <a:r>
            <a:rPr lang="en-US" dirty="0">
              <a:hlinkClick xmlns:r="http://schemas.openxmlformats.org/officeDocument/2006/relationships" r:id="rId1"/>
            </a:rPr>
            <a:t>: A leitura ajuda as crianças a se expressarem de forma clara e coerente, melhorando suas habilidades de comunicação</a:t>
          </a:r>
          <a:r>
            <a:rPr lang="en-US" baseline="30000" dirty="0">
              <a:hlinkClick xmlns:r="http://schemas.openxmlformats.org/officeDocument/2006/relationships" r:id="rId2"/>
            </a:rPr>
            <a:t>2</a:t>
          </a:r>
          <a:r>
            <a:rPr lang="en-US" dirty="0"/>
            <a:t>.</a:t>
          </a:r>
        </a:p>
      </dgm:t>
    </dgm:pt>
    <dgm:pt modelId="{9F0166B4-92E7-4523-AA53-626C839BA65E}" type="parTrans" cxnId="{ACF6A75E-FA68-499A-8D22-BC4DD9BA980F}">
      <dgm:prSet/>
      <dgm:spPr/>
      <dgm:t>
        <a:bodyPr/>
        <a:lstStyle/>
        <a:p>
          <a:endParaRPr lang="en-US"/>
        </a:p>
      </dgm:t>
    </dgm:pt>
    <dgm:pt modelId="{F6745F4C-64CD-4BD5-9563-2C4893CB6869}" type="sibTrans" cxnId="{ACF6A75E-FA68-499A-8D22-BC4DD9BA980F}">
      <dgm:prSet/>
      <dgm:spPr/>
      <dgm:t>
        <a:bodyPr/>
        <a:lstStyle/>
        <a:p>
          <a:endParaRPr lang="en-US"/>
        </a:p>
      </dgm:t>
    </dgm:pt>
    <dgm:pt modelId="{FCC18857-1BBD-4953-AA88-A9373D61210B}" type="pres">
      <dgm:prSet presAssocID="{56CF7571-7F3A-41E6-A98D-4C8BCA2F2F37}" presName="root" presStyleCnt="0">
        <dgm:presLayoutVars>
          <dgm:dir/>
          <dgm:resizeHandles val="exact"/>
        </dgm:presLayoutVars>
      </dgm:prSet>
      <dgm:spPr/>
    </dgm:pt>
    <dgm:pt modelId="{EB071B5D-FE3F-4C40-8073-D65CD356984E}" type="pres">
      <dgm:prSet presAssocID="{9AF8311D-01E7-433D-9E89-AEB254A335C9}" presName="compNode" presStyleCnt="0"/>
      <dgm:spPr/>
    </dgm:pt>
    <dgm:pt modelId="{F6037F1D-C1F3-4A3C-8C50-247CA3819FB3}" type="pres">
      <dgm:prSet presAssocID="{9AF8311D-01E7-433D-9E89-AEB254A335C9}" presName="bgRect" presStyleLbl="bgShp" presStyleIdx="0" presStyleCnt="3"/>
      <dgm:spPr/>
    </dgm:pt>
    <dgm:pt modelId="{B2FED81F-F13E-4911-946D-F55AF5B88F3E}" type="pres">
      <dgm:prSet presAssocID="{9AF8311D-01E7-433D-9E89-AEB254A335C9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6A9A6C8E-EE5D-4A1B-8DC1-E8BB287E8F3F}" type="pres">
      <dgm:prSet presAssocID="{9AF8311D-01E7-433D-9E89-AEB254A335C9}" presName="spaceRect" presStyleCnt="0"/>
      <dgm:spPr/>
    </dgm:pt>
    <dgm:pt modelId="{6DB52830-9B27-4802-B119-04FC9EC212AF}" type="pres">
      <dgm:prSet presAssocID="{9AF8311D-01E7-433D-9E89-AEB254A335C9}" presName="parTx" presStyleLbl="revTx" presStyleIdx="0" presStyleCnt="3">
        <dgm:presLayoutVars>
          <dgm:chMax val="0"/>
          <dgm:chPref val="0"/>
        </dgm:presLayoutVars>
      </dgm:prSet>
      <dgm:spPr/>
    </dgm:pt>
    <dgm:pt modelId="{C3D04D63-5EAC-4E8B-B04F-B93BC2B20412}" type="pres">
      <dgm:prSet presAssocID="{5C8C1F34-DA1A-46C1-A806-CB32688F5CD2}" presName="sibTrans" presStyleCnt="0"/>
      <dgm:spPr/>
    </dgm:pt>
    <dgm:pt modelId="{18C89EC8-654D-4276-885A-E015C3B19A97}" type="pres">
      <dgm:prSet presAssocID="{4BBA27DC-8403-4237-93F5-03C7AD0D3C28}" presName="compNode" presStyleCnt="0"/>
      <dgm:spPr/>
    </dgm:pt>
    <dgm:pt modelId="{4B56F5A8-67ED-47D1-819B-4552BCBF7837}" type="pres">
      <dgm:prSet presAssocID="{4BBA27DC-8403-4237-93F5-03C7AD0D3C28}" presName="bgRect" presStyleLbl="bgShp" presStyleIdx="1" presStyleCnt="3"/>
      <dgm:spPr/>
    </dgm:pt>
    <dgm:pt modelId="{6059D9A0-1571-4490-B9A7-4572E2529AF5}" type="pres">
      <dgm:prSet presAssocID="{4BBA27DC-8403-4237-93F5-03C7AD0D3C2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EB0C9D-60F2-49E2-8534-6C045EA157EF}" type="pres">
      <dgm:prSet presAssocID="{4BBA27DC-8403-4237-93F5-03C7AD0D3C28}" presName="spaceRect" presStyleCnt="0"/>
      <dgm:spPr/>
    </dgm:pt>
    <dgm:pt modelId="{73CB1804-E609-4F40-827B-41DDA7B151DB}" type="pres">
      <dgm:prSet presAssocID="{4BBA27DC-8403-4237-93F5-03C7AD0D3C28}" presName="parTx" presStyleLbl="revTx" presStyleIdx="1" presStyleCnt="3">
        <dgm:presLayoutVars>
          <dgm:chMax val="0"/>
          <dgm:chPref val="0"/>
        </dgm:presLayoutVars>
      </dgm:prSet>
      <dgm:spPr/>
    </dgm:pt>
    <dgm:pt modelId="{06E0595C-5F57-496D-B9FA-1B917AF24E00}" type="pres">
      <dgm:prSet presAssocID="{68BB97D8-D29E-4F10-8252-EC5EE4FE2AE8}" presName="sibTrans" presStyleCnt="0"/>
      <dgm:spPr/>
    </dgm:pt>
    <dgm:pt modelId="{5271C7F3-5904-4F70-8AE3-29E9F709E2C5}" type="pres">
      <dgm:prSet presAssocID="{47A73368-4252-4269-9AB9-7DCD1E3F88FB}" presName="compNode" presStyleCnt="0"/>
      <dgm:spPr/>
    </dgm:pt>
    <dgm:pt modelId="{A6C243BF-7E67-4254-A4C2-E8E922F91590}" type="pres">
      <dgm:prSet presAssocID="{47A73368-4252-4269-9AB9-7DCD1E3F88FB}" presName="bgRect" presStyleLbl="bgShp" presStyleIdx="2" presStyleCnt="3"/>
      <dgm:spPr/>
    </dgm:pt>
    <dgm:pt modelId="{F6DCF619-3F1F-4A68-A92C-A0E6D571BC47}" type="pres">
      <dgm:prSet presAssocID="{47A73368-4252-4269-9AB9-7DCD1E3F88FB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AF290319-5CC8-44EB-8FE2-FD35C96D820E}" type="pres">
      <dgm:prSet presAssocID="{47A73368-4252-4269-9AB9-7DCD1E3F88FB}" presName="spaceRect" presStyleCnt="0"/>
      <dgm:spPr/>
    </dgm:pt>
    <dgm:pt modelId="{583A3E72-51EA-4DC0-9852-54C0D0EA0C59}" type="pres">
      <dgm:prSet presAssocID="{47A73368-4252-4269-9AB9-7DCD1E3F88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32CC1E-4322-4556-85EB-96EF4425C60F}" type="presOf" srcId="{4BBA27DC-8403-4237-93F5-03C7AD0D3C28}" destId="{73CB1804-E609-4F40-827B-41DDA7B151DB}" srcOrd="0" destOrd="0" presId="urn:microsoft.com/office/officeart/2018/2/layout/IconVerticalSolidList"/>
    <dgm:cxn modelId="{A4DAAA3C-2674-4B36-9211-0941E57FD600}" type="presOf" srcId="{47A73368-4252-4269-9AB9-7DCD1E3F88FB}" destId="{583A3E72-51EA-4DC0-9852-54C0D0EA0C59}" srcOrd="0" destOrd="0" presId="urn:microsoft.com/office/officeart/2018/2/layout/IconVerticalSolidList"/>
    <dgm:cxn modelId="{ACF6A75E-FA68-499A-8D22-BC4DD9BA980F}" srcId="{56CF7571-7F3A-41E6-A98D-4C8BCA2F2F37}" destId="{47A73368-4252-4269-9AB9-7DCD1E3F88FB}" srcOrd="2" destOrd="0" parTransId="{9F0166B4-92E7-4523-AA53-626C839BA65E}" sibTransId="{F6745F4C-64CD-4BD5-9563-2C4893CB6869}"/>
    <dgm:cxn modelId="{D36EA962-A1DB-4706-9313-D7E2CFF398C3}" srcId="{56CF7571-7F3A-41E6-A98D-4C8BCA2F2F37}" destId="{9AF8311D-01E7-433D-9E89-AEB254A335C9}" srcOrd="0" destOrd="0" parTransId="{2D6A95D4-90E7-4E0C-8FDF-B2A4DF2D8694}" sibTransId="{5C8C1F34-DA1A-46C1-A806-CB32688F5CD2}"/>
    <dgm:cxn modelId="{1759C647-0911-4217-91F5-40ACAF24A392}" type="presOf" srcId="{56CF7571-7F3A-41E6-A98D-4C8BCA2F2F37}" destId="{FCC18857-1BBD-4953-AA88-A9373D61210B}" srcOrd="0" destOrd="0" presId="urn:microsoft.com/office/officeart/2018/2/layout/IconVerticalSolidList"/>
    <dgm:cxn modelId="{5547EE9B-6405-4556-855D-C0F3808957ED}" srcId="{56CF7571-7F3A-41E6-A98D-4C8BCA2F2F37}" destId="{4BBA27DC-8403-4237-93F5-03C7AD0D3C28}" srcOrd="1" destOrd="0" parTransId="{92488DCA-66C1-42F6-8088-DE87305D5081}" sibTransId="{68BB97D8-D29E-4F10-8252-EC5EE4FE2AE8}"/>
    <dgm:cxn modelId="{BC4A4EC1-2EAD-43C8-BE44-A6B965CE7862}" type="presOf" srcId="{9AF8311D-01E7-433D-9E89-AEB254A335C9}" destId="{6DB52830-9B27-4802-B119-04FC9EC212AF}" srcOrd="0" destOrd="0" presId="urn:microsoft.com/office/officeart/2018/2/layout/IconVerticalSolidList"/>
    <dgm:cxn modelId="{2B2EA476-AA0C-4AB5-A75C-6F63BD308118}" type="presParOf" srcId="{FCC18857-1BBD-4953-AA88-A9373D61210B}" destId="{EB071B5D-FE3F-4C40-8073-D65CD356984E}" srcOrd="0" destOrd="0" presId="urn:microsoft.com/office/officeart/2018/2/layout/IconVerticalSolidList"/>
    <dgm:cxn modelId="{A0200677-AA73-400D-8953-FECDF703BDA9}" type="presParOf" srcId="{EB071B5D-FE3F-4C40-8073-D65CD356984E}" destId="{F6037F1D-C1F3-4A3C-8C50-247CA3819FB3}" srcOrd="0" destOrd="0" presId="urn:microsoft.com/office/officeart/2018/2/layout/IconVerticalSolidList"/>
    <dgm:cxn modelId="{C2AF7DDA-A569-4AF8-8389-F5E2948092A2}" type="presParOf" srcId="{EB071B5D-FE3F-4C40-8073-D65CD356984E}" destId="{B2FED81F-F13E-4911-946D-F55AF5B88F3E}" srcOrd="1" destOrd="0" presId="urn:microsoft.com/office/officeart/2018/2/layout/IconVerticalSolidList"/>
    <dgm:cxn modelId="{EA8A6607-C88E-4C8D-8AF7-D43C693E895A}" type="presParOf" srcId="{EB071B5D-FE3F-4C40-8073-D65CD356984E}" destId="{6A9A6C8E-EE5D-4A1B-8DC1-E8BB287E8F3F}" srcOrd="2" destOrd="0" presId="urn:microsoft.com/office/officeart/2018/2/layout/IconVerticalSolidList"/>
    <dgm:cxn modelId="{04A32732-2F60-487D-9F68-DE0A4B27BC61}" type="presParOf" srcId="{EB071B5D-FE3F-4C40-8073-D65CD356984E}" destId="{6DB52830-9B27-4802-B119-04FC9EC212AF}" srcOrd="3" destOrd="0" presId="urn:microsoft.com/office/officeart/2018/2/layout/IconVerticalSolidList"/>
    <dgm:cxn modelId="{8D654FE6-879B-4800-A17C-A9747F0F15A7}" type="presParOf" srcId="{FCC18857-1BBD-4953-AA88-A9373D61210B}" destId="{C3D04D63-5EAC-4E8B-B04F-B93BC2B20412}" srcOrd="1" destOrd="0" presId="urn:microsoft.com/office/officeart/2018/2/layout/IconVerticalSolidList"/>
    <dgm:cxn modelId="{1FD82E72-638F-4C31-B445-C2FD57E5FD54}" type="presParOf" srcId="{FCC18857-1BBD-4953-AA88-A9373D61210B}" destId="{18C89EC8-654D-4276-885A-E015C3B19A97}" srcOrd="2" destOrd="0" presId="urn:microsoft.com/office/officeart/2018/2/layout/IconVerticalSolidList"/>
    <dgm:cxn modelId="{D1155E37-B838-497C-9D49-B5E9F49763D8}" type="presParOf" srcId="{18C89EC8-654D-4276-885A-E015C3B19A97}" destId="{4B56F5A8-67ED-47D1-819B-4552BCBF7837}" srcOrd="0" destOrd="0" presId="urn:microsoft.com/office/officeart/2018/2/layout/IconVerticalSolidList"/>
    <dgm:cxn modelId="{F2441A79-4D7D-4BF8-A142-382F89F7C0E3}" type="presParOf" srcId="{18C89EC8-654D-4276-885A-E015C3B19A97}" destId="{6059D9A0-1571-4490-B9A7-4572E2529AF5}" srcOrd="1" destOrd="0" presId="urn:microsoft.com/office/officeart/2018/2/layout/IconVerticalSolidList"/>
    <dgm:cxn modelId="{B7F2FB6D-A2D5-427F-9307-AC504A8C4E15}" type="presParOf" srcId="{18C89EC8-654D-4276-885A-E015C3B19A97}" destId="{43EB0C9D-60F2-49E2-8534-6C045EA157EF}" srcOrd="2" destOrd="0" presId="urn:microsoft.com/office/officeart/2018/2/layout/IconVerticalSolidList"/>
    <dgm:cxn modelId="{CE25AFB5-0A69-49B4-89AA-ECDE697BF1E1}" type="presParOf" srcId="{18C89EC8-654D-4276-885A-E015C3B19A97}" destId="{73CB1804-E609-4F40-827B-41DDA7B151DB}" srcOrd="3" destOrd="0" presId="urn:microsoft.com/office/officeart/2018/2/layout/IconVerticalSolidList"/>
    <dgm:cxn modelId="{2B2C4225-6A30-40E6-9E3B-0446A3C3EB84}" type="presParOf" srcId="{FCC18857-1BBD-4953-AA88-A9373D61210B}" destId="{06E0595C-5F57-496D-B9FA-1B917AF24E00}" srcOrd="3" destOrd="0" presId="urn:microsoft.com/office/officeart/2018/2/layout/IconVerticalSolidList"/>
    <dgm:cxn modelId="{952581BF-8C2C-44D5-954C-7C5FF11B8877}" type="presParOf" srcId="{FCC18857-1BBD-4953-AA88-A9373D61210B}" destId="{5271C7F3-5904-4F70-8AE3-29E9F709E2C5}" srcOrd="4" destOrd="0" presId="urn:microsoft.com/office/officeart/2018/2/layout/IconVerticalSolidList"/>
    <dgm:cxn modelId="{E9EF5952-3070-4FD0-878C-7259E0E8B833}" type="presParOf" srcId="{5271C7F3-5904-4F70-8AE3-29E9F709E2C5}" destId="{A6C243BF-7E67-4254-A4C2-E8E922F91590}" srcOrd="0" destOrd="0" presId="urn:microsoft.com/office/officeart/2018/2/layout/IconVerticalSolidList"/>
    <dgm:cxn modelId="{4803B9E8-6E7D-420B-BD12-BA8ADE7BDB39}" type="presParOf" srcId="{5271C7F3-5904-4F70-8AE3-29E9F709E2C5}" destId="{F6DCF619-3F1F-4A68-A92C-A0E6D571BC47}" srcOrd="1" destOrd="0" presId="urn:microsoft.com/office/officeart/2018/2/layout/IconVerticalSolidList"/>
    <dgm:cxn modelId="{77B20E54-8ADC-4955-862A-AD85E0712A2C}" type="presParOf" srcId="{5271C7F3-5904-4F70-8AE3-29E9F709E2C5}" destId="{AF290319-5CC8-44EB-8FE2-FD35C96D820E}" srcOrd="2" destOrd="0" presId="urn:microsoft.com/office/officeart/2018/2/layout/IconVerticalSolidList"/>
    <dgm:cxn modelId="{00475276-5D88-4626-B7DD-35D5CB5B62CE}" type="presParOf" srcId="{5271C7F3-5904-4F70-8AE3-29E9F709E2C5}" destId="{583A3E72-51EA-4DC0-9852-54C0D0EA0C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49A28-7A4C-4E21-9D19-526C32F233E0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0C4834F-0B09-49F9-9440-95D5B3685AC6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Estímulo à Imaginação e Criatividade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Histórias e personagens transportam as crianças para diferentes mundos, incentivando a criatividade e a imaginação</a:t>
          </a:r>
          <a:r>
            <a:rPr lang="en-US" baseline="300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</a:t>
          </a:r>
          <a:r>
            <a:rPr lang="en-US" dirty="0">
              <a:solidFill>
                <a:schemeClr val="tx2"/>
              </a:solidFill>
            </a:rPr>
            <a:t>.</a:t>
          </a:r>
        </a:p>
      </dgm:t>
    </dgm:pt>
    <dgm:pt modelId="{89B7E942-1DDF-4AB6-914C-DAC014ED1B6D}" type="parTrans" cxnId="{6DF6B9CC-C12F-46FC-83F0-BD6B605394BB}">
      <dgm:prSet/>
      <dgm:spPr/>
      <dgm:t>
        <a:bodyPr/>
        <a:lstStyle/>
        <a:p>
          <a:endParaRPr lang="en-US"/>
        </a:p>
      </dgm:t>
    </dgm:pt>
    <dgm:pt modelId="{25F5D242-67C7-403F-856F-42C0B44C7BDC}" type="sibTrans" cxnId="{6DF6B9CC-C12F-46FC-83F0-BD6B605394BB}">
      <dgm:prSet/>
      <dgm:spPr/>
      <dgm:t>
        <a:bodyPr/>
        <a:lstStyle/>
        <a:p>
          <a:endParaRPr lang="en-US"/>
        </a:p>
      </dgm:t>
    </dgm:pt>
    <dgm:pt modelId="{6BF906C8-5826-434B-8EB0-C0B4B60F577E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Fortalecimento dos Laços Familiares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Momentos de leitura compartilhada entre pais e filhos proporcionam conexão e afeto, fortalecendo os laços familiares</a:t>
          </a:r>
          <a:r>
            <a:rPr lang="en-US" baseline="300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</a:t>
          </a:r>
          <a:r>
            <a:rPr lang="en-US" dirty="0">
              <a:solidFill>
                <a:schemeClr val="tx2"/>
              </a:solidFill>
            </a:rPr>
            <a:t>.</a:t>
          </a:r>
        </a:p>
      </dgm:t>
    </dgm:pt>
    <dgm:pt modelId="{379E6D85-E7FD-49AB-AC12-64343E15AC50}" type="parTrans" cxnId="{F2A37E90-B61F-4EE2-83C1-121DFD0179B5}">
      <dgm:prSet/>
      <dgm:spPr/>
      <dgm:t>
        <a:bodyPr/>
        <a:lstStyle/>
        <a:p>
          <a:endParaRPr lang="en-US"/>
        </a:p>
      </dgm:t>
    </dgm:pt>
    <dgm:pt modelId="{A488F66F-5E94-44A8-939A-9D95F443142C}" type="sibTrans" cxnId="{F2A37E90-B61F-4EE2-83C1-121DFD0179B5}">
      <dgm:prSet/>
      <dgm:spPr/>
      <dgm:t>
        <a:bodyPr/>
        <a:lstStyle/>
        <a:p>
          <a:endParaRPr lang="en-US"/>
        </a:p>
      </dgm:t>
    </dgm:pt>
    <dgm:pt modelId="{61755A6E-EA0C-4354-A38F-EECA8F09F56F}" type="pres">
      <dgm:prSet presAssocID="{E8A49A28-7A4C-4E21-9D19-526C32F233E0}" presName="linear" presStyleCnt="0">
        <dgm:presLayoutVars>
          <dgm:animLvl val="lvl"/>
          <dgm:resizeHandles val="exact"/>
        </dgm:presLayoutVars>
      </dgm:prSet>
      <dgm:spPr/>
    </dgm:pt>
    <dgm:pt modelId="{1947D740-76B4-4007-A0E8-B9F6006B96BF}" type="pres">
      <dgm:prSet presAssocID="{40C4834F-0B09-49F9-9440-95D5B3685A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00939D-64B2-4F7E-80CB-F22294C06F67}" type="pres">
      <dgm:prSet presAssocID="{25F5D242-67C7-403F-856F-42C0B44C7BDC}" presName="spacer" presStyleCnt="0"/>
      <dgm:spPr/>
    </dgm:pt>
    <dgm:pt modelId="{6520276A-E817-4B10-A9C1-AB3A975A759D}" type="pres">
      <dgm:prSet presAssocID="{6BF906C8-5826-434B-8EB0-C0B4B60F57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41830B-D26E-42C6-8EFC-1626B9140777}" type="presOf" srcId="{E8A49A28-7A4C-4E21-9D19-526C32F233E0}" destId="{61755A6E-EA0C-4354-A38F-EECA8F09F56F}" srcOrd="0" destOrd="0" presId="urn:microsoft.com/office/officeart/2005/8/layout/vList2"/>
    <dgm:cxn modelId="{F2A37E90-B61F-4EE2-83C1-121DFD0179B5}" srcId="{E8A49A28-7A4C-4E21-9D19-526C32F233E0}" destId="{6BF906C8-5826-434B-8EB0-C0B4B60F577E}" srcOrd="1" destOrd="0" parTransId="{379E6D85-E7FD-49AB-AC12-64343E15AC50}" sibTransId="{A488F66F-5E94-44A8-939A-9D95F443142C}"/>
    <dgm:cxn modelId="{094965B4-3171-45AB-A71C-FE520CDD9065}" type="presOf" srcId="{6BF906C8-5826-434B-8EB0-C0B4B60F577E}" destId="{6520276A-E817-4B10-A9C1-AB3A975A759D}" srcOrd="0" destOrd="0" presId="urn:microsoft.com/office/officeart/2005/8/layout/vList2"/>
    <dgm:cxn modelId="{9197FFCA-E5CA-4E35-89E2-425411C38B6F}" type="presOf" srcId="{40C4834F-0B09-49F9-9440-95D5B3685AC6}" destId="{1947D740-76B4-4007-A0E8-B9F6006B96BF}" srcOrd="0" destOrd="0" presId="urn:microsoft.com/office/officeart/2005/8/layout/vList2"/>
    <dgm:cxn modelId="{6DF6B9CC-C12F-46FC-83F0-BD6B605394BB}" srcId="{E8A49A28-7A4C-4E21-9D19-526C32F233E0}" destId="{40C4834F-0B09-49F9-9440-95D5B3685AC6}" srcOrd="0" destOrd="0" parTransId="{89B7E942-1DDF-4AB6-914C-DAC014ED1B6D}" sibTransId="{25F5D242-67C7-403F-856F-42C0B44C7BDC}"/>
    <dgm:cxn modelId="{3D818659-3B95-4DE4-9321-D8790E5F72E0}" type="presParOf" srcId="{61755A6E-EA0C-4354-A38F-EECA8F09F56F}" destId="{1947D740-76B4-4007-A0E8-B9F6006B96BF}" srcOrd="0" destOrd="0" presId="urn:microsoft.com/office/officeart/2005/8/layout/vList2"/>
    <dgm:cxn modelId="{F2BA326A-EC52-4047-B4D2-A3CBDCD155FE}" type="presParOf" srcId="{61755A6E-EA0C-4354-A38F-EECA8F09F56F}" destId="{1B00939D-64B2-4F7E-80CB-F22294C06F67}" srcOrd="1" destOrd="0" presId="urn:microsoft.com/office/officeart/2005/8/layout/vList2"/>
    <dgm:cxn modelId="{A8AC1E5A-6027-418C-AFF3-66803E9788E4}" type="presParOf" srcId="{61755A6E-EA0C-4354-A38F-EECA8F09F56F}" destId="{6520276A-E817-4B10-A9C1-AB3A975A75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7F1D-C1F3-4A3C-8C50-247CA3819FB3}">
      <dsp:nvSpPr>
        <dsp:cNvPr id="0" name=""/>
        <dsp:cNvSpPr/>
      </dsp:nvSpPr>
      <dsp:spPr>
        <a:xfrm>
          <a:off x="0" y="670"/>
          <a:ext cx="6606424" cy="1569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ED81F-F13E-4911-946D-F55AF5B88F3E}">
      <dsp:nvSpPr>
        <dsp:cNvPr id="0" name=""/>
        <dsp:cNvSpPr/>
      </dsp:nvSpPr>
      <dsp:spPr>
        <a:xfrm>
          <a:off x="474700" y="353753"/>
          <a:ext cx="863090" cy="863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52830-9B27-4802-B119-04FC9EC212AF}">
      <dsp:nvSpPr>
        <dsp:cNvPr id="0" name=""/>
        <dsp:cNvSpPr/>
      </dsp:nvSpPr>
      <dsp:spPr>
        <a:xfrm>
          <a:off x="1812490" y="670"/>
          <a:ext cx="4793933" cy="1569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80" tIns="166080" rIns="166080" bIns="1660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hlinkClick xmlns:r="http://schemas.openxmlformats.org/officeDocument/2006/relationships" r:id="rId3"/>
            </a:rPr>
            <a:t>Desenvolvimento Cognitivo</a:t>
          </a:r>
          <a:r>
            <a:rPr lang="en-US" sz="1500" kern="1200" dirty="0">
              <a:hlinkClick xmlns:r="http://schemas.openxmlformats.org/officeDocument/2006/relationships" r:id="rId3"/>
            </a:rPr>
            <a:t>: A leitura precoce estimula o cérebro, ajudando na formação de conexões neurais e no desenvolvimento de habilidades como memória, atenção e concentração</a:t>
          </a:r>
          <a:r>
            <a:rPr lang="en-US" sz="1500" kern="1200" baseline="30000" dirty="0">
              <a:hlinkClick xmlns:r="http://schemas.openxmlformats.org/officeDocument/2006/relationships" r:id="rId3"/>
            </a:rPr>
            <a:t>1</a:t>
          </a:r>
          <a:r>
            <a:rPr lang="en-US" sz="1500" kern="1200" dirty="0"/>
            <a:t>.</a:t>
          </a:r>
        </a:p>
      </dsp:txBody>
      <dsp:txXfrm>
        <a:off x="1812490" y="670"/>
        <a:ext cx="4793933" cy="1569256"/>
      </dsp:txXfrm>
    </dsp:sp>
    <dsp:sp modelId="{4B56F5A8-67ED-47D1-819B-4552BCBF7837}">
      <dsp:nvSpPr>
        <dsp:cNvPr id="0" name=""/>
        <dsp:cNvSpPr/>
      </dsp:nvSpPr>
      <dsp:spPr>
        <a:xfrm>
          <a:off x="0" y="1962240"/>
          <a:ext cx="6606424" cy="1569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9D9A0-1571-4490-B9A7-4572E2529AF5}">
      <dsp:nvSpPr>
        <dsp:cNvPr id="0" name=""/>
        <dsp:cNvSpPr/>
      </dsp:nvSpPr>
      <dsp:spPr>
        <a:xfrm>
          <a:off x="474700" y="2315323"/>
          <a:ext cx="863090" cy="863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1804-E609-4F40-827B-41DDA7B151DB}">
      <dsp:nvSpPr>
        <dsp:cNvPr id="0" name=""/>
        <dsp:cNvSpPr/>
      </dsp:nvSpPr>
      <dsp:spPr>
        <a:xfrm>
          <a:off x="1812490" y="1962240"/>
          <a:ext cx="4793933" cy="1569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80" tIns="166080" rIns="166080" bIns="1660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hlinkClick xmlns:r="http://schemas.openxmlformats.org/officeDocument/2006/relationships" r:id="rId6"/>
            </a:rPr>
            <a:t>Ampliação do Vocabulário</a:t>
          </a:r>
          <a:r>
            <a:rPr lang="en-US" sz="1500" kern="1200" dirty="0">
              <a:hlinkClick xmlns:r="http://schemas.openxmlformats.org/officeDocument/2006/relationships" r:id="rId3"/>
            </a:rPr>
            <a:t>: Crianças que leem desde cedo têm a oportunidade de aprender novas palavras e ampliar seu conhecimento sobre o mundo</a:t>
          </a:r>
          <a:r>
            <a:rPr lang="en-US" sz="1500" kern="1200" baseline="30000" dirty="0">
              <a:hlinkClick xmlns:r="http://schemas.openxmlformats.org/officeDocument/2006/relationships" r:id="rId6"/>
            </a:rPr>
            <a:t>2</a:t>
          </a:r>
          <a:r>
            <a:rPr lang="en-US" sz="1500" kern="1200" dirty="0"/>
            <a:t>.</a:t>
          </a:r>
        </a:p>
      </dsp:txBody>
      <dsp:txXfrm>
        <a:off x="1812490" y="1962240"/>
        <a:ext cx="4793933" cy="1569256"/>
      </dsp:txXfrm>
    </dsp:sp>
    <dsp:sp modelId="{A6C243BF-7E67-4254-A4C2-E8E922F91590}">
      <dsp:nvSpPr>
        <dsp:cNvPr id="0" name=""/>
        <dsp:cNvSpPr/>
      </dsp:nvSpPr>
      <dsp:spPr>
        <a:xfrm>
          <a:off x="0" y="3923811"/>
          <a:ext cx="6606424" cy="1569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CF619-3F1F-4A68-A92C-A0E6D571BC47}">
      <dsp:nvSpPr>
        <dsp:cNvPr id="0" name=""/>
        <dsp:cNvSpPr/>
      </dsp:nvSpPr>
      <dsp:spPr>
        <a:xfrm>
          <a:off x="474700" y="4276893"/>
          <a:ext cx="863090" cy="863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A3E72-51EA-4DC0-9852-54C0D0EA0C59}">
      <dsp:nvSpPr>
        <dsp:cNvPr id="0" name=""/>
        <dsp:cNvSpPr/>
      </dsp:nvSpPr>
      <dsp:spPr>
        <a:xfrm>
          <a:off x="1812490" y="3923811"/>
          <a:ext cx="4793933" cy="1569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80" tIns="166080" rIns="166080" bIns="1660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hlinkClick xmlns:r="http://schemas.openxmlformats.org/officeDocument/2006/relationships" r:id="rId6"/>
            </a:rPr>
            <a:t>Desenvolvimento da Linguagem</a:t>
          </a:r>
          <a:r>
            <a:rPr lang="en-US" sz="1500" kern="1200" dirty="0">
              <a:hlinkClick xmlns:r="http://schemas.openxmlformats.org/officeDocument/2006/relationships" r:id="rId3"/>
            </a:rPr>
            <a:t>: A leitura ajuda as crianças a se expressarem de forma clara e coerente, melhorando suas habilidades de comunicação</a:t>
          </a:r>
          <a:r>
            <a:rPr lang="en-US" sz="1500" kern="1200" baseline="30000" dirty="0">
              <a:hlinkClick xmlns:r="http://schemas.openxmlformats.org/officeDocument/2006/relationships" r:id="rId6"/>
            </a:rPr>
            <a:t>2</a:t>
          </a:r>
          <a:r>
            <a:rPr lang="en-US" sz="1500" kern="1200" dirty="0"/>
            <a:t>.</a:t>
          </a:r>
        </a:p>
      </dsp:txBody>
      <dsp:txXfrm>
        <a:off x="1812490" y="3923811"/>
        <a:ext cx="4793933" cy="1569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740-76B4-4007-A0E8-B9F6006B96BF}">
      <dsp:nvSpPr>
        <dsp:cNvPr id="0" name=""/>
        <dsp:cNvSpPr/>
      </dsp:nvSpPr>
      <dsp:spPr>
        <a:xfrm>
          <a:off x="0" y="25272"/>
          <a:ext cx="6663934" cy="23376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Estímulo à Imaginação e Criatividade</a:t>
          </a:r>
          <a:r>
            <a:rPr lang="en-US" sz="2700" kern="12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Histórias e personagens transportam as crianças para diferentes mundos, incentivando a criatividade e a imaginação</a:t>
          </a:r>
          <a:r>
            <a:rPr lang="en-US" sz="2700" kern="1200" baseline="300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</a:t>
          </a:r>
          <a:r>
            <a:rPr lang="en-US" sz="2700" kern="1200" dirty="0">
              <a:solidFill>
                <a:schemeClr val="tx2"/>
              </a:solidFill>
            </a:rPr>
            <a:t>.</a:t>
          </a:r>
        </a:p>
      </dsp:txBody>
      <dsp:txXfrm>
        <a:off x="114115" y="139387"/>
        <a:ext cx="6435704" cy="2109430"/>
      </dsp:txXfrm>
    </dsp:sp>
    <dsp:sp modelId="{6520276A-E817-4B10-A9C1-AB3A975A759D}">
      <dsp:nvSpPr>
        <dsp:cNvPr id="0" name=""/>
        <dsp:cNvSpPr/>
      </dsp:nvSpPr>
      <dsp:spPr>
        <a:xfrm>
          <a:off x="0" y="2440692"/>
          <a:ext cx="6663934" cy="23376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Fortalecimento dos Laços Familiares</a:t>
          </a:r>
          <a:r>
            <a:rPr lang="en-US" sz="2700" kern="12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Momentos de leitura compartilhada entre pais e filhos proporcionam conexão e afeto, fortalecendo os laços familiares</a:t>
          </a:r>
          <a:r>
            <a:rPr lang="en-US" sz="2700" kern="1200" baseline="300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</a:t>
          </a:r>
          <a:r>
            <a:rPr lang="en-US" sz="2700" kern="1200" dirty="0">
              <a:solidFill>
                <a:schemeClr val="tx2"/>
              </a:solidFill>
            </a:rPr>
            <a:t>.</a:t>
          </a:r>
        </a:p>
      </dsp:txBody>
      <dsp:txXfrm>
        <a:off x="114115" y="2554807"/>
        <a:ext cx="6435704" cy="210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68703"/>
            <a:ext cx="9144000" cy="238760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2"/>
                </a:solidFill>
                <a:latin typeface="Arial Black"/>
              </a:rPr>
              <a:t>AVENTURA LITERÁRIA NA BIBLIOTECA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211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“Viagem pelo Mundo dos Livros”</a:t>
            </a:r>
            <a:endParaRPr lang="pt-BR" sz="4000" dirty="0">
              <a:solidFill>
                <a:schemeClr val="accent4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E0BC3F-CE33-2AFF-B212-99E397DD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75389" cy="1491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err="1">
                <a:solidFill>
                  <a:schemeClr val="tx2"/>
                </a:solidFill>
              </a:rPr>
              <a:t>Vantagens</a:t>
            </a:r>
            <a:r>
              <a:rPr lang="en-US" sz="5000" dirty="0">
                <a:solidFill>
                  <a:schemeClr val="tx2"/>
                </a:solidFill>
              </a:rPr>
              <a:t> de </a:t>
            </a:r>
            <a:r>
              <a:rPr lang="en-US" sz="5000" err="1">
                <a:solidFill>
                  <a:schemeClr val="tx2"/>
                </a:solidFill>
              </a:rPr>
              <a:t>ensinar</a:t>
            </a:r>
            <a:r>
              <a:rPr lang="en-US" sz="5000" dirty="0">
                <a:solidFill>
                  <a:schemeClr val="tx2"/>
                </a:solidFill>
              </a:rPr>
              <a:t> a </a:t>
            </a:r>
            <a:r>
              <a:rPr lang="en-US" sz="5000" err="1">
                <a:solidFill>
                  <a:schemeClr val="tx2"/>
                </a:solidFill>
              </a:rPr>
              <a:t>criança</a:t>
            </a:r>
            <a:r>
              <a:rPr lang="en-US" sz="5000" dirty="0">
                <a:solidFill>
                  <a:schemeClr val="tx2"/>
                </a:solidFill>
              </a:rPr>
              <a:t> a </a:t>
            </a:r>
            <a:r>
              <a:rPr lang="en-US" sz="5000" err="1">
                <a:solidFill>
                  <a:schemeClr val="tx2"/>
                </a:solidFill>
              </a:rPr>
              <a:t>ler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err="1">
                <a:solidFill>
                  <a:schemeClr val="tx2"/>
                </a:solidFill>
              </a:rPr>
              <a:t>desde</a:t>
            </a:r>
            <a:r>
              <a:rPr lang="en-US" sz="5000" dirty="0">
                <a:solidFill>
                  <a:schemeClr val="tx2"/>
                </a:solidFill>
              </a:rPr>
              <a:t> cedo!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6B55A-E593-4D88-9961-6B1D7EB3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 dirty="0">
              <a:latin typeface="Arial Black"/>
            </a:endParaRPr>
          </a:p>
          <a:p>
            <a:endParaRPr lang="en-US" sz="1400"/>
          </a:p>
        </p:txBody>
      </p:sp>
      <p:pic>
        <p:nvPicPr>
          <p:cNvPr id="5" name="Espaço Reservado para Conteúdo 4" descr="biblioteca com crianças sentadas ouvindo uma estória">
            <a:extLst>
              <a:ext uri="{FF2B5EF4-FFF2-40B4-BE49-F238E27FC236}">
                <a16:creationId xmlns:a16="http://schemas.microsoft.com/office/drawing/2014/main" id="{79B31B5C-AE26-9AA3-E3BE-868AED3EC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795" r="-3" b="-3"/>
          <a:stretch/>
        </p:blipFill>
        <p:spPr>
          <a:xfrm>
            <a:off x="3923167" y="2065221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Desenvolvimento Cognitivo: A leitura precoce estimula o cérebro, ajudando na formação de conexões neurais e no desenvolvimento de habilidades como memória, atenção e concentração. Imagem 3 de 4">
            <a:extLst>
              <a:ext uri="{FF2B5EF4-FFF2-40B4-BE49-F238E27FC236}">
                <a16:creationId xmlns:a16="http://schemas.microsoft.com/office/drawing/2014/main" id="{DC804F78-BF4D-D4D8-C040-21F030DBA0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7085941" y="371833"/>
            <a:ext cx="2654239" cy="2381071"/>
          </a:xfrm>
          <a:prstGeom prst="flowChartConnector">
            <a:avLst/>
          </a:prstGeom>
        </p:spPr>
      </p:pic>
      <p:pic>
        <p:nvPicPr>
          <p:cNvPr id="6" name="Imagem 5" descr="A leitura ajuda as crianças a se expressarem de forma clara e coerente, melhorando suas habilidades de comunicação">
            <a:extLst>
              <a:ext uri="{FF2B5EF4-FFF2-40B4-BE49-F238E27FC236}">
                <a16:creationId xmlns:a16="http://schemas.microsoft.com/office/drawing/2014/main" id="{196BE7D9-6CCD-21A5-F05B-A804ABAF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16" y="1884872"/>
            <a:ext cx="2656935" cy="2671312"/>
          </a:xfrm>
          <a:prstGeom prst="flowChartConnector">
            <a:avLst/>
          </a:prstGeom>
        </p:spPr>
      </p:pic>
      <p:pic>
        <p:nvPicPr>
          <p:cNvPr id="7" name="Imagem 6" descr="A leitura ajuda as crianças a se expressarem de forma clara e coerente, melhorando suas habilidades de comunicação">
            <a:extLst>
              <a:ext uri="{FF2B5EF4-FFF2-40B4-BE49-F238E27FC236}">
                <a16:creationId xmlns:a16="http://schemas.microsoft.com/office/drawing/2014/main" id="{13306D0D-EE0C-7DE8-1B45-05571261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438" y="3969589"/>
            <a:ext cx="2513162" cy="2513162"/>
          </a:xfrm>
          <a:prstGeom prst="flowChartConnector">
            <a:avLst/>
          </a:prstGeom>
        </p:spPr>
      </p:pic>
      <p:graphicFrame>
        <p:nvGraphicFramePr>
          <p:cNvPr id="9" name="Espaço Reservado para Texto 3">
            <a:extLst>
              <a:ext uri="{FF2B5EF4-FFF2-40B4-BE49-F238E27FC236}">
                <a16:creationId xmlns:a16="http://schemas.microsoft.com/office/drawing/2014/main" id="{4CE1A615-8AA5-C11C-1713-4AFCAE4E22FA}"/>
              </a:ext>
            </a:extLst>
          </p:cNvPr>
          <p:cNvGraphicFramePr/>
          <p:nvPr/>
        </p:nvGraphicFramePr>
        <p:xfrm>
          <a:off x="465977" y="375250"/>
          <a:ext cx="6606424" cy="549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718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Histórias e personagens transportam as crianças para diferentes mundos, incentivando a criatividade e a imaginação">
            <a:extLst>
              <a:ext uri="{FF2B5EF4-FFF2-40B4-BE49-F238E27FC236}">
                <a16:creationId xmlns:a16="http://schemas.microsoft.com/office/drawing/2014/main" id="{1311FCC6-8F7C-71C4-F6E7-CE81224FDD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8331829" y="268557"/>
            <a:ext cx="3426125" cy="3004569"/>
          </a:xfrm>
          <a:prstGeom prst="flowChartConnector">
            <a:avLst/>
          </a:prstGeom>
        </p:spPr>
      </p:pic>
      <p:pic>
        <p:nvPicPr>
          <p:cNvPr id="12" name="Imagem 11" descr="Momentos de leitura compartilhada entre pais e filhos proporcionam conexão e afeto, fortalecendo os laços familiares">
            <a:extLst>
              <a:ext uri="{FF2B5EF4-FFF2-40B4-BE49-F238E27FC236}">
                <a16:creationId xmlns:a16="http://schemas.microsoft.com/office/drawing/2014/main" id="{13CC58D2-6DFD-DED2-4FF1-9BBD4029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09" y="3279476"/>
            <a:ext cx="3418936" cy="3332672"/>
          </a:xfrm>
          <a:prstGeom prst="flowChartConnector">
            <a:avLst/>
          </a:prstGeom>
        </p:spPr>
      </p:pic>
      <p:graphicFrame>
        <p:nvGraphicFramePr>
          <p:cNvPr id="14" name="Espaço Reservado para Texto 3">
            <a:extLst>
              <a:ext uri="{FF2B5EF4-FFF2-40B4-BE49-F238E27FC236}">
                <a16:creationId xmlns:a16="http://schemas.microsoft.com/office/drawing/2014/main" id="{8B288ADE-19B5-3B62-1861-D34795DA9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82371"/>
              </p:ext>
            </p:extLst>
          </p:nvPr>
        </p:nvGraphicFramePr>
        <p:xfrm>
          <a:off x="164053" y="1036609"/>
          <a:ext cx="6663934" cy="480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874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DD836B1-DC5B-1927-C3EA-8194A3A1DCAB}"/>
              </a:ext>
            </a:extLst>
          </p:cNvPr>
          <p:cNvSpPr txBox="1"/>
          <p:nvPr/>
        </p:nvSpPr>
        <p:spPr>
          <a:xfrm>
            <a:off x="6320615" y="893763"/>
            <a:ext cx="5217873" cy="14945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participar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nossa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Aventura!</a:t>
            </a:r>
            <a:endParaRPr lang="en-US" sz="4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EF4372A-692C-4CED-B5B5-A59F1BB71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909" y="893763"/>
            <a:ext cx="5176299" cy="501405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 descr="Agradecimento">
            <a:extLst>
              <a:ext uri="{FF2B5EF4-FFF2-40B4-BE49-F238E27FC236}">
                <a16:creationId xmlns:a16="http://schemas.microsoft.com/office/drawing/2014/main" id="{1D01AF6C-8B63-D098-23B5-E8AD9B53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2" r="1" b="3254"/>
          <a:stretch/>
        </p:blipFill>
        <p:spPr>
          <a:xfrm>
            <a:off x="802692" y="1060885"/>
            <a:ext cx="4906732" cy="4679812"/>
          </a:xfrm>
          <a:custGeom>
            <a:avLst/>
            <a:gdLst/>
            <a:ahLst/>
            <a:cxnLst/>
            <a:rect l="l" t="t" r="r" b="b"/>
            <a:pathLst>
              <a:path w="4906732" h="4679812">
                <a:moveTo>
                  <a:pt x="2807999" y="0"/>
                </a:moveTo>
                <a:cubicBezTo>
                  <a:pt x="3130622" y="0"/>
                  <a:pt x="3427552" y="62945"/>
                  <a:pt x="3690684" y="186911"/>
                </a:cubicBezTo>
                <a:cubicBezTo>
                  <a:pt x="3937285" y="303182"/>
                  <a:pt x="4153876" y="472887"/>
                  <a:pt x="4334455" y="691216"/>
                </a:cubicBezTo>
                <a:cubicBezTo>
                  <a:pt x="4703514" y="1137598"/>
                  <a:pt x="4906732" y="1771961"/>
                  <a:pt x="4906732" y="2477497"/>
                </a:cubicBezTo>
                <a:cubicBezTo>
                  <a:pt x="4906732" y="2758986"/>
                  <a:pt x="4828077" y="2984902"/>
                  <a:pt x="4651814" y="3210070"/>
                </a:cubicBezTo>
                <a:cubicBezTo>
                  <a:pt x="4467443" y="3445606"/>
                  <a:pt x="4190412" y="3662546"/>
                  <a:pt x="3897062" y="3892202"/>
                </a:cubicBezTo>
                <a:cubicBezTo>
                  <a:pt x="3842940" y="3934522"/>
                  <a:pt x="3787028" y="3978338"/>
                  <a:pt x="3731118" y="4022687"/>
                </a:cubicBezTo>
                <a:cubicBezTo>
                  <a:pt x="3230651" y="4419592"/>
                  <a:pt x="2865384" y="4679812"/>
                  <a:pt x="2367551" y="4679812"/>
                </a:cubicBezTo>
                <a:cubicBezTo>
                  <a:pt x="1609008" y="4679812"/>
                  <a:pt x="1071796" y="4360387"/>
                  <a:pt x="571329" y="3611676"/>
                </a:cubicBezTo>
                <a:cubicBezTo>
                  <a:pt x="505836" y="3513679"/>
                  <a:pt x="441817" y="3424553"/>
                  <a:pt x="379904" y="3338417"/>
                </a:cubicBezTo>
                <a:cubicBezTo>
                  <a:pt x="123300" y="2981268"/>
                  <a:pt x="0" y="2795534"/>
                  <a:pt x="0" y="2477497"/>
                </a:cubicBezTo>
                <a:cubicBezTo>
                  <a:pt x="0" y="2161706"/>
                  <a:pt x="77286" y="1849760"/>
                  <a:pt x="229543" y="1550320"/>
                </a:cubicBezTo>
                <a:cubicBezTo>
                  <a:pt x="378535" y="1257397"/>
                  <a:pt x="591545" y="989269"/>
                  <a:pt x="862575" y="753626"/>
                </a:cubicBezTo>
                <a:cubicBezTo>
                  <a:pt x="1128971" y="521938"/>
                  <a:pt x="1445380" y="330861"/>
                  <a:pt x="1777796" y="201123"/>
                </a:cubicBezTo>
                <a:cubicBezTo>
                  <a:pt x="2119161" y="67648"/>
                  <a:pt x="2465896" y="0"/>
                  <a:pt x="2807999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C2D486-D099-46DF-B7EF-A28E89F58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92" y="1060885"/>
            <a:ext cx="4906732" cy="4679812"/>
          </a:xfrm>
          <a:custGeom>
            <a:avLst/>
            <a:gdLst>
              <a:gd name="connsiteX0" fmla="*/ 2823706 w 4906732"/>
              <a:gd name="connsiteY0" fmla="*/ 125909 h 4679812"/>
              <a:gd name="connsiteX1" fmla="*/ 1850428 w 4906732"/>
              <a:gd name="connsiteY1" fmla="*/ 315565 h 4679812"/>
              <a:gd name="connsiteX2" fmla="*/ 985777 w 4906732"/>
              <a:gd name="connsiteY2" fmla="*/ 836564 h 4679812"/>
              <a:gd name="connsiteX3" fmla="*/ 387723 w 4906732"/>
              <a:gd name="connsiteY3" fmla="*/ 1587831 h 4679812"/>
              <a:gd name="connsiteX4" fmla="*/ 170864 w 4906732"/>
              <a:gd name="connsiteY4" fmla="*/ 2462142 h 4679812"/>
              <a:gd name="connsiteX5" fmla="*/ 529776 w 4906732"/>
              <a:gd name="connsiteY5" fmla="*/ 3273973 h 4679812"/>
              <a:gd name="connsiteX6" fmla="*/ 710624 w 4906732"/>
              <a:gd name="connsiteY6" fmla="*/ 3531652 h 4679812"/>
              <a:gd name="connsiteX7" fmla="*/ 2407596 w 4906732"/>
              <a:gd name="connsiteY7" fmla="*/ 4538883 h 4679812"/>
              <a:gd name="connsiteX8" fmla="*/ 3695819 w 4906732"/>
              <a:gd name="connsiteY8" fmla="*/ 3919227 h 4679812"/>
              <a:gd name="connsiteX9" fmla="*/ 3852594 w 4906732"/>
              <a:gd name="connsiteY9" fmla="*/ 3796182 h 4679812"/>
              <a:gd name="connsiteX10" fmla="*/ 4565642 w 4906732"/>
              <a:gd name="connsiteY10" fmla="*/ 3152944 h 4679812"/>
              <a:gd name="connsiteX11" fmla="*/ 4806474 w 4906732"/>
              <a:gd name="connsiteY11" fmla="*/ 2462142 h 4679812"/>
              <a:gd name="connsiteX12" fmla="*/ 4265818 w 4906732"/>
              <a:gd name="connsiteY12" fmla="*/ 777712 h 4679812"/>
              <a:gd name="connsiteX13" fmla="*/ 3657619 w 4906732"/>
              <a:gd name="connsiteY13" fmla="*/ 302163 h 4679812"/>
              <a:gd name="connsiteX14" fmla="*/ 2823706 w 4906732"/>
              <a:gd name="connsiteY14" fmla="*/ 125909 h 4679812"/>
              <a:gd name="connsiteX15" fmla="*/ 2807999 w 4906732"/>
              <a:gd name="connsiteY15" fmla="*/ 0 h 4679812"/>
              <a:gd name="connsiteX16" fmla="*/ 3690684 w 4906732"/>
              <a:gd name="connsiteY16" fmla="*/ 186911 h 4679812"/>
              <a:gd name="connsiteX17" fmla="*/ 4334455 w 4906732"/>
              <a:gd name="connsiteY17" fmla="*/ 691216 h 4679812"/>
              <a:gd name="connsiteX18" fmla="*/ 4906732 w 4906732"/>
              <a:gd name="connsiteY18" fmla="*/ 2477497 h 4679812"/>
              <a:gd name="connsiteX19" fmla="*/ 4651814 w 4906732"/>
              <a:gd name="connsiteY19" fmla="*/ 3210070 h 4679812"/>
              <a:gd name="connsiteX20" fmla="*/ 3897062 w 4906732"/>
              <a:gd name="connsiteY20" fmla="*/ 3892202 h 4679812"/>
              <a:gd name="connsiteX21" fmla="*/ 3731118 w 4906732"/>
              <a:gd name="connsiteY21" fmla="*/ 4022687 h 4679812"/>
              <a:gd name="connsiteX22" fmla="*/ 2367551 w 4906732"/>
              <a:gd name="connsiteY22" fmla="*/ 4679812 h 4679812"/>
              <a:gd name="connsiteX23" fmla="*/ 571329 w 4906732"/>
              <a:gd name="connsiteY23" fmla="*/ 3611676 h 4679812"/>
              <a:gd name="connsiteX24" fmla="*/ 379904 w 4906732"/>
              <a:gd name="connsiteY24" fmla="*/ 3338417 h 4679812"/>
              <a:gd name="connsiteX25" fmla="*/ 0 w 4906732"/>
              <a:gd name="connsiteY25" fmla="*/ 2477497 h 4679812"/>
              <a:gd name="connsiteX26" fmla="*/ 229543 w 4906732"/>
              <a:gd name="connsiteY26" fmla="*/ 1550320 h 4679812"/>
              <a:gd name="connsiteX27" fmla="*/ 862575 w 4906732"/>
              <a:gd name="connsiteY27" fmla="*/ 753626 h 4679812"/>
              <a:gd name="connsiteX28" fmla="*/ 1777796 w 4906732"/>
              <a:gd name="connsiteY28" fmla="*/ 201123 h 4679812"/>
              <a:gd name="connsiteX29" fmla="*/ 2807999 w 4906732"/>
              <a:gd name="connsiteY29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6732" h="4679812">
                <a:moveTo>
                  <a:pt x="2823706" y="125909"/>
                </a:moveTo>
                <a:cubicBezTo>
                  <a:pt x="2500507" y="125909"/>
                  <a:pt x="2172931" y="189700"/>
                  <a:pt x="1850428" y="315565"/>
                </a:cubicBezTo>
                <a:cubicBezTo>
                  <a:pt x="1536380" y="437905"/>
                  <a:pt x="1237454" y="618087"/>
                  <a:pt x="985777" y="836564"/>
                </a:cubicBezTo>
                <a:cubicBezTo>
                  <a:pt x="729724" y="1058771"/>
                  <a:pt x="528483" y="1311610"/>
                  <a:pt x="387723" y="1587831"/>
                </a:cubicBezTo>
                <a:cubicBezTo>
                  <a:pt x="243879" y="1870198"/>
                  <a:pt x="170864" y="2164358"/>
                  <a:pt x="170864" y="2462142"/>
                </a:cubicBezTo>
                <a:cubicBezTo>
                  <a:pt x="170864" y="2762044"/>
                  <a:pt x="287351" y="2937188"/>
                  <a:pt x="529776" y="3273973"/>
                </a:cubicBezTo>
                <a:cubicBezTo>
                  <a:pt x="588268" y="3355198"/>
                  <a:pt x="648751" y="3439241"/>
                  <a:pt x="710624" y="3531652"/>
                </a:cubicBezTo>
                <a:cubicBezTo>
                  <a:pt x="1183438" y="4237671"/>
                  <a:pt x="1690966" y="4538883"/>
                  <a:pt x="2407596" y="4538883"/>
                </a:cubicBezTo>
                <a:cubicBezTo>
                  <a:pt x="2877921" y="4538883"/>
                  <a:pt x="3223006" y="4293500"/>
                  <a:pt x="3695819" y="3919227"/>
                </a:cubicBezTo>
                <a:cubicBezTo>
                  <a:pt x="3748639" y="3877407"/>
                  <a:pt x="3801462" y="3836089"/>
                  <a:pt x="3852594" y="3796182"/>
                </a:cubicBezTo>
                <a:cubicBezTo>
                  <a:pt x="4129735" y="3579621"/>
                  <a:pt x="4391458" y="3375051"/>
                  <a:pt x="4565642" y="3152944"/>
                </a:cubicBezTo>
                <a:cubicBezTo>
                  <a:pt x="4732166" y="2940616"/>
                  <a:pt x="4806474" y="2727581"/>
                  <a:pt x="4806474" y="2462142"/>
                </a:cubicBezTo>
                <a:cubicBezTo>
                  <a:pt x="4806474" y="1796834"/>
                  <a:pt x="4614485" y="1198642"/>
                  <a:pt x="4265818" y="777712"/>
                </a:cubicBezTo>
                <a:cubicBezTo>
                  <a:pt x="4095218" y="571832"/>
                  <a:pt x="3890594" y="411804"/>
                  <a:pt x="3657619" y="302163"/>
                </a:cubicBezTo>
                <a:cubicBezTo>
                  <a:pt x="3409027" y="185265"/>
                  <a:pt x="3128504" y="125909"/>
                  <a:pt x="2823706" y="125909"/>
                </a:cubicBezTo>
                <a:close/>
                <a:moveTo>
                  <a:pt x="2807999" y="0"/>
                </a:moveTo>
                <a:cubicBezTo>
                  <a:pt x="3130622" y="0"/>
                  <a:pt x="3427552" y="62945"/>
                  <a:pt x="3690684" y="186911"/>
                </a:cubicBezTo>
                <a:cubicBezTo>
                  <a:pt x="3937285" y="303182"/>
                  <a:pt x="4153876" y="472887"/>
                  <a:pt x="4334455" y="691216"/>
                </a:cubicBezTo>
                <a:cubicBezTo>
                  <a:pt x="4703514" y="1137598"/>
                  <a:pt x="4906732" y="1771961"/>
                  <a:pt x="4906732" y="2477497"/>
                </a:cubicBezTo>
                <a:cubicBezTo>
                  <a:pt x="4906732" y="2758986"/>
                  <a:pt x="4828077" y="2984902"/>
                  <a:pt x="4651814" y="3210070"/>
                </a:cubicBezTo>
                <a:cubicBezTo>
                  <a:pt x="4467443" y="3445606"/>
                  <a:pt x="4190412" y="3662546"/>
                  <a:pt x="3897062" y="3892202"/>
                </a:cubicBezTo>
                <a:cubicBezTo>
                  <a:pt x="3842940" y="3934522"/>
                  <a:pt x="3787028" y="3978338"/>
                  <a:pt x="3731118" y="4022687"/>
                </a:cubicBezTo>
                <a:cubicBezTo>
                  <a:pt x="3230651" y="4419592"/>
                  <a:pt x="2865384" y="4679812"/>
                  <a:pt x="2367551" y="4679812"/>
                </a:cubicBezTo>
                <a:cubicBezTo>
                  <a:pt x="1609008" y="4679812"/>
                  <a:pt x="1071796" y="4360387"/>
                  <a:pt x="571329" y="3611676"/>
                </a:cubicBezTo>
                <a:cubicBezTo>
                  <a:pt x="505836" y="3513679"/>
                  <a:pt x="441817" y="3424553"/>
                  <a:pt x="379904" y="3338417"/>
                </a:cubicBezTo>
                <a:cubicBezTo>
                  <a:pt x="123300" y="2981268"/>
                  <a:pt x="0" y="2795534"/>
                  <a:pt x="0" y="2477497"/>
                </a:cubicBezTo>
                <a:cubicBezTo>
                  <a:pt x="0" y="2161706"/>
                  <a:pt x="77286" y="1849760"/>
                  <a:pt x="229543" y="1550320"/>
                </a:cubicBezTo>
                <a:cubicBezTo>
                  <a:pt x="378535" y="1257397"/>
                  <a:pt x="591545" y="989269"/>
                  <a:pt x="862575" y="753626"/>
                </a:cubicBezTo>
                <a:cubicBezTo>
                  <a:pt x="1128971" y="521938"/>
                  <a:pt x="1445380" y="330861"/>
                  <a:pt x="1777796" y="201123"/>
                </a:cubicBezTo>
                <a:cubicBezTo>
                  <a:pt x="2119161" y="67648"/>
                  <a:pt x="2465896" y="0"/>
                  <a:pt x="2807999" y="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9F4B4D-378E-52C8-C0B1-B4E3D9C87F00}"/>
              </a:ext>
            </a:extLst>
          </p:cNvPr>
          <p:cNvSpPr txBox="1"/>
          <p:nvPr/>
        </p:nvSpPr>
        <p:spPr>
          <a:xfrm>
            <a:off x="5860540" y="1874938"/>
            <a:ext cx="5999612" cy="44918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err="1">
                <a:solidFill>
                  <a:schemeClr val="tx2"/>
                </a:solidFill>
              </a:rPr>
              <a:t>Esperamos</a:t>
            </a:r>
            <a:r>
              <a:rPr lang="en-US" sz="3200" dirty="0">
                <a:solidFill>
                  <a:schemeClr val="tx2"/>
                </a:solidFill>
              </a:rPr>
              <a:t> que </a:t>
            </a:r>
            <a:r>
              <a:rPr lang="en-US" sz="3200" err="1">
                <a:solidFill>
                  <a:schemeClr val="tx2"/>
                </a:solidFill>
              </a:rPr>
              <a:t>vocês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lang="en-US" sz="3200" err="1">
                <a:solidFill>
                  <a:schemeClr val="tx2"/>
                </a:solidFill>
              </a:rPr>
              <a:t>tenham</a:t>
            </a:r>
            <a:r>
              <a:rPr lang="en-US" sz="3200" dirty="0">
                <a:solidFill>
                  <a:schemeClr val="tx2"/>
                </a:solidFill>
              </a:rPr>
              <a:t> se </a:t>
            </a:r>
            <a:r>
              <a:rPr lang="en-US" sz="3200" err="1">
                <a:solidFill>
                  <a:schemeClr val="tx2"/>
                </a:solidFill>
              </a:rPr>
              <a:t>divertido</a:t>
            </a:r>
            <a:r>
              <a:rPr lang="en-US" sz="3200" dirty="0">
                <a:solidFill>
                  <a:schemeClr val="tx2"/>
                </a:solidFill>
              </a:rPr>
              <a:t> e se </a:t>
            </a:r>
            <a:r>
              <a:rPr lang="en-US" sz="3200" err="1">
                <a:solidFill>
                  <a:schemeClr val="tx2"/>
                </a:solidFill>
              </a:rPr>
              <a:t>inspirado</a:t>
            </a:r>
            <a:r>
              <a:rPr lang="en-US" sz="3200" dirty="0">
                <a:solidFill>
                  <a:schemeClr val="tx2"/>
                </a:solidFill>
              </a:rPr>
              <a:t> a </a:t>
            </a:r>
            <a:r>
              <a:rPr lang="en-US" sz="3200" err="1">
                <a:solidFill>
                  <a:schemeClr val="tx2"/>
                </a:solidFill>
              </a:rPr>
              <a:t>ler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mais</a:t>
            </a:r>
            <a:r>
              <a:rPr lang="en-US" sz="3200" dirty="0">
                <a:solidFill>
                  <a:schemeClr val="tx2"/>
                </a:solidFill>
              </a:rPr>
              <a:t>. A </a:t>
            </a:r>
            <a:r>
              <a:rPr lang="en-US" sz="3200" err="1">
                <a:solidFill>
                  <a:schemeClr val="tx2"/>
                </a:solidFill>
              </a:rPr>
              <a:t>leitura</a:t>
            </a:r>
            <a:r>
              <a:rPr lang="en-US" sz="3200" dirty="0">
                <a:solidFill>
                  <a:schemeClr val="tx2"/>
                </a:solidFill>
              </a:rPr>
              <a:t> é </a:t>
            </a:r>
            <a:r>
              <a:rPr lang="en-US" sz="3200" err="1">
                <a:solidFill>
                  <a:schemeClr val="tx2"/>
                </a:solidFill>
              </a:rPr>
              <a:t>uma</a:t>
            </a:r>
            <a:r>
              <a:rPr lang="en-US" sz="3200" dirty="0">
                <a:solidFill>
                  <a:schemeClr val="tx2"/>
                </a:solidFill>
              </a:rPr>
              <a:t> porta para um </a:t>
            </a:r>
            <a:r>
              <a:rPr lang="en-US" sz="3200" err="1">
                <a:solidFill>
                  <a:schemeClr val="tx2"/>
                </a:solidFill>
              </a:rPr>
              <a:t>mundo</a:t>
            </a:r>
            <a:r>
              <a:rPr lang="en-US" sz="3200" dirty="0">
                <a:solidFill>
                  <a:schemeClr val="tx2"/>
                </a:solidFill>
              </a:rPr>
              <a:t> de </a:t>
            </a:r>
            <a:r>
              <a:rPr lang="en-US" sz="3200" err="1">
                <a:solidFill>
                  <a:schemeClr val="tx2"/>
                </a:solidFill>
              </a:rPr>
              <a:t>conhecimento</a:t>
            </a:r>
            <a:r>
              <a:rPr lang="en-US" sz="3200" dirty="0">
                <a:solidFill>
                  <a:schemeClr val="tx2"/>
                </a:solidFill>
              </a:rPr>
              <a:t> e </a:t>
            </a:r>
            <a:r>
              <a:rPr lang="en-US" sz="3200" err="1">
                <a:solidFill>
                  <a:schemeClr val="tx2"/>
                </a:solidFill>
              </a:rPr>
              <a:t>imaginação</a:t>
            </a:r>
            <a:r>
              <a:rPr lang="en-US" sz="3200" dirty="0">
                <a:solidFill>
                  <a:schemeClr val="tx2"/>
                </a:solidFill>
              </a:rPr>
              <a:t>. Continue </a:t>
            </a:r>
            <a:r>
              <a:rPr lang="en-US" sz="3200" err="1">
                <a:solidFill>
                  <a:schemeClr val="tx2"/>
                </a:solidFill>
              </a:rPr>
              <a:t>incentivando</a:t>
            </a:r>
            <a:r>
              <a:rPr lang="en-US" sz="3200" dirty="0">
                <a:solidFill>
                  <a:schemeClr val="tx2"/>
                </a:solidFill>
              </a:rPr>
              <a:t> o </a:t>
            </a:r>
            <a:r>
              <a:rPr lang="en-US" sz="3200" err="1">
                <a:solidFill>
                  <a:schemeClr val="tx2"/>
                </a:solidFill>
              </a:rPr>
              <a:t>hábito</a:t>
            </a:r>
            <a:r>
              <a:rPr lang="en-US" sz="3200" dirty="0">
                <a:solidFill>
                  <a:schemeClr val="tx2"/>
                </a:solidFill>
              </a:rPr>
              <a:t> da </a:t>
            </a:r>
            <a:r>
              <a:rPr lang="en-US" sz="3200" err="1">
                <a:solidFill>
                  <a:schemeClr val="tx2"/>
                </a:solidFill>
              </a:rPr>
              <a:t>leitura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em</a:t>
            </a:r>
            <a:r>
              <a:rPr lang="en-US" sz="3200" dirty="0">
                <a:solidFill>
                  <a:schemeClr val="tx2"/>
                </a:solidFill>
              </a:rPr>
              <a:t> casa e </a:t>
            </a:r>
            <a:r>
              <a:rPr lang="en-US" sz="3200" err="1">
                <a:solidFill>
                  <a:schemeClr val="tx2"/>
                </a:solidFill>
              </a:rPr>
              <a:t>na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escola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endParaRPr lang="pt-BR" sz="32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err="1">
                <a:solidFill>
                  <a:schemeClr val="tx2"/>
                </a:solidFill>
              </a:rPr>
              <a:t>Até</a:t>
            </a:r>
            <a:r>
              <a:rPr lang="en-US" sz="3200" b="1" dirty="0">
                <a:solidFill>
                  <a:schemeClr val="tx2"/>
                </a:solidFill>
              </a:rPr>
              <a:t> a </a:t>
            </a:r>
            <a:r>
              <a:rPr lang="en-US" sz="3200" b="1" err="1">
                <a:solidFill>
                  <a:schemeClr val="tx2"/>
                </a:solidFill>
              </a:rPr>
              <a:t>próxima</a:t>
            </a:r>
            <a:r>
              <a:rPr lang="en-US" sz="3200" b="1" dirty="0">
                <a:solidFill>
                  <a:schemeClr val="tx2"/>
                </a:solidFill>
              </a:rPr>
              <a:t>!</a:t>
            </a:r>
            <a:endParaRPr lang="en-US" sz="3200" dirty="0">
              <a:solidFill>
                <a:schemeClr val="tx2"/>
              </a:solidFill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1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AVENTURA LITERÁRIA NA BIBLIOTECA</vt:lpstr>
      <vt:lpstr>Vantagens de ensinar a criança a ler desde cedo!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AVENTURA LITERÁRIA NA BIBLIOTECA</dc:title>
  <dc:creator/>
  <cp:lastModifiedBy/>
  <cp:revision>249</cp:revision>
  <dcterms:created xsi:type="dcterms:W3CDTF">2012-07-30T23:50:35Z</dcterms:created>
  <dcterms:modified xsi:type="dcterms:W3CDTF">2024-08-22T18:40:24Z</dcterms:modified>
</cp:coreProperties>
</file>