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25" autoAdjust="0"/>
    <p:restoredTop sz="38009"/>
  </p:normalViewPr>
  <p:slideViewPr>
    <p:cSldViewPr snapToGrid="0">
      <p:cViewPr>
        <p:scale>
          <a:sx n="74" d="100"/>
          <a:sy n="74" d="100"/>
        </p:scale>
        <p:origin x="16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7225B0-4EAB-4BC7-BA94-7196EEB294C4}" type="doc">
      <dgm:prSet loTypeId="urn:microsoft.com/office/officeart/2005/8/layout/hProcess11" loCatId="process" qsTypeId="urn:microsoft.com/office/officeart/2005/8/quickstyle/simple1" qsCatId="simple" csTypeId="urn:microsoft.com/office/officeart/2005/8/colors/colorful2" csCatId="colorful" phldr="1"/>
      <dgm:spPr/>
    </dgm:pt>
    <dgm:pt modelId="{EF853E45-66DA-43ED-82F8-679EB81E16BC}">
      <dgm:prSet phldrT="[文本]"/>
      <dgm:spPr/>
      <dgm:t>
        <a:bodyPr/>
        <a:lstStyle/>
        <a:p>
          <a:pPr algn="l"/>
          <a:r>
            <a:rPr lang="en-US" dirty="0">
              <a:latin typeface="微软雅黑 Light" panose="020B0502040204020203" pitchFamily="34" charset="-122"/>
              <a:ea typeface="微软雅黑 Light" panose="020B0502040204020203" pitchFamily="34" charset="-122"/>
            </a:rPr>
            <a:t>1991</a:t>
          </a:r>
          <a:r>
            <a:rPr lang="zh-CN" dirty="0">
              <a:latin typeface="微软雅黑 Light" panose="020B0502040204020203" pitchFamily="34" charset="-122"/>
              <a:ea typeface="微软雅黑 Light" panose="020B0502040204020203" pitchFamily="34" charset="-122"/>
            </a:rPr>
            <a:t>年软件产品质量评价国际标准</a:t>
          </a:r>
          <a:r>
            <a:rPr lang="en-US" dirty="0">
              <a:latin typeface="微软雅黑 Light" panose="020B0502040204020203" pitchFamily="34" charset="-122"/>
              <a:ea typeface="微软雅黑 Light" panose="020B0502040204020203" pitchFamily="34" charset="-122"/>
            </a:rPr>
            <a:t>ISO 9126 </a:t>
          </a:r>
          <a:r>
            <a:rPr lang="zh-CN" dirty="0">
              <a:latin typeface="微软雅黑 Light" panose="020B0502040204020203" pitchFamily="34" charset="-122"/>
              <a:ea typeface="微软雅黑 Light" panose="020B0502040204020203" pitchFamily="34" charset="-122"/>
            </a:rPr>
            <a:t>中定义“软件质量”是：软件满足规定或潜在用户需求特性的总和</a:t>
          </a:r>
          <a:endParaRPr lang="zh-CN" altLang="en-US" dirty="0">
            <a:latin typeface="微软雅黑 Light" panose="020B0502040204020203" pitchFamily="34" charset="-122"/>
            <a:ea typeface="微软雅黑 Light" panose="020B0502040204020203" pitchFamily="34" charset="-122"/>
          </a:endParaRPr>
        </a:p>
      </dgm:t>
    </dgm:pt>
    <dgm:pt modelId="{F81C9F06-3DB1-47EE-8551-93A3FF06D08B}" type="parTrans" cxnId="{29BF2907-02DB-40A4-9738-6581594822E2}">
      <dgm:prSet/>
      <dgm:spPr/>
      <dgm:t>
        <a:bodyPr/>
        <a:lstStyle/>
        <a:p>
          <a:pPr algn="l"/>
          <a:endParaRPr lang="zh-CN" altLang="en-US">
            <a:latin typeface="微软雅黑 Light" panose="020B0502040204020203" pitchFamily="34" charset="-122"/>
            <a:ea typeface="微软雅黑 Light" panose="020B0502040204020203" pitchFamily="34" charset="-122"/>
          </a:endParaRPr>
        </a:p>
      </dgm:t>
    </dgm:pt>
    <dgm:pt modelId="{64E2437C-DFAA-41E2-BDE2-E455D2977831}" type="sibTrans" cxnId="{29BF2907-02DB-40A4-9738-6581594822E2}">
      <dgm:prSet/>
      <dgm:spPr/>
      <dgm:t>
        <a:bodyPr/>
        <a:lstStyle/>
        <a:p>
          <a:pPr algn="l"/>
          <a:endParaRPr lang="zh-CN" altLang="en-US">
            <a:latin typeface="微软雅黑 Light" panose="020B0502040204020203" pitchFamily="34" charset="-122"/>
            <a:ea typeface="微软雅黑 Light" panose="020B0502040204020203" pitchFamily="34" charset="-122"/>
          </a:endParaRPr>
        </a:p>
      </dgm:t>
    </dgm:pt>
    <dgm:pt modelId="{D55B6437-5066-41D7-A688-4DA250FEACB1}">
      <dgm:prSet phldrT="[文本]"/>
      <dgm:spPr/>
      <dgm:t>
        <a:bodyPr/>
        <a:lstStyle/>
        <a:p>
          <a:pPr algn="l"/>
          <a:r>
            <a:rPr lang="en-US" dirty="0">
              <a:latin typeface="微软雅黑 Light" panose="020B0502040204020203" pitchFamily="34" charset="-122"/>
              <a:ea typeface="微软雅黑 Light" panose="020B0502040204020203" pitchFamily="34" charset="-122"/>
            </a:rPr>
            <a:t>1999</a:t>
          </a:r>
          <a:r>
            <a:rPr lang="zh-CN" dirty="0">
              <a:latin typeface="微软雅黑 Light" panose="020B0502040204020203" pitchFamily="34" charset="-122"/>
              <a:ea typeface="微软雅黑 Light" panose="020B0502040204020203" pitchFamily="34" charset="-122"/>
            </a:rPr>
            <a:t>年软件“产品评价”国际标准</a:t>
          </a:r>
          <a:r>
            <a:rPr lang="en-US" dirty="0">
              <a:latin typeface="微软雅黑 Light" panose="020B0502040204020203" pitchFamily="34" charset="-122"/>
              <a:ea typeface="微软雅黑 Light" panose="020B0502040204020203" pitchFamily="34" charset="-122"/>
            </a:rPr>
            <a:t>ISO 14598 </a:t>
          </a:r>
          <a:r>
            <a:rPr lang="zh-CN" dirty="0">
              <a:latin typeface="微软雅黑 Light" panose="020B0502040204020203" pitchFamily="34" charset="-122"/>
              <a:ea typeface="微软雅黑 Light" panose="020B0502040204020203" pitchFamily="34" charset="-122"/>
            </a:rPr>
            <a:t>经典的“软件质量”定义是：软件特性的总和，软件满足规定或潜在用户需求的能力。</a:t>
          </a:r>
          <a:endParaRPr lang="zh-CN" altLang="en-US" dirty="0">
            <a:latin typeface="微软雅黑 Light" panose="020B0502040204020203" pitchFamily="34" charset="-122"/>
            <a:ea typeface="微软雅黑 Light" panose="020B0502040204020203" pitchFamily="34" charset="-122"/>
          </a:endParaRPr>
        </a:p>
      </dgm:t>
    </dgm:pt>
    <dgm:pt modelId="{441D7596-C536-4537-8BE2-5D655BBC8115}" type="parTrans" cxnId="{A7C33C3C-3D4A-4B16-B014-F362B7CA49DF}">
      <dgm:prSet/>
      <dgm:spPr/>
      <dgm:t>
        <a:bodyPr/>
        <a:lstStyle/>
        <a:p>
          <a:pPr algn="l"/>
          <a:endParaRPr lang="zh-CN" altLang="en-US">
            <a:latin typeface="微软雅黑 Light" panose="020B0502040204020203" pitchFamily="34" charset="-122"/>
            <a:ea typeface="微软雅黑 Light" panose="020B0502040204020203" pitchFamily="34" charset="-122"/>
          </a:endParaRPr>
        </a:p>
      </dgm:t>
    </dgm:pt>
    <dgm:pt modelId="{B50DF3AC-BE0C-4ACA-96CD-3C1ED29B01C5}" type="sibTrans" cxnId="{A7C33C3C-3D4A-4B16-B014-F362B7CA49DF}">
      <dgm:prSet/>
      <dgm:spPr/>
      <dgm:t>
        <a:bodyPr/>
        <a:lstStyle/>
        <a:p>
          <a:pPr algn="l"/>
          <a:endParaRPr lang="zh-CN" altLang="en-US">
            <a:latin typeface="微软雅黑 Light" panose="020B0502040204020203" pitchFamily="34" charset="-122"/>
            <a:ea typeface="微软雅黑 Light" panose="020B0502040204020203" pitchFamily="34" charset="-122"/>
          </a:endParaRPr>
        </a:p>
      </dgm:t>
    </dgm:pt>
    <dgm:pt modelId="{D732BEE6-DAB7-46C1-834F-9AB73FC21D59}">
      <dgm:prSet phldrT="[文本]"/>
      <dgm:spPr/>
      <dgm:t>
        <a:bodyPr/>
        <a:lstStyle/>
        <a:p>
          <a:pPr algn="l"/>
          <a:r>
            <a:rPr lang="en-US" dirty="0">
              <a:latin typeface="微软雅黑 Light" panose="020B0502040204020203" pitchFamily="34" charset="-122"/>
              <a:ea typeface="微软雅黑 Light" panose="020B0502040204020203" pitchFamily="34" charset="-122"/>
            </a:rPr>
            <a:t>2001</a:t>
          </a:r>
          <a:r>
            <a:rPr lang="zh-CN" dirty="0">
              <a:latin typeface="微软雅黑 Light" panose="020B0502040204020203" pitchFamily="34" charset="-122"/>
              <a:ea typeface="微软雅黑 Light" panose="020B0502040204020203" pitchFamily="34" charset="-122"/>
            </a:rPr>
            <a:t>年软件“产品质量”国际标准</a:t>
          </a:r>
          <a:r>
            <a:rPr lang="en-US" dirty="0">
              <a:latin typeface="微软雅黑 Light" panose="020B0502040204020203" pitchFamily="34" charset="-122"/>
              <a:ea typeface="微软雅黑 Light" panose="020B0502040204020203" pitchFamily="34" charset="-122"/>
            </a:rPr>
            <a:t>ISO 9126 </a:t>
          </a:r>
          <a:r>
            <a:rPr lang="zh-CN" dirty="0">
              <a:latin typeface="微软雅黑 Light" panose="020B0502040204020203" pitchFamily="34" charset="-122"/>
              <a:ea typeface="微软雅黑 Light" panose="020B0502040204020203" pitchFamily="34" charset="-122"/>
            </a:rPr>
            <a:t>定义软件质量包括“内部质量”、“外部质量”和“使用质量”三部分。</a:t>
          </a:r>
          <a:endParaRPr lang="zh-CN" altLang="en-US" dirty="0">
            <a:latin typeface="微软雅黑 Light" panose="020B0502040204020203" pitchFamily="34" charset="-122"/>
            <a:ea typeface="微软雅黑 Light" panose="020B0502040204020203" pitchFamily="34" charset="-122"/>
          </a:endParaRPr>
        </a:p>
      </dgm:t>
    </dgm:pt>
    <dgm:pt modelId="{71A6A235-83E5-47DA-AD27-B799C69C5922}" type="parTrans" cxnId="{6A580C85-CFE2-4B62-A151-3135DA104A46}">
      <dgm:prSet/>
      <dgm:spPr/>
      <dgm:t>
        <a:bodyPr/>
        <a:lstStyle/>
        <a:p>
          <a:pPr algn="l"/>
          <a:endParaRPr lang="zh-CN" altLang="en-US">
            <a:latin typeface="微软雅黑 Light" panose="020B0502040204020203" pitchFamily="34" charset="-122"/>
            <a:ea typeface="微软雅黑 Light" panose="020B0502040204020203" pitchFamily="34" charset="-122"/>
          </a:endParaRPr>
        </a:p>
      </dgm:t>
    </dgm:pt>
    <dgm:pt modelId="{13D7562A-7E4F-4758-BCC5-3C60930E15D1}" type="sibTrans" cxnId="{6A580C85-CFE2-4B62-A151-3135DA104A46}">
      <dgm:prSet/>
      <dgm:spPr/>
      <dgm:t>
        <a:bodyPr/>
        <a:lstStyle/>
        <a:p>
          <a:pPr algn="l"/>
          <a:endParaRPr lang="zh-CN" altLang="en-US">
            <a:latin typeface="微软雅黑 Light" panose="020B0502040204020203" pitchFamily="34" charset="-122"/>
            <a:ea typeface="微软雅黑 Light" panose="020B0502040204020203" pitchFamily="34" charset="-122"/>
          </a:endParaRPr>
        </a:p>
      </dgm:t>
    </dgm:pt>
    <dgm:pt modelId="{8AB0C10B-9EDC-4817-97BE-3506C120858C}" type="pres">
      <dgm:prSet presAssocID="{8D7225B0-4EAB-4BC7-BA94-7196EEB294C4}" presName="Name0" presStyleCnt="0">
        <dgm:presLayoutVars>
          <dgm:dir/>
          <dgm:resizeHandles val="exact"/>
        </dgm:presLayoutVars>
      </dgm:prSet>
      <dgm:spPr/>
    </dgm:pt>
    <dgm:pt modelId="{D407EABF-5A6B-4F52-A216-839A549C6AE6}" type="pres">
      <dgm:prSet presAssocID="{8D7225B0-4EAB-4BC7-BA94-7196EEB294C4}" presName="arrow" presStyleLbl="bgShp" presStyleIdx="0" presStyleCnt="1"/>
      <dgm:spPr/>
    </dgm:pt>
    <dgm:pt modelId="{7B8EF7A0-B35D-4B63-A554-97776CEE3F0B}" type="pres">
      <dgm:prSet presAssocID="{8D7225B0-4EAB-4BC7-BA94-7196EEB294C4}" presName="points" presStyleCnt="0"/>
      <dgm:spPr/>
    </dgm:pt>
    <dgm:pt modelId="{2C941C2E-A76D-4403-9202-616349AC37EC}" type="pres">
      <dgm:prSet presAssocID="{EF853E45-66DA-43ED-82F8-679EB81E16BC}" presName="compositeA" presStyleCnt="0"/>
      <dgm:spPr/>
    </dgm:pt>
    <dgm:pt modelId="{447B2F02-6D1F-41B8-BC9F-15EE64F5B269}" type="pres">
      <dgm:prSet presAssocID="{EF853E45-66DA-43ED-82F8-679EB81E16BC}" presName="textA" presStyleLbl="revTx" presStyleIdx="0" presStyleCnt="3">
        <dgm:presLayoutVars>
          <dgm:bulletEnabled val="1"/>
        </dgm:presLayoutVars>
      </dgm:prSet>
      <dgm:spPr/>
    </dgm:pt>
    <dgm:pt modelId="{C3BDEF70-DED9-4663-8443-2073466A6E96}" type="pres">
      <dgm:prSet presAssocID="{EF853E45-66DA-43ED-82F8-679EB81E16BC}" presName="circleA" presStyleLbl="node1" presStyleIdx="0" presStyleCnt="3"/>
      <dgm:spPr/>
    </dgm:pt>
    <dgm:pt modelId="{BB59F2BA-BD39-43EA-B369-601310C5DEEE}" type="pres">
      <dgm:prSet presAssocID="{EF853E45-66DA-43ED-82F8-679EB81E16BC}" presName="spaceA" presStyleCnt="0"/>
      <dgm:spPr/>
    </dgm:pt>
    <dgm:pt modelId="{DBB9CF7B-47C8-46BE-9B36-39DD412DB688}" type="pres">
      <dgm:prSet presAssocID="{64E2437C-DFAA-41E2-BDE2-E455D2977831}" presName="space" presStyleCnt="0"/>
      <dgm:spPr/>
    </dgm:pt>
    <dgm:pt modelId="{B9D4F59B-6A39-472B-A2C1-752904BCB96A}" type="pres">
      <dgm:prSet presAssocID="{D55B6437-5066-41D7-A688-4DA250FEACB1}" presName="compositeB" presStyleCnt="0"/>
      <dgm:spPr/>
    </dgm:pt>
    <dgm:pt modelId="{F98DDD6E-2AE4-42EF-9118-1D29AAC0BD78}" type="pres">
      <dgm:prSet presAssocID="{D55B6437-5066-41D7-A688-4DA250FEACB1}" presName="textB" presStyleLbl="revTx" presStyleIdx="1" presStyleCnt="3">
        <dgm:presLayoutVars>
          <dgm:bulletEnabled val="1"/>
        </dgm:presLayoutVars>
      </dgm:prSet>
      <dgm:spPr/>
    </dgm:pt>
    <dgm:pt modelId="{80BA11AA-54CF-45F5-8604-4D83611CDB42}" type="pres">
      <dgm:prSet presAssocID="{D55B6437-5066-41D7-A688-4DA250FEACB1}" presName="circleB" presStyleLbl="node1" presStyleIdx="1" presStyleCnt="3"/>
      <dgm:spPr/>
    </dgm:pt>
    <dgm:pt modelId="{8997D7D4-87FE-44FE-A58F-8F8C0004BF58}" type="pres">
      <dgm:prSet presAssocID="{D55B6437-5066-41D7-A688-4DA250FEACB1}" presName="spaceB" presStyleCnt="0"/>
      <dgm:spPr/>
    </dgm:pt>
    <dgm:pt modelId="{4D3D9986-23A2-4CF1-A653-B1DE17100D52}" type="pres">
      <dgm:prSet presAssocID="{B50DF3AC-BE0C-4ACA-96CD-3C1ED29B01C5}" presName="space" presStyleCnt="0"/>
      <dgm:spPr/>
    </dgm:pt>
    <dgm:pt modelId="{9E0FD87F-E97C-4F6B-B6A1-95597D86BDD9}" type="pres">
      <dgm:prSet presAssocID="{D732BEE6-DAB7-46C1-834F-9AB73FC21D59}" presName="compositeA" presStyleCnt="0"/>
      <dgm:spPr/>
    </dgm:pt>
    <dgm:pt modelId="{656A70A9-2DF5-4B2A-A629-DD4F6DBD60B0}" type="pres">
      <dgm:prSet presAssocID="{D732BEE6-DAB7-46C1-834F-9AB73FC21D59}" presName="textA" presStyleLbl="revTx" presStyleIdx="2" presStyleCnt="3">
        <dgm:presLayoutVars>
          <dgm:bulletEnabled val="1"/>
        </dgm:presLayoutVars>
      </dgm:prSet>
      <dgm:spPr/>
    </dgm:pt>
    <dgm:pt modelId="{0E5223A7-BA42-40CC-9D8E-024D1BE76557}" type="pres">
      <dgm:prSet presAssocID="{D732BEE6-DAB7-46C1-834F-9AB73FC21D59}" presName="circleA" presStyleLbl="node1" presStyleIdx="2" presStyleCnt="3"/>
      <dgm:spPr/>
    </dgm:pt>
    <dgm:pt modelId="{6C388C6D-FEF5-477B-8C19-40A22E675AEE}" type="pres">
      <dgm:prSet presAssocID="{D732BEE6-DAB7-46C1-834F-9AB73FC21D59}" presName="spaceA" presStyleCnt="0"/>
      <dgm:spPr/>
    </dgm:pt>
  </dgm:ptLst>
  <dgm:cxnLst>
    <dgm:cxn modelId="{29BF2907-02DB-40A4-9738-6581594822E2}" srcId="{8D7225B0-4EAB-4BC7-BA94-7196EEB294C4}" destId="{EF853E45-66DA-43ED-82F8-679EB81E16BC}" srcOrd="0" destOrd="0" parTransId="{F81C9F06-3DB1-47EE-8551-93A3FF06D08B}" sibTransId="{64E2437C-DFAA-41E2-BDE2-E455D2977831}"/>
    <dgm:cxn modelId="{17F3CE24-D131-4AFD-8680-03673C32DE2C}" type="presOf" srcId="{D55B6437-5066-41D7-A688-4DA250FEACB1}" destId="{F98DDD6E-2AE4-42EF-9118-1D29AAC0BD78}" srcOrd="0" destOrd="0" presId="urn:microsoft.com/office/officeart/2005/8/layout/hProcess11"/>
    <dgm:cxn modelId="{A7C33C3C-3D4A-4B16-B014-F362B7CA49DF}" srcId="{8D7225B0-4EAB-4BC7-BA94-7196EEB294C4}" destId="{D55B6437-5066-41D7-A688-4DA250FEACB1}" srcOrd="1" destOrd="0" parTransId="{441D7596-C536-4537-8BE2-5D655BBC8115}" sibTransId="{B50DF3AC-BE0C-4ACA-96CD-3C1ED29B01C5}"/>
    <dgm:cxn modelId="{0FCFB35C-389B-4C34-A905-C4837781970D}" type="presOf" srcId="{EF853E45-66DA-43ED-82F8-679EB81E16BC}" destId="{447B2F02-6D1F-41B8-BC9F-15EE64F5B269}" srcOrd="0" destOrd="0" presId="urn:microsoft.com/office/officeart/2005/8/layout/hProcess11"/>
    <dgm:cxn modelId="{6A580C85-CFE2-4B62-A151-3135DA104A46}" srcId="{8D7225B0-4EAB-4BC7-BA94-7196EEB294C4}" destId="{D732BEE6-DAB7-46C1-834F-9AB73FC21D59}" srcOrd="2" destOrd="0" parTransId="{71A6A235-83E5-47DA-AD27-B799C69C5922}" sibTransId="{13D7562A-7E4F-4758-BCC5-3C60930E15D1}"/>
    <dgm:cxn modelId="{3C31E396-AF92-4B1E-98CC-C628B14AB276}" type="presOf" srcId="{D732BEE6-DAB7-46C1-834F-9AB73FC21D59}" destId="{656A70A9-2DF5-4B2A-A629-DD4F6DBD60B0}" srcOrd="0" destOrd="0" presId="urn:microsoft.com/office/officeart/2005/8/layout/hProcess11"/>
    <dgm:cxn modelId="{AF9A9ACF-374F-4EB0-A136-A445354FE598}" type="presOf" srcId="{8D7225B0-4EAB-4BC7-BA94-7196EEB294C4}" destId="{8AB0C10B-9EDC-4817-97BE-3506C120858C}" srcOrd="0" destOrd="0" presId="urn:microsoft.com/office/officeart/2005/8/layout/hProcess11"/>
    <dgm:cxn modelId="{A4E05B68-6BBC-4757-83EC-C90C74FE57B4}" type="presParOf" srcId="{8AB0C10B-9EDC-4817-97BE-3506C120858C}" destId="{D407EABF-5A6B-4F52-A216-839A549C6AE6}" srcOrd="0" destOrd="0" presId="urn:microsoft.com/office/officeart/2005/8/layout/hProcess11"/>
    <dgm:cxn modelId="{B3B1C2BB-1957-4F46-9B11-3C331E268FB7}" type="presParOf" srcId="{8AB0C10B-9EDC-4817-97BE-3506C120858C}" destId="{7B8EF7A0-B35D-4B63-A554-97776CEE3F0B}" srcOrd="1" destOrd="0" presId="urn:microsoft.com/office/officeart/2005/8/layout/hProcess11"/>
    <dgm:cxn modelId="{1CBB2FC1-7B9D-45E1-BE4E-218210069AF4}" type="presParOf" srcId="{7B8EF7A0-B35D-4B63-A554-97776CEE3F0B}" destId="{2C941C2E-A76D-4403-9202-616349AC37EC}" srcOrd="0" destOrd="0" presId="urn:microsoft.com/office/officeart/2005/8/layout/hProcess11"/>
    <dgm:cxn modelId="{AA0D23AA-3BD0-45DA-A4A8-DE80466F3B35}" type="presParOf" srcId="{2C941C2E-A76D-4403-9202-616349AC37EC}" destId="{447B2F02-6D1F-41B8-BC9F-15EE64F5B269}" srcOrd="0" destOrd="0" presId="urn:microsoft.com/office/officeart/2005/8/layout/hProcess11"/>
    <dgm:cxn modelId="{A95A8883-AD38-4BDF-9DDF-0FF84909F03A}" type="presParOf" srcId="{2C941C2E-A76D-4403-9202-616349AC37EC}" destId="{C3BDEF70-DED9-4663-8443-2073466A6E96}" srcOrd="1" destOrd="0" presId="urn:microsoft.com/office/officeart/2005/8/layout/hProcess11"/>
    <dgm:cxn modelId="{FDB9FD8F-9E79-4948-889A-37A961485EF4}" type="presParOf" srcId="{2C941C2E-A76D-4403-9202-616349AC37EC}" destId="{BB59F2BA-BD39-43EA-B369-601310C5DEEE}" srcOrd="2" destOrd="0" presId="urn:microsoft.com/office/officeart/2005/8/layout/hProcess11"/>
    <dgm:cxn modelId="{12B875CC-453C-4EE8-A473-96E74BEE3102}" type="presParOf" srcId="{7B8EF7A0-B35D-4B63-A554-97776CEE3F0B}" destId="{DBB9CF7B-47C8-46BE-9B36-39DD412DB688}" srcOrd="1" destOrd="0" presId="urn:microsoft.com/office/officeart/2005/8/layout/hProcess11"/>
    <dgm:cxn modelId="{489C596D-B10B-4B14-A8AE-D538650E7A59}" type="presParOf" srcId="{7B8EF7A0-B35D-4B63-A554-97776CEE3F0B}" destId="{B9D4F59B-6A39-472B-A2C1-752904BCB96A}" srcOrd="2" destOrd="0" presId="urn:microsoft.com/office/officeart/2005/8/layout/hProcess11"/>
    <dgm:cxn modelId="{0F813DE5-FBC0-4360-930C-A45C6E9F26DF}" type="presParOf" srcId="{B9D4F59B-6A39-472B-A2C1-752904BCB96A}" destId="{F98DDD6E-2AE4-42EF-9118-1D29AAC0BD78}" srcOrd="0" destOrd="0" presId="urn:microsoft.com/office/officeart/2005/8/layout/hProcess11"/>
    <dgm:cxn modelId="{E2DF97CE-8A58-4C5B-A910-C65B5F6F81B1}" type="presParOf" srcId="{B9D4F59B-6A39-472B-A2C1-752904BCB96A}" destId="{80BA11AA-54CF-45F5-8604-4D83611CDB42}" srcOrd="1" destOrd="0" presId="urn:microsoft.com/office/officeart/2005/8/layout/hProcess11"/>
    <dgm:cxn modelId="{EE889823-E274-4C1A-92B2-8CE4A9173F1B}" type="presParOf" srcId="{B9D4F59B-6A39-472B-A2C1-752904BCB96A}" destId="{8997D7D4-87FE-44FE-A58F-8F8C0004BF58}" srcOrd="2" destOrd="0" presId="urn:microsoft.com/office/officeart/2005/8/layout/hProcess11"/>
    <dgm:cxn modelId="{3A0BF480-17C5-4302-8ABA-7DE0E0B4C95A}" type="presParOf" srcId="{7B8EF7A0-B35D-4B63-A554-97776CEE3F0B}" destId="{4D3D9986-23A2-4CF1-A653-B1DE17100D52}" srcOrd="3" destOrd="0" presId="urn:microsoft.com/office/officeart/2005/8/layout/hProcess11"/>
    <dgm:cxn modelId="{0133CF15-81FC-42CA-802B-382127EC2B72}" type="presParOf" srcId="{7B8EF7A0-B35D-4B63-A554-97776CEE3F0B}" destId="{9E0FD87F-E97C-4F6B-B6A1-95597D86BDD9}" srcOrd="4" destOrd="0" presId="urn:microsoft.com/office/officeart/2005/8/layout/hProcess11"/>
    <dgm:cxn modelId="{A8C7E612-B5ED-4C63-8FD4-51E25DC521A2}" type="presParOf" srcId="{9E0FD87F-E97C-4F6B-B6A1-95597D86BDD9}" destId="{656A70A9-2DF5-4B2A-A629-DD4F6DBD60B0}" srcOrd="0" destOrd="0" presId="urn:microsoft.com/office/officeart/2005/8/layout/hProcess11"/>
    <dgm:cxn modelId="{00A0F165-C5E1-4CF3-A22E-3A93E808F364}" type="presParOf" srcId="{9E0FD87F-E97C-4F6B-B6A1-95597D86BDD9}" destId="{0E5223A7-BA42-40CC-9D8E-024D1BE76557}" srcOrd="1" destOrd="0" presId="urn:microsoft.com/office/officeart/2005/8/layout/hProcess11"/>
    <dgm:cxn modelId="{EF6C6C9C-9A68-42F7-A37F-54105EB42453}" type="presParOf" srcId="{9E0FD87F-E97C-4F6B-B6A1-95597D86BDD9}" destId="{6C388C6D-FEF5-477B-8C19-40A22E675AEE}"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7EABF-5A6B-4F52-A216-839A549C6AE6}">
      <dsp:nvSpPr>
        <dsp:cNvPr id="0" name=""/>
        <dsp:cNvSpPr/>
      </dsp:nvSpPr>
      <dsp:spPr>
        <a:xfrm>
          <a:off x="0" y="1445695"/>
          <a:ext cx="11795759" cy="1927593"/>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7B2F02-6D1F-41B8-BC9F-15EE64F5B269}">
      <dsp:nvSpPr>
        <dsp:cNvPr id="0" name=""/>
        <dsp:cNvSpPr/>
      </dsp:nvSpPr>
      <dsp:spPr>
        <a:xfrm>
          <a:off x="5183" y="0"/>
          <a:ext cx="3421230" cy="1927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l" defTabSz="755650">
            <a:lnSpc>
              <a:spcPct val="90000"/>
            </a:lnSpc>
            <a:spcBef>
              <a:spcPct val="0"/>
            </a:spcBef>
            <a:spcAft>
              <a:spcPct val="35000"/>
            </a:spcAft>
            <a:buNone/>
          </a:pPr>
          <a:r>
            <a:rPr lang="en-US" sz="1700" kern="1200" dirty="0">
              <a:latin typeface="微软雅黑 Light" panose="020B0502040204020203" pitchFamily="34" charset="-122"/>
              <a:ea typeface="微软雅黑 Light" panose="020B0502040204020203" pitchFamily="34" charset="-122"/>
            </a:rPr>
            <a:t>1991</a:t>
          </a:r>
          <a:r>
            <a:rPr lang="zh-CN" sz="1700" kern="1200" dirty="0">
              <a:latin typeface="微软雅黑 Light" panose="020B0502040204020203" pitchFamily="34" charset="-122"/>
              <a:ea typeface="微软雅黑 Light" panose="020B0502040204020203" pitchFamily="34" charset="-122"/>
            </a:rPr>
            <a:t>年软件产品质量评价国际标准</a:t>
          </a:r>
          <a:r>
            <a:rPr lang="en-US" sz="1700" kern="1200" dirty="0">
              <a:latin typeface="微软雅黑 Light" panose="020B0502040204020203" pitchFamily="34" charset="-122"/>
              <a:ea typeface="微软雅黑 Light" panose="020B0502040204020203" pitchFamily="34" charset="-122"/>
            </a:rPr>
            <a:t>ISO 9126 </a:t>
          </a:r>
          <a:r>
            <a:rPr lang="zh-CN" sz="1700" kern="1200" dirty="0">
              <a:latin typeface="微软雅黑 Light" panose="020B0502040204020203" pitchFamily="34" charset="-122"/>
              <a:ea typeface="微软雅黑 Light" panose="020B0502040204020203" pitchFamily="34" charset="-122"/>
            </a:rPr>
            <a:t>中定义“软件质量”是：软件满足规定或潜在用户需求特性的总和</a:t>
          </a:r>
          <a:endParaRPr lang="zh-CN" altLang="en-US" sz="1700" kern="1200" dirty="0">
            <a:latin typeface="微软雅黑 Light" panose="020B0502040204020203" pitchFamily="34" charset="-122"/>
            <a:ea typeface="微软雅黑 Light" panose="020B0502040204020203" pitchFamily="34" charset="-122"/>
          </a:endParaRPr>
        </a:p>
      </dsp:txBody>
      <dsp:txXfrm>
        <a:off x="5183" y="0"/>
        <a:ext cx="3421230" cy="1927593"/>
      </dsp:txXfrm>
    </dsp:sp>
    <dsp:sp modelId="{C3BDEF70-DED9-4663-8443-2073466A6E96}">
      <dsp:nvSpPr>
        <dsp:cNvPr id="0" name=""/>
        <dsp:cNvSpPr/>
      </dsp:nvSpPr>
      <dsp:spPr>
        <a:xfrm>
          <a:off x="1474849" y="2168542"/>
          <a:ext cx="481898" cy="481898"/>
        </a:xfrm>
        <a:prstGeom prst="ellipse">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8DDD6E-2AE4-42EF-9118-1D29AAC0BD78}">
      <dsp:nvSpPr>
        <dsp:cNvPr id="0" name=""/>
        <dsp:cNvSpPr/>
      </dsp:nvSpPr>
      <dsp:spPr>
        <a:xfrm>
          <a:off x="3597476" y="2891390"/>
          <a:ext cx="3421230" cy="1927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l" defTabSz="755650">
            <a:lnSpc>
              <a:spcPct val="90000"/>
            </a:lnSpc>
            <a:spcBef>
              <a:spcPct val="0"/>
            </a:spcBef>
            <a:spcAft>
              <a:spcPct val="35000"/>
            </a:spcAft>
            <a:buNone/>
          </a:pPr>
          <a:r>
            <a:rPr lang="en-US" sz="1700" kern="1200" dirty="0">
              <a:latin typeface="微软雅黑 Light" panose="020B0502040204020203" pitchFamily="34" charset="-122"/>
              <a:ea typeface="微软雅黑 Light" panose="020B0502040204020203" pitchFamily="34" charset="-122"/>
            </a:rPr>
            <a:t>1999</a:t>
          </a:r>
          <a:r>
            <a:rPr lang="zh-CN" sz="1700" kern="1200" dirty="0">
              <a:latin typeface="微软雅黑 Light" panose="020B0502040204020203" pitchFamily="34" charset="-122"/>
              <a:ea typeface="微软雅黑 Light" panose="020B0502040204020203" pitchFamily="34" charset="-122"/>
            </a:rPr>
            <a:t>年软件“产品评价”国际标准</a:t>
          </a:r>
          <a:r>
            <a:rPr lang="en-US" sz="1700" kern="1200" dirty="0">
              <a:latin typeface="微软雅黑 Light" panose="020B0502040204020203" pitchFamily="34" charset="-122"/>
              <a:ea typeface="微软雅黑 Light" panose="020B0502040204020203" pitchFamily="34" charset="-122"/>
            </a:rPr>
            <a:t>ISO 14598 </a:t>
          </a:r>
          <a:r>
            <a:rPr lang="zh-CN" sz="1700" kern="1200" dirty="0">
              <a:latin typeface="微软雅黑 Light" panose="020B0502040204020203" pitchFamily="34" charset="-122"/>
              <a:ea typeface="微软雅黑 Light" panose="020B0502040204020203" pitchFamily="34" charset="-122"/>
            </a:rPr>
            <a:t>经典的“软件质量”定义是：软件特性的总和，软件满足规定或潜在用户需求的能力。</a:t>
          </a:r>
          <a:endParaRPr lang="zh-CN" altLang="en-US" sz="1700" kern="1200" dirty="0">
            <a:latin typeface="微软雅黑 Light" panose="020B0502040204020203" pitchFamily="34" charset="-122"/>
            <a:ea typeface="微软雅黑 Light" panose="020B0502040204020203" pitchFamily="34" charset="-122"/>
          </a:endParaRPr>
        </a:p>
      </dsp:txBody>
      <dsp:txXfrm>
        <a:off x="3597476" y="2891390"/>
        <a:ext cx="3421230" cy="1927593"/>
      </dsp:txXfrm>
    </dsp:sp>
    <dsp:sp modelId="{80BA11AA-54CF-45F5-8604-4D83611CDB42}">
      <dsp:nvSpPr>
        <dsp:cNvPr id="0" name=""/>
        <dsp:cNvSpPr/>
      </dsp:nvSpPr>
      <dsp:spPr>
        <a:xfrm>
          <a:off x="5067142" y="2168542"/>
          <a:ext cx="481898" cy="481898"/>
        </a:xfrm>
        <a:prstGeom prst="ellipse">
          <a:avLst/>
        </a:prstGeom>
        <a:solidFill>
          <a:schemeClr val="accent2">
            <a:hueOff val="-355029"/>
            <a:satOff val="-2934"/>
            <a:lumOff val="-627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6A70A9-2DF5-4B2A-A629-DD4F6DBD60B0}">
      <dsp:nvSpPr>
        <dsp:cNvPr id="0" name=""/>
        <dsp:cNvSpPr/>
      </dsp:nvSpPr>
      <dsp:spPr>
        <a:xfrm>
          <a:off x="7189768" y="0"/>
          <a:ext cx="3421230" cy="1927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l" defTabSz="755650">
            <a:lnSpc>
              <a:spcPct val="90000"/>
            </a:lnSpc>
            <a:spcBef>
              <a:spcPct val="0"/>
            </a:spcBef>
            <a:spcAft>
              <a:spcPct val="35000"/>
            </a:spcAft>
            <a:buNone/>
          </a:pPr>
          <a:r>
            <a:rPr lang="en-US" sz="1700" kern="1200" dirty="0">
              <a:latin typeface="微软雅黑 Light" panose="020B0502040204020203" pitchFamily="34" charset="-122"/>
              <a:ea typeface="微软雅黑 Light" panose="020B0502040204020203" pitchFamily="34" charset="-122"/>
            </a:rPr>
            <a:t>2001</a:t>
          </a:r>
          <a:r>
            <a:rPr lang="zh-CN" sz="1700" kern="1200" dirty="0">
              <a:latin typeface="微软雅黑 Light" panose="020B0502040204020203" pitchFamily="34" charset="-122"/>
              <a:ea typeface="微软雅黑 Light" panose="020B0502040204020203" pitchFamily="34" charset="-122"/>
            </a:rPr>
            <a:t>年软件“产品质量”国际标准</a:t>
          </a:r>
          <a:r>
            <a:rPr lang="en-US" sz="1700" kern="1200" dirty="0">
              <a:latin typeface="微软雅黑 Light" panose="020B0502040204020203" pitchFamily="34" charset="-122"/>
              <a:ea typeface="微软雅黑 Light" panose="020B0502040204020203" pitchFamily="34" charset="-122"/>
            </a:rPr>
            <a:t>ISO 9126 </a:t>
          </a:r>
          <a:r>
            <a:rPr lang="zh-CN" sz="1700" kern="1200" dirty="0">
              <a:latin typeface="微软雅黑 Light" panose="020B0502040204020203" pitchFamily="34" charset="-122"/>
              <a:ea typeface="微软雅黑 Light" panose="020B0502040204020203" pitchFamily="34" charset="-122"/>
            </a:rPr>
            <a:t>定义软件质量包括“内部质量”、“外部质量”和“使用质量”三部分。</a:t>
          </a:r>
          <a:endParaRPr lang="zh-CN" altLang="en-US" sz="1700" kern="1200" dirty="0">
            <a:latin typeface="微软雅黑 Light" panose="020B0502040204020203" pitchFamily="34" charset="-122"/>
            <a:ea typeface="微软雅黑 Light" panose="020B0502040204020203" pitchFamily="34" charset="-122"/>
          </a:endParaRPr>
        </a:p>
      </dsp:txBody>
      <dsp:txXfrm>
        <a:off x="7189768" y="0"/>
        <a:ext cx="3421230" cy="1927593"/>
      </dsp:txXfrm>
    </dsp:sp>
    <dsp:sp modelId="{0E5223A7-BA42-40CC-9D8E-024D1BE76557}">
      <dsp:nvSpPr>
        <dsp:cNvPr id="0" name=""/>
        <dsp:cNvSpPr/>
      </dsp:nvSpPr>
      <dsp:spPr>
        <a:xfrm>
          <a:off x="8659434" y="2168542"/>
          <a:ext cx="481898" cy="481898"/>
        </a:xfrm>
        <a:prstGeom prst="ellipse">
          <a:avLst/>
        </a:prstGeom>
        <a:solidFill>
          <a:schemeClr val="accent2">
            <a:hueOff val="-710059"/>
            <a:satOff val="-5868"/>
            <a:lumOff val="-1254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52C18-B886-445E-A995-EEC6B56D2FCF}" type="datetimeFigureOut">
              <a:rPr lang="zh-CN" altLang="en-US" smtClean="0"/>
              <a:t>2020/5/29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CDFF2-99F8-4FF8-ABED-36E9B5D1C146}" type="slidenum">
              <a:rPr lang="zh-CN" altLang="en-US" smtClean="0"/>
              <a:t>‹#›</a:t>
            </a:fld>
            <a:endParaRPr lang="zh-CN" altLang="en-US"/>
          </a:p>
        </p:txBody>
      </p:sp>
    </p:spTree>
    <p:extLst>
      <p:ext uri="{BB962C8B-B14F-4D97-AF65-F5344CB8AC3E}">
        <p14:creationId xmlns:p14="http://schemas.microsoft.com/office/powerpoint/2010/main" val="3971072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你好，欢迎来听我说说软件测试，今天我会开始和你聊一聊软件测试的一些基础概念，希望对你有用。</a:t>
            </a:r>
          </a:p>
        </p:txBody>
      </p:sp>
      <p:sp>
        <p:nvSpPr>
          <p:cNvPr id="4" name="灯片编号占位符 3"/>
          <p:cNvSpPr>
            <a:spLocks noGrp="1"/>
          </p:cNvSpPr>
          <p:nvPr>
            <p:ph type="sldNum" sz="quarter" idx="5"/>
          </p:nvPr>
        </p:nvSpPr>
        <p:spPr/>
        <p:txBody>
          <a:bodyPr/>
          <a:lstStyle/>
          <a:p>
            <a:fld id="{3CFCDFF2-99F8-4FF8-ABED-36E9B5D1C146}" type="slidenum">
              <a:rPr lang="zh-CN" altLang="en-US" smtClean="0"/>
              <a:t>1</a:t>
            </a:fld>
            <a:endParaRPr lang="zh-CN" altLang="en-US"/>
          </a:p>
        </p:txBody>
      </p:sp>
    </p:spTree>
    <p:extLst>
      <p:ext uri="{BB962C8B-B14F-4D97-AF65-F5344CB8AC3E}">
        <p14:creationId xmlns:p14="http://schemas.microsoft.com/office/powerpoint/2010/main" val="2331410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按照测试实施组织划分，软件测试可分为开发方测试、用户测试（</a:t>
            </a:r>
            <a:r>
              <a:rPr lang="en-US" altLang="zh-CN" sz="1200" kern="1200" dirty="0">
                <a:solidFill>
                  <a:schemeClr val="tx1"/>
                </a:solidFill>
                <a:effectLst/>
                <a:latin typeface="+mn-lt"/>
                <a:ea typeface="+mn-ea"/>
                <a:cs typeface="+mn-cs"/>
              </a:rPr>
              <a:t>β</a:t>
            </a:r>
            <a:r>
              <a:rPr lang="zh-CN" altLang="zh-CN" sz="1200" kern="1200" dirty="0">
                <a:solidFill>
                  <a:schemeClr val="tx1"/>
                </a:solidFill>
                <a:effectLst/>
                <a:latin typeface="+mn-lt"/>
                <a:ea typeface="+mn-ea"/>
                <a:cs typeface="+mn-cs"/>
              </a:rPr>
              <a:t>测试）、第三方测试。</a:t>
            </a:r>
          </a:p>
          <a:p>
            <a:pPr lvl="0"/>
            <a:r>
              <a:rPr lang="zh-CN" altLang="zh-CN" sz="1200" kern="1200" dirty="0">
                <a:solidFill>
                  <a:schemeClr val="tx1"/>
                </a:solidFill>
                <a:effectLst/>
                <a:latin typeface="+mn-lt"/>
                <a:ea typeface="+mn-ea"/>
                <a:cs typeface="+mn-cs"/>
              </a:rPr>
              <a:t>开发方测试。</a:t>
            </a:r>
          </a:p>
          <a:p>
            <a:r>
              <a:rPr lang="zh-CN" altLang="zh-CN" sz="1200" kern="1200" dirty="0">
                <a:solidFill>
                  <a:schemeClr val="tx1"/>
                </a:solidFill>
                <a:effectLst/>
                <a:latin typeface="+mn-lt"/>
                <a:ea typeface="+mn-ea"/>
                <a:cs typeface="+mn-cs"/>
              </a:rPr>
              <a:t>通常也叫“验证测试”或“</a:t>
            </a:r>
            <a:r>
              <a:rPr lang="en-US" altLang="zh-CN" sz="1200" kern="1200" dirty="0">
                <a:solidFill>
                  <a:schemeClr val="tx1"/>
                </a:solidFill>
                <a:effectLst/>
                <a:latin typeface="+mn-lt"/>
                <a:ea typeface="+mn-ea"/>
                <a:cs typeface="+mn-cs"/>
              </a:rPr>
              <a:t>α</a:t>
            </a:r>
            <a:r>
              <a:rPr lang="zh-CN" altLang="zh-CN" sz="1200" kern="1200" dirty="0">
                <a:solidFill>
                  <a:schemeClr val="tx1"/>
                </a:solidFill>
                <a:effectLst/>
                <a:latin typeface="+mn-lt"/>
                <a:ea typeface="+mn-ea"/>
                <a:cs typeface="+mn-cs"/>
              </a:rPr>
              <a:t>测试”。开发方通过检测和提供客观证据，证实软件的实现是否满足规定的需求。验证测试是在软件开发环境下，由开发者检测与证实软件的实现是否满足软件设计说明或软件需求说明的要求。主要是指在软件开发完成以后，开发方对要提交的软件进行全面的自我检查与验证，可以和软件的“系统测试”一并进行。</a:t>
            </a:r>
          </a:p>
          <a:p>
            <a:pPr lvl="0"/>
            <a:r>
              <a:rPr lang="zh-CN" altLang="zh-CN" sz="1200" kern="1200" dirty="0">
                <a:solidFill>
                  <a:schemeClr val="tx1"/>
                </a:solidFill>
                <a:effectLst/>
                <a:latin typeface="+mn-lt"/>
                <a:ea typeface="+mn-ea"/>
                <a:cs typeface="+mn-cs"/>
              </a:rPr>
              <a:t>用户测试。</a:t>
            </a:r>
          </a:p>
          <a:p>
            <a:r>
              <a:rPr lang="zh-CN" altLang="zh-CN" sz="1200" kern="1200" dirty="0">
                <a:solidFill>
                  <a:schemeClr val="tx1"/>
                </a:solidFill>
                <a:effectLst/>
                <a:latin typeface="+mn-lt"/>
                <a:ea typeface="+mn-ea"/>
                <a:cs typeface="+mn-cs"/>
              </a:rPr>
              <a:t>在用户的应用环境下，用户通过运行和使用软件，检测与核实软件实现是否符合自己预期的要求。通常情况用户测试不是指用户的“验收测试”，而是指用户的使用性测试，由用户找出软件的应用过程中发现的软件的缺陷与问题，并对使用质量进行评价。</a:t>
            </a:r>
          </a:p>
          <a:p>
            <a:r>
              <a:rPr lang="en-US" altLang="zh-CN" sz="1200" kern="1200" dirty="0">
                <a:solidFill>
                  <a:schemeClr val="tx1"/>
                </a:solidFill>
                <a:effectLst/>
                <a:latin typeface="+mn-lt"/>
                <a:ea typeface="+mn-ea"/>
                <a:cs typeface="+mn-cs"/>
              </a:rPr>
              <a:t>β</a:t>
            </a:r>
            <a:r>
              <a:rPr lang="zh-CN" altLang="zh-CN" sz="1200" kern="1200" dirty="0">
                <a:solidFill>
                  <a:schemeClr val="tx1"/>
                </a:solidFill>
                <a:effectLst/>
                <a:latin typeface="+mn-lt"/>
                <a:ea typeface="+mn-ea"/>
                <a:cs typeface="+mn-cs"/>
              </a:rPr>
              <a:t>测试通常被看成是一种“用户测试”。</a:t>
            </a:r>
            <a:r>
              <a:rPr lang="en-US" altLang="zh-CN" sz="1200" kern="1200" dirty="0">
                <a:solidFill>
                  <a:schemeClr val="tx1"/>
                </a:solidFill>
                <a:effectLst/>
                <a:latin typeface="+mn-lt"/>
                <a:ea typeface="+mn-ea"/>
                <a:cs typeface="+mn-cs"/>
              </a:rPr>
              <a:t>β</a:t>
            </a:r>
            <a:r>
              <a:rPr lang="zh-CN" altLang="zh-CN" sz="1200" kern="1200" dirty="0">
                <a:solidFill>
                  <a:schemeClr val="tx1"/>
                </a:solidFill>
                <a:effectLst/>
                <a:latin typeface="+mn-lt"/>
                <a:ea typeface="+mn-ea"/>
                <a:cs typeface="+mn-cs"/>
              </a:rPr>
              <a:t>测试主要是把软件产品有计划地免费分发到目标市场，让用户大量使用，并评价、检查软件。通过用户各种方式的大量使用，来发现软件存在的问题与错误，把信息反馈给开发者修改。</a:t>
            </a:r>
            <a:r>
              <a:rPr lang="en-US" altLang="zh-CN" sz="1200" kern="1200" dirty="0">
                <a:solidFill>
                  <a:schemeClr val="tx1"/>
                </a:solidFill>
                <a:effectLst/>
                <a:latin typeface="+mn-lt"/>
                <a:ea typeface="+mn-ea"/>
                <a:cs typeface="+mn-cs"/>
              </a:rPr>
              <a:t>β</a:t>
            </a:r>
            <a:r>
              <a:rPr lang="zh-CN" altLang="zh-CN" sz="1200" kern="1200" dirty="0">
                <a:solidFill>
                  <a:schemeClr val="tx1"/>
                </a:solidFill>
                <a:effectLst/>
                <a:latin typeface="+mn-lt"/>
                <a:ea typeface="+mn-ea"/>
                <a:cs typeface="+mn-cs"/>
              </a:rPr>
              <a:t>测试中厂商获取的信息，可以有助于软件产品的成功发布。</a:t>
            </a:r>
          </a:p>
          <a:p>
            <a:pPr lvl="0"/>
            <a:r>
              <a:rPr lang="zh-CN" altLang="zh-CN" sz="1200" kern="1200" dirty="0">
                <a:solidFill>
                  <a:schemeClr val="tx1"/>
                </a:solidFill>
                <a:effectLst/>
                <a:latin typeface="+mn-lt"/>
                <a:ea typeface="+mn-ea"/>
                <a:cs typeface="+mn-cs"/>
              </a:rPr>
              <a:t>第三方测试。</a:t>
            </a:r>
          </a:p>
          <a:p>
            <a:r>
              <a:rPr lang="zh-CN" altLang="zh-CN" sz="1200" kern="1200" dirty="0">
                <a:solidFill>
                  <a:schemeClr val="tx1"/>
                </a:solidFill>
                <a:effectLst/>
                <a:latin typeface="+mn-lt"/>
                <a:ea typeface="+mn-ea"/>
                <a:cs typeface="+mn-cs"/>
              </a:rPr>
              <a:t>介于软件开发方和用户方之间的测试组织的测试。第三方测试也称为独立测试。软件质量工程强调开展独立验证和确认（</a:t>
            </a:r>
            <a:r>
              <a:rPr lang="en-US" altLang="zh-CN" sz="1200" kern="1200" dirty="0">
                <a:solidFill>
                  <a:schemeClr val="tx1"/>
                </a:solidFill>
                <a:effectLst/>
                <a:latin typeface="+mn-lt"/>
                <a:ea typeface="+mn-ea"/>
                <a:cs typeface="+mn-cs"/>
              </a:rPr>
              <a:t>IV&amp;V</a:t>
            </a:r>
            <a:r>
              <a:rPr lang="zh-CN" altLang="zh-CN" sz="1200" kern="1200" dirty="0">
                <a:solidFill>
                  <a:schemeClr val="tx1"/>
                </a:solidFill>
                <a:effectLst/>
                <a:latin typeface="+mn-lt"/>
                <a:ea typeface="+mn-ea"/>
                <a:cs typeface="+mn-cs"/>
              </a:rPr>
              <a:t>）活动。</a:t>
            </a:r>
            <a:r>
              <a:rPr lang="en-US" altLang="zh-CN" sz="1200" kern="1200" dirty="0">
                <a:solidFill>
                  <a:schemeClr val="tx1"/>
                </a:solidFill>
                <a:effectLst/>
                <a:latin typeface="+mn-lt"/>
                <a:ea typeface="+mn-ea"/>
                <a:cs typeface="+mn-cs"/>
              </a:rPr>
              <a:t>IV&amp;V</a:t>
            </a:r>
            <a:r>
              <a:rPr lang="zh-CN" altLang="zh-CN" sz="1200" kern="1200" dirty="0">
                <a:solidFill>
                  <a:schemeClr val="tx1"/>
                </a:solidFill>
                <a:effectLst/>
                <a:latin typeface="+mn-lt"/>
                <a:ea typeface="+mn-ea"/>
                <a:cs typeface="+mn-cs"/>
              </a:rPr>
              <a:t>是由在技术、管理和财务上与开发组织具有规定程度独立的组织执行验证和确认过程。软件第三方测试也就是由在技术、管理和财务上与开发方和用户方相对独立的组织进行的软件测试。一般情况下是在模拟用户真实应用环境下，进行软件确认测试。</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3CFCDFF2-99F8-4FF8-ABED-36E9B5D1C146}" type="slidenum">
              <a:rPr lang="zh-CN" altLang="en-US" smtClean="0"/>
              <a:t>10</a:t>
            </a:fld>
            <a:endParaRPr lang="zh-CN" altLang="en-US"/>
          </a:p>
        </p:txBody>
      </p:sp>
    </p:spTree>
    <p:extLst>
      <p:ext uri="{BB962C8B-B14F-4D97-AF65-F5344CB8AC3E}">
        <p14:creationId xmlns:p14="http://schemas.microsoft.com/office/powerpoint/2010/main" val="2872570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按照测试技术划分：白盒测试、黑盒测试、灰盒测试。也可划分为静态测试和动态测试。静态测试是指不运行程序，通过人工对程序和文档进行分析与检查；静态测试技术又称为静态分析技术，静态测试实际上是对软件中的需求说明书、设计说明书、程序源代码等进行非运行的检查，静态测试包括：走查、符号执行、需求确认等。动态测试是指通过人工或使用工具运行程序进行检查、分析程序的执行状态和程序的外部表现。我们这里讨论的白盒测试、黑盒测试、灰盒测试，在实现测试方法上既包括了动态测试也包括了静态测试。</a:t>
            </a:r>
          </a:p>
          <a:p>
            <a:pPr lvl="0"/>
            <a:r>
              <a:rPr lang="zh-CN" altLang="zh-CN" sz="1200" kern="1200" dirty="0">
                <a:solidFill>
                  <a:schemeClr val="tx1"/>
                </a:solidFill>
                <a:effectLst/>
                <a:latin typeface="+mn-lt"/>
                <a:ea typeface="+mn-ea"/>
                <a:cs typeface="+mn-cs"/>
              </a:rPr>
              <a:t>白盒测试</a:t>
            </a:r>
            <a:r>
              <a:rPr lang="zh-CN" altLang="en-US" sz="1200" kern="1200" dirty="0">
                <a:solidFill>
                  <a:schemeClr val="tx1"/>
                </a:solidFill>
                <a:effectLst/>
                <a:latin typeface="+mn-lt"/>
                <a:ea typeface="+mn-ea"/>
                <a:cs typeface="+mn-cs"/>
              </a:rPr>
              <a:t>是</a:t>
            </a:r>
            <a:r>
              <a:rPr lang="zh-CN" altLang="zh-CN" sz="1200" kern="1200" dirty="0">
                <a:solidFill>
                  <a:schemeClr val="tx1"/>
                </a:solidFill>
                <a:effectLst/>
                <a:latin typeface="+mn-lt"/>
                <a:ea typeface="+mn-ea"/>
                <a:cs typeface="+mn-cs"/>
              </a:rPr>
              <a:t>通过对程序内部结构的分析、检测来寻找问题。白盒测试可以把程序看成装在一个透明的白盒子里，也就是清楚了解程序结构和处理过程，检查是否所有的结构及路径都是正确的，检查软件内部动作是否按照设计说明的规定正常进行。白盒测试又称结构测试。</a:t>
            </a:r>
          </a:p>
          <a:p>
            <a:pPr lvl="0"/>
            <a:r>
              <a:rPr lang="zh-CN" altLang="zh-CN" sz="1200" kern="1200" dirty="0">
                <a:solidFill>
                  <a:schemeClr val="tx1"/>
                </a:solidFill>
                <a:effectLst/>
                <a:latin typeface="+mn-lt"/>
                <a:ea typeface="+mn-ea"/>
                <a:cs typeface="+mn-cs"/>
              </a:rPr>
              <a:t>黑盒测试通过软件的外部表现来发现其缺陷和错误。黑盒测试法把测试对象看成一个黑盒子，完全不考虑程序内部结构和处理过程。黑盒测试是在程序界面处进行测试，它只是检查样序是否按照需求规格说明书的规定正常实现。</a:t>
            </a:r>
          </a:p>
          <a:p>
            <a:pPr lvl="0"/>
            <a:r>
              <a:rPr lang="zh-CN" altLang="zh-CN" sz="1200" kern="1200" dirty="0">
                <a:solidFill>
                  <a:schemeClr val="tx1"/>
                </a:solidFill>
                <a:effectLst/>
                <a:latin typeface="+mn-lt"/>
                <a:ea typeface="+mn-ea"/>
                <a:cs typeface="+mn-cs"/>
              </a:rPr>
              <a:t>灰盒测试介于白盒测试与黑盒测试之间的测试。灰盒测试关注输出对于输入的正确性；同时也关注内部表现，但这种关注不像白盒测试那样详细、完整，只是通过一些表征性的现象、事件、标志来判断内部的运行状态。</a:t>
            </a:r>
          </a:p>
          <a:p>
            <a:r>
              <a:rPr lang="zh-CN" altLang="zh-CN" sz="1200" kern="1200" dirty="0">
                <a:solidFill>
                  <a:schemeClr val="tx1"/>
                </a:solidFill>
                <a:effectLst/>
                <a:latin typeface="+mn-lt"/>
                <a:ea typeface="+mn-ea"/>
                <a:cs typeface="+mn-cs"/>
              </a:rPr>
              <a:t>灰盒测试结合了白盒测试和黑盒测试的要素。它考虑了用户端、特定的系统知识和操作环境。它在系统组件的协同性环境中评价应用软件的设计。</a:t>
            </a:r>
          </a:p>
          <a:p>
            <a:r>
              <a:rPr lang="zh-CN" altLang="zh-CN" sz="1200" kern="1200" dirty="0">
                <a:solidFill>
                  <a:schemeClr val="tx1"/>
                </a:solidFill>
                <a:effectLst/>
                <a:latin typeface="+mn-lt"/>
                <a:ea typeface="+mn-ea"/>
                <a:cs typeface="+mn-cs"/>
              </a:rPr>
              <a:t>软件测试方法和技术的分类与软件开发过程相关联，它贯穿了整个软件生命周期。走查、单元测试、集成测试、系统测试用于整个开发过程中的不同阶段。开发文档和源程序可以应用单元测试应用走查的方法；单元测试可应用白盒测试方法；集成测试应用近似灰盒测试方法；而系统测试和确认测试应用黑盒测试方法。</a:t>
            </a:r>
          </a:p>
          <a:p>
            <a:endParaRPr kumimoji="1" lang="zh-CN" altLang="en-US" dirty="0"/>
          </a:p>
        </p:txBody>
      </p:sp>
      <p:sp>
        <p:nvSpPr>
          <p:cNvPr id="4" name="灯片编号占位符 3"/>
          <p:cNvSpPr>
            <a:spLocks noGrp="1"/>
          </p:cNvSpPr>
          <p:nvPr>
            <p:ph type="sldNum" sz="quarter" idx="5"/>
          </p:nvPr>
        </p:nvSpPr>
        <p:spPr/>
        <p:txBody>
          <a:bodyPr/>
          <a:lstStyle/>
          <a:p>
            <a:fld id="{3CFCDFF2-99F8-4FF8-ABED-36E9B5D1C146}" type="slidenum">
              <a:rPr lang="zh-CN" altLang="en-US" smtClean="0"/>
              <a:t>11</a:t>
            </a:fld>
            <a:endParaRPr lang="zh-CN" altLang="en-US"/>
          </a:p>
        </p:txBody>
      </p:sp>
    </p:spTree>
    <p:extLst>
      <p:ext uri="{BB962C8B-B14F-4D97-AF65-F5344CB8AC3E}">
        <p14:creationId xmlns:p14="http://schemas.microsoft.com/office/powerpoint/2010/main" val="393086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测试最早出于古拉丁字，它有“罐”或“容器”的含义。在工业制造和生产中，测试被当作一个常规的检验产品质量的生产活动。测试的含义为“以检验产品是否满足需求为目标”。而软件测试活动包括了很重要的任务是发现错误。“软件测试”的经典定义是在规定条件下对程序进行操作，以发现错误，对软件质量进行评估。</a:t>
            </a:r>
          </a:p>
          <a:p>
            <a:r>
              <a:rPr lang="zh-CN" altLang="zh-CN" sz="1200" kern="1200" dirty="0">
                <a:solidFill>
                  <a:schemeClr val="tx1"/>
                </a:solidFill>
                <a:effectLst/>
                <a:latin typeface="+mn-lt"/>
                <a:ea typeface="+mn-ea"/>
                <a:cs typeface="+mn-cs"/>
              </a:rPr>
              <a:t>我们知道，软件是由文档、数据以及程序组成的，那么软件测试就应该是对软件形成过程的文档、数据以及程序进行的测试，而不仅仅是对程序进行的测试。</a:t>
            </a:r>
          </a:p>
          <a:p>
            <a:r>
              <a:rPr lang="zh-CN" altLang="zh-CN" sz="1200" kern="1200" dirty="0">
                <a:solidFill>
                  <a:schemeClr val="tx1"/>
                </a:solidFill>
                <a:effectLst/>
                <a:latin typeface="+mn-lt"/>
                <a:ea typeface="+mn-ea"/>
                <a:cs typeface="+mn-cs"/>
              </a:rPr>
              <a:t>随着人们对软件工程化的重视以及软件规模的日益扩大，软件分析、设计的作用越来越突出，而且有资料表明，百分之六十以上的软件错误的并不是程序错误，而是分析和设计错误，因此做好软件需求和设计阶段的测试工作就显得非常重要。这就是我们提倡的测试概念扩大化，提倡软件全生命周期测试的理念。</a:t>
            </a:r>
          </a:p>
          <a:p>
            <a:endParaRPr lang="zh-CN" altLang="en-US" dirty="0"/>
          </a:p>
        </p:txBody>
      </p:sp>
      <p:sp>
        <p:nvSpPr>
          <p:cNvPr id="4" name="灯片编号占位符 3"/>
          <p:cNvSpPr>
            <a:spLocks noGrp="1"/>
          </p:cNvSpPr>
          <p:nvPr>
            <p:ph type="sldNum" sz="quarter" idx="5"/>
          </p:nvPr>
        </p:nvSpPr>
        <p:spPr/>
        <p:txBody>
          <a:bodyPr/>
          <a:lstStyle/>
          <a:p>
            <a:fld id="{3CFCDFF2-99F8-4FF8-ABED-36E9B5D1C146}" type="slidenum">
              <a:rPr lang="zh-CN" altLang="en-US" smtClean="0"/>
              <a:t>2</a:t>
            </a:fld>
            <a:endParaRPr lang="zh-CN" altLang="en-US"/>
          </a:p>
        </p:txBody>
      </p:sp>
    </p:spTree>
    <p:extLst>
      <p:ext uri="{BB962C8B-B14F-4D97-AF65-F5344CB8AC3E}">
        <p14:creationId xmlns:p14="http://schemas.microsoft.com/office/powerpoint/2010/main" val="3470061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1991</a:t>
            </a:r>
            <a:r>
              <a:rPr lang="zh-CN" altLang="zh-CN" sz="1200" kern="1200" dirty="0">
                <a:solidFill>
                  <a:schemeClr val="tx1"/>
                </a:solidFill>
                <a:effectLst/>
                <a:latin typeface="+mn-lt"/>
                <a:ea typeface="+mn-ea"/>
                <a:cs typeface="+mn-cs"/>
              </a:rPr>
              <a:t>年软件产品质量评价国际标准</a:t>
            </a:r>
            <a:r>
              <a:rPr lang="en-US" altLang="zh-CN" sz="1200" kern="1200" dirty="0">
                <a:solidFill>
                  <a:schemeClr val="tx1"/>
                </a:solidFill>
                <a:effectLst/>
                <a:latin typeface="+mn-lt"/>
                <a:ea typeface="+mn-ea"/>
                <a:cs typeface="+mn-cs"/>
              </a:rPr>
              <a:t>ISO 9126 </a:t>
            </a:r>
            <a:r>
              <a:rPr lang="zh-CN" altLang="zh-CN" sz="1200" kern="1200" dirty="0">
                <a:solidFill>
                  <a:schemeClr val="tx1"/>
                </a:solidFill>
                <a:effectLst/>
                <a:latin typeface="+mn-lt"/>
                <a:ea typeface="+mn-ea"/>
                <a:cs typeface="+mn-cs"/>
              </a:rPr>
              <a:t>中定义“软件质量”是：软件满足规定或潜在用户需求特性的总和。到</a:t>
            </a:r>
            <a:r>
              <a:rPr lang="en-US" altLang="zh-CN" sz="1200" kern="1200" dirty="0">
                <a:solidFill>
                  <a:schemeClr val="tx1"/>
                </a:solidFill>
                <a:effectLst/>
                <a:latin typeface="+mn-lt"/>
                <a:ea typeface="+mn-ea"/>
                <a:cs typeface="+mn-cs"/>
              </a:rPr>
              <a:t>1999</a:t>
            </a:r>
            <a:r>
              <a:rPr lang="zh-CN" altLang="zh-CN" sz="1200" kern="1200" dirty="0">
                <a:solidFill>
                  <a:schemeClr val="tx1"/>
                </a:solidFill>
                <a:effectLst/>
                <a:latin typeface="+mn-lt"/>
                <a:ea typeface="+mn-ea"/>
                <a:cs typeface="+mn-cs"/>
              </a:rPr>
              <a:t>年软件“产品评价”国际标准</a:t>
            </a:r>
            <a:r>
              <a:rPr lang="en-US" altLang="zh-CN" sz="1200" kern="1200" dirty="0">
                <a:solidFill>
                  <a:schemeClr val="tx1"/>
                </a:solidFill>
                <a:effectLst/>
                <a:latin typeface="+mn-lt"/>
                <a:ea typeface="+mn-ea"/>
                <a:cs typeface="+mn-cs"/>
              </a:rPr>
              <a:t>ISO 14598 </a:t>
            </a:r>
            <a:r>
              <a:rPr lang="zh-CN" altLang="zh-CN" sz="1200" kern="1200" dirty="0">
                <a:solidFill>
                  <a:schemeClr val="tx1"/>
                </a:solidFill>
                <a:effectLst/>
                <a:latin typeface="+mn-lt"/>
                <a:ea typeface="+mn-ea"/>
                <a:cs typeface="+mn-cs"/>
              </a:rPr>
              <a:t>经典的“软件质量”定义是：软件特性的总和，软件满足规定或潜在用户需求的能力。</a:t>
            </a:r>
          </a:p>
          <a:p>
            <a:r>
              <a:rPr lang="zh-CN" altLang="zh-CN" sz="1200" kern="1200" dirty="0">
                <a:solidFill>
                  <a:schemeClr val="tx1"/>
                </a:solidFill>
                <a:effectLst/>
                <a:latin typeface="+mn-lt"/>
                <a:ea typeface="+mn-ea"/>
                <a:cs typeface="+mn-cs"/>
              </a:rPr>
              <a:t>一般对“质量”定义的理解是一个实体的“属性” ，“属性”好就是质量好的。但是这不够全面，“属性”是内在特性，内在特性好，不一定能胜任和完成好用户的任务。因此软件质量的也是关于软件特性具备“能力”的体现。</a:t>
            </a:r>
          </a:p>
          <a:p>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2001</a:t>
            </a:r>
            <a:r>
              <a:rPr lang="zh-CN" altLang="zh-CN" sz="1200" kern="1200" dirty="0">
                <a:solidFill>
                  <a:schemeClr val="tx1"/>
                </a:solidFill>
                <a:effectLst/>
                <a:latin typeface="+mn-lt"/>
                <a:ea typeface="+mn-ea"/>
                <a:cs typeface="+mn-cs"/>
              </a:rPr>
              <a:t>年软件“产品质量”国际标准</a:t>
            </a:r>
            <a:r>
              <a:rPr lang="en-US" altLang="zh-CN" sz="1200" kern="1200" dirty="0">
                <a:solidFill>
                  <a:schemeClr val="tx1"/>
                </a:solidFill>
                <a:effectLst/>
                <a:latin typeface="+mn-lt"/>
                <a:ea typeface="+mn-ea"/>
                <a:cs typeface="+mn-cs"/>
              </a:rPr>
              <a:t>ISO 9126 </a:t>
            </a:r>
            <a:r>
              <a:rPr lang="zh-CN" altLang="zh-CN" sz="1200" kern="1200" dirty="0">
                <a:solidFill>
                  <a:schemeClr val="tx1"/>
                </a:solidFill>
                <a:effectLst/>
                <a:latin typeface="+mn-lt"/>
                <a:ea typeface="+mn-ea"/>
                <a:cs typeface="+mn-cs"/>
              </a:rPr>
              <a:t>定义软件质量包括“内部质量”、</a:t>
            </a:r>
          </a:p>
          <a:p>
            <a:r>
              <a:rPr lang="zh-CN" altLang="zh-CN" sz="1200" kern="1200" dirty="0">
                <a:solidFill>
                  <a:schemeClr val="tx1"/>
                </a:solidFill>
                <a:effectLst/>
                <a:latin typeface="+mn-lt"/>
                <a:ea typeface="+mn-ea"/>
                <a:cs typeface="+mn-cs"/>
              </a:rPr>
              <a:t>“外部质量”和“使用质量”三部分。 也就是说，“软件满足规定或潜在用户需求的能力”</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要从软件的内部、外部和使用中的表现来衡量。</a:t>
            </a:r>
          </a:p>
          <a:p>
            <a:endParaRPr lang="zh-CN" altLang="en-US" dirty="0"/>
          </a:p>
        </p:txBody>
      </p:sp>
      <p:sp>
        <p:nvSpPr>
          <p:cNvPr id="4" name="灯片编号占位符 3"/>
          <p:cNvSpPr>
            <a:spLocks noGrp="1"/>
          </p:cNvSpPr>
          <p:nvPr>
            <p:ph type="sldNum" sz="quarter" idx="5"/>
          </p:nvPr>
        </p:nvSpPr>
        <p:spPr/>
        <p:txBody>
          <a:bodyPr/>
          <a:lstStyle/>
          <a:p>
            <a:fld id="{3CFCDFF2-99F8-4FF8-ABED-36E9B5D1C146}" type="slidenum">
              <a:rPr lang="zh-CN" altLang="en-US" smtClean="0"/>
              <a:t>3</a:t>
            </a:fld>
            <a:endParaRPr lang="zh-CN" altLang="en-US"/>
          </a:p>
        </p:txBody>
      </p:sp>
    </p:spTree>
    <p:extLst>
      <p:ext uri="{BB962C8B-B14F-4D97-AF65-F5344CB8AC3E}">
        <p14:creationId xmlns:p14="http://schemas.microsoft.com/office/powerpoint/2010/main" val="4198179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软件测试人员的一项重要任务是提高软件质量，但不等于说软件测试人员就是软件质量保证人员，因为测试只是质量保证工作中一个环节。软件质量保证和软件测试是软件质量工程的两个不同层面的工作。</a:t>
            </a:r>
          </a:p>
          <a:p>
            <a:pPr lvl="0"/>
            <a:r>
              <a:rPr lang="zh-CN" altLang="zh-CN" sz="1200" kern="1200" dirty="0">
                <a:solidFill>
                  <a:schemeClr val="tx1"/>
                </a:solidFill>
                <a:effectLst/>
                <a:latin typeface="+mn-lt"/>
                <a:ea typeface="+mn-ea"/>
                <a:cs typeface="+mn-cs"/>
              </a:rPr>
              <a:t>质量保证：质量保证的重要工作通过预防、检查与改进来保证软件质量。</a:t>
            </a:r>
            <a:r>
              <a:rPr lang="en-US" altLang="zh-CN" sz="1200" kern="1200" dirty="0">
                <a:solidFill>
                  <a:schemeClr val="tx1"/>
                </a:solidFill>
                <a:effectLst/>
                <a:latin typeface="+mn-lt"/>
                <a:ea typeface="+mn-ea"/>
                <a:cs typeface="+mn-cs"/>
              </a:rPr>
              <a:t>QA</a:t>
            </a:r>
            <a:r>
              <a:rPr lang="zh-CN" altLang="zh-CN" sz="1200" kern="1200" dirty="0">
                <a:solidFill>
                  <a:schemeClr val="tx1"/>
                </a:solidFill>
                <a:effectLst/>
                <a:latin typeface="+mn-lt"/>
                <a:ea typeface="+mn-ea"/>
                <a:cs typeface="+mn-cs"/>
              </a:rPr>
              <a:t>采用“全面质量管理”和“过程改进”的原理开展质量保证工作。所关注的是软件质量的检查与测量，虽然在</a:t>
            </a:r>
            <a:r>
              <a:rPr lang="en-US" altLang="zh-CN" sz="1200" kern="1200" dirty="0">
                <a:solidFill>
                  <a:schemeClr val="tx1"/>
                </a:solidFill>
                <a:effectLst/>
                <a:latin typeface="+mn-lt"/>
                <a:ea typeface="+mn-ea"/>
                <a:cs typeface="+mn-cs"/>
              </a:rPr>
              <a:t>QA</a:t>
            </a:r>
            <a:r>
              <a:rPr lang="zh-CN" altLang="zh-CN" sz="1200" kern="1200" dirty="0">
                <a:solidFill>
                  <a:schemeClr val="tx1"/>
                </a:solidFill>
                <a:effectLst/>
                <a:latin typeface="+mn-lt"/>
                <a:ea typeface="+mn-ea"/>
                <a:cs typeface="+mn-cs"/>
              </a:rPr>
              <a:t>的活动中也有一些测试活动，但所关注的是软件质量的检查与测量。</a:t>
            </a:r>
            <a:r>
              <a:rPr lang="en-US" altLang="zh-CN" sz="1200" kern="1200" dirty="0">
                <a:solidFill>
                  <a:schemeClr val="tx1"/>
                </a:solidFill>
                <a:effectLst/>
                <a:latin typeface="+mn-lt"/>
                <a:ea typeface="+mn-ea"/>
                <a:cs typeface="+mn-cs"/>
              </a:rPr>
              <a:t>QA</a:t>
            </a:r>
            <a:r>
              <a:rPr lang="zh-CN" altLang="zh-CN" sz="1200" kern="1200" dirty="0">
                <a:solidFill>
                  <a:schemeClr val="tx1"/>
                </a:solidFill>
                <a:effectLst/>
                <a:latin typeface="+mn-lt"/>
                <a:ea typeface="+mn-ea"/>
                <a:cs typeface="+mn-cs"/>
              </a:rPr>
              <a:t>的工作是软件生命周期的管理以及验证软件是否满足规定的质量和用户的需求，因此主要着眼于软件开发活动中的过程、步骤和产物，而不是对软件进行剖析找出问题或评估。</a:t>
            </a:r>
          </a:p>
          <a:p>
            <a:pPr lvl="0"/>
            <a:r>
              <a:rPr lang="zh-CN" altLang="zh-CN" sz="1200" kern="1200" dirty="0">
                <a:solidFill>
                  <a:schemeClr val="tx1"/>
                </a:solidFill>
                <a:effectLst/>
                <a:latin typeface="+mn-lt"/>
                <a:ea typeface="+mn-ea"/>
                <a:cs typeface="+mn-cs"/>
              </a:rPr>
              <a:t>软件测试：测试虽然也与开发过程紧密相关，但关心的不是过程的活动，而是对过程的产物以及开发出的软件进行剖析。测试人员要“执行”软件，对过程中的产物——开发文档和源代码进行走查、运行软件以找出问题，报告质量。测试人员必须假设软件有潜在问题，测试中所作的操作是为了找出更多的问题，而不仅仅是为了验证每一件事是正确的。对测试中发现的问题的分析、追踪与回归测试也是软件测试重要的工作，因此软件测试是保证软件质量中的一个重要环节。</a:t>
            </a:r>
          </a:p>
        </p:txBody>
      </p:sp>
      <p:sp>
        <p:nvSpPr>
          <p:cNvPr id="4" name="灯片编号占位符 3"/>
          <p:cNvSpPr>
            <a:spLocks noGrp="1"/>
          </p:cNvSpPr>
          <p:nvPr>
            <p:ph type="sldNum" sz="quarter" idx="5"/>
          </p:nvPr>
        </p:nvSpPr>
        <p:spPr/>
        <p:txBody>
          <a:bodyPr/>
          <a:lstStyle/>
          <a:p>
            <a:fld id="{3CFCDFF2-99F8-4FF8-ABED-36E9B5D1C146}" type="slidenum">
              <a:rPr lang="zh-CN" altLang="en-US" smtClean="0"/>
              <a:t>4</a:t>
            </a:fld>
            <a:endParaRPr lang="zh-CN" altLang="en-US"/>
          </a:p>
        </p:txBody>
      </p:sp>
    </p:spTree>
    <p:extLst>
      <p:ext uri="{BB962C8B-B14F-4D97-AF65-F5344CB8AC3E}">
        <p14:creationId xmlns:p14="http://schemas.microsoft.com/office/powerpoint/2010/main" val="1364922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早期的软件定义指出软件测试目的是寻找错误，并且尽最大的可能找出最多的错误。</a:t>
            </a:r>
          </a:p>
          <a:p>
            <a:pPr lvl="0"/>
            <a:r>
              <a:rPr lang="zh-CN" altLang="zh-CN" sz="1200" kern="1200" dirty="0">
                <a:solidFill>
                  <a:schemeClr val="tx1"/>
                </a:solidFill>
                <a:effectLst/>
                <a:latin typeface="+mn-lt"/>
                <a:ea typeface="+mn-ea"/>
                <a:cs typeface="+mn-cs"/>
              </a:rPr>
              <a:t>测试是程序的执行过程，目的在于发现错误；一个好的测试用例在于能发现至今未发现的错误；</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一个成功的测试是发现了至今未发现的错误的测试。测试目的不仅仅是为了发现软件缺陷与错误，而且也是对软件质量进行度量和评估，以提高软件的质量。</a:t>
            </a:r>
          </a:p>
          <a:p>
            <a:r>
              <a:rPr lang="zh-CN" altLang="zh-CN" sz="1200" kern="1200" dirty="0">
                <a:solidFill>
                  <a:schemeClr val="tx1"/>
                </a:solidFill>
                <a:effectLst/>
                <a:latin typeface="+mn-lt"/>
                <a:ea typeface="+mn-ea"/>
                <a:cs typeface="+mn-cs"/>
              </a:rPr>
              <a:t>测试的目的是想以最少的人力、物力和时间找出软件中潜在的各种错误和缺陷，通过修正种错误和缺陷提高软件质量，回避软件发布后由于潜在的软件缺陷和错误造成的隐患带来的商业风险。</a:t>
            </a:r>
          </a:p>
          <a:p>
            <a:r>
              <a:rPr lang="zh-CN" altLang="zh-CN" sz="1200" kern="1200" dirty="0">
                <a:solidFill>
                  <a:schemeClr val="tx1"/>
                </a:solidFill>
                <a:effectLst/>
                <a:latin typeface="+mn-lt"/>
                <a:ea typeface="+mn-ea"/>
                <a:cs typeface="+mn-cs"/>
              </a:rPr>
              <a:t>同时，测试是以评价一个程序或者系统属性为目标的一种活动，测试是对软件质量的度量与评估，以验证软件的质量满足用户的需求，为用户选择与接受软件提供有力的依据。</a:t>
            </a:r>
          </a:p>
          <a:p>
            <a:r>
              <a:rPr lang="zh-CN" altLang="zh-CN" sz="1200" kern="1200" dirty="0">
                <a:solidFill>
                  <a:schemeClr val="tx1"/>
                </a:solidFill>
                <a:effectLst/>
                <a:latin typeface="+mn-lt"/>
                <a:ea typeface="+mn-ea"/>
                <a:cs typeface="+mn-cs"/>
              </a:rPr>
              <a:t>此外，通过分析错误产生的原因还可以帮助发现当前开发工作所采用的软件过程的缺陷，以便进行软件过程改进。同时通过对测试结果的分析整理，还可以修正软件开发规则，并为软件可靠性分析提供依据。当然，通过最终的验收测试，也可以证明软件满足了用户的需求，树立人们使用软件的信心。</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3CFCDFF2-99F8-4FF8-ABED-36E9B5D1C146}" type="slidenum">
              <a:rPr lang="zh-CN" altLang="en-US" smtClean="0"/>
              <a:t>5</a:t>
            </a:fld>
            <a:endParaRPr lang="zh-CN" altLang="en-US"/>
          </a:p>
        </p:txBody>
      </p:sp>
    </p:spTree>
    <p:extLst>
      <p:ext uri="{BB962C8B-B14F-4D97-AF65-F5344CB8AC3E}">
        <p14:creationId xmlns:p14="http://schemas.microsoft.com/office/powerpoint/2010/main" val="3787641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基于测试是为了寻找软件的错误与缺陷，评估与提高软件质量，我们提出这样的一组测试原则。</a:t>
            </a:r>
          </a:p>
          <a:p>
            <a:pPr lvl="0"/>
            <a:r>
              <a:rPr lang="zh-CN" altLang="en-US" sz="1200" kern="1200" dirty="0">
                <a:solidFill>
                  <a:schemeClr val="tx1"/>
                </a:solidFill>
                <a:effectLst/>
                <a:latin typeface="+mn-lt"/>
                <a:ea typeface="+mn-ea"/>
                <a:cs typeface="+mn-cs"/>
              </a:rPr>
              <a:t>一</a:t>
            </a:r>
            <a:r>
              <a:rPr lang="zh-CN" altLang="zh-CN" sz="1200" kern="1200" dirty="0">
                <a:solidFill>
                  <a:schemeClr val="tx1"/>
                </a:solidFill>
                <a:effectLst/>
                <a:latin typeface="+mn-lt"/>
                <a:ea typeface="+mn-ea"/>
                <a:cs typeface="+mn-cs"/>
              </a:rPr>
              <a:t>所有的软件测试都应追溯到用户需求。</a:t>
            </a:r>
          </a:p>
          <a:p>
            <a:r>
              <a:rPr lang="zh-CN" altLang="en-US" sz="1200" kern="1200" dirty="0">
                <a:solidFill>
                  <a:schemeClr val="tx1"/>
                </a:solidFill>
                <a:effectLst/>
                <a:latin typeface="+mn-lt"/>
                <a:ea typeface="+mn-ea"/>
                <a:cs typeface="+mn-cs"/>
              </a:rPr>
              <a:t>二</a:t>
            </a:r>
            <a:r>
              <a:rPr lang="zh-CN" altLang="zh-CN" sz="1200" kern="1200" dirty="0">
                <a:solidFill>
                  <a:schemeClr val="tx1"/>
                </a:solidFill>
                <a:effectLst/>
                <a:latin typeface="+mn-lt"/>
                <a:ea typeface="+mn-ea"/>
                <a:cs typeface="+mn-cs"/>
              </a:rPr>
              <a:t>这是因为软件的目的是使用户完成预定的任务，并满足用户的需求，而软件测试所揭示的缺陷和错误使软件达不到用户的目标，满足不了用户需求。</a:t>
            </a:r>
          </a:p>
          <a:p>
            <a:pPr lvl="0"/>
            <a:r>
              <a:rPr lang="zh-CN" altLang="en-US" sz="1200" kern="1200" dirty="0">
                <a:solidFill>
                  <a:schemeClr val="tx1"/>
                </a:solidFill>
                <a:effectLst/>
                <a:latin typeface="+mn-lt"/>
                <a:ea typeface="+mn-ea"/>
                <a:cs typeface="+mn-cs"/>
              </a:rPr>
              <a:t>三</a:t>
            </a:r>
            <a:r>
              <a:rPr lang="zh-CN" altLang="zh-CN" sz="1200" kern="1200" dirty="0">
                <a:solidFill>
                  <a:schemeClr val="tx1"/>
                </a:solidFill>
                <a:effectLst/>
                <a:latin typeface="+mn-lt"/>
                <a:ea typeface="+mn-ea"/>
                <a:cs typeface="+mn-cs"/>
              </a:rPr>
              <a:t>应当把“尽早地和不断地进行软件测试”作为软件测试者的座右铭。</a:t>
            </a:r>
          </a:p>
          <a:p>
            <a:r>
              <a:rPr lang="zh-CN" altLang="zh-CN" sz="1200" kern="1200" dirty="0">
                <a:solidFill>
                  <a:schemeClr val="tx1"/>
                </a:solidFill>
                <a:effectLst/>
                <a:latin typeface="+mn-lt"/>
                <a:ea typeface="+mn-ea"/>
                <a:cs typeface="+mn-cs"/>
              </a:rPr>
              <a:t>由于软件的复杂性和抽象性，在软件生命周期各个阶段都可能产生错误，所以不应把软件测试仅仅看作是软件开发的一个独立阶段的工作，而应当把它贯穿到软件开发的各个阶段中。在软件开发的需求分析和设计阶段就应开始测试工作，编写相应的测试文档。同时，坚持在软件开发的各个阶段进行技术评审与验证，这样才能在开发过程中尽早发现和预防错误，杜绝某些缺陷和隐患，提高软件质量。只要测试在生命周期中进行得足够早，就能够提高被测软件的质量，这就是预防性测试的基本原则。</a:t>
            </a:r>
          </a:p>
          <a:p>
            <a:pPr lvl="0"/>
            <a:r>
              <a:rPr lang="zh-CN" altLang="zh-CN" sz="1200" kern="1200" dirty="0">
                <a:solidFill>
                  <a:schemeClr val="tx1"/>
                </a:solidFill>
                <a:effectLst/>
                <a:latin typeface="+mn-lt"/>
                <a:ea typeface="+mn-ea"/>
                <a:cs typeface="+mn-cs"/>
              </a:rPr>
              <a:t>完全测试是不可能的，测试需要终止。</a:t>
            </a:r>
          </a:p>
          <a:p>
            <a:r>
              <a:rPr lang="zh-CN" altLang="zh-CN" sz="1200" kern="1200" dirty="0">
                <a:solidFill>
                  <a:schemeClr val="tx1"/>
                </a:solidFill>
                <a:effectLst/>
                <a:latin typeface="+mn-lt"/>
                <a:ea typeface="+mn-ea"/>
                <a:cs typeface="+mn-cs"/>
              </a:rPr>
              <a:t>想要进行完全的测试，在有限的时间和资源条件下，找出所有的软件缺陷和错误，使软件趋于完美，是不可能的。主要有三个原因：</a:t>
            </a:r>
          </a:p>
          <a:p>
            <a:r>
              <a:rPr lang="zh-CN" altLang="en-US" sz="1200" kern="1200" dirty="0">
                <a:solidFill>
                  <a:schemeClr val="tx1"/>
                </a:solidFill>
                <a:effectLst/>
                <a:latin typeface="+mn-lt"/>
                <a:ea typeface="+mn-ea"/>
                <a:cs typeface="+mn-cs"/>
              </a:rPr>
              <a:t>一</a:t>
            </a:r>
            <a:r>
              <a:rPr lang="zh-CN" altLang="zh-CN" sz="1200" kern="1200" dirty="0">
                <a:solidFill>
                  <a:schemeClr val="tx1"/>
                </a:solidFill>
                <a:effectLst/>
                <a:latin typeface="+mn-lt"/>
                <a:ea typeface="+mn-ea"/>
                <a:cs typeface="+mn-cs"/>
              </a:rPr>
              <a:t>输入量太大；</a:t>
            </a:r>
          </a:p>
          <a:p>
            <a:r>
              <a:rPr lang="zh-CN" altLang="en-US" sz="1200" kern="1200" dirty="0">
                <a:solidFill>
                  <a:schemeClr val="tx1"/>
                </a:solidFill>
                <a:effectLst/>
                <a:latin typeface="+mn-lt"/>
                <a:ea typeface="+mn-ea"/>
                <a:cs typeface="+mn-cs"/>
              </a:rPr>
              <a:t>二</a:t>
            </a:r>
            <a:r>
              <a:rPr lang="zh-CN" altLang="zh-CN" sz="1200" kern="1200" dirty="0">
                <a:solidFill>
                  <a:schemeClr val="tx1"/>
                </a:solidFill>
                <a:effectLst/>
                <a:latin typeface="+mn-lt"/>
                <a:ea typeface="+mn-ea"/>
                <a:cs typeface="+mn-cs"/>
              </a:rPr>
              <a:t>输出结果太多；</a:t>
            </a:r>
          </a:p>
          <a:p>
            <a:r>
              <a:rPr lang="zh-CN" altLang="en-US" sz="1200" kern="1200" dirty="0">
                <a:solidFill>
                  <a:schemeClr val="tx1"/>
                </a:solidFill>
                <a:effectLst/>
                <a:latin typeface="+mn-lt"/>
                <a:ea typeface="+mn-ea"/>
                <a:cs typeface="+mn-cs"/>
              </a:rPr>
              <a:t>三</a:t>
            </a:r>
            <a:r>
              <a:rPr lang="zh-CN" altLang="zh-CN" sz="1200" kern="1200" dirty="0">
                <a:solidFill>
                  <a:schemeClr val="tx1"/>
                </a:solidFill>
                <a:effectLst/>
                <a:latin typeface="+mn-lt"/>
                <a:ea typeface="+mn-ea"/>
                <a:cs typeface="+mn-cs"/>
              </a:rPr>
              <a:t>路径组合太多。</a:t>
            </a:r>
          </a:p>
          <a:p>
            <a:r>
              <a:rPr lang="zh-CN" altLang="zh-CN" sz="1200" kern="1200" dirty="0">
                <a:solidFill>
                  <a:schemeClr val="tx1"/>
                </a:solidFill>
                <a:effectLst/>
                <a:latin typeface="+mn-lt"/>
                <a:ea typeface="+mn-ea"/>
                <a:cs typeface="+mn-cs"/>
              </a:rPr>
              <a:t>一个适度规模的程序，其路径组合近似天文数字，对于每一种可能的路径都执行一次的穷举测试是不可能的。此外，测试也是有成本的，越是测试后期，为发现错误所付出的代价就会越大，因此也要根据测试错误的概率以及软件可靠性要求，确定最佳停止测试时间，我们不能无限地测试下去。</a:t>
            </a:r>
          </a:p>
          <a:p>
            <a:pPr lvl="0"/>
            <a:r>
              <a:rPr lang="zh-CN" altLang="zh-CN" sz="1200" kern="1200" dirty="0">
                <a:solidFill>
                  <a:schemeClr val="tx1"/>
                </a:solidFill>
                <a:effectLst/>
                <a:latin typeface="+mn-lt"/>
                <a:ea typeface="+mn-ea"/>
                <a:cs typeface="+mn-cs"/>
              </a:rPr>
              <a:t>测试无法显示软件潜在的缺陷。</a:t>
            </a:r>
          </a:p>
          <a:p>
            <a:r>
              <a:rPr lang="zh-CN" altLang="zh-CN" sz="1200" kern="1200" dirty="0">
                <a:solidFill>
                  <a:schemeClr val="tx1"/>
                </a:solidFill>
                <a:effectLst/>
                <a:latin typeface="+mn-lt"/>
                <a:ea typeface="+mn-ea"/>
                <a:cs typeface="+mn-cs"/>
              </a:rPr>
              <a:t>进行测试是可以查找并报告发现的软件缺陷和错误，但不能保证软件的缺陷和错误全部找到，继续进一步测试可能还会找到一些，也就是说测试只能证明软件存在错误而不能证明软件没有错误。</a:t>
            </a:r>
          </a:p>
          <a:p>
            <a:pPr lvl="0"/>
            <a:r>
              <a:rPr lang="zh-CN" altLang="zh-CN" sz="1200" kern="1200" dirty="0">
                <a:solidFill>
                  <a:schemeClr val="tx1"/>
                </a:solidFill>
                <a:effectLst/>
                <a:latin typeface="+mn-lt"/>
                <a:ea typeface="+mn-ea"/>
                <a:cs typeface="+mn-cs"/>
              </a:rPr>
              <a:t>充分注意测试中的群集现象。</a:t>
            </a:r>
          </a:p>
          <a:p>
            <a:r>
              <a:rPr lang="zh-CN" altLang="zh-CN" sz="1200" kern="1200" dirty="0">
                <a:solidFill>
                  <a:schemeClr val="tx1"/>
                </a:solidFill>
                <a:effectLst/>
                <a:latin typeface="+mn-lt"/>
                <a:ea typeface="+mn-ea"/>
                <a:cs typeface="+mn-cs"/>
              </a:rPr>
              <a:t>经验表明，测试后程序中残存的错误数目与该程序中已发现的错误数目或检错率成正比。根据这个规律，应当对错误群集的程序段进行重点测试，以提高测试投资的效益。</a:t>
            </a:r>
          </a:p>
          <a:p>
            <a:r>
              <a:rPr lang="zh-CN" altLang="zh-CN" sz="1200" kern="1200" dirty="0">
                <a:solidFill>
                  <a:schemeClr val="tx1"/>
                </a:solidFill>
                <a:effectLst/>
                <a:latin typeface="+mn-lt"/>
                <a:ea typeface="+mn-ea"/>
                <a:cs typeface="+mn-cs"/>
              </a:rPr>
              <a:t>在所测程序段中，若发现错误数目多，则残存错误数目也比较多。这种错误群集性现象，已为许多程序的测试实践所证实。</a:t>
            </a:r>
          </a:p>
          <a:p>
            <a:pPr lvl="0"/>
            <a:r>
              <a:rPr lang="zh-CN" altLang="zh-CN" sz="1200" kern="1200" dirty="0">
                <a:solidFill>
                  <a:schemeClr val="tx1"/>
                </a:solidFill>
                <a:effectLst/>
                <a:latin typeface="+mn-lt"/>
                <a:ea typeface="+mn-ea"/>
                <a:cs typeface="+mn-cs"/>
              </a:rPr>
              <a:t>程序员应避免检查自己的程序。</a:t>
            </a:r>
          </a:p>
          <a:p>
            <a:r>
              <a:rPr lang="zh-CN" altLang="zh-CN" sz="1200" kern="1200" dirty="0">
                <a:solidFill>
                  <a:schemeClr val="tx1"/>
                </a:solidFill>
                <a:effectLst/>
                <a:latin typeface="+mn-lt"/>
                <a:ea typeface="+mn-ea"/>
                <a:cs typeface="+mn-cs"/>
              </a:rPr>
              <a:t>基于心理因素，人们认为揭露自己程序中的问题总不是一件愉快的事，不愿否认自己的工作；由于思维定势，人们难于发现自己的错误。因此，为达到测试目的，应由客观、公正、严格的独立的测试部门或者独立的第三方测试机构进行测试。</a:t>
            </a:r>
          </a:p>
          <a:p>
            <a:pPr lvl="0"/>
            <a:r>
              <a:rPr lang="zh-CN" altLang="zh-CN" sz="1200" kern="1200" dirty="0">
                <a:solidFill>
                  <a:schemeClr val="tx1"/>
                </a:solidFill>
                <a:effectLst/>
                <a:latin typeface="+mn-lt"/>
                <a:ea typeface="+mn-ea"/>
                <a:cs typeface="+mn-cs"/>
              </a:rPr>
              <a:t>尽量避免测试的随意性。</a:t>
            </a:r>
          </a:p>
          <a:p>
            <a:r>
              <a:rPr lang="zh-CN" altLang="zh-CN" sz="1200" kern="1200" dirty="0">
                <a:solidFill>
                  <a:schemeClr val="tx1"/>
                </a:solidFill>
                <a:effectLst/>
                <a:latin typeface="+mn-lt"/>
                <a:ea typeface="+mn-ea"/>
                <a:cs typeface="+mn-cs"/>
              </a:rPr>
              <a:t>应该从工程的角度去理解软件测试，它是有组织、有计划、有步骤的活动。</a:t>
            </a:r>
          </a:p>
          <a:p>
            <a:endParaRPr kumimoji="1" lang="zh-CN" altLang="en-US" dirty="0"/>
          </a:p>
        </p:txBody>
      </p:sp>
      <p:sp>
        <p:nvSpPr>
          <p:cNvPr id="4" name="灯片编号占位符 3"/>
          <p:cNvSpPr>
            <a:spLocks noGrp="1"/>
          </p:cNvSpPr>
          <p:nvPr>
            <p:ph type="sldNum" sz="quarter" idx="5"/>
          </p:nvPr>
        </p:nvSpPr>
        <p:spPr/>
        <p:txBody>
          <a:bodyPr/>
          <a:lstStyle/>
          <a:p>
            <a:fld id="{3CFCDFF2-99F8-4FF8-ABED-36E9B5D1C146}" type="slidenum">
              <a:rPr lang="zh-CN" altLang="en-US" smtClean="0"/>
              <a:t>6</a:t>
            </a:fld>
            <a:endParaRPr lang="zh-CN" altLang="en-US"/>
          </a:p>
        </p:txBody>
      </p:sp>
    </p:spTree>
    <p:extLst>
      <p:ext uri="{BB962C8B-B14F-4D97-AF65-F5344CB8AC3E}">
        <p14:creationId xmlns:p14="http://schemas.microsoft.com/office/powerpoint/2010/main" val="144090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根据软件定义，软件包括程序、数据和文档，所以软件测试并不仅仅是程序测试。软件测试应贯穿于整个软件生命周期中。在整个软件生命周期中，各阶段有不同的测试对象，形成了不同开发阶段的不同类型的测试。需求分析、概要设计、详细设计以及程序编码等各阶段所得到的文档，包括需求规格说明、概要设计规格说明、详细设计规格说明以及源程序，都应成为“软件测试”的对象。在软件编码结束后，对编写的每一个程序模块进行测试，称为“模块测试”或“单元测试”；在模块集成后，对集成在一起的模块组件，有时也可称为“部件”，进行测试，称为“集成测试”；在集成测试后，需要检测与证实软件是否满足软件需求说明书中规定的要求，这就称为“确认测试”。将整个程序模块集成为软件系统，安装在运行环境下，对硬件、网络、操作系统及支撑平台构成的整体系统进行测试，称为“系统测试”。</a:t>
            </a:r>
          </a:p>
          <a:p>
            <a:r>
              <a:rPr lang="zh-CN" altLang="zh-CN" sz="1200" kern="1200" dirty="0">
                <a:solidFill>
                  <a:schemeClr val="tx1"/>
                </a:solidFill>
                <a:effectLst/>
                <a:latin typeface="+mn-lt"/>
                <a:ea typeface="+mn-ea"/>
                <a:cs typeface="+mn-cs"/>
              </a:rPr>
              <a:t>由于软件分析、设计与开发各阶段是互相衔接的，前一阶段工作中发生的问题如未及时解决，很自然要影响到下一阶段。从源程序的测试中找到的程序错误不一定都是在程序编写过程中产生的。如果简单地把程序中的错误全都归罪于程序员，未免冤枉了他们。据美国一家公司的统计表明，在查找出的软件错误中，属于需求分析和软件设计的错误约占</a:t>
            </a:r>
            <a:r>
              <a:rPr lang="en-US" altLang="zh-CN" sz="1200" kern="1200" dirty="0">
                <a:solidFill>
                  <a:schemeClr val="tx1"/>
                </a:solidFill>
                <a:effectLst/>
                <a:latin typeface="+mn-lt"/>
                <a:ea typeface="+mn-ea"/>
                <a:cs typeface="+mn-cs"/>
              </a:rPr>
              <a:t>64%</a:t>
            </a:r>
            <a:r>
              <a:rPr lang="zh-CN" altLang="zh-CN" sz="1200" kern="1200" dirty="0">
                <a:solidFill>
                  <a:schemeClr val="tx1"/>
                </a:solidFill>
                <a:effectLst/>
                <a:latin typeface="+mn-lt"/>
                <a:ea typeface="+mn-ea"/>
                <a:cs typeface="+mn-cs"/>
              </a:rPr>
              <a:t>，属于程序编写的错误仅占</a:t>
            </a:r>
            <a:r>
              <a:rPr lang="en-US" altLang="zh-CN" sz="1200" kern="1200" dirty="0">
                <a:solidFill>
                  <a:schemeClr val="tx1"/>
                </a:solidFill>
                <a:effectLst/>
                <a:latin typeface="+mn-lt"/>
                <a:ea typeface="+mn-ea"/>
                <a:cs typeface="+mn-cs"/>
              </a:rPr>
              <a:t>36%</a:t>
            </a:r>
            <a:r>
              <a:rPr lang="zh-CN" altLang="zh-CN" sz="1200" kern="1200" dirty="0">
                <a:solidFill>
                  <a:schemeClr val="tx1"/>
                </a:solidFill>
                <a:effectLst/>
                <a:latin typeface="+mn-lt"/>
                <a:ea typeface="+mn-ea"/>
                <a:cs typeface="+mn-cs"/>
              </a:rPr>
              <a:t>。这都说明，对程序编写而言，它的许多错误是“先天的”。事实上，到程序的测试为止，软件开发工作已经经历了许多环节，每个环节都可能发生问题。</a:t>
            </a:r>
          </a:p>
          <a:p>
            <a:r>
              <a:rPr lang="zh-CN" altLang="zh-CN" sz="1200" kern="1200" dirty="0">
                <a:solidFill>
                  <a:schemeClr val="tx1"/>
                </a:solidFill>
                <a:effectLst/>
                <a:latin typeface="+mn-lt"/>
                <a:ea typeface="+mn-ea"/>
                <a:cs typeface="+mn-cs"/>
              </a:rPr>
              <a:t>为了把握各个环节的正确性，人们需要进行各种验证和确认工作。</a:t>
            </a:r>
          </a:p>
          <a:p>
            <a:r>
              <a:rPr lang="zh-CN" altLang="zh-CN" sz="1200" kern="1200" dirty="0">
                <a:solidFill>
                  <a:schemeClr val="tx1"/>
                </a:solidFill>
                <a:effectLst/>
                <a:latin typeface="+mn-lt"/>
                <a:ea typeface="+mn-ea"/>
                <a:cs typeface="+mn-cs"/>
              </a:rPr>
              <a:t>验证（</a:t>
            </a:r>
            <a:r>
              <a:rPr lang="en-US" altLang="zh-CN" sz="1200" kern="1200" dirty="0">
                <a:solidFill>
                  <a:schemeClr val="tx1"/>
                </a:solidFill>
                <a:effectLst/>
                <a:latin typeface="+mn-lt"/>
                <a:ea typeface="+mn-ea"/>
                <a:cs typeface="+mn-cs"/>
              </a:rPr>
              <a:t>verification</a:t>
            </a:r>
            <a:r>
              <a:rPr lang="zh-CN" altLang="zh-CN" sz="1200" kern="1200" dirty="0">
                <a:solidFill>
                  <a:schemeClr val="tx1"/>
                </a:solidFill>
                <a:effectLst/>
                <a:latin typeface="+mn-lt"/>
                <a:ea typeface="+mn-ea"/>
                <a:cs typeface="+mn-cs"/>
              </a:rPr>
              <a:t>）是保证软件正确实现特定功能的一系列活动和过程，目的是保证软件生命周期中的每一个阶段的成果满足上一个阶段所设定的目标。</a:t>
            </a:r>
          </a:p>
          <a:p>
            <a:r>
              <a:rPr lang="zh-CN" altLang="zh-CN" sz="1200" kern="1200" dirty="0">
                <a:solidFill>
                  <a:schemeClr val="tx1"/>
                </a:solidFill>
                <a:effectLst/>
                <a:latin typeface="+mn-lt"/>
                <a:ea typeface="+mn-ea"/>
                <a:cs typeface="+mn-cs"/>
              </a:rPr>
              <a:t>确认（</a:t>
            </a:r>
            <a:r>
              <a:rPr lang="en-US" altLang="zh-CN" sz="1200" kern="1200" dirty="0">
                <a:solidFill>
                  <a:schemeClr val="tx1"/>
                </a:solidFill>
                <a:effectLst/>
                <a:latin typeface="+mn-lt"/>
                <a:ea typeface="+mn-ea"/>
                <a:cs typeface="+mn-cs"/>
              </a:rPr>
              <a:t>validation</a:t>
            </a:r>
            <a:r>
              <a:rPr lang="zh-CN" altLang="zh-CN" sz="1200" kern="1200" dirty="0">
                <a:solidFill>
                  <a:schemeClr val="tx1"/>
                </a:solidFill>
                <a:effectLst/>
                <a:latin typeface="+mn-lt"/>
                <a:ea typeface="+mn-ea"/>
                <a:cs typeface="+mn-cs"/>
              </a:rPr>
              <a:t>）是保证软件满足用户需求的一系列的活动和过程，目的是在软件开发完成后保证软件与用户需求相符合。</a:t>
            </a:r>
          </a:p>
          <a:p>
            <a:r>
              <a:rPr lang="zh-CN" altLang="zh-CN" sz="1200" kern="1200" dirty="0">
                <a:solidFill>
                  <a:schemeClr val="tx1"/>
                </a:solidFill>
                <a:effectLst/>
                <a:latin typeface="+mn-lt"/>
                <a:ea typeface="+mn-ea"/>
                <a:cs typeface="+mn-cs"/>
              </a:rPr>
              <a:t>验证与确认都属于软件测试，它包括对软件分析、设计以及程序的验证和确认。</a:t>
            </a:r>
          </a:p>
          <a:p>
            <a:endParaRPr kumimoji="1" lang="zh-CN" altLang="en-US" dirty="0"/>
          </a:p>
        </p:txBody>
      </p:sp>
      <p:sp>
        <p:nvSpPr>
          <p:cNvPr id="4" name="灯片编号占位符 3"/>
          <p:cNvSpPr>
            <a:spLocks noGrp="1"/>
          </p:cNvSpPr>
          <p:nvPr>
            <p:ph type="sldNum" sz="quarter" idx="5"/>
          </p:nvPr>
        </p:nvSpPr>
        <p:spPr/>
        <p:txBody>
          <a:bodyPr/>
          <a:lstStyle/>
          <a:p>
            <a:fld id="{3CFCDFF2-99F8-4FF8-ABED-36E9B5D1C146}" type="slidenum">
              <a:rPr lang="zh-CN" altLang="en-US" smtClean="0"/>
              <a:t>7</a:t>
            </a:fld>
            <a:endParaRPr lang="zh-CN" altLang="en-US"/>
          </a:p>
        </p:txBody>
      </p:sp>
    </p:spTree>
    <p:extLst>
      <p:ext uri="{BB962C8B-B14F-4D97-AF65-F5344CB8AC3E}">
        <p14:creationId xmlns:p14="http://schemas.microsoft.com/office/powerpoint/2010/main" val="3964770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按照全生命周期的软件测试概念，测试对象应该包括软件设计开发的各个阶段的内容，对于需求和设计阶段的测试以及关于文档的测试将在面向对象与文档测试部分进行描述，这里重点讲述开发阶段的测试和程序测试。</a:t>
            </a:r>
          </a:p>
          <a:p>
            <a:r>
              <a:rPr lang="zh-CN" altLang="zh-CN" dirty="0">
                <a:effectLst/>
              </a:rPr>
              <a:t>软件测试</a:t>
            </a:r>
            <a:r>
              <a:rPr lang="zh-CN" altLang="en-US" dirty="0">
                <a:effectLst/>
              </a:rPr>
              <a:t>可以按照如下几个方面划分。</a:t>
            </a:r>
            <a:r>
              <a:rPr lang="zh-CN" altLang="zh-CN" dirty="0">
                <a:effectLst/>
              </a:rPr>
              <a:t>按照开发阶段划分</a:t>
            </a:r>
            <a:r>
              <a:rPr lang="zh-CN" altLang="en-US" dirty="0">
                <a:effectLst/>
              </a:rPr>
              <a:t>，</a:t>
            </a:r>
            <a:r>
              <a:rPr lang="zh-CN" altLang="zh-CN" dirty="0">
                <a:effectLst/>
              </a:rPr>
              <a:t>按照测试实施组织划分</a:t>
            </a:r>
            <a:r>
              <a:rPr lang="zh-CN" altLang="en-US" dirty="0">
                <a:effectLst/>
              </a:rPr>
              <a:t>，</a:t>
            </a:r>
            <a:r>
              <a:rPr lang="zh-CN" altLang="zh-CN" dirty="0">
                <a:effectLst/>
              </a:rPr>
              <a:t>按照测试技术划分 </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3CFCDFF2-99F8-4FF8-ABED-36E9B5D1C146}" type="slidenum">
              <a:rPr lang="zh-CN" altLang="en-US" smtClean="0"/>
              <a:t>8</a:t>
            </a:fld>
            <a:endParaRPr lang="zh-CN" altLang="en-US"/>
          </a:p>
        </p:txBody>
      </p:sp>
    </p:spTree>
    <p:extLst>
      <p:ext uri="{BB962C8B-B14F-4D97-AF65-F5344CB8AC3E}">
        <p14:creationId xmlns:p14="http://schemas.microsoft.com/office/powerpoint/2010/main" val="1186976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按照开发阶段划分软件测试可分为：单元测试、集成测试、系统测试、确认测试和验收测试。</a:t>
            </a:r>
          </a:p>
          <a:p>
            <a:r>
              <a:rPr lang="zh-CN" altLang="zh-CN" sz="1200" kern="1200" dirty="0">
                <a:solidFill>
                  <a:schemeClr val="tx1"/>
                </a:solidFill>
                <a:effectLst/>
                <a:latin typeface="+mn-lt"/>
                <a:ea typeface="+mn-ea"/>
                <a:cs typeface="+mn-cs"/>
              </a:rPr>
              <a:t>单元测试又称模块测试，是针对软件设计的最小单位——程序模块进行正确性检验的测试工作。其目的在于检查每个程序单元能否正确实现详细设计说明中的模块功能、性能、接口和设计约束等要求，发现各模块内部可能存在的各种错误。单元测试需要从程序的内部结构出发设计测试用例。多个模块可以平行地独立进行单元测试。</a:t>
            </a:r>
          </a:p>
          <a:p>
            <a:r>
              <a:rPr lang="zh-CN" altLang="zh-CN" sz="1200" kern="1200" dirty="0">
                <a:solidFill>
                  <a:schemeClr val="tx1"/>
                </a:solidFill>
                <a:effectLst/>
                <a:latin typeface="+mn-lt"/>
                <a:ea typeface="+mn-ea"/>
                <a:cs typeface="+mn-cs"/>
              </a:rPr>
              <a:t>集成测试也叫做组装测试。通常在单元测试的基础上，将所有的程序模块进行有序的、递增的测试。集成测试是检验程序单元或部件的接口关系，逐步集成为符合概要设计要求的程序部件或整个系统。</a:t>
            </a:r>
          </a:p>
          <a:p>
            <a:r>
              <a:rPr lang="zh-CN" altLang="zh-CN" sz="1200" kern="1200" dirty="0">
                <a:solidFill>
                  <a:schemeClr val="tx1"/>
                </a:solidFill>
                <a:effectLst/>
                <a:latin typeface="+mn-lt"/>
                <a:ea typeface="+mn-ea"/>
                <a:cs typeface="+mn-cs"/>
              </a:rPr>
              <a:t>软件集成的过程是一个持续的过程，会形成很多个临时版本，在不断的集成过程中，功能集成的稳定性是真正的挑战。在每个版本提交时，都需要进行冒烟测试，即对程序主要功能进行验证。冒烟测试也叫版本验证测试、提交测试。</a:t>
            </a:r>
          </a:p>
          <a:p>
            <a:r>
              <a:rPr lang="zh-CN" altLang="zh-CN" sz="1200" kern="1200" dirty="0">
                <a:solidFill>
                  <a:schemeClr val="tx1"/>
                </a:solidFill>
                <a:effectLst/>
                <a:latin typeface="+mn-lt"/>
                <a:ea typeface="+mn-ea"/>
                <a:cs typeface="+mn-cs"/>
              </a:rPr>
              <a:t>确认测试是通过检验和提供客观证据，证实软件是否满足特定预期用途的需求。确认测试是检测与证实软件是否满足软件需求说明书中规定的要求。</a:t>
            </a:r>
          </a:p>
          <a:p>
            <a:r>
              <a:rPr lang="zh-CN" altLang="zh-CN" sz="1200" kern="1200" dirty="0">
                <a:solidFill>
                  <a:schemeClr val="tx1"/>
                </a:solidFill>
                <a:effectLst/>
                <a:latin typeface="+mn-lt"/>
                <a:ea typeface="+mn-ea"/>
                <a:cs typeface="+mn-cs"/>
              </a:rPr>
              <a:t>系统测试是为验证和确认系统是否达到其原始目标，而对集成的硬件和软件系统进行的测试。系统测试是在真实或模拟系统运行的环境下，检查完整的程序系统能否和系统（包括硬件、外设、网络和系统软件、支持平台等）正确配置、连接，并满足用户需求。</a:t>
            </a:r>
          </a:p>
          <a:p>
            <a:r>
              <a:rPr lang="zh-CN" altLang="zh-CN" sz="1200" kern="1200" dirty="0">
                <a:solidFill>
                  <a:schemeClr val="tx1"/>
                </a:solidFill>
                <a:effectLst/>
                <a:latin typeface="+mn-lt"/>
                <a:ea typeface="+mn-ea"/>
                <a:cs typeface="+mn-cs"/>
              </a:rPr>
              <a:t>按照项目任务书或合同、供需双方约定的验收依据文档进行的对整个系统的测试与评审，决定是否接收或拒收系统。</a:t>
            </a:r>
          </a:p>
          <a:p>
            <a:endParaRPr kumimoji="1" lang="zh-CN" altLang="en-US" dirty="0"/>
          </a:p>
        </p:txBody>
      </p:sp>
      <p:sp>
        <p:nvSpPr>
          <p:cNvPr id="4" name="灯片编号占位符 3"/>
          <p:cNvSpPr>
            <a:spLocks noGrp="1"/>
          </p:cNvSpPr>
          <p:nvPr>
            <p:ph type="sldNum" sz="quarter" idx="5"/>
          </p:nvPr>
        </p:nvSpPr>
        <p:spPr/>
        <p:txBody>
          <a:bodyPr/>
          <a:lstStyle/>
          <a:p>
            <a:fld id="{3CFCDFF2-99F8-4FF8-ABED-36E9B5D1C146}" type="slidenum">
              <a:rPr lang="zh-CN" altLang="en-US" smtClean="0"/>
              <a:t>9</a:t>
            </a:fld>
            <a:endParaRPr lang="zh-CN" altLang="en-US"/>
          </a:p>
        </p:txBody>
      </p:sp>
    </p:spTree>
    <p:extLst>
      <p:ext uri="{BB962C8B-B14F-4D97-AF65-F5344CB8AC3E}">
        <p14:creationId xmlns:p14="http://schemas.microsoft.com/office/powerpoint/2010/main" val="888920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890767F-966D-4FC4-94F5-594FF744558E}" type="datetimeFigureOut">
              <a:rPr lang="zh-CN" altLang="en-US" smtClean="0"/>
              <a:t>2020/5/29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9983E4-DEAA-4716-9751-E03FDA29DE22}" type="slidenum">
              <a:rPr lang="zh-CN" altLang="en-US" smtClean="0"/>
              <a:t>‹#›</a:t>
            </a:fld>
            <a:endParaRPr lang="zh-CN" altLang="en-US"/>
          </a:p>
        </p:txBody>
      </p:sp>
    </p:spTree>
    <p:extLst>
      <p:ext uri="{BB962C8B-B14F-4D97-AF65-F5344CB8AC3E}">
        <p14:creationId xmlns:p14="http://schemas.microsoft.com/office/powerpoint/2010/main" val="1830729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890767F-966D-4FC4-94F5-594FF744558E}" type="datetimeFigureOut">
              <a:rPr lang="zh-CN" altLang="en-US" smtClean="0"/>
              <a:t>2020/5/29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9983E4-DEAA-4716-9751-E03FDA29DE22}" type="slidenum">
              <a:rPr lang="zh-CN" altLang="en-US" smtClean="0"/>
              <a:t>‹#›</a:t>
            </a:fld>
            <a:endParaRPr lang="zh-CN" altLang="en-US"/>
          </a:p>
        </p:txBody>
      </p:sp>
    </p:spTree>
    <p:extLst>
      <p:ext uri="{BB962C8B-B14F-4D97-AF65-F5344CB8AC3E}">
        <p14:creationId xmlns:p14="http://schemas.microsoft.com/office/powerpoint/2010/main" val="338059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890767F-966D-4FC4-94F5-594FF744558E}" type="datetimeFigureOut">
              <a:rPr lang="zh-CN" altLang="en-US" smtClean="0"/>
              <a:t>2020/5/29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9983E4-DEAA-4716-9751-E03FDA29DE22}" type="slidenum">
              <a:rPr lang="zh-CN" altLang="en-US" smtClean="0"/>
              <a:t>‹#›</a:t>
            </a:fld>
            <a:endParaRPr lang="zh-CN" altLang="en-US"/>
          </a:p>
        </p:txBody>
      </p:sp>
    </p:spTree>
    <p:extLst>
      <p:ext uri="{BB962C8B-B14F-4D97-AF65-F5344CB8AC3E}">
        <p14:creationId xmlns:p14="http://schemas.microsoft.com/office/powerpoint/2010/main" val="486678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890767F-966D-4FC4-94F5-594FF744558E}" type="datetimeFigureOut">
              <a:rPr lang="zh-CN" altLang="en-US" smtClean="0"/>
              <a:t>2020/5/29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9983E4-DEAA-4716-9751-E03FDA29DE22}" type="slidenum">
              <a:rPr lang="zh-CN" altLang="en-US" smtClean="0"/>
              <a:t>‹#›</a:t>
            </a:fld>
            <a:endParaRPr lang="zh-CN"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45202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890767F-966D-4FC4-94F5-594FF744558E}" type="datetimeFigureOut">
              <a:rPr lang="zh-CN" altLang="en-US" smtClean="0"/>
              <a:t>2020/5/29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9983E4-DEAA-4716-9751-E03FDA29DE22}" type="slidenum">
              <a:rPr lang="zh-CN" altLang="en-US" smtClean="0"/>
              <a:t>‹#›</a:t>
            </a:fld>
            <a:endParaRPr lang="zh-CN" altLang="en-US"/>
          </a:p>
        </p:txBody>
      </p:sp>
    </p:spTree>
    <p:extLst>
      <p:ext uri="{BB962C8B-B14F-4D97-AF65-F5344CB8AC3E}">
        <p14:creationId xmlns:p14="http://schemas.microsoft.com/office/powerpoint/2010/main" val="3455221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1890767F-966D-4FC4-94F5-594FF744558E}" type="datetimeFigureOut">
              <a:rPr lang="zh-CN" altLang="en-US" smtClean="0"/>
              <a:t>2020/5/29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79983E4-DEAA-4716-9751-E03FDA29DE22}" type="slidenum">
              <a:rPr lang="zh-CN" altLang="en-US" smtClean="0"/>
              <a:t>‹#›</a:t>
            </a:fld>
            <a:endParaRPr lang="zh-CN" altLang="en-US"/>
          </a:p>
        </p:txBody>
      </p:sp>
    </p:spTree>
    <p:extLst>
      <p:ext uri="{BB962C8B-B14F-4D97-AF65-F5344CB8AC3E}">
        <p14:creationId xmlns:p14="http://schemas.microsoft.com/office/powerpoint/2010/main" val="3181121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1890767F-966D-4FC4-94F5-594FF744558E}" type="datetimeFigureOut">
              <a:rPr lang="zh-CN" altLang="en-US" smtClean="0"/>
              <a:t>2020/5/29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79983E4-DEAA-4716-9751-E03FDA29DE22}" type="slidenum">
              <a:rPr lang="zh-CN" altLang="en-US" smtClean="0"/>
              <a:t>‹#›</a:t>
            </a:fld>
            <a:endParaRPr lang="zh-CN" altLang="en-US"/>
          </a:p>
        </p:txBody>
      </p:sp>
    </p:spTree>
    <p:extLst>
      <p:ext uri="{BB962C8B-B14F-4D97-AF65-F5344CB8AC3E}">
        <p14:creationId xmlns:p14="http://schemas.microsoft.com/office/powerpoint/2010/main" val="106097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890767F-966D-4FC4-94F5-594FF744558E}" type="datetimeFigureOut">
              <a:rPr lang="zh-CN" altLang="en-US" smtClean="0"/>
              <a:t>2020/5/29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9983E4-DEAA-4716-9751-E03FDA29DE22}" type="slidenum">
              <a:rPr lang="zh-CN" altLang="en-US" smtClean="0"/>
              <a:t>‹#›</a:t>
            </a:fld>
            <a:endParaRPr lang="zh-CN" altLang="en-US"/>
          </a:p>
        </p:txBody>
      </p:sp>
    </p:spTree>
    <p:extLst>
      <p:ext uri="{BB962C8B-B14F-4D97-AF65-F5344CB8AC3E}">
        <p14:creationId xmlns:p14="http://schemas.microsoft.com/office/powerpoint/2010/main" val="2180941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890767F-966D-4FC4-94F5-594FF744558E}" type="datetimeFigureOut">
              <a:rPr lang="zh-CN" altLang="en-US" smtClean="0"/>
              <a:t>2020/5/29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9983E4-DEAA-4716-9751-E03FDA29DE22}" type="slidenum">
              <a:rPr lang="zh-CN" altLang="en-US" smtClean="0"/>
              <a:t>‹#›</a:t>
            </a:fld>
            <a:endParaRPr lang="zh-CN" altLang="en-US"/>
          </a:p>
        </p:txBody>
      </p:sp>
    </p:spTree>
    <p:extLst>
      <p:ext uri="{BB962C8B-B14F-4D97-AF65-F5344CB8AC3E}">
        <p14:creationId xmlns:p14="http://schemas.microsoft.com/office/powerpoint/2010/main" val="71174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890767F-966D-4FC4-94F5-594FF744558E}" type="datetimeFigureOut">
              <a:rPr lang="zh-CN" altLang="en-US" smtClean="0"/>
              <a:t>2020/5/29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9983E4-DEAA-4716-9751-E03FDA29DE22}" type="slidenum">
              <a:rPr lang="zh-CN" altLang="en-US" smtClean="0"/>
              <a:t>‹#›</a:t>
            </a:fld>
            <a:endParaRPr lang="zh-CN" altLang="en-US"/>
          </a:p>
        </p:txBody>
      </p:sp>
    </p:spTree>
    <p:extLst>
      <p:ext uri="{BB962C8B-B14F-4D97-AF65-F5344CB8AC3E}">
        <p14:creationId xmlns:p14="http://schemas.microsoft.com/office/powerpoint/2010/main" val="2467892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890767F-966D-4FC4-94F5-594FF744558E}" type="datetimeFigureOut">
              <a:rPr lang="zh-CN" altLang="en-US" smtClean="0"/>
              <a:t>2020/5/29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79983E4-DEAA-4716-9751-E03FDA29DE22}" type="slidenum">
              <a:rPr lang="zh-CN" altLang="en-US" smtClean="0"/>
              <a:t>‹#›</a:t>
            </a:fld>
            <a:endParaRPr lang="zh-CN" altLang="en-US"/>
          </a:p>
        </p:txBody>
      </p:sp>
    </p:spTree>
    <p:extLst>
      <p:ext uri="{BB962C8B-B14F-4D97-AF65-F5344CB8AC3E}">
        <p14:creationId xmlns:p14="http://schemas.microsoft.com/office/powerpoint/2010/main" val="332334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890767F-966D-4FC4-94F5-594FF744558E}" type="datetimeFigureOut">
              <a:rPr lang="zh-CN" altLang="en-US" smtClean="0"/>
              <a:t>2020/5/29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9983E4-DEAA-4716-9751-E03FDA29DE22}" type="slidenum">
              <a:rPr lang="zh-CN" altLang="en-US" smtClean="0"/>
              <a:t>‹#›</a:t>
            </a:fld>
            <a:endParaRPr lang="zh-CN" altLang="en-US" dirty="0"/>
          </a:p>
        </p:txBody>
      </p:sp>
    </p:spTree>
    <p:extLst>
      <p:ext uri="{BB962C8B-B14F-4D97-AF65-F5344CB8AC3E}">
        <p14:creationId xmlns:p14="http://schemas.microsoft.com/office/powerpoint/2010/main" val="3473164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890767F-966D-4FC4-94F5-594FF744558E}" type="datetimeFigureOut">
              <a:rPr lang="zh-CN" altLang="en-US" smtClean="0"/>
              <a:t>2020/5/29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79983E4-DEAA-4716-9751-E03FDA29DE22}" type="slidenum">
              <a:rPr lang="zh-CN" altLang="en-US" smtClean="0"/>
              <a:t>‹#›</a:t>
            </a:fld>
            <a:endParaRPr lang="zh-CN" altLang="en-US"/>
          </a:p>
        </p:txBody>
      </p:sp>
    </p:spTree>
    <p:extLst>
      <p:ext uri="{BB962C8B-B14F-4D97-AF65-F5344CB8AC3E}">
        <p14:creationId xmlns:p14="http://schemas.microsoft.com/office/powerpoint/2010/main" val="369358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890767F-966D-4FC4-94F5-594FF744558E}" type="datetimeFigureOut">
              <a:rPr lang="zh-CN" altLang="en-US" smtClean="0"/>
              <a:t>2020/5/29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79983E4-DEAA-4716-9751-E03FDA29DE22}" type="slidenum">
              <a:rPr lang="zh-CN" altLang="en-US" smtClean="0"/>
              <a:t>‹#›</a:t>
            </a:fld>
            <a:endParaRPr lang="zh-CN" altLang="en-US"/>
          </a:p>
        </p:txBody>
      </p:sp>
    </p:spTree>
    <p:extLst>
      <p:ext uri="{BB962C8B-B14F-4D97-AF65-F5344CB8AC3E}">
        <p14:creationId xmlns:p14="http://schemas.microsoft.com/office/powerpoint/2010/main" val="88634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0767F-966D-4FC4-94F5-594FF744558E}" type="datetimeFigureOut">
              <a:rPr lang="zh-CN" altLang="en-US" smtClean="0"/>
              <a:t>2020/5/29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79983E4-DEAA-4716-9751-E03FDA29DE22}" type="slidenum">
              <a:rPr lang="zh-CN" altLang="en-US" smtClean="0"/>
              <a:t>‹#›</a:t>
            </a:fld>
            <a:endParaRPr lang="zh-CN" altLang="en-US"/>
          </a:p>
        </p:txBody>
      </p:sp>
    </p:spTree>
    <p:extLst>
      <p:ext uri="{BB962C8B-B14F-4D97-AF65-F5344CB8AC3E}">
        <p14:creationId xmlns:p14="http://schemas.microsoft.com/office/powerpoint/2010/main" val="658990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890767F-966D-4FC4-94F5-594FF744558E}" type="datetimeFigureOut">
              <a:rPr lang="zh-CN" altLang="en-US" smtClean="0"/>
              <a:t>2020/5/29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9983E4-DEAA-4716-9751-E03FDA29DE22}" type="slidenum">
              <a:rPr lang="zh-CN" altLang="en-US" smtClean="0"/>
              <a:t>‹#›</a:t>
            </a:fld>
            <a:endParaRPr lang="zh-CN" altLang="en-US"/>
          </a:p>
        </p:txBody>
      </p:sp>
    </p:spTree>
    <p:extLst>
      <p:ext uri="{BB962C8B-B14F-4D97-AF65-F5344CB8AC3E}">
        <p14:creationId xmlns:p14="http://schemas.microsoft.com/office/powerpoint/2010/main" val="3751407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890767F-966D-4FC4-94F5-594FF744558E}" type="datetimeFigureOut">
              <a:rPr lang="zh-CN" altLang="en-US" smtClean="0"/>
              <a:t>2020/5/29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79983E4-DEAA-4716-9751-E03FDA29DE22}" type="slidenum">
              <a:rPr lang="zh-CN" altLang="en-US" smtClean="0"/>
              <a:t>‹#›</a:t>
            </a:fld>
            <a:endParaRPr lang="zh-CN" altLang="en-US"/>
          </a:p>
        </p:txBody>
      </p:sp>
    </p:spTree>
    <p:extLst>
      <p:ext uri="{BB962C8B-B14F-4D97-AF65-F5344CB8AC3E}">
        <p14:creationId xmlns:p14="http://schemas.microsoft.com/office/powerpoint/2010/main" val="318137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890767F-966D-4FC4-94F5-594FF744558E}" type="datetimeFigureOut">
              <a:rPr lang="zh-CN" altLang="en-US" smtClean="0"/>
              <a:t>2020/5/29</a:t>
            </a:fld>
            <a:endParaRPr lang="zh-CN"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79983E4-DEAA-4716-9751-E03FDA29DE22}" type="slidenum">
              <a:rPr lang="zh-CN" altLang="en-US" smtClean="0"/>
              <a:t>‹#›</a:t>
            </a:fld>
            <a:endParaRPr lang="zh-CN" altLang="en-US"/>
          </a:p>
        </p:txBody>
      </p:sp>
      <p:pic>
        <p:nvPicPr>
          <p:cNvPr id="7" name="图片 6">
            <a:extLst>
              <a:ext uri="{FF2B5EF4-FFF2-40B4-BE49-F238E27FC236}">
                <a16:creationId xmlns:a16="http://schemas.microsoft.com/office/drawing/2014/main" id="{826A34D4-6E8F-4A2F-B915-388DFE50CBD4}"/>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1920941" y="6534150"/>
            <a:ext cx="322954" cy="340326"/>
          </a:xfrm>
          <a:prstGeom prst="rect">
            <a:avLst/>
          </a:prstGeom>
        </p:spPr>
      </p:pic>
      <p:sp>
        <p:nvSpPr>
          <p:cNvPr id="8" name="矩形 7">
            <a:extLst>
              <a:ext uri="{FF2B5EF4-FFF2-40B4-BE49-F238E27FC236}">
                <a16:creationId xmlns:a16="http://schemas.microsoft.com/office/drawing/2014/main" id="{A64FEB98-CE9A-47EF-8C63-9E5BA468B9EE}"/>
              </a:ext>
            </a:extLst>
          </p:cNvPr>
          <p:cNvSpPr/>
          <p:nvPr userDrawn="1"/>
        </p:nvSpPr>
        <p:spPr>
          <a:xfrm>
            <a:off x="10633287" y="6457890"/>
            <a:ext cx="1635322" cy="400110"/>
          </a:xfrm>
          <a:prstGeom prst="rect">
            <a:avLst/>
          </a:prstGeom>
          <a:noFill/>
        </p:spPr>
        <p:txBody>
          <a:bodyPr wrap="square" lIns="91440" tIns="45720" rIns="91440" bIns="45720">
            <a:spAutoFit/>
          </a:bodyPr>
          <a:lstStyle/>
          <a:p>
            <a:pPr algn="ctr"/>
            <a:r>
              <a:rPr lang="zh-CN" altLang="en-US" sz="2000" b="0" u="none" cap="none" spc="0" dirty="0">
                <a:ln w="0"/>
                <a:solidFill>
                  <a:schemeClr val="tx1"/>
                </a:solidFill>
                <a:effectLst>
                  <a:outerShdw blurRad="38100" dist="19050" dir="2700000" algn="tl" rotWithShape="0">
                    <a:schemeClr val="dk1">
                      <a:alpha val="40000"/>
                    </a:schemeClr>
                  </a:outerShdw>
                </a:effectLst>
                <a:latin typeface="方正舒体" panose="02010601030101010101" pitchFamily="2" charset="-122"/>
                <a:ea typeface="方正舒体" panose="02010601030101010101" pitchFamily="2" charset="-122"/>
              </a:rPr>
              <a:t>冰棍学堂</a:t>
            </a:r>
          </a:p>
        </p:txBody>
      </p:sp>
    </p:spTree>
    <p:extLst>
      <p:ext uri="{BB962C8B-B14F-4D97-AF65-F5344CB8AC3E}">
        <p14:creationId xmlns:p14="http://schemas.microsoft.com/office/powerpoint/2010/main" val="2255353323"/>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0E3E6-8E11-43A5-85B9-2F5EA9D60692}"/>
              </a:ext>
            </a:extLst>
          </p:cNvPr>
          <p:cNvSpPr>
            <a:spLocks noGrp="1"/>
          </p:cNvSpPr>
          <p:nvPr>
            <p:ph type="ctrTitle"/>
          </p:nvPr>
        </p:nvSpPr>
        <p:spPr/>
        <p:txBody>
          <a:bodyPr/>
          <a:lstStyle/>
          <a:p>
            <a:r>
              <a:rPr lang="zh-CN" altLang="en-US" dirty="0">
                <a:effectLst/>
              </a:rPr>
              <a:t>认识</a:t>
            </a:r>
            <a:r>
              <a:rPr lang="zh-CN" altLang="zh-CN" dirty="0">
                <a:effectLst/>
              </a:rPr>
              <a:t>软件测试</a:t>
            </a:r>
            <a:endParaRPr lang="zh-CN" altLang="en-US" dirty="0"/>
          </a:p>
        </p:txBody>
      </p:sp>
      <p:sp>
        <p:nvSpPr>
          <p:cNvPr id="3" name="副标题 2">
            <a:extLst>
              <a:ext uri="{FF2B5EF4-FFF2-40B4-BE49-F238E27FC236}">
                <a16:creationId xmlns:a16="http://schemas.microsoft.com/office/drawing/2014/main" id="{E85A9F8E-FA74-4C96-9F4F-C4EB64095EB5}"/>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125697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E6353-9872-DA40-AF3F-99D144AD1FC5}"/>
              </a:ext>
            </a:extLst>
          </p:cNvPr>
          <p:cNvSpPr>
            <a:spLocks noGrp="1"/>
          </p:cNvSpPr>
          <p:nvPr>
            <p:ph type="title"/>
          </p:nvPr>
        </p:nvSpPr>
        <p:spPr/>
        <p:txBody>
          <a:bodyPr>
            <a:normAutofit/>
          </a:bodyPr>
          <a:lstStyle/>
          <a:p>
            <a:r>
              <a:rPr lang="zh-CN" altLang="zh-CN" dirty="0">
                <a:effectLst/>
              </a:rPr>
              <a:t>按照测试实施组织划分 </a:t>
            </a:r>
            <a:endParaRPr kumimoji="1" lang="zh-CN" altLang="en-US" dirty="0"/>
          </a:p>
        </p:txBody>
      </p:sp>
      <p:sp>
        <p:nvSpPr>
          <p:cNvPr id="3" name="内容占位符 2">
            <a:extLst>
              <a:ext uri="{FF2B5EF4-FFF2-40B4-BE49-F238E27FC236}">
                <a16:creationId xmlns:a16="http://schemas.microsoft.com/office/drawing/2014/main" id="{61A43A9D-F078-9B45-98CA-788361802ECA}"/>
              </a:ext>
            </a:extLst>
          </p:cNvPr>
          <p:cNvSpPr>
            <a:spLocks noGrp="1"/>
          </p:cNvSpPr>
          <p:nvPr>
            <p:ph idx="1"/>
          </p:nvPr>
        </p:nvSpPr>
        <p:spPr/>
        <p:txBody>
          <a:bodyPr>
            <a:normAutofit/>
          </a:bodyPr>
          <a:lstStyle/>
          <a:p>
            <a:r>
              <a:rPr lang="zh-CN" altLang="zh-CN" sz="2800" dirty="0">
                <a:effectLst/>
              </a:rPr>
              <a:t>开发方测试</a:t>
            </a:r>
            <a:endParaRPr lang="en-US" altLang="zh-CN" sz="2800" dirty="0">
              <a:effectLst/>
            </a:endParaRPr>
          </a:p>
          <a:p>
            <a:r>
              <a:rPr lang="zh-CN" altLang="zh-CN" sz="2800" dirty="0">
                <a:effectLst/>
              </a:rPr>
              <a:t>用户测试</a:t>
            </a:r>
            <a:endParaRPr lang="en-US" altLang="zh-CN" sz="2800" dirty="0">
              <a:effectLst/>
            </a:endParaRPr>
          </a:p>
          <a:p>
            <a:r>
              <a:rPr lang="zh-CN" altLang="zh-CN" sz="2800" dirty="0">
                <a:effectLst/>
              </a:rPr>
              <a:t>第三方测试 </a:t>
            </a:r>
            <a:endParaRPr kumimoji="1" lang="zh-CN" altLang="en-US" sz="2800" dirty="0"/>
          </a:p>
        </p:txBody>
      </p:sp>
    </p:spTree>
    <p:extLst>
      <p:ext uri="{BB962C8B-B14F-4D97-AF65-F5344CB8AC3E}">
        <p14:creationId xmlns:p14="http://schemas.microsoft.com/office/powerpoint/2010/main" val="4136732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69AB8-639F-3140-9094-FEF0ADBBB93D}"/>
              </a:ext>
            </a:extLst>
          </p:cNvPr>
          <p:cNvSpPr>
            <a:spLocks noGrp="1"/>
          </p:cNvSpPr>
          <p:nvPr>
            <p:ph type="title"/>
          </p:nvPr>
        </p:nvSpPr>
        <p:spPr/>
        <p:txBody>
          <a:bodyPr>
            <a:normAutofit/>
          </a:bodyPr>
          <a:lstStyle/>
          <a:p>
            <a:r>
              <a:rPr lang="zh-CN" altLang="zh-CN" b="1" dirty="0">
                <a:effectLst/>
              </a:rPr>
              <a:t>按照测试技术划分</a:t>
            </a:r>
            <a:endParaRPr kumimoji="1" lang="zh-CN" altLang="en-US" dirty="0"/>
          </a:p>
        </p:txBody>
      </p:sp>
      <p:sp>
        <p:nvSpPr>
          <p:cNvPr id="3" name="内容占位符 2">
            <a:extLst>
              <a:ext uri="{FF2B5EF4-FFF2-40B4-BE49-F238E27FC236}">
                <a16:creationId xmlns:a16="http://schemas.microsoft.com/office/drawing/2014/main" id="{9B7B26AD-C162-104C-9B2D-70551B67CD42}"/>
              </a:ext>
            </a:extLst>
          </p:cNvPr>
          <p:cNvSpPr>
            <a:spLocks noGrp="1"/>
          </p:cNvSpPr>
          <p:nvPr>
            <p:ph idx="1"/>
          </p:nvPr>
        </p:nvSpPr>
        <p:spPr/>
        <p:txBody>
          <a:bodyPr>
            <a:normAutofit/>
          </a:bodyPr>
          <a:lstStyle/>
          <a:p>
            <a:r>
              <a:rPr lang="zh-CN" altLang="zh-CN" sz="2800" dirty="0">
                <a:effectLst/>
              </a:rPr>
              <a:t>白盒测试</a:t>
            </a:r>
            <a:endParaRPr lang="en-US" altLang="zh-CN" sz="2800" dirty="0">
              <a:effectLst/>
            </a:endParaRPr>
          </a:p>
          <a:p>
            <a:endParaRPr lang="en-US" altLang="zh-CN" sz="2800" dirty="0">
              <a:effectLst/>
            </a:endParaRPr>
          </a:p>
          <a:p>
            <a:r>
              <a:rPr lang="zh-CN" altLang="zh-CN" sz="2800" dirty="0">
                <a:effectLst/>
              </a:rPr>
              <a:t>黑盒测试</a:t>
            </a:r>
            <a:endParaRPr lang="en-US" altLang="zh-CN" sz="2800" dirty="0">
              <a:effectLst/>
            </a:endParaRPr>
          </a:p>
          <a:p>
            <a:endParaRPr lang="en-US" altLang="zh-CN" sz="2800" dirty="0">
              <a:effectLst/>
            </a:endParaRPr>
          </a:p>
          <a:p>
            <a:r>
              <a:rPr lang="zh-CN" altLang="zh-CN" sz="2800" dirty="0">
                <a:effectLst/>
              </a:rPr>
              <a:t>灰盒测试 </a:t>
            </a:r>
            <a:endParaRPr kumimoji="1" lang="zh-CN" altLang="en-US" sz="2800" dirty="0"/>
          </a:p>
        </p:txBody>
      </p:sp>
    </p:spTree>
    <p:extLst>
      <p:ext uri="{BB962C8B-B14F-4D97-AF65-F5344CB8AC3E}">
        <p14:creationId xmlns:p14="http://schemas.microsoft.com/office/powerpoint/2010/main" val="385458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22F12-C67B-4E3B-B1F8-4667D583E507}"/>
              </a:ext>
            </a:extLst>
          </p:cNvPr>
          <p:cNvSpPr>
            <a:spLocks noGrp="1"/>
          </p:cNvSpPr>
          <p:nvPr>
            <p:ph type="title"/>
          </p:nvPr>
        </p:nvSpPr>
        <p:spPr/>
        <p:txBody>
          <a:bodyPr>
            <a:normAutofit/>
          </a:bodyPr>
          <a:lstStyle/>
          <a:p>
            <a:r>
              <a:rPr lang="zh-CN" altLang="zh-CN" b="1" dirty="0">
                <a:effectLst/>
              </a:rPr>
              <a:t>什么是软件测试</a:t>
            </a:r>
            <a:endParaRPr lang="zh-CN" altLang="en-US" dirty="0"/>
          </a:p>
        </p:txBody>
      </p:sp>
      <p:sp>
        <p:nvSpPr>
          <p:cNvPr id="7" name="内容占位符 6">
            <a:extLst>
              <a:ext uri="{FF2B5EF4-FFF2-40B4-BE49-F238E27FC236}">
                <a16:creationId xmlns:a16="http://schemas.microsoft.com/office/drawing/2014/main" id="{34F39F8A-FD1C-41DC-998B-AE8C7439FA6A}"/>
              </a:ext>
            </a:extLst>
          </p:cNvPr>
          <p:cNvSpPr>
            <a:spLocks noGrp="1"/>
          </p:cNvSpPr>
          <p:nvPr>
            <p:ph idx="1"/>
          </p:nvPr>
        </p:nvSpPr>
        <p:spPr/>
        <p:txBody>
          <a:bodyPr>
            <a:normAutofit/>
          </a:bodyPr>
          <a:lstStyle/>
          <a:p>
            <a:r>
              <a:rPr lang="zh-CN" altLang="zh-CN" sz="3200" dirty="0">
                <a:effectLst/>
                <a:latin typeface="微软雅黑 Light" panose="020B0502040204020203" pitchFamily="34" charset="-122"/>
                <a:ea typeface="微软雅黑 Light" panose="020B0502040204020203" pitchFamily="34" charset="-122"/>
              </a:rPr>
              <a:t>“软件测试”的经典定义是在规定条件下对程序进行操作，以发现错误，对软件质量进行评估。</a:t>
            </a:r>
            <a:endParaRPr lang="zh-CN" altLang="en-US" sz="3200" dirty="0">
              <a:latin typeface="微软雅黑 Light" panose="020B0502040204020203" pitchFamily="34" charset="-122"/>
              <a:ea typeface="微软雅黑 Light" panose="020B0502040204020203" pitchFamily="34" charset="-122"/>
            </a:endParaRPr>
          </a:p>
        </p:txBody>
      </p:sp>
      <p:pic>
        <p:nvPicPr>
          <p:cNvPr id="1026" name="Picture 2">
            <a:extLst>
              <a:ext uri="{FF2B5EF4-FFF2-40B4-BE49-F238E27FC236}">
                <a16:creationId xmlns:a16="http://schemas.microsoft.com/office/drawing/2014/main" id="{3F5CD3B9-18A6-4B0E-A0EB-741BC08E95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737" y="2914312"/>
            <a:ext cx="7050505" cy="3717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77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D08CC-E5C7-45AF-AE0E-1D8B027FE1D9}"/>
              </a:ext>
            </a:extLst>
          </p:cNvPr>
          <p:cNvSpPr>
            <a:spLocks noGrp="1"/>
          </p:cNvSpPr>
          <p:nvPr>
            <p:ph type="title"/>
          </p:nvPr>
        </p:nvSpPr>
        <p:spPr/>
        <p:txBody>
          <a:bodyPr/>
          <a:lstStyle/>
          <a:p>
            <a:r>
              <a:rPr lang="zh-CN" altLang="en-US" dirty="0"/>
              <a:t>什么事软件质量</a:t>
            </a:r>
          </a:p>
        </p:txBody>
      </p:sp>
      <p:graphicFrame>
        <p:nvGraphicFramePr>
          <p:cNvPr id="4" name="图示 3">
            <a:extLst>
              <a:ext uri="{FF2B5EF4-FFF2-40B4-BE49-F238E27FC236}">
                <a16:creationId xmlns:a16="http://schemas.microsoft.com/office/drawing/2014/main" id="{2BE18266-D941-4E0D-8A98-9CA76E1A4D3E}"/>
              </a:ext>
            </a:extLst>
          </p:cNvPr>
          <p:cNvGraphicFramePr/>
          <p:nvPr>
            <p:extLst>
              <p:ext uri="{D42A27DB-BD31-4B8C-83A1-F6EECF244321}">
                <p14:modId xmlns:p14="http://schemas.microsoft.com/office/powerpoint/2010/main" val="2085041617"/>
              </p:ext>
            </p:extLst>
          </p:nvPr>
        </p:nvGraphicFramePr>
        <p:xfrm>
          <a:off x="261257" y="1319349"/>
          <a:ext cx="11795759" cy="4818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161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E3D73-957C-49CA-9112-357AA2D5EF94}"/>
              </a:ext>
            </a:extLst>
          </p:cNvPr>
          <p:cNvSpPr>
            <a:spLocks noGrp="1"/>
          </p:cNvSpPr>
          <p:nvPr>
            <p:ph type="title"/>
          </p:nvPr>
        </p:nvSpPr>
        <p:spPr/>
        <p:txBody>
          <a:bodyPr/>
          <a:lstStyle/>
          <a:p>
            <a:r>
              <a:rPr lang="zh-CN" altLang="zh-CN" dirty="0">
                <a:effectLst/>
              </a:rPr>
              <a:t>软件测试与质量保证的区别</a:t>
            </a:r>
            <a:endParaRPr lang="zh-CN" altLang="en-US" dirty="0"/>
          </a:p>
        </p:txBody>
      </p:sp>
      <p:grpSp>
        <p:nvGrpSpPr>
          <p:cNvPr id="7" name="组合 6">
            <a:extLst>
              <a:ext uri="{FF2B5EF4-FFF2-40B4-BE49-F238E27FC236}">
                <a16:creationId xmlns:a16="http://schemas.microsoft.com/office/drawing/2014/main" id="{CEB4FB18-EA33-4B9C-B0CA-AFEF65052A07}"/>
              </a:ext>
            </a:extLst>
          </p:cNvPr>
          <p:cNvGrpSpPr/>
          <p:nvPr/>
        </p:nvGrpSpPr>
        <p:grpSpPr>
          <a:xfrm>
            <a:off x="6727372" y="1580050"/>
            <a:ext cx="5042262" cy="5147321"/>
            <a:chOff x="2521132" y="1580050"/>
            <a:chExt cx="5042262" cy="5147321"/>
          </a:xfrm>
        </p:grpSpPr>
        <p:sp>
          <p:nvSpPr>
            <p:cNvPr id="4" name="椭圆 3">
              <a:extLst>
                <a:ext uri="{FF2B5EF4-FFF2-40B4-BE49-F238E27FC236}">
                  <a16:creationId xmlns:a16="http://schemas.microsoft.com/office/drawing/2014/main" id="{7836532A-6ABD-44D1-91F1-B090F1E85F0A}"/>
                </a:ext>
              </a:extLst>
            </p:cNvPr>
            <p:cNvSpPr/>
            <p:nvPr/>
          </p:nvSpPr>
          <p:spPr>
            <a:xfrm>
              <a:off x="2521132" y="1580050"/>
              <a:ext cx="5042262" cy="5147321"/>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ln>
                  <a:solidFill>
                    <a:srgbClr val="00B0F0"/>
                  </a:solidFill>
                </a:ln>
                <a:solidFill>
                  <a:schemeClr val="bg1"/>
                </a:solidFill>
                <a:highlight>
                  <a:srgbClr val="00FF00"/>
                </a:highlight>
              </a:endParaRPr>
            </a:p>
          </p:txBody>
        </p:sp>
        <p:sp>
          <p:nvSpPr>
            <p:cNvPr id="5" name="文本框 4">
              <a:extLst>
                <a:ext uri="{FF2B5EF4-FFF2-40B4-BE49-F238E27FC236}">
                  <a16:creationId xmlns:a16="http://schemas.microsoft.com/office/drawing/2014/main" id="{07F340CA-1096-4C8E-A4DB-84F99227AA56}"/>
                </a:ext>
              </a:extLst>
            </p:cNvPr>
            <p:cNvSpPr txBox="1"/>
            <p:nvPr/>
          </p:nvSpPr>
          <p:spPr>
            <a:xfrm>
              <a:off x="3239588" y="2227334"/>
              <a:ext cx="2031325" cy="646331"/>
            </a:xfrm>
            <a:prstGeom prst="rect">
              <a:avLst/>
            </a:prstGeom>
            <a:noFill/>
          </p:spPr>
          <p:txBody>
            <a:bodyPr wrap="none" rtlCol="0">
              <a:spAutoFit/>
            </a:bodyPr>
            <a:lstStyle/>
            <a:p>
              <a:r>
                <a:rPr lang="zh-CN" altLang="en-US" sz="3600" dirty="0"/>
                <a:t>质量保证</a:t>
              </a:r>
            </a:p>
          </p:txBody>
        </p:sp>
        <p:sp>
          <p:nvSpPr>
            <p:cNvPr id="6" name="椭圆 5">
              <a:extLst>
                <a:ext uri="{FF2B5EF4-FFF2-40B4-BE49-F238E27FC236}">
                  <a16:creationId xmlns:a16="http://schemas.microsoft.com/office/drawing/2014/main" id="{CBB7FD1C-A19A-4291-80F5-B30C3ABB26DD}"/>
                </a:ext>
              </a:extLst>
            </p:cNvPr>
            <p:cNvSpPr/>
            <p:nvPr/>
          </p:nvSpPr>
          <p:spPr>
            <a:xfrm>
              <a:off x="4650379" y="3689977"/>
              <a:ext cx="2495006" cy="2573383"/>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zh-CN" sz="2400" dirty="0"/>
                <a:t>软件测试</a:t>
              </a:r>
              <a:endParaRPr lang="zh-CN" altLang="en-US" sz="2400" dirty="0"/>
            </a:p>
          </p:txBody>
        </p:sp>
      </p:grpSp>
      <p:sp>
        <p:nvSpPr>
          <p:cNvPr id="8" name="文本框 7">
            <a:extLst>
              <a:ext uri="{FF2B5EF4-FFF2-40B4-BE49-F238E27FC236}">
                <a16:creationId xmlns:a16="http://schemas.microsoft.com/office/drawing/2014/main" id="{EEC1FE12-DFD7-4516-B703-75836D3B6CC3}"/>
              </a:ext>
            </a:extLst>
          </p:cNvPr>
          <p:cNvSpPr txBox="1"/>
          <p:nvPr/>
        </p:nvSpPr>
        <p:spPr>
          <a:xfrm>
            <a:off x="757645" y="2176256"/>
            <a:ext cx="5724644" cy="1200329"/>
          </a:xfrm>
          <a:prstGeom prst="rect">
            <a:avLst/>
          </a:prstGeom>
          <a:noFill/>
        </p:spPr>
        <p:txBody>
          <a:bodyPr wrap="none" rtlCol="0">
            <a:spAutoFit/>
          </a:bodyPr>
          <a:lstStyle/>
          <a:p>
            <a:r>
              <a:rPr lang="zh-CN" altLang="zh-CN" sz="2400" dirty="0">
                <a:latin typeface="微软雅黑 Light" panose="020B0502040204020203" pitchFamily="34" charset="-122"/>
                <a:ea typeface="微软雅黑 Light" panose="020B0502040204020203" pitchFamily="34" charset="-122"/>
              </a:rPr>
              <a:t>测试只是质量保证工作中一个环节</a:t>
            </a:r>
            <a:endParaRPr lang="en-US" altLang="zh-CN" sz="2400" dirty="0">
              <a:latin typeface="微软雅黑 Light" panose="020B0502040204020203" pitchFamily="34" charset="-122"/>
              <a:ea typeface="微软雅黑 Light" panose="020B0502040204020203" pitchFamily="34" charset="-122"/>
            </a:endParaRPr>
          </a:p>
          <a:p>
            <a:r>
              <a:rPr lang="zh-CN" altLang="zh-CN" sz="2400" dirty="0">
                <a:latin typeface="微软雅黑 Light" panose="020B0502040204020203" pitchFamily="34" charset="-122"/>
                <a:ea typeface="微软雅黑 Light" panose="020B0502040204020203" pitchFamily="34" charset="-122"/>
              </a:rPr>
              <a:t>软件质量保证和软件测试是软件质量工程</a:t>
            </a:r>
            <a:endParaRPr lang="en-US" altLang="zh-CN" sz="2400" dirty="0">
              <a:latin typeface="微软雅黑 Light" panose="020B0502040204020203" pitchFamily="34" charset="-122"/>
              <a:ea typeface="微软雅黑 Light" panose="020B0502040204020203" pitchFamily="34" charset="-122"/>
            </a:endParaRPr>
          </a:p>
          <a:p>
            <a:r>
              <a:rPr lang="zh-CN" altLang="zh-CN" sz="2400" dirty="0">
                <a:latin typeface="微软雅黑 Light" panose="020B0502040204020203" pitchFamily="34" charset="-122"/>
                <a:ea typeface="微软雅黑 Light" panose="020B0502040204020203" pitchFamily="34" charset="-122"/>
              </a:rPr>
              <a:t>的两个不同层面的工作</a:t>
            </a:r>
            <a:endParaRPr lang="zh-CN" altLang="en-US" sz="2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32296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CC11C-6D0D-4620-815A-E9AB41E46D77}"/>
              </a:ext>
            </a:extLst>
          </p:cNvPr>
          <p:cNvSpPr>
            <a:spLocks noGrp="1"/>
          </p:cNvSpPr>
          <p:nvPr>
            <p:ph type="title"/>
          </p:nvPr>
        </p:nvSpPr>
        <p:spPr/>
        <p:txBody>
          <a:bodyPr/>
          <a:lstStyle/>
          <a:p>
            <a:r>
              <a:rPr lang="zh-CN" altLang="zh-CN" dirty="0">
                <a:effectLst/>
              </a:rPr>
              <a:t>软件测试目的 </a:t>
            </a:r>
            <a:endParaRPr lang="zh-CN" altLang="en-US" dirty="0"/>
          </a:p>
        </p:txBody>
      </p:sp>
      <p:sp>
        <p:nvSpPr>
          <p:cNvPr id="3" name="内容占位符 2">
            <a:extLst>
              <a:ext uri="{FF2B5EF4-FFF2-40B4-BE49-F238E27FC236}">
                <a16:creationId xmlns:a16="http://schemas.microsoft.com/office/drawing/2014/main" id="{5CA32BA6-B800-4A64-A71A-26F2B4B6B788}"/>
              </a:ext>
            </a:extLst>
          </p:cNvPr>
          <p:cNvSpPr>
            <a:spLocks noGrp="1"/>
          </p:cNvSpPr>
          <p:nvPr>
            <p:ph idx="1"/>
          </p:nvPr>
        </p:nvSpPr>
        <p:spPr/>
        <p:txBody>
          <a:bodyPr/>
          <a:lstStyle/>
          <a:p>
            <a:r>
              <a:rPr lang="zh-CN" altLang="zh-CN" dirty="0">
                <a:effectLst/>
              </a:rPr>
              <a:t>测试的目的是想以最少的人力、物力和时间找出软件中潜在的各种错误和缺陷，通过修正种错误和缺陷提高软件质量，回避软件发布后由于潜在的软件缺陷和错误造成的隐患带来的商业风险。</a:t>
            </a:r>
          </a:p>
          <a:p>
            <a:r>
              <a:rPr lang="zh-CN" altLang="zh-CN" dirty="0">
                <a:effectLst/>
              </a:rPr>
              <a:t>测试是以评价一个程序或者系统属性为目标的一种活动，测试是对软件质量的度量与评估，以验证软件的质量满足用户的需求，为用户选择与接受软件提供有力的依据 </a:t>
            </a:r>
            <a:endParaRPr lang="en-US" altLang="zh-CN" dirty="0">
              <a:effectLst/>
            </a:endParaRPr>
          </a:p>
          <a:p>
            <a:r>
              <a:rPr lang="zh-CN" altLang="zh-CN" dirty="0">
                <a:effectLst/>
              </a:rPr>
              <a:t>通过分析错误产生的原因还可以帮助发现当前开发工作所采用的软件过程的缺陷，以便进行软件过程改进 </a:t>
            </a:r>
            <a:endParaRPr lang="en-US" altLang="zh-CN" dirty="0">
              <a:effectLst/>
            </a:endParaRPr>
          </a:p>
          <a:p>
            <a:r>
              <a:rPr lang="zh-CN" altLang="zh-CN" dirty="0">
                <a:effectLst/>
              </a:rPr>
              <a:t>通过对测试结果的分析整理，还可以修正软件开发规则，并为软件可靠性分析提供依据 </a:t>
            </a:r>
            <a:endParaRPr lang="zh-CN" altLang="en-US" dirty="0"/>
          </a:p>
        </p:txBody>
      </p:sp>
    </p:spTree>
    <p:extLst>
      <p:ext uri="{BB962C8B-B14F-4D97-AF65-F5344CB8AC3E}">
        <p14:creationId xmlns:p14="http://schemas.microsoft.com/office/powerpoint/2010/main" val="2293931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C39C6-DB96-F044-B847-DE4D8180F4D2}"/>
              </a:ext>
            </a:extLst>
          </p:cNvPr>
          <p:cNvSpPr>
            <a:spLocks noGrp="1"/>
          </p:cNvSpPr>
          <p:nvPr>
            <p:ph type="title"/>
          </p:nvPr>
        </p:nvSpPr>
        <p:spPr/>
        <p:txBody>
          <a:bodyPr/>
          <a:lstStyle/>
          <a:p>
            <a:r>
              <a:rPr lang="zh-CN" altLang="zh-CN" dirty="0">
                <a:effectLst/>
              </a:rPr>
              <a:t>软件测试原则 </a:t>
            </a:r>
            <a:endParaRPr kumimoji="1" lang="zh-CN" altLang="en-US" dirty="0"/>
          </a:p>
        </p:txBody>
      </p:sp>
      <p:sp>
        <p:nvSpPr>
          <p:cNvPr id="3" name="内容占位符 2">
            <a:extLst>
              <a:ext uri="{FF2B5EF4-FFF2-40B4-BE49-F238E27FC236}">
                <a16:creationId xmlns:a16="http://schemas.microsoft.com/office/drawing/2014/main" id="{86C53051-AB22-064B-A047-16AB775031F8}"/>
              </a:ext>
            </a:extLst>
          </p:cNvPr>
          <p:cNvSpPr>
            <a:spLocks noGrp="1"/>
          </p:cNvSpPr>
          <p:nvPr>
            <p:ph idx="1"/>
          </p:nvPr>
        </p:nvSpPr>
        <p:spPr/>
        <p:txBody>
          <a:bodyPr/>
          <a:lstStyle/>
          <a:p>
            <a:r>
              <a:rPr lang="zh-CN" altLang="zh-CN" dirty="0">
                <a:effectLst/>
              </a:rPr>
              <a:t>所有的软件测试都应追溯到用户需求 </a:t>
            </a:r>
            <a:endParaRPr lang="en-US" altLang="zh-CN" dirty="0">
              <a:effectLst/>
            </a:endParaRPr>
          </a:p>
          <a:p>
            <a:r>
              <a:rPr lang="zh-CN" altLang="zh-CN" dirty="0">
                <a:effectLst/>
              </a:rPr>
              <a:t>应当把“尽早地和不断地进行软件测试”作为软件测试者的座右铭。</a:t>
            </a:r>
          </a:p>
          <a:p>
            <a:r>
              <a:rPr lang="zh-CN" altLang="zh-CN" dirty="0">
                <a:effectLst/>
              </a:rPr>
              <a:t>完全测试是不可能的，测试需要终止。</a:t>
            </a:r>
          </a:p>
          <a:p>
            <a:r>
              <a:rPr lang="zh-CN" altLang="zh-CN" dirty="0">
                <a:effectLst/>
              </a:rPr>
              <a:t>测试无法显示软件潜在的缺陷 </a:t>
            </a:r>
            <a:endParaRPr lang="en-US" altLang="zh-CN" dirty="0">
              <a:effectLst/>
            </a:endParaRPr>
          </a:p>
          <a:p>
            <a:r>
              <a:rPr lang="zh-CN" altLang="zh-CN" dirty="0">
                <a:effectLst/>
              </a:rPr>
              <a:t>充分注意测试中的群集现象。 </a:t>
            </a:r>
            <a:endParaRPr lang="en-US" altLang="zh-CN" dirty="0">
              <a:effectLst/>
            </a:endParaRPr>
          </a:p>
          <a:p>
            <a:r>
              <a:rPr lang="zh-CN" altLang="zh-CN" dirty="0">
                <a:effectLst/>
              </a:rPr>
              <a:t>程序员应避免检查自己的程序。</a:t>
            </a:r>
          </a:p>
          <a:p>
            <a:r>
              <a:rPr lang="zh-CN" altLang="zh-CN" dirty="0">
                <a:effectLst/>
              </a:rPr>
              <a:t>尽量避免测试的随意性。</a:t>
            </a:r>
          </a:p>
          <a:p>
            <a:endParaRPr kumimoji="1" lang="zh-CN" altLang="en-US" dirty="0"/>
          </a:p>
        </p:txBody>
      </p:sp>
    </p:spTree>
    <p:extLst>
      <p:ext uri="{BB962C8B-B14F-4D97-AF65-F5344CB8AC3E}">
        <p14:creationId xmlns:p14="http://schemas.microsoft.com/office/powerpoint/2010/main" val="4151769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02141-8D4F-6D41-8330-44B7ADB33ACF}"/>
              </a:ext>
            </a:extLst>
          </p:cNvPr>
          <p:cNvSpPr>
            <a:spLocks noGrp="1"/>
          </p:cNvSpPr>
          <p:nvPr>
            <p:ph type="title"/>
          </p:nvPr>
        </p:nvSpPr>
        <p:spPr/>
        <p:txBody>
          <a:bodyPr/>
          <a:lstStyle/>
          <a:p>
            <a:r>
              <a:rPr lang="zh-CN" altLang="zh-CN" dirty="0">
                <a:effectLst/>
              </a:rPr>
              <a:t>软件测试对象 </a:t>
            </a:r>
            <a:endParaRPr kumimoji="1" lang="zh-CN" altLang="en-US" dirty="0"/>
          </a:p>
        </p:txBody>
      </p:sp>
      <p:sp>
        <p:nvSpPr>
          <p:cNvPr id="3" name="内容占位符 2">
            <a:extLst>
              <a:ext uri="{FF2B5EF4-FFF2-40B4-BE49-F238E27FC236}">
                <a16:creationId xmlns:a16="http://schemas.microsoft.com/office/drawing/2014/main" id="{7020D9E2-8B17-2D4C-8148-B3C9D73DD512}"/>
              </a:ext>
            </a:extLst>
          </p:cNvPr>
          <p:cNvSpPr>
            <a:spLocks noGrp="1"/>
          </p:cNvSpPr>
          <p:nvPr>
            <p:ph idx="1"/>
          </p:nvPr>
        </p:nvSpPr>
        <p:spPr/>
        <p:txBody>
          <a:bodyPr/>
          <a:lstStyle/>
          <a:p>
            <a:r>
              <a:rPr lang="zh-CN" altLang="zh-CN" dirty="0">
                <a:effectLst/>
              </a:rPr>
              <a:t>根据软件定义，软件包括程序、数据和文档，所以软件测试并不仅仅是程序测试。 </a:t>
            </a:r>
            <a:endParaRPr lang="en-US" altLang="zh-CN" dirty="0">
              <a:effectLst/>
            </a:endParaRPr>
          </a:p>
          <a:p>
            <a:pPr lvl="1"/>
            <a:r>
              <a:rPr lang="zh-CN" altLang="zh-CN" dirty="0">
                <a:effectLst/>
              </a:rPr>
              <a:t>验证（</a:t>
            </a:r>
            <a:r>
              <a:rPr lang="en-US" altLang="zh-CN" dirty="0">
                <a:effectLst/>
              </a:rPr>
              <a:t>verification</a:t>
            </a:r>
            <a:r>
              <a:rPr lang="zh-CN" altLang="zh-CN" dirty="0">
                <a:effectLst/>
              </a:rPr>
              <a:t>）是保证软件正确实现特定功能的一系列活动和过程，目的是保证软件生命周期中的每一个阶段的成果满足上一个阶段所设定的目标。</a:t>
            </a:r>
          </a:p>
          <a:p>
            <a:pPr lvl="1"/>
            <a:r>
              <a:rPr lang="zh-CN" altLang="zh-CN" dirty="0">
                <a:effectLst/>
              </a:rPr>
              <a:t>确认（</a:t>
            </a:r>
            <a:r>
              <a:rPr lang="en-US" altLang="zh-CN" dirty="0">
                <a:effectLst/>
              </a:rPr>
              <a:t>validation</a:t>
            </a:r>
            <a:r>
              <a:rPr lang="zh-CN" altLang="zh-CN" dirty="0">
                <a:effectLst/>
              </a:rPr>
              <a:t>）是保证软件满足用户需求的一系列的活动和过程，目的是在软件开发完成后保证软件与用户需求相符合。</a:t>
            </a:r>
          </a:p>
          <a:p>
            <a:endParaRPr kumimoji="1" lang="en-US" altLang="zh-CN" dirty="0"/>
          </a:p>
          <a:p>
            <a:r>
              <a:rPr lang="zh-CN" altLang="zh-CN" dirty="0">
                <a:effectLst/>
              </a:rPr>
              <a:t>验证与确认都属于软件测试，它包括对软件分析、设计以及程序的验证和确认。</a:t>
            </a:r>
          </a:p>
          <a:p>
            <a:endParaRPr kumimoji="1" lang="zh-CN" altLang="en-US" dirty="0"/>
          </a:p>
        </p:txBody>
      </p:sp>
    </p:spTree>
    <p:extLst>
      <p:ext uri="{BB962C8B-B14F-4D97-AF65-F5344CB8AC3E}">
        <p14:creationId xmlns:p14="http://schemas.microsoft.com/office/powerpoint/2010/main" val="1828538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38A31-995A-E944-BD15-C6DBDAA34075}"/>
              </a:ext>
            </a:extLst>
          </p:cNvPr>
          <p:cNvSpPr>
            <a:spLocks noGrp="1"/>
          </p:cNvSpPr>
          <p:nvPr>
            <p:ph type="title"/>
          </p:nvPr>
        </p:nvSpPr>
        <p:spPr/>
        <p:txBody>
          <a:bodyPr/>
          <a:lstStyle/>
          <a:p>
            <a:r>
              <a:rPr lang="zh-CN" altLang="zh-CN" dirty="0">
                <a:effectLst/>
              </a:rPr>
              <a:t>软件测试分类 </a:t>
            </a:r>
            <a:endParaRPr kumimoji="1" lang="zh-CN" altLang="en-US" dirty="0"/>
          </a:p>
        </p:txBody>
      </p:sp>
      <p:sp>
        <p:nvSpPr>
          <p:cNvPr id="3" name="内容占位符 2">
            <a:extLst>
              <a:ext uri="{FF2B5EF4-FFF2-40B4-BE49-F238E27FC236}">
                <a16:creationId xmlns:a16="http://schemas.microsoft.com/office/drawing/2014/main" id="{2176F9B8-5C2F-C040-A470-61C803E8DDAE}"/>
              </a:ext>
            </a:extLst>
          </p:cNvPr>
          <p:cNvSpPr>
            <a:spLocks noGrp="1"/>
          </p:cNvSpPr>
          <p:nvPr>
            <p:ph idx="1"/>
          </p:nvPr>
        </p:nvSpPr>
        <p:spPr/>
        <p:txBody>
          <a:bodyPr/>
          <a:lstStyle/>
          <a:p>
            <a:r>
              <a:rPr lang="zh-CN" altLang="zh-CN" dirty="0">
                <a:effectLst/>
              </a:rPr>
              <a:t>按照全生命周期的软件测试概念，测试对象应该包括软件设计开发的各个阶段的内容，对于需求和设计阶段的测试以及关于文档的测试将在面向对象与文档测试部分进行描述，这里重点讲述开发阶段的测试和程序测试。</a:t>
            </a:r>
            <a:endParaRPr lang="zh-CN" altLang="en-US" dirty="0">
              <a:effectLst/>
            </a:endParaRPr>
          </a:p>
          <a:p>
            <a:pPr lvl="1"/>
            <a:r>
              <a:rPr lang="zh-CN" altLang="zh-CN" dirty="0">
                <a:effectLst/>
              </a:rPr>
              <a:t>按照开发阶段划分 </a:t>
            </a:r>
            <a:endParaRPr lang="en-US" altLang="zh-CN" dirty="0">
              <a:effectLst/>
            </a:endParaRPr>
          </a:p>
          <a:p>
            <a:pPr lvl="1"/>
            <a:r>
              <a:rPr lang="zh-CN" altLang="zh-CN" dirty="0">
                <a:effectLst/>
              </a:rPr>
              <a:t>按照测试实施组织划分 </a:t>
            </a:r>
            <a:endParaRPr lang="en-US" altLang="zh-CN" dirty="0">
              <a:effectLst/>
            </a:endParaRPr>
          </a:p>
          <a:p>
            <a:pPr lvl="1"/>
            <a:r>
              <a:rPr lang="zh-CN" altLang="zh-CN" dirty="0">
                <a:effectLst/>
              </a:rPr>
              <a:t>按照测试技术划分 </a:t>
            </a:r>
            <a:endParaRPr kumimoji="1" lang="zh-CN" altLang="en-US" dirty="0"/>
          </a:p>
        </p:txBody>
      </p:sp>
    </p:spTree>
    <p:extLst>
      <p:ext uri="{BB962C8B-B14F-4D97-AF65-F5344CB8AC3E}">
        <p14:creationId xmlns:p14="http://schemas.microsoft.com/office/powerpoint/2010/main" val="888034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B2822-60FE-B748-8239-ACBEEA31E170}"/>
              </a:ext>
            </a:extLst>
          </p:cNvPr>
          <p:cNvSpPr>
            <a:spLocks noGrp="1"/>
          </p:cNvSpPr>
          <p:nvPr>
            <p:ph type="title"/>
          </p:nvPr>
        </p:nvSpPr>
        <p:spPr/>
        <p:txBody>
          <a:bodyPr>
            <a:normAutofit/>
          </a:bodyPr>
          <a:lstStyle/>
          <a:p>
            <a:r>
              <a:rPr lang="zh-CN" altLang="zh-CN" dirty="0">
                <a:effectLst/>
              </a:rPr>
              <a:t>按照开发阶段划分 </a:t>
            </a:r>
            <a:endParaRPr kumimoji="1" lang="zh-CN" altLang="en-US" dirty="0"/>
          </a:p>
        </p:txBody>
      </p:sp>
      <p:sp>
        <p:nvSpPr>
          <p:cNvPr id="3" name="内容占位符 2">
            <a:extLst>
              <a:ext uri="{FF2B5EF4-FFF2-40B4-BE49-F238E27FC236}">
                <a16:creationId xmlns:a16="http://schemas.microsoft.com/office/drawing/2014/main" id="{2B3F5CA2-1228-8F49-A62B-DC7CCB555D24}"/>
              </a:ext>
            </a:extLst>
          </p:cNvPr>
          <p:cNvSpPr>
            <a:spLocks noGrp="1"/>
          </p:cNvSpPr>
          <p:nvPr>
            <p:ph idx="1"/>
          </p:nvPr>
        </p:nvSpPr>
        <p:spPr/>
        <p:txBody>
          <a:bodyPr>
            <a:normAutofit/>
          </a:bodyPr>
          <a:lstStyle/>
          <a:p>
            <a:r>
              <a:rPr lang="zh-CN" altLang="zh-CN" sz="3200" dirty="0">
                <a:solidFill>
                  <a:schemeClr val="tx1"/>
                </a:solidFill>
                <a:effectLst/>
              </a:rPr>
              <a:t>单元测试</a:t>
            </a:r>
            <a:endParaRPr lang="en-US" altLang="zh-CN" sz="3200" dirty="0">
              <a:solidFill>
                <a:schemeClr val="tx1"/>
              </a:solidFill>
              <a:effectLst/>
            </a:endParaRPr>
          </a:p>
          <a:p>
            <a:r>
              <a:rPr lang="zh-CN" altLang="zh-CN" sz="3200" dirty="0">
                <a:solidFill>
                  <a:schemeClr val="tx1"/>
                </a:solidFill>
                <a:effectLst/>
              </a:rPr>
              <a:t>集成测试</a:t>
            </a:r>
            <a:endParaRPr lang="en-US" altLang="zh-CN" sz="3200" dirty="0">
              <a:solidFill>
                <a:schemeClr val="tx1"/>
              </a:solidFill>
              <a:effectLst/>
            </a:endParaRPr>
          </a:p>
          <a:p>
            <a:r>
              <a:rPr lang="zh-CN" altLang="zh-CN" sz="3200" dirty="0">
                <a:solidFill>
                  <a:schemeClr val="tx1"/>
                </a:solidFill>
                <a:effectLst/>
              </a:rPr>
              <a:t>系统测试</a:t>
            </a:r>
            <a:endParaRPr lang="en-US" altLang="zh-CN" sz="3200" dirty="0">
              <a:solidFill>
                <a:schemeClr val="tx1"/>
              </a:solidFill>
              <a:effectLst/>
            </a:endParaRPr>
          </a:p>
          <a:p>
            <a:r>
              <a:rPr lang="zh-CN" altLang="zh-CN" sz="3200" dirty="0">
                <a:solidFill>
                  <a:schemeClr val="tx1"/>
                </a:solidFill>
                <a:effectLst/>
              </a:rPr>
              <a:t>确认测试</a:t>
            </a:r>
            <a:endParaRPr lang="en-US" altLang="zh-CN" sz="3200" dirty="0">
              <a:solidFill>
                <a:schemeClr val="tx1"/>
              </a:solidFill>
              <a:effectLst/>
            </a:endParaRPr>
          </a:p>
          <a:p>
            <a:r>
              <a:rPr lang="zh-CN" altLang="zh-CN" sz="3200" dirty="0">
                <a:solidFill>
                  <a:schemeClr val="tx1"/>
                </a:solidFill>
                <a:effectLst/>
              </a:rPr>
              <a:t>验收测试。</a:t>
            </a:r>
          </a:p>
          <a:p>
            <a:endParaRPr kumimoji="1" lang="zh-CN" altLang="en-US" sz="3200" dirty="0"/>
          </a:p>
        </p:txBody>
      </p:sp>
    </p:spTree>
    <p:extLst>
      <p:ext uri="{BB962C8B-B14F-4D97-AF65-F5344CB8AC3E}">
        <p14:creationId xmlns:p14="http://schemas.microsoft.com/office/powerpoint/2010/main" val="423271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176</TotalTime>
  <Words>4174</Words>
  <Application>Microsoft Macintosh PowerPoint</Application>
  <PresentationFormat>宽屏</PresentationFormat>
  <Paragraphs>130</Paragraphs>
  <Slides>11</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方正舒体</vt:lpstr>
      <vt:lpstr>微软雅黑 Light</vt:lpstr>
      <vt:lpstr>Calisto MT</vt:lpstr>
      <vt:lpstr>Wingdings 2</vt:lpstr>
      <vt:lpstr>石板</vt:lpstr>
      <vt:lpstr>认识软件测试</vt:lpstr>
      <vt:lpstr>什么是软件测试</vt:lpstr>
      <vt:lpstr>什么事软件质量</vt:lpstr>
      <vt:lpstr>软件测试与质量保证的区别</vt:lpstr>
      <vt:lpstr>软件测试目的 </vt:lpstr>
      <vt:lpstr>软件测试原则 </vt:lpstr>
      <vt:lpstr>软件测试对象 </vt:lpstr>
      <vt:lpstr>软件测试分类 </vt:lpstr>
      <vt:lpstr>按照开发阶段划分 </vt:lpstr>
      <vt:lpstr>按照测试实施组织划分 </vt:lpstr>
      <vt:lpstr>按照测试技术划分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陈磊</dc:creator>
  <cp:lastModifiedBy>Microsoft Office User</cp:lastModifiedBy>
  <cp:revision>12</cp:revision>
  <dcterms:created xsi:type="dcterms:W3CDTF">2020-05-21T06:11:19Z</dcterms:created>
  <dcterms:modified xsi:type="dcterms:W3CDTF">2020-05-29T08:27:35Z</dcterms:modified>
</cp:coreProperties>
</file>