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56" r:id="rId2"/>
    <p:sldId id="364" r:id="rId3"/>
    <p:sldId id="365" r:id="rId4"/>
    <p:sldId id="376" r:id="rId5"/>
    <p:sldId id="377" r:id="rId6"/>
    <p:sldId id="361" r:id="rId7"/>
    <p:sldId id="351" r:id="rId8"/>
    <p:sldId id="352" r:id="rId9"/>
    <p:sldId id="353" r:id="rId10"/>
    <p:sldId id="354" r:id="rId11"/>
    <p:sldId id="355" r:id="rId12"/>
    <p:sldId id="356" r:id="rId13"/>
    <p:sldId id="357" r:id="rId14"/>
    <p:sldId id="358" r:id="rId15"/>
    <p:sldId id="359" r:id="rId16"/>
    <p:sldId id="367" r:id="rId17"/>
    <p:sldId id="368" r:id="rId18"/>
    <p:sldId id="369" r:id="rId19"/>
    <p:sldId id="370" r:id="rId20"/>
    <p:sldId id="371" r:id="rId21"/>
    <p:sldId id="372" r:id="rId22"/>
    <p:sldId id="373" r:id="rId23"/>
    <p:sldId id="374" r:id="rId24"/>
    <p:sldId id="375" r:id="rId25"/>
    <p:sldId id="285" r:id="rId26"/>
    <p:sldId id="286" r:id="rId27"/>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195" algn="l" rtl="0" fontAlgn="base">
      <a:spcBef>
        <a:spcPct val="0"/>
      </a:spcBef>
      <a:spcAft>
        <a:spcPct val="0"/>
      </a:spcAft>
      <a:defRPr sz="2400" kern="1200">
        <a:solidFill>
          <a:schemeClr val="tx1"/>
        </a:solidFill>
        <a:latin typeface="Times New Roman" pitchFamily="18" charset="0"/>
        <a:ea typeface="+mn-ea"/>
        <a:cs typeface="+mn-cs"/>
      </a:defRPr>
    </a:lvl2pPr>
    <a:lvl3pPr marL="914391" algn="l" rtl="0" fontAlgn="base">
      <a:spcBef>
        <a:spcPct val="0"/>
      </a:spcBef>
      <a:spcAft>
        <a:spcPct val="0"/>
      </a:spcAft>
      <a:defRPr sz="2400" kern="1200">
        <a:solidFill>
          <a:schemeClr val="tx1"/>
        </a:solidFill>
        <a:latin typeface="Times New Roman" pitchFamily="18" charset="0"/>
        <a:ea typeface="+mn-ea"/>
        <a:cs typeface="+mn-cs"/>
      </a:defRPr>
    </a:lvl3pPr>
    <a:lvl4pPr marL="1371586" algn="l" rtl="0" fontAlgn="base">
      <a:spcBef>
        <a:spcPct val="0"/>
      </a:spcBef>
      <a:spcAft>
        <a:spcPct val="0"/>
      </a:spcAft>
      <a:defRPr sz="2400" kern="1200">
        <a:solidFill>
          <a:schemeClr val="tx1"/>
        </a:solidFill>
        <a:latin typeface="Times New Roman" pitchFamily="18" charset="0"/>
        <a:ea typeface="+mn-ea"/>
        <a:cs typeface="+mn-cs"/>
      </a:defRPr>
    </a:lvl4pPr>
    <a:lvl5pPr marL="1828782" algn="l" rtl="0" fontAlgn="base">
      <a:spcBef>
        <a:spcPct val="0"/>
      </a:spcBef>
      <a:spcAft>
        <a:spcPct val="0"/>
      </a:spcAft>
      <a:defRPr sz="2400" kern="1200">
        <a:solidFill>
          <a:schemeClr val="tx1"/>
        </a:solidFill>
        <a:latin typeface="Times New Roman" pitchFamily="18" charset="0"/>
        <a:ea typeface="+mn-ea"/>
        <a:cs typeface="+mn-cs"/>
      </a:defRPr>
    </a:lvl5pPr>
    <a:lvl6pPr marL="2285977" algn="l" defTabSz="914391" rtl="0" eaLnBrk="1" latinLnBrk="0" hangingPunct="1">
      <a:defRPr sz="2400" kern="1200">
        <a:solidFill>
          <a:schemeClr val="tx1"/>
        </a:solidFill>
        <a:latin typeface="Times New Roman" pitchFamily="18" charset="0"/>
        <a:ea typeface="+mn-ea"/>
        <a:cs typeface="+mn-cs"/>
      </a:defRPr>
    </a:lvl6pPr>
    <a:lvl7pPr marL="2743173" algn="l" defTabSz="914391" rtl="0" eaLnBrk="1" latinLnBrk="0" hangingPunct="1">
      <a:defRPr sz="2400" kern="1200">
        <a:solidFill>
          <a:schemeClr val="tx1"/>
        </a:solidFill>
        <a:latin typeface="Times New Roman" pitchFamily="18" charset="0"/>
        <a:ea typeface="+mn-ea"/>
        <a:cs typeface="+mn-cs"/>
      </a:defRPr>
    </a:lvl7pPr>
    <a:lvl8pPr marL="3200368" algn="l" defTabSz="914391" rtl="0" eaLnBrk="1" latinLnBrk="0" hangingPunct="1">
      <a:defRPr sz="2400" kern="1200">
        <a:solidFill>
          <a:schemeClr val="tx1"/>
        </a:solidFill>
        <a:latin typeface="Times New Roman" pitchFamily="18" charset="0"/>
        <a:ea typeface="+mn-ea"/>
        <a:cs typeface="+mn-cs"/>
      </a:defRPr>
    </a:lvl8pPr>
    <a:lvl9pPr marL="3657563" algn="l" defTabSz="914391"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4" autoAdjust="0"/>
    <p:restoredTop sz="81228" autoAdjust="0"/>
  </p:normalViewPr>
  <p:slideViewPr>
    <p:cSldViewPr>
      <p:cViewPr varScale="1">
        <p:scale>
          <a:sx n="79" d="100"/>
          <a:sy n="79" d="100"/>
        </p:scale>
        <p:origin x="1434" y="90"/>
      </p:cViewPr>
      <p:guideLst>
        <p:guide orient="horz" pos="2160"/>
        <p:guide pos="2880"/>
      </p:guideLst>
    </p:cSldViewPr>
  </p:slideViewPr>
  <p:outlineViewPr>
    <p:cViewPr>
      <p:scale>
        <a:sx n="33" d="100"/>
        <a:sy n="33" d="100"/>
      </p:scale>
      <p:origin x="48" y="522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08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42DA30-2266-4C8C-8863-AD7C728B0D60}" type="datetimeFigureOut">
              <a:rPr lang="en-GB" smtClean="0"/>
              <a:pPr/>
              <a:t>05/05/2020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E55330-474E-4A4C-BED7-436D324538A6}" type="slidenum">
              <a:rPr lang="en-GB" smtClean="0"/>
              <a:pPr/>
              <a:t>‹#›</a:t>
            </a:fld>
            <a:endParaRPr lang="en-GB"/>
          </a:p>
        </p:txBody>
      </p:sp>
    </p:spTree>
    <p:extLst>
      <p:ext uri="{BB962C8B-B14F-4D97-AF65-F5344CB8AC3E}">
        <p14:creationId xmlns:p14="http://schemas.microsoft.com/office/powerpoint/2010/main" val="3555876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101638-45AF-40ED-A6FA-B2DB0E91CB71}" type="slidenum">
              <a:rPr lang="en-US"/>
              <a:pPr/>
              <a:t>‹#›</a:t>
            </a:fld>
            <a:endParaRPr lang="en-US"/>
          </a:p>
        </p:txBody>
      </p:sp>
    </p:spTree>
    <p:extLst>
      <p:ext uri="{BB962C8B-B14F-4D97-AF65-F5344CB8AC3E}">
        <p14:creationId xmlns:p14="http://schemas.microsoft.com/office/powerpoint/2010/main" val="17501250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195" algn="l" rtl="0" fontAlgn="base">
      <a:spcBef>
        <a:spcPct val="30000"/>
      </a:spcBef>
      <a:spcAft>
        <a:spcPct val="0"/>
      </a:spcAft>
      <a:defRPr sz="1200" kern="1200">
        <a:solidFill>
          <a:schemeClr val="tx1"/>
        </a:solidFill>
        <a:latin typeface="Times New Roman" pitchFamily="18" charset="0"/>
        <a:ea typeface="+mn-ea"/>
        <a:cs typeface="+mn-cs"/>
      </a:defRPr>
    </a:lvl2pPr>
    <a:lvl3pPr marL="914391" algn="l" rtl="0" fontAlgn="base">
      <a:spcBef>
        <a:spcPct val="30000"/>
      </a:spcBef>
      <a:spcAft>
        <a:spcPct val="0"/>
      </a:spcAft>
      <a:defRPr sz="1200" kern="1200">
        <a:solidFill>
          <a:schemeClr val="tx1"/>
        </a:solidFill>
        <a:latin typeface="Times New Roman" pitchFamily="18" charset="0"/>
        <a:ea typeface="+mn-ea"/>
        <a:cs typeface="+mn-cs"/>
      </a:defRPr>
    </a:lvl3pPr>
    <a:lvl4pPr marL="1371586" algn="l" rtl="0" fontAlgn="base">
      <a:spcBef>
        <a:spcPct val="30000"/>
      </a:spcBef>
      <a:spcAft>
        <a:spcPct val="0"/>
      </a:spcAft>
      <a:defRPr sz="1200" kern="1200">
        <a:solidFill>
          <a:schemeClr val="tx1"/>
        </a:solidFill>
        <a:latin typeface="Times New Roman" pitchFamily="18" charset="0"/>
        <a:ea typeface="+mn-ea"/>
        <a:cs typeface="+mn-cs"/>
      </a:defRPr>
    </a:lvl4pPr>
    <a:lvl5pPr marL="1828782" algn="l" rtl="0" fontAlgn="base">
      <a:spcBef>
        <a:spcPct val="30000"/>
      </a:spcBef>
      <a:spcAft>
        <a:spcPct val="0"/>
      </a:spcAft>
      <a:defRPr sz="1200" kern="1200">
        <a:solidFill>
          <a:schemeClr val="tx1"/>
        </a:solidFill>
        <a:latin typeface="Times New Roman" pitchFamily="18" charset="0"/>
        <a:ea typeface="+mn-ea"/>
        <a:cs typeface="+mn-cs"/>
      </a:defRPr>
    </a:lvl5pPr>
    <a:lvl6pPr marL="2285977" algn="l" defTabSz="914391" rtl="0" eaLnBrk="1" latinLnBrk="0" hangingPunct="1">
      <a:defRPr sz="1200" kern="1200">
        <a:solidFill>
          <a:schemeClr val="tx1"/>
        </a:solidFill>
        <a:latin typeface="+mn-lt"/>
        <a:ea typeface="+mn-ea"/>
        <a:cs typeface="+mn-cs"/>
      </a:defRPr>
    </a:lvl6pPr>
    <a:lvl7pPr marL="2743173" algn="l" defTabSz="914391" rtl="0" eaLnBrk="1" latinLnBrk="0" hangingPunct="1">
      <a:defRPr sz="1200" kern="1200">
        <a:solidFill>
          <a:schemeClr val="tx1"/>
        </a:solidFill>
        <a:latin typeface="+mn-lt"/>
        <a:ea typeface="+mn-ea"/>
        <a:cs typeface="+mn-cs"/>
      </a:defRPr>
    </a:lvl7pPr>
    <a:lvl8pPr marL="3200368" algn="l" defTabSz="914391" rtl="0" eaLnBrk="1" latinLnBrk="0" hangingPunct="1">
      <a:defRPr sz="1200" kern="1200">
        <a:solidFill>
          <a:schemeClr val="tx1"/>
        </a:solidFill>
        <a:latin typeface="+mn-lt"/>
        <a:ea typeface="+mn-ea"/>
        <a:cs typeface="+mn-cs"/>
      </a:defRPr>
    </a:lvl8pPr>
    <a:lvl9pPr marL="3657563" algn="l" defTabSz="9143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7" Type="http://schemas.openxmlformats.org/officeDocument/2006/relationships/hyperlink" Target="http://www.knowledgerush.com/kr/encyclopedia/Meta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Metaprogramming" TargetMode="External"/><Relationship Id="rId5" Type="http://schemas.openxmlformats.org/officeDocument/2006/relationships/hyperlink" Target="http://en.wikipedia.org/wiki/Run_time_(computing)" TargetMode="External"/><Relationship Id="rId4" Type="http://schemas.openxmlformats.org/officeDocument/2006/relationships/hyperlink" Target="http://en.wikipedia.org/wiki/Compile_tim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ngrez.blogspot.com/2006/11/using-reflection-in-ruby.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phrogz.net/programmingruby/ospace.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BDB36-E969-4E53-87B7-6830F371DF36}" type="slidenum">
              <a:rPr lang="en-US"/>
              <a:pPr/>
              <a:t>3</a:t>
            </a:fld>
            <a:endParaRPr lang="en-US"/>
          </a:p>
        </p:txBody>
      </p:sp>
      <p:sp>
        <p:nvSpPr>
          <p:cNvPr id="58369" name="Rectangle 1"/>
          <p:cNvSpPr>
            <a:spLocks noGrp="1" noRot="1" noChangeAspect="1" noChangeArrowheads="1"/>
          </p:cNvSpPr>
          <p:nvPr>
            <p:ph type="sldImg"/>
          </p:nvPr>
        </p:nvSpPr>
        <p:spPr>
          <a:ln/>
        </p:spPr>
      </p:sp>
      <p:sp>
        <p:nvSpPr>
          <p:cNvPr id="58370" name="Rectangle 2"/>
          <p:cNvSpPr>
            <a:spLocks noGrp="1" noChangeArrowheads="1"/>
          </p:cNvSpPr>
          <p:nvPr>
            <p:ph type="body" idx="1"/>
          </p:nvPr>
        </p:nvSpPr>
        <p:spPr/>
        <p:txBody>
          <a:bodyPr lIns="0" tIns="0" rIns="0" bIns="0"/>
          <a:lstStyle/>
          <a:p>
            <a:pPr>
              <a:lnSpc>
                <a:spcPct val="95000"/>
              </a:lnSpc>
              <a:spcBef>
                <a:spcPct val="0"/>
              </a:spcBef>
            </a:pPr>
            <a:r>
              <a:rPr lang="en-US" sz="1600" b="1">
                <a:solidFill>
                  <a:srgbClr val="000000"/>
                </a:solidFill>
                <a:latin typeface="Arial" pitchFamily="34" charset="0"/>
              </a:rPr>
              <a:t>Metaprogramming</a:t>
            </a:r>
            <a:r>
              <a:rPr lang="en-US" sz="1600">
                <a:solidFill>
                  <a:srgbClr val="000000"/>
                </a:solidFill>
                <a:latin typeface="Arial" pitchFamily="34" charset="0"/>
              </a:rPr>
              <a:t> is the writing of </a:t>
            </a:r>
            <a:r>
              <a:rPr lang="en-US" sz="1600" u="sng">
                <a:solidFill>
                  <a:srgbClr val="0000FF"/>
                </a:solidFill>
                <a:latin typeface="Arial" pitchFamily="34" charset="0"/>
                <a:hlinkClick r:id="rId3"/>
              </a:rPr>
              <a:t>computer programs</a:t>
            </a:r>
            <a:r>
              <a:rPr lang="en-US" sz="1600">
                <a:solidFill>
                  <a:srgbClr val="000000"/>
                </a:solidFill>
                <a:latin typeface="Arial" pitchFamily="34" charset="0"/>
              </a:rPr>
              <a:t> that write or manipulate other programs (or themselves) as their data, or that do part of the work at </a:t>
            </a:r>
            <a:r>
              <a:rPr lang="en-US" sz="1600" u="sng">
                <a:solidFill>
                  <a:srgbClr val="0000FF"/>
                </a:solidFill>
                <a:latin typeface="Arial" pitchFamily="34" charset="0"/>
                <a:hlinkClick r:id="rId4"/>
              </a:rPr>
              <a:t>compile time</a:t>
            </a:r>
            <a:r>
              <a:rPr lang="en-US" sz="1600">
                <a:solidFill>
                  <a:srgbClr val="000000"/>
                </a:solidFill>
                <a:latin typeface="Arial" pitchFamily="34" charset="0"/>
              </a:rPr>
              <a:t> that would otherwise be done at </a:t>
            </a:r>
            <a:r>
              <a:rPr lang="en-US" sz="1600" u="sng">
                <a:solidFill>
                  <a:srgbClr val="0000FF"/>
                </a:solidFill>
                <a:latin typeface="Arial" pitchFamily="34" charset="0"/>
                <a:hlinkClick r:id="rId5"/>
              </a:rPr>
              <a:t>runtime</a:t>
            </a:r>
            <a:r>
              <a:rPr lang="en-US" sz="1600">
                <a:solidFill>
                  <a:srgbClr val="000000"/>
                </a:solidFill>
                <a:latin typeface="Arial" pitchFamily="34" charset="0"/>
              </a:rPr>
              <a:t>.</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Metaprogramming allows programmers to get more done in the same amount of time as they would take to write all the code manually, or it gives programs greater flexibility to efficiently handle new situations without recompilation.</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Bash Script</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Any programmer can write and execute this program in 5 minutes, and will have generated exactly 1000 lines of code. So don't pay programmers based on the amount of code they write! </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 </a:t>
            </a:r>
            <a:r>
              <a:rPr lang="en-US" sz="1600" u="sng">
                <a:solidFill>
                  <a:srgbClr val="0000FF"/>
                </a:solidFill>
                <a:latin typeface="Arial" pitchFamily="34" charset="0"/>
                <a:hlinkClick r:id="rId6"/>
              </a:rPr>
              <a:t>http://en.wikipedia.org/wiki/Metaprogramming</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u="sng">
                <a:solidFill>
                  <a:srgbClr val="0000FF"/>
                </a:solidFill>
                <a:latin typeface="Arial" pitchFamily="34" charset="0"/>
                <a:hlinkClick r:id="rId7"/>
              </a:rPr>
              <a:t>http://www.knowledgerush.com/kr/encyclopedia/Metaprogramming/</a:t>
            </a:r>
            <a:endParaRPr lang="en-US"/>
          </a:p>
          <a:p>
            <a:pPr>
              <a:lnSpc>
                <a:spcPct val="95000"/>
              </a:lnSpc>
              <a:spcBef>
                <a:spcPct val="0"/>
              </a:spcBef>
            </a:pPr>
            <a:r>
              <a:rPr lang="en-US" sz="1600">
                <a:solidFill>
                  <a:srgbClr val="000000"/>
                </a:solidFill>
                <a:latin typeface="Arial" pitchFamily="34" charset="0"/>
              </a:rPr>
              <a:t> </a:t>
            </a:r>
          </a:p>
        </p:txBody>
      </p:sp>
    </p:spTree>
    <p:extLst>
      <p:ext uri="{BB962C8B-B14F-4D97-AF65-F5344CB8AC3E}">
        <p14:creationId xmlns:p14="http://schemas.microsoft.com/office/powerpoint/2010/main" val="311667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69DE6-99B1-415B-899C-F95620174278}" type="slidenum">
              <a:rPr lang="en-US"/>
              <a:pPr/>
              <a:t>15</a:t>
            </a:fld>
            <a:endParaRPr lang="en-US"/>
          </a:p>
        </p:txBody>
      </p:sp>
      <p:sp>
        <p:nvSpPr>
          <p:cNvPr id="56321" name="Rectangle 1"/>
          <p:cNvSpPr>
            <a:spLocks noGrp="1" noRot="1" noChangeAspect="1" noChangeArrowheads="1"/>
          </p:cNvSpPr>
          <p:nvPr>
            <p:ph type="sldImg"/>
          </p:nvPr>
        </p:nvSpPr>
        <p:spPr>
          <a:ln/>
        </p:spPr>
      </p:sp>
      <p:sp>
        <p:nvSpPr>
          <p:cNvPr id="56322"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extLst>
      <p:ext uri="{BB962C8B-B14F-4D97-AF65-F5344CB8AC3E}">
        <p14:creationId xmlns:p14="http://schemas.microsoft.com/office/powerpoint/2010/main" val="370127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6</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extLst>
      <p:ext uri="{BB962C8B-B14F-4D97-AF65-F5344CB8AC3E}">
        <p14:creationId xmlns:p14="http://schemas.microsoft.com/office/powerpoint/2010/main" val="260741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234AF-4089-4D7A-A9C5-F0ACEAFE1F9E}" type="slidenum">
              <a:rPr lang="en-US"/>
              <a:pPr/>
              <a:t>8</a:t>
            </a:fld>
            <a:endParaRPr lang="en-US"/>
          </a:p>
        </p:txBody>
      </p:sp>
      <p:sp>
        <p:nvSpPr>
          <p:cNvPr id="41985" name="Rectangle 1"/>
          <p:cNvSpPr>
            <a:spLocks noGrp="1" noRot="1" noChangeAspect="1" noChangeArrowheads="1"/>
          </p:cNvSpPr>
          <p:nvPr>
            <p:ph type="sldImg"/>
          </p:nvPr>
        </p:nvSpPr>
        <p:spPr>
          <a:ln/>
        </p:spPr>
      </p:sp>
      <p:sp>
        <p:nvSpPr>
          <p:cNvPr id="41986" name="Rectangle 2"/>
          <p:cNvSpPr>
            <a:spLocks noGrp="1" noChangeArrowheads="1"/>
          </p:cNvSpPr>
          <p:nvPr>
            <p:ph type="body" idx="1"/>
          </p:nvPr>
        </p:nvSpPr>
        <p:spPr/>
        <p:txBody>
          <a:bodyPr lIns="0" tIns="0" rIns="0" bIns="0"/>
          <a:lstStyle/>
          <a:p>
            <a:pPr>
              <a:lnSpc>
                <a:spcPct val="95000"/>
              </a:lnSpc>
              <a:spcBef>
                <a:spcPct val="0"/>
              </a:spcBef>
            </a:pPr>
            <a:r>
              <a:rPr lang="en-US" sz="1200" b="0" i="0" kern="1200" dirty="0" smtClean="0">
                <a:solidFill>
                  <a:schemeClr val="tx1"/>
                </a:solidFill>
                <a:effectLst/>
                <a:latin typeface="Times New Roman" pitchFamily="18" charset="0"/>
                <a:ea typeface="+mn-ea"/>
                <a:cs typeface="+mn-cs"/>
              </a:rPr>
              <a:t>Reflection itself is handled through various classes, the root of which is the Reflection class. There's also </a:t>
            </a:r>
            <a:r>
              <a:rPr lang="en-US" sz="1200" b="0" i="0" kern="1200" dirty="0" err="1" smtClean="0">
                <a:solidFill>
                  <a:schemeClr val="tx1"/>
                </a:solidFill>
                <a:effectLst/>
                <a:latin typeface="Times New Roman" pitchFamily="18" charset="0"/>
                <a:ea typeface="+mn-ea"/>
                <a:cs typeface="+mn-cs"/>
              </a:rPr>
              <a:t>ReflectionClass</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ReflectionExtension</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ReflectionException</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ReflectionFunction</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ReflectionMethod</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ReflectionObject</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ReflectionParameter</a:t>
            </a:r>
            <a:r>
              <a:rPr lang="en-US" sz="1200" b="0" i="0" kern="1200" dirty="0" smtClean="0">
                <a:solidFill>
                  <a:schemeClr val="tx1"/>
                </a:solidFill>
                <a:effectLst/>
                <a:latin typeface="Times New Roman" pitchFamily="18" charset="0"/>
                <a:ea typeface="+mn-ea"/>
                <a:cs typeface="+mn-cs"/>
              </a:rPr>
              <a:t>, and </a:t>
            </a:r>
            <a:r>
              <a:rPr lang="en-US" sz="1200" b="0" i="0" kern="1200" dirty="0" err="1" smtClean="0">
                <a:solidFill>
                  <a:schemeClr val="tx1"/>
                </a:solidFill>
                <a:effectLst/>
                <a:latin typeface="Times New Roman" pitchFamily="18" charset="0"/>
                <a:ea typeface="+mn-ea"/>
                <a:cs typeface="+mn-cs"/>
              </a:rPr>
              <a:t>ReflectionProperty</a:t>
            </a:r>
            <a:r>
              <a:rPr lang="en-US" sz="1200" b="0" i="0" kern="1200" dirty="0" smtClean="0">
                <a:solidFill>
                  <a:schemeClr val="tx1"/>
                </a:solidFill>
                <a:effectLst/>
                <a:latin typeface="Times New Roman" pitchFamily="18" charset="0"/>
                <a:ea typeface="+mn-ea"/>
                <a:cs typeface="+mn-cs"/>
              </a:rPr>
              <a:t>, for looking at various parts of your script.</a:t>
            </a:r>
            <a:endParaRPr lang="en-US" sz="1600" dirty="0">
              <a:solidFill>
                <a:srgbClr val="000000"/>
              </a:solidFill>
              <a:latin typeface="Arial" pitchFamily="34" charset="0"/>
            </a:endParaRPr>
          </a:p>
        </p:txBody>
      </p:sp>
    </p:spTree>
    <p:extLst>
      <p:ext uri="{BB962C8B-B14F-4D97-AF65-F5344CB8AC3E}">
        <p14:creationId xmlns:p14="http://schemas.microsoft.com/office/powerpoint/2010/main" val="276022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785F0-0E7C-480B-A787-02DC8D420BEA}" type="slidenum">
              <a:rPr lang="en-US"/>
              <a:pPr/>
              <a:t>9</a:t>
            </a:fld>
            <a:endParaRPr lang="en-US"/>
          </a:p>
        </p:txBody>
      </p:sp>
      <p:sp>
        <p:nvSpPr>
          <p:cNvPr id="44033" name="Rectangle 1"/>
          <p:cNvSpPr>
            <a:spLocks noGrp="1" noRot="1" noChangeAspect="1" noChangeArrowheads="1"/>
          </p:cNvSpPr>
          <p:nvPr>
            <p:ph type="sldImg"/>
          </p:nvPr>
        </p:nvSpPr>
        <p:spPr>
          <a:ln/>
        </p:spPr>
      </p:sp>
      <p:sp>
        <p:nvSpPr>
          <p:cNvPr id="44034" name="Rectangle 2"/>
          <p:cNvSpPr>
            <a:spLocks noGrp="1" noChangeArrowheads="1"/>
          </p:cNvSpPr>
          <p:nvPr>
            <p:ph type="body" idx="1"/>
          </p:nvPr>
        </p:nvSpPr>
        <p:spPr/>
        <p:txBody>
          <a:bodyPr lIns="0" tIns="0" rIns="0" bIns="0"/>
          <a:lstStyle/>
          <a:p>
            <a:pPr>
              <a:lnSpc>
                <a:spcPct val="95000"/>
              </a:lnSpc>
              <a:spcBef>
                <a:spcPct val="0"/>
              </a:spcBef>
            </a:pPr>
            <a:r>
              <a:rPr lang="en-US" sz="1200" b="0" i="0" kern="1200" dirty="0" smtClean="0">
                <a:solidFill>
                  <a:schemeClr val="tx1"/>
                </a:solidFill>
                <a:effectLst/>
                <a:latin typeface="Times New Roman" pitchFamily="18" charset="0"/>
                <a:ea typeface="+mn-ea"/>
                <a:cs typeface="+mn-cs"/>
              </a:rPr>
              <a:t>What we have there are two classes, </a:t>
            </a:r>
            <a:r>
              <a:rPr lang="en-US" sz="1200" b="0" i="0" kern="1200" dirty="0" err="1" smtClean="0">
                <a:solidFill>
                  <a:schemeClr val="tx1"/>
                </a:solidFill>
                <a:effectLst/>
                <a:latin typeface="Times New Roman" pitchFamily="18" charset="0"/>
                <a:ea typeface="+mn-ea"/>
                <a:cs typeface="+mn-cs"/>
              </a:rPr>
              <a:t>myparent</a:t>
            </a:r>
            <a:r>
              <a:rPr lang="en-US" sz="1200" b="0" i="0" kern="1200" dirty="0" smtClean="0">
                <a:solidFill>
                  <a:schemeClr val="tx1"/>
                </a:solidFill>
                <a:effectLst/>
                <a:latin typeface="Times New Roman" pitchFamily="18" charset="0"/>
                <a:ea typeface="+mn-ea"/>
                <a:cs typeface="+mn-cs"/>
              </a:rPr>
              <a:t> and </a:t>
            </a:r>
            <a:r>
              <a:rPr lang="en-US" sz="1200" b="0" i="0" kern="1200" dirty="0" err="1" smtClean="0">
                <a:solidFill>
                  <a:schemeClr val="tx1"/>
                </a:solidFill>
                <a:effectLst/>
                <a:latin typeface="Times New Roman" pitchFamily="18" charset="0"/>
                <a:ea typeface="+mn-ea"/>
                <a:cs typeface="+mn-cs"/>
              </a:rPr>
              <a:t>mychild</a:t>
            </a:r>
            <a:r>
              <a:rPr lang="en-US" sz="1200" b="0" i="0" kern="1200" dirty="0" smtClean="0">
                <a:solidFill>
                  <a:schemeClr val="tx1"/>
                </a:solidFill>
                <a:effectLst/>
                <a:latin typeface="Times New Roman" pitchFamily="18" charset="0"/>
                <a:ea typeface="+mn-ea"/>
                <a:cs typeface="+mn-cs"/>
              </a:rPr>
              <a:t>, of which the second inherits from the first. </a:t>
            </a:r>
            <a:r>
              <a:rPr lang="en-US" sz="1200" b="0" i="0" kern="1200" dirty="0" err="1" smtClean="0">
                <a:solidFill>
                  <a:schemeClr val="tx1"/>
                </a:solidFill>
                <a:effectLst/>
                <a:latin typeface="Times New Roman" pitchFamily="18" charset="0"/>
                <a:ea typeface="+mn-ea"/>
                <a:cs typeface="+mn-cs"/>
              </a:rPr>
              <a:t>Myparent</a:t>
            </a:r>
            <a:r>
              <a:rPr lang="en-US" sz="1200" b="0" i="0" kern="1200" dirty="0" smtClean="0">
                <a:solidFill>
                  <a:schemeClr val="tx1"/>
                </a:solidFill>
                <a:effectLst/>
                <a:latin typeface="Times New Roman" pitchFamily="18" charset="0"/>
                <a:ea typeface="+mn-ea"/>
                <a:cs typeface="+mn-cs"/>
              </a:rPr>
              <a:t> has one function, </a:t>
            </a:r>
            <a:r>
              <a:rPr lang="en-US" sz="1200" b="0" i="1" kern="1200" dirty="0" smtClean="0">
                <a:solidFill>
                  <a:schemeClr val="tx1"/>
                </a:solidFill>
                <a:effectLst/>
                <a:latin typeface="Times New Roman" pitchFamily="18" charset="0"/>
                <a:ea typeface="+mn-ea"/>
                <a:cs typeface="+mn-cs"/>
              </a:rPr>
              <a:t>foo()</a:t>
            </a:r>
            <a:r>
              <a:rPr lang="en-US" sz="1200" b="0" i="0" kern="1200" dirty="0" smtClean="0">
                <a:solidFill>
                  <a:schemeClr val="tx1"/>
                </a:solidFill>
                <a:effectLst/>
                <a:latin typeface="Times New Roman" pitchFamily="18" charset="0"/>
                <a:ea typeface="+mn-ea"/>
                <a:cs typeface="+mn-cs"/>
              </a:rPr>
              <a:t>, that accepts one parameter. </a:t>
            </a:r>
            <a:r>
              <a:rPr lang="en-US" sz="1200" b="0" i="0" kern="1200" dirty="0" err="1" smtClean="0">
                <a:solidFill>
                  <a:schemeClr val="tx1"/>
                </a:solidFill>
                <a:effectLst/>
                <a:latin typeface="Times New Roman" pitchFamily="18" charset="0"/>
                <a:ea typeface="+mn-ea"/>
                <a:cs typeface="+mn-cs"/>
              </a:rPr>
              <a:t>Mychild</a:t>
            </a:r>
            <a:r>
              <a:rPr lang="en-US" sz="1200" b="0" i="0" kern="1200" dirty="0" smtClean="0">
                <a:solidFill>
                  <a:schemeClr val="tx1"/>
                </a:solidFill>
                <a:effectLst/>
                <a:latin typeface="Times New Roman" pitchFamily="18" charset="0"/>
                <a:ea typeface="+mn-ea"/>
                <a:cs typeface="+mn-cs"/>
              </a:rPr>
              <a:t> has a local variable ($</a:t>
            </a:r>
            <a:r>
              <a:rPr lang="en-US" sz="1200" b="0" i="0" kern="1200" dirty="0" err="1" smtClean="0">
                <a:solidFill>
                  <a:schemeClr val="tx1"/>
                </a:solidFill>
                <a:effectLst/>
                <a:latin typeface="Times New Roman" pitchFamily="18" charset="0"/>
                <a:ea typeface="+mn-ea"/>
                <a:cs typeface="+mn-cs"/>
              </a:rPr>
              <a:t>val</a:t>
            </a:r>
            <a:r>
              <a:rPr lang="en-US" sz="1200" b="0" i="0" kern="1200" dirty="0" smtClean="0">
                <a:solidFill>
                  <a:schemeClr val="tx1"/>
                </a:solidFill>
                <a:effectLst/>
                <a:latin typeface="Times New Roman" pitchFamily="18" charset="0"/>
                <a:ea typeface="+mn-ea"/>
                <a:cs typeface="+mn-cs"/>
              </a:rPr>
              <a:t>), one normal function (</a:t>
            </a:r>
            <a:r>
              <a:rPr lang="en-US" sz="1200" b="0" i="1" kern="1200" dirty="0" smtClean="0">
                <a:solidFill>
                  <a:schemeClr val="tx1"/>
                </a:solidFill>
                <a:effectLst/>
                <a:latin typeface="Times New Roman" pitchFamily="18" charset="0"/>
                <a:ea typeface="+mn-ea"/>
                <a:cs typeface="+mn-cs"/>
              </a:rPr>
              <a:t>bar())</a:t>
            </a:r>
            <a:r>
              <a:rPr lang="en-US" sz="1200" b="0" i="0" kern="1200" dirty="0" smtClean="0">
                <a:solidFill>
                  <a:schemeClr val="tx1"/>
                </a:solidFill>
                <a:effectLst/>
                <a:latin typeface="Times New Roman" pitchFamily="18" charset="0"/>
                <a:ea typeface="+mn-ea"/>
                <a:cs typeface="+mn-cs"/>
              </a:rPr>
              <a:t> that takes one parameter, and also a constructor that takes one parameter too. At the end of the script we instantiate an object of type </a:t>
            </a:r>
            <a:r>
              <a:rPr lang="en-US" sz="1200" b="0" i="0" kern="1200" dirty="0" err="1" smtClean="0">
                <a:solidFill>
                  <a:schemeClr val="tx1"/>
                </a:solidFill>
                <a:effectLst/>
                <a:latin typeface="Times New Roman" pitchFamily="18" charset="0"/>
                <a:ea typeface="+mn-ea"/>
                <a:cs typeface="+mn-cs"/>
              </a:rPr>
              <a:t>mychild</a:t>
            </a:r>
            <a:r>
              <a:rPr lang="en-US" sz="1200" b="0" i="0" kern="1200" dirty="0" smtClean="0">
                <a:solidFill>
                  <a:schemeClr val="tx1"/>
                </a:solidFill>
                <a:effectLst/>
                <a:latin typeface="Times New Roman" pitchFamily="18" charset="0"/>
                <a:ea typeface="+mn-ea"/>
                <a:cs typeface="+mn-cs"/>
              </a:rPr>
              <a:t>, passing in a value for the constructor, then calling </a:t>
            </a:r>
            <a:r>
              <a:rPr lang="en-US" sz="1200" b="0" i="0" kern="1200" dirty="0" err="1" smtClean="0">
                <a:solidFill>
                  <a:schemeClr val="tx1"/>
                </a:solidFill>
                <a:effectLst/>
                <a:latin typeface="Times New Roman" pitchFamily="18" charset="0"/>
                <a:ea typeface="+mn-ea"/>
                <a:cs typeface="+mn-cs"/>
              </a:rPr>
              <a:t>its</a:t>
            </a:r>
            <a:r>
              <a:rPr lang="en-US" sz="1200" b="0" i="1" kern="1200" dirty="0" err="1" smtClean="0">
                <a:solidFill>
                  <a:schemeClr val="tx1"/>
                </a:solidFill>
                <a:effectLst/>
                <a:latin typeface="Times New Roman" pitchFamily="18" charset="0"/>
                <a:ea typeface="+mn-ea"/>
                <a:cs typeface="+mn-cs"/>
              </a:rPr>
              <a:t>foo</a:t>
            </a:r>
            <a:r>
              <a:rPr lang="en-US" sz="1200" b="0" i="1" kern="1200" dirty="0" smtClean="0">
                <a:solidFill>
                  <a:schemeClr val="tx1"/>
                </a:solidFill>
                <a:effectLst/>
                <a:latin typeface="Times New Roman" pitchFamily="18" charset="0"/>
                <a:ea typeface="+mn-ea"/>
                <a:cs typeface="+mn-cs"/>
              </a:rPr>
              <a:t>()</a:t>
            </a:r>
            <a:r>
              <a:rPr lang="en-US" sz="1200" b="0" i="0" kern="1200" dirty="0" smtClean="0">
                <a:solidFill>
                  <a:schemeClr val="tx1"/>
                </a:solidFill>
                <a:effectLst/>
                <a:latin typeface="Times New Roman" pitchFamily="18" charset="0"/>
                <a:ea typeface="+mn-ea"/>
                <a:cs typeface="+mn-cs"/>
              </a:rPr>
              <a:t> function.</a:t>
            </a:r>
            <a:endParaRPr lang="en-US" sz="1600" dirty="0">
              <a:solidFill>
                <a:srgbClr val="000000"/>
              </a:solidFill>
              <a:latin typeface="Arial" pitchFamily="34" charset="0"/>
            </a:endParaRPr>
          </a:p>
        </p:txBody>
      </p:sp>
    </p:spTree>
    <p:extLst>
      <p:ext uri="{BB962C8B-B14F-4D97-AF65-F5344CB8AC3E}">
        <p14:creationId xmlns:p14="http://schemas.microsoft.com/office/powerpoint/2010/main" val="3619305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04A98-9DB5-46FD-9C70-612A0FE87E08}" type="slidenum">
              <a:rPr lang="en-US"/>
              <a:pPr/>
              <a:t>10</a:t>
            </a:fld>
            <a:endParaRPr lang="en-US"/>
          </a:p>
        </p:txBody>
      </p:sp>
      <p:sp>
        <p:nvSpPr>
          <p:cNvPr id="46081" name="Rectangle 1"/>
          <p:cNvSpPr>
            <a:spLocks noGrp="1" noRot="1" noChangeAspect="1" noChangeArrowheads="1"/>
          </p:cNvSpPr>
          <p:nvPr>
            <p:ph type="sldImg"/>
          </p:nvPr>
        </p:nvSpPr>
        <p:spPr>
          <a:ln/>
        </p:spPr>
      </p:sp>
      <p:sp>
        <p:nvSpPr>
          <p:cNvPr id="46082"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extLst>
      <p:ext uri="{BB962C8B-B14F-4D97-AF65-F5344CB8AC3E}">
        <p14:creationId xmlns:p14="http://schemas.microsoft.com/office/powerpoint/2010/main" val="387261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30D3D-8007-4041-8BC8-0EFF1D860E22}" type="slidenum">
              <a:rPr lang="en-US"/>
              <a:pPr/>
              <a:t>11</a:t>
            </a:fld>
            <a:endParaRPr lang="en-US"/>
          </a:p>
        </p:txBody>
      </p:sp>
      <p:sp>
        <p:nvSpPr>
          <p:cNvPr id="48129" name="Rectangle 1"/>
          <p:cNvSpPr>
            <a:spLocks noGrp="1" noRot="1" noChangeAspect="1" noChangeArrowheads="1"/>
          </p:cNvSpPr>
          <p:nvPr>
            <p:ph type="sldImg"/>
          </p:nvPr>
        </p:nvSpPr>
        <p:spPr>
          <a:ln/>
        </p:spPr>
      </p:sp>
      <p:sp>
        <p:nvSpPr>
          <p:cNvPr id="4813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extLst>
      <p:ext uri="{BB962C8B-B14F-4D97-AF65-F5344CB8AC3E}">
        <p14:creationId xmlns:p14="http://schemas.microsoft.com/office/powerpoint/2010/main" val="181710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D9729-FCD9-48BD-B478-09DA21DDFDB1}" type="slidenum">
              <a:rPr lang="en-US"/>
              <a:pPr/>
              <a:t>12</a:t>
            </a:fld>
            <a:endParaRPr lang="en-US"/>
          </a:p>
        </p:txBody>
      </p:sp>
      <p:sp>
        <p:nvSpPr>
          <p:cNvPr id="50177" name="Rectangle 1"/>
          <p:cNvSpPr>
            <a:spLocks noGrp="1" noRot="1" noChangeAspect="1" noChangeArrowheads="1"/>
          </p:cNvSpPr>
          <p:nvPr>
            <p:ph type="sldImg"/>
          </p:nvPr>
        </p:nvSpPr>
        <p:spPr>
          <a:ln/>
        </p:spPr>
      </p:sp>
      <p:sp>
        <p:nvSpPr>
          <p:cNvPr id="50178" name="Rectangle 2"/>
          <p:cNvSpPr>
            <a:spLocks noGrp="1" noChangeArrowheads="1"/>
          </p:cNvSpPr>
          <p:nvPr>
            <p:ph type="body" idx="1"/>
          </p:nvPr>
        </p:nvSpPr>
        <p:spPr/>
        <p:txBody>
          <a:bodyPr lIns="0" tIns="0" rIns="0" bIns="0"/>
          <a:lstStyle/>
          <a:p>
            <a:pPr>
              <a:lnSpc>
                <a:spcPct val="95000"/>
              </a:lnSpc>
              <a:spcBef>
                <a:spcPct val="0"/>
              </a:spcBef>
            </a:pPr>
            <a:r>
              <a:rPr lang="en-US" sz="1600" b="1">
                <a:solidFill>
                  <a:srgbClr val="000000"/>
                </a:solidFill>
                <a:latin typeface="Arial" pitchFamily="34" charset="0"/>
              </a:rPr>
              <a:t>Non</a:t>
            </a:r>
            <a:r>
              <a:rPr lang="en-US" sz="1600">
                <a:solidFill>
                  <a:srgbClr val="000000"/>
                </a:solidFill>
                <a:latin typeface="Arial" pitchFamily="34" charset="0"/>
              </a:rPr>
              <a:t>-</a:t>
            </a:r>
            <a:r>
              <a:rPr lang="en-US" sz="1600" b="1">
                <a:solidFill>
                  <a:srgbClr val="000000"/>
                </a:solidFill>
                <a:latin typeface="Arial" pitchFamily="34" charset="0"/>
              </a:rPr>
              <a:t>immediate objects </a:t>
            </a:r>
            <a:r>
              <a:rPr lang="en-US" sz="1600">
                <a:solidFill>
                  <a:srgbClr val="000000"/>
                </a:solidFill>
                <a:latin typeface="Arial" pitchFamily="34" charset="0"/>
              </a:rPr>
              <a:t>are blocks of data represented by a pointer into the heap.</a:t>
            </a:r>
          </a:p>
        </p:txBody>
      </p:sp>
    </p:spTree>
    <p:extLst>
      <p:ext uri="{BB962C8B-B14F-4D97-AF65-F5344CB8AC3E}">
        <p14:creationId xmlns:p14="http://schemas.microsoft.com/office/powerpoint/2010/main" val="235201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C0320-D45E-471A-A462-24762852EDCC}" type="slidenum">
              <a:rPr lang="en-US"/>
              <a:pPr/>
              <a:t>13</a:t>
            </a:fld>
            <a:endParaRPr lang="en-US"/>
          </a:p>
        </p:txBody>
      </p:sp>
      <p:sp>
        <p:nvSpPr>
          <p:cNvPr id="52225" name="Rectangle 1"/>
          <p:cNvSpPr>
            <a:spLocks noGrp="1" noRot="1" noChangeAspect="1" noChangeArrowheads="1"/>
          </p:cNvSpPr>
          <p:nvPr>
            <p:ph type="sldImg"/>
          </p:nvPr>
        </p:nvSpPr>
        <p:spPr>
          <a:ln/>
        </p:spPr>
      </p:sp>
      <p:sp>
        <p:nvSpPr>
          <p:cNvPr id="52226" name="Rectangle 2"/>
          <p:cNvSpPr>
            <a:spLocks noGrp="1" noChangeArrowheads="1"/>
          </p:cNvSpPr>
          <p:nvPr>
            <p:ph type="body" idx="1"/>
          </p:nvPr>
        </p:nvSpPr>
        <p:spPr/>
        <p:txBody>
          <a:bodyPr lIns="0" tIns="0" rIns="0" bIns="0"/>
          <a:lstStyle/>
          <a:p>
            <a:pPr>
              <a:lnSpc>
                <a:spcPct val="95000"/>
              </a:lnSpc>
              <a:spcBef>
                <a:spcPct val="0"/>
              </a:spcBef>
            </a:pPr>
            <a:r>
              <a:rPr lang="en-US" sz="1600" b="1" dirty="0" smtClean="0">
                <a:solidFill>
                  <a:srgbClr val="000000"/>
                </a:solidFill>
                <a:latin typeface="Arial" pitchFamily="34" charset="0"/>
              </a:rPr>
              <a:t>Non</a:t>
            </a:r>
            <a:r>
              <a:rPr lang="en-US" sz="1600" dirty="0" smtClean="0">
                <a:solidFill>
                  <a:srgbClr val="000000"/>
                </a:solidFill>
                <a:latin typeface="Arial" pitchFamily="34" charset="0"/>
              </a:rPr>
              <a:t>-</a:t>
            </a:r>
            <a:r>
              <a:rPr lang="en-US" sz="1600" b="1" dirty="0" smtClean="0">
                <a:solidFill>
                  <a:srgbClr val="000000"/>
                </a:solidFill>
                <a:latin typeface="Arial" pitchFamily="34" charset="0"/>
              </a:rPr>
              <a:t>immediate objects </a:t>
            </a:r>
            <a:r>
              <a:rPr lang="en-US" sz="1600" dirty="0" smtClean="0">
                <a:solidFill>
                  <a:srgbClr val="000000"/>
                </a:solidFill>
                <a:latin typeface="Arial" pitchFamily="34" charset="0"/>
              </a:rPr>
              <a:t>are blocks of data represented by a pointer into the heap.</a:t>
            </a:r>
            <a:endParaRPr lang="en-US" dirty="0" smtClean="0"/>
          </a:p>
          <a:p>
            <a:pPr>
              <a:lnSpc>
                <a:spcPct val="95000"/>
              </a:lnSpc>
              <a:spcBef>
                <a:spcPct val="0"/>
              </a:spcBef>
            </a:pPr>
            <a:endParaRPr lang="en-US" sz="1600" dirty="0" smtClean="0">
              <a:solidFill>
                <a:srgbClr val="000000"/>
              </a:solidFill>
              <a:latin typeface="Arial" pitchFamily="34" charset="0"/>
            </a:endParaRPr>
          </a:p>
          <a:p>
            <a:pPr>
              <a:lnSpc>
                <a:spcPct val="95000"/>
              </a:lnSpc>
              <a:spcBef>
                <a:spcPct val="0"/>
              </a:spcBef>
            </a:pPr>
            <a:r>
              <a:rPr lang="en-US" sz="1600" u="sng" dirty="0" smtClean="0">
                <a:solidFill>
                  <a:srgbClr val="0000FF"/>
                </a:solidFill>
                <a:latin typeface="Arial" pitchFamily="34" charset="0"/>
                <a:hlinkClick r:id="rId3"/>
              </a:rPr>
              <a:t>http://angrez.blogspot.com/2006/11/using-reflection-in-ruby.html</a:t>
            </a:r>
            <a:endParaRPr lang="en-US" dirty="0" smtClean="0"/>
          </a:p>
          <a:p>
            <a:pPr>
              <a:lnSpc>
                <a:spcPct val="95000"/>
              </a:lnSpc>
              <a:spcBef>
                <a:spcPct val="0"/>
              </a:spcBef>
            </a:pPr>
            <a:endParaRPr lang="en-US" sz="1600" b="1" dirty="0" smtClean="0">
              <a:solidFill>
                <a:srgbClr val="000000"/>
              </a:solidFill>
              <a:latin typeface="Arial" pitchFamily="34" charset="0"/>
            </a:endParaRPr>
          </a:p>
          <a:p>
            <a:pPr>
              <a:lnSpc>
                <a:spcPct val="95000"/>
              </a:lnSpc>
              <a:spcBef>
                <a:spcPct val="0"/>
              </a:spcBef>
            </a:pPr>
            <a:r>
              <a:rPr lang="en-US" sz="1600" b="1" u="sng" dirty="0" smtClean="0">
                <a:solidFill>
                  <a:srgbClr val="0000FF"/>
                </a:solidFill>
                <a:latin typeface="Arial" pitchFamily="34" charset="0"/>
                <a:hlinkClick r:id="rId4"/>
              </a:rPr>
              <a:t>http://phrogz.net/programmingruby/ospace.html</a:t>
            </a:r>
            <a:endParaRPr lang="en-US" sz="1600" b="1" u="sng" dirty="0">
              <a:solidFill>
                <a:srgbClr val="0000FF"/>
              </a:solidFill>
              <a:latin typeface="Arial" pitchFamily="34" charset="0"/>
            </a:endParaRPr>
          </a:p>
        </p:txBody>
      </p:sp>
    </p:spTree>
    <p:extLst>
      <p:ext uri="{BB962C8B-B14F-4D97-AF65-F5344CB8AC3E}">
        <p14:creationId xmlns:p14="http://schemas.microsoft.com/office/powerpoint/2010/main" val="184591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52BB7-41C8-4BD6-B939-163D03B03BB1}" type="slidenum">
              <a:rPr lang="en-US"/>
              <a:pPr/>
              <a:t>14</a:t>
            </a:fld>
            <a:endParaRPr lang="en-US"/>
          </a:p>
        </p:txBody>
      </p:sp>
      <p:sp>
        <p:nvSpPr>
          <p:cNvPr id="54273" name="Rectangle 1"/>
          <p:cNvSpPr>
            <a:spLocks noGrp="1" noRot="1" noChangeAspect="1" noChangeArrowheads="1"/>
          </p:cNvSpPr>
          <p:nvPr>
            <p:ph type="sldImg"/>
          </p:nvPr>
        </p:nvSpPr>
        <p:spPr>
          <a:ln/>
        </p:spPr>
      </p:sp>
      <p:sp>
        <p:nvSpPr>
          <p:cNvPr id="54274"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extLst>
      <p:ext uri="{BB962C8B-B14F-4D97-AF65-F5344CB8AC3E}">
        <p14:creationId xmlns:p14="http://schemas.microsoft.com/office/powerpoint/2010/main" val="185378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6634480"/>
            <a:ext cx="10160000" cy="9855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0" name="Rectangle 9"/>
          <p:cNvSpPr/>
          <p:nvPr/>
        </p:nvSpPr>
        <p:spPr>
          <a:xfrm>
            <a:off x="-10160" y="6725920"/>
            <a:ext cx="2499360" cy="7924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1" name="Rectangle 10"/>
          <p:cNvSpPr/>
          <p:nvPr/>
        </p:nvSpPr>
        <p:spPr>
          <a:xfrm>
            <a:off x="2621280" y="6715760"/>
            <a:ext cx="7538720" cy="79248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8" name="Title 7"/>
          <p:cNvSpPr>
            <a:spLocks noGrp="1"/>
          </p:cNvSpPr>
          <p:nvPr>
            <p:ph type="ctrTitle"/>
          </p:nvPr>
        </p:nvSpPr>
        <p:spPr>
          <a:xfrm>
            <a:off x="2624667" y="4487333"/>
            <a:ext cx="7196667" cy="20320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624667" y="6722263"/>
            <a:ext cx="7450667" cy="762000"/>
          </a:xfrm>
        </p:spPr>
        <p:txBody>
          <a:bodyPr anchor="ctr">
            <a:normAutofit/>
          </a:bodyPr>
          <a:lstStyle>
            <a:lvl1pPr marL="0" indent="0" algn="l">
              <a:buNone/>
              <a:defRPr sz="2900">
                <a:solidFill>
                  <a:srgbClr val="FFFFFF"/>
                </a:solidFill>
              </a:defRPr>
            </a:lvl1pPr>
            <a:lvl2pPr marL="507995" indent="0" algn="ctr">
              <a:buNone/>
            </a:lvl2pPr>
            <a:lvl3pPr marL="1015990" indent="0" algn="ctr">
              <a:buNone/>
            </a:lvl3pPr>
            <a:lvl4pPr marL="1523985" indent="0" algn="ctr">
              <a:buNone/>
            </a:lvl4pPr>
            <a:lvl5pPr marL="2031980" indent="0" algn="ctr">
              <a:buNone/>
            </a:lvl5pPr>
            <a:lvl6pPr marL="2539975" indent="0" algn="ctr">
              <a:buNone/>
            </a:lvl6pPr>
            <a:lvl7pPr marL="3047970" indent="0" algn="ctr">
              <a:buNone/>
            </a:lvl7pPr>
            <a:lvl8pPr marL="3555964" indent="0" algn="ctr">
              <a:buNone/>
            </a:lvl8pPr>
            <a:lvl9pPr marL="406395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4667" y="6742999"/>
            <a:ext cx="2286000" cy="762000"/>
          </a:xfrm>
        </p:spPr>
        <p:txBody>
          <a:bodyPr>
            <a:noAutofit/>
          </a:bodyPr>
          <a:lstStyle>
            <a:lvl1pPr algn="ctr">
              <a:defRPr sz="2200">
                <a:solidFill>
                  <a:srgbClr val="FFFFFF"/>
                </a:solidFill>
              </a:defRPr>
            </a:lvl1pPr>
          </a:lstStyle>
          <a:p>
            <a:endParaRPr lang="en-US"/>
          </a:p>
        </p:txBody>
      </p:sp>
      <p:sp>
        <p:nvSpPr>
          <p:cNvPr id="17" name="Footer Placeholder 16"/>
          <p:cNvSpPr>
            <a:spLocks noGrp="1"/>
          </p:cNvSpPr>
          <p:nvPr>
            <p:ph type="ftr" sz="quarter" idx="11"/>
          </p:nvPr>
        </p:nvSpPr>
        <p:spPr>
          <a:xfrm>
            <a:off x="2317104" y="262821"/>
            <a:ext cx="6519333" cy="40569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890000" y="254000"/>
            <a:ext cx="931333" cy="423333"/>
          </a:xfrm>
        </p:spPr>
        <p:txBody>
          <a:bodyPr/>
          <a:lstStyle>
            <a:lvl1pPr>
              <a:defRPr>
                <a:solidFill>
                  <a:schemeClr val="tx2"/>
                </a:solidFill>
              </a:defRPr>
            </a:lvl1pPr>
          </a:lstStyle>
          <a:p>
            <a:fld id="{D9D09B4B-CC31-4BEA-B657-8BD4466739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BA5A6-883F-4EDD-8ED0-D0BFA8B27B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1333" y="677334"/>
            <a:ext cx="2286000" cy="612951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8000" y="677333"/>
            <a:ext cx="6180667" cy="612951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7281334" y="6942670"/>
            <a:ext cx="2455333" cy="405694"/>
          </a:xfrm>
        </p:spPr>
        <p:txBody>
          <a:bodyPr/>
          <a:lstStyle/>
          <a:p>
            <a:endParaRPr lang="en-US"/>
          </a:p>
        </p:txBody>
      </p:sp>
      <p:sp>
        <p:nvSpPr>
          <p:cNvPr id="5" name="Footer Placeholder 4"/>
          <p:cNvSpPr>
            <a:spLocks noGrp="1"/>
          </p:cNvSpPr>
          <p:nvPr>
            <p:ph type="ftr" sz="quarter" idx="11"/>
          </p:nvPr>
        </p:nvSpPr>
        <p:spPr>
          <a:xfrm>
            <a:off x="508002" y="6942453"/>
            <a:ext cx="6192759" cy="405694"/>
          </a:xfrm>
        </p:spPr>
        <p:txBody>
          <a:bodyPr/>
          <a:lstStyle/>
          <a:p>
            <a:endParaRPr lang="en-US"/>
          </a:p>
        </p:txBody>
      </p:sp>
      <p:sp>
        <p:nvSpPr>
          <p:cNvPr id="7" name="Rectangle 6"/>
          <p:cNvSpPr/>
          <p:nvPr/>
        </p:nvSpPr>
        <p:spPr bwMode="white">
          <a:xfrm>
            <a:off x="6773687" y="0"/>
            <a:ext cx="355600" cy="7620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p>
            <a:pPr algn="ctr" eaLnBrk="1" latinLnBrk="0" hangingPunct="1"/>
            <a:endParaRPr kumimoji="0" lang="en-US"/>
          </a:p>
        </p:txBody>
      </p:sp>
      <p:sp>
        <p:nvSpPr>
          <p:cNvPr id="8" name="Rectangle 7"/>
          <p:cNvSpPr/>
          <p:nvPr/>
        </p:nvSpPr>
        <p:spPr>
          <a:xfrm>
            <a:off x="6824487" y="677333"/>
            <a:ext cx="254000" cy="6942667"/>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p>
            <a:pPr algn="ctr" eaLnBrk="1" latinLnBrk="0" hangingPunct="1"/>
            <a:endParaRPr kumimoji="0" lang="en-US"/>
          </a:p>
        </p:txBody>
      </p:sp>
      <p:sp>
        <p:nvSpPr>
          <p:cNvPr id="9" name="Rectangle 8"/>
          <p:cNvSpPr/>
          <p:nvPr/>
        </p:nvSpPr>
        <p:spPr>
          <a:xfrm>
            <a:off x="6824487" y="0"/>
            <a:ext cx="254000" cy="592667"/>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655153" y="160513"/>
            <a:ext cx="592667" cy="271640"/>
          </a:xfrm>
        </p:spPr>
        <p:txBody>
          <a:bodyPr/>
          <a:lstStyle/>
          <a:p>
            <a:fld id="{B2207F75-E280-47C3-B862-BCA7B3F0B1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0720" y="254000"/>
            <a:ext cx="9059333" cy="1100667"/>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FB63CF3-07BD-49DB-8D82-4B2DCB65DEED}" type="slidenum">
              <a:rPr lang="en-US" smtClean="0"/>
              <a:pPr/>
              <a:t>‹#›</a:t>
            </a:fld>
            <a:endParaRPr lang="en-US"/>
          </a:p>
        </p:txBody>
      </p:sp>
      <p:sp>
        <p:nvSpPr>
          <p:cNvPr id="8" name="Content Placeholder 7"/>
          <p:cNvSpPr>
            <a:spLocks noGrp="1"/>
          </p:cNvSpPr>
          <p:nvPr>
            <p:ph sz="quarter" idx="1"/>
          </p:nvPr>
        </p:nvSpPr>
        <p:spPr>
          <a:xfrm>
            <a:off x="680720" y="1778000"/>
            <a:ext cx="9059333" cy="499533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1" y="3048000"/>
            <a:ext cx="7914570" cy="1859139"/>
          </a:xfrm>
        </p:spPr>
        <p:txBody>
          <a:bodyPr anchor="t"/>
          <a:lstStyle>
            <a:lvl1pPr marL="0" indent="0">
              <a:buNone/>
              <a:defRPr sz="3100">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693333"/>
            <a:ext cx="10160000" cy="1270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8" name="Rectangle 7"/>
          <p:cNvSpPr/>
          <p:nvPr/>
        </p:nvSpPr>
        <p:spPr>
          <a:xfrm>
            <a:off x="0" y="1778000"/>
            <a:ext cx="1439333" cy="110066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9" name="Rectangle 8"/>
          <p:cNvSpPr/>
          <p:nvPr/>
        </p:nvSpPr>
        <p:spPr>
          <a:xfrm>
            <a:off x="1524000" y="1778000"/>
            <a:ext cx="8636000" cy="110066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2" name="Title 1"/>
          <p:cNvSpPr>
            <a:spLocks noGrp="1"/>
          </p:cNvSpPr>
          <p:nvPr>
            <p:ph type="title"/>
          </p:nvPr>
        </p:nvSpPr>
        <p:spPr>
          <a:xfrm>
            <a:off x="1524000" y="1778000"/>
            <a:ext cx="8466667" cy="1100667"/>
          </a:xfrm>
        </p:spPr>
        <p:txBody>
          <a:bodyPr/>
          <a:lstStyle>
            <a:lvl1pPr algn="l">
              <a:buNone/>
              <a:defRPr sz="49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947333"/>
            <a:ext cx="1439333" cy="779640"/>
          </a:xfrm>
        </p:spPr>
        <p:txBody>
          <a:bodyPr>
            <a:noAutofit/>
          </a:bodyPr>
          <a:lstStyle>
            <a:lvl1pPr>
              <a:defRPr sz="2700">
                <a:solidFill>
                  <a:srgbClr val="FFFFFF"/>
                </a:solidFill>
              </a:defRPr>
            </a:lvl1pPr>
          </a:lstStyle>
          <a:p>
            <a:fld id="{D1FE727F-BFE0-474A-B1A0-FF1B43060BC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77333" y="1766186"/>
            <a:ext cx="4318000" cy="508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383223" y="1766186"/>
            <a:ext cx="4318000" cy="508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EFE54A41-DE1C-441A-8DCC-C737B0AFAFB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2667" y="303389"/>
            <a:ext cx="9059333" cy="966611"/>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77333" y="2709334"/>
            <a:ext cx="4318000" cy="397933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334000" y="2709334"/>
            <a:ext cx="4318000" cy="397933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EBE812C5-2A4B-4CBE-AB88-0915FA05AB9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77333" y="1947333"/>
            <a:ext cx="4318000" cy="711200"/>
          </a:xfrm>
          <a:solidFill>
            <a:schemeClr val="accent2"/>
          </a:solidFill>
        </p:spPr>
        <p:txBody>
          <a:bodyPr rtlCol="0" anchor="ctr"/>
          <a:lstStyle>
            <a:lvl1pPr marL="0" indent="0">
              <a:buFontTx/>
              <a:buNone/>
              <a:defRPr sz="22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5334000" y="1947333"/>
            <a:ext cx="4318000" cy="711200"/>
          </a:xfrm>
          <a:solidFill>
            <a:schemeClr val="accent4"/>
          </a:solidFill>
        </p:spPr>
        <p:txBody>
          <a:bodyPr rtlCol="0" anchor="ctr"/>
          <a:lstStyle>
            <a:lvl1pPr marL="0" indent="0">
              <a:buFontTx/>
              <a:buNone/>
              <a:defRPr sz="22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6AE9B09-666D-4E38-B3DF-5E64C72D1B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942667"/>
            <a:ext cx="592667" cy="423333"/>
          </a:xfrm>
        </p:spPr>
        <p:txBody>
          <a:bodyPr/>
          <a:lstStyle>
            <a:lvl1pPr>
              <a:defRPr>
                <a:solidFill>
                  <a:schemeClr val="tx2"/>
                </a:solidFill>
              </a:defRPr>
            </a:lvl1pPr>
          </a:lstStyle>
          <a:p>
            <a:fld id="{3E6E8E86-B898-4E40-BBD8-02B29C8EDF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3" y="303389"/>
            <a:ext cx="8974667" cy="966611"/>
          </a:xfrm>
        </p:spPr>
        <p:txBody>
          <a:bodyPr anchor="ctr"/>
          <a:lstStyle>
            <a:lvl1pPr algn="l">
              <a:buNone/>
              <a:defRPr sz="49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8A3BE59-D4DD-406C-9F83-A06B051F59ED}" type="slidenum">
              <a:rPr lang="en-US" smtClean="0"/>
              <a:pPr/>
              <a:t>‹#›</a:t>
            </a:fld>
            <a:endParaRPr lang="en-US"/>
          </a:p>
        </p:txBody>
      </p:sp>
      <p:sp>
        <p:nvSpPr>
          <p:cNvPr id="3" name="Text Placeholder 2"/>
          <p:cNvSpPr>
            <a:spLocks noGrp="1"/>
          </p:cNvSpPr>
          <p:nvPr>
            <p:ph type="body" idx="2"/>
          </p:nvPr>
        </p:nvSpPr>
        <p:spPr>
          <a:xfrm>
            <a:off x="677333" y="1947333"/>
            <a:ext cx="1778000" cy="48260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52398" tIns="203198" rIns="152398" bIns="101599"/>
          <a:lstStyle>
            <a:lvl1pPr marL="0" indent="0">
              <a:spcAft>
                <a:spcPts val="1111"/>
              </a:spcAft>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624667" y="1947333"/>
            <a:ext cx="7112000" cy="4910667"/>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78000" y="6096000"/>
            <a:ext cx="8128000" cy="762000"/>
          </a:xfrm>
        </p:spPr>
        <p:txBody>
          <a:bodyPr/>
          <a:lstStyle>
            <a:lvl1pPr marL="0" indent="0">
              <a:buFontTx/>
              <a:buNone/>
              <a:defRPr sz="1900"/>
            </a:lvl1pPr>
            <a:lvl2pPr>
              <a:buFontTx/>
              <a:buNone/>
              <a:defRPr sz="1300"/>
            </a:lvl2pPr>
            <a:lvl3pPr>
              <a:buFontTx/>
              <a:buNone/>
              <a:defRPr sz="1100"/>
            </a:lvl3pPr>
            <a:lvl4pPr>
              <a:buFontTx/>
              <a:buNone/>
              <a:defRPr sz="1000"/>
            </a:lvl4pPr>
            <a:lvl5pPr>
              <a:buFontTx/>
              <a:buNone/>
              <a:defRPr sz="1000"/>
            </a:lvl5pPr>
          </a:lstStyle>
          <a:p>
            <a:pPr lvl="0" eaLnBrk="1" latinLnBrk="0" hangingPunct="1"/>
            <a:r>
              <a:rPr kumimoji="0" lang="en-US" smtClean="0"/>
              <a:t>Click to edit Master text styles</a:t>
            </a:r>
          </a:p>
        </p:txBody>
      </p:sp>
      <p:sp>
        <p:nvSpPr>
          <p:cNvPr id="8" name="Rectangle 7"/>
          <p:cNvSpPr/>
          <p:nvPr/>
        </p:nvSpPr>
        <p:spPr bwMode="white">
          <a:xfrm>
            <a:off x="-10160" y="5080000"/>
            <a:ext cx="10160000" cy="9855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9" name="Rectangle 8"/>
          <p:cNvSpPr/>
          <p:nvPr/>
        </p:nvSpPr>
        <p:spPr>
          <a:xfrm>
            <a:off x="-10160" y="5181600"/>
            <a:ext cx="1625600" cy="7924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0" name="Rectangle 9"/>
          <p:cNvSpPr/>
          <p:nvPr/>
        </p:nvSpPr>
        <p:spPr>
          <a:xfrm>
            <a:off x="1717040" y="5171440"/>
            <a:ext cx="8442960" cy="79248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2" name="Title 1"/>
          <p:cNvSpPr>
            <a:spLocks noGrp="1"/>
          </p:cNvSpPr>
          <p:nvPr>
            <p:ph type="title"/>
          </p:nvPr>
        </p:nvSpPr>
        <p:spPr>
          <a:xfrm>
            <a:off x="1778000" y="5164667"/>
            <a:ext cx="8128000" cy="762000"/>
          </a:xfrm>
        </p:spPr>
        <p:txBody>
          <a:bodyPr anchor="ctr"/>
          <a:lstStyle>
            <a:lvl1pPr algn="l">
              <a:buNone/>
              <a:defRPr sz="31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608667" y="0"/>
            <a:ext cx="111760" cy="763016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2" name="Date Placeholder 11"/>
          <p:cNvSpPr>
            <a:spLocks noGrp="1"/>
          </p:cNvSpPr>
          <p:nvPr>
            <p:ph type="dt" sz="half" idx="10"/>
          </p:nvPr>
        </p:nvSpPr>
        <p:spPr>
          <a:xfrm>
            <a:off x="6942667" y="6942667"/>
            <a:ext cx="2963333" cy="405694"/>
          </a:xfrm>
        </p:spPr>
        <p:txBody>
          <a:bodyPr rtlCol="0"/>
          <a:lstStyle/>
          <a:p>
            <a:endParaRPr lang="en-US"/>
          </a:p>
        </p:txBody>
      </p:sp>
      <p:sp>
        <p:nvSpPr>
          <p:cNvPr id="13" name="Slide Number Placeholder 12"/>
          <p:cNvSpPr>
            <a:spLocks noGrp="1"/>
          </p:cNvSpPr>
          <p:nvPr>
            <p:ph type="sldNum" sz="quarter" idx="11"/>
          </p:nvPr>
        </p:nvSpPr>
        <p:spPr>
          <a:xfrm>
            <a:off x="0" y="5185832"/>
            <a:ext cx="1608667" cy="737309"/>
          </a:xfrm>
        </p:spPr>
        <p:txBody>
          <a:bodyPr rtlCol="0"/>
          <a:lstStyle>
            <a:lvl1pPr>
              <a:defRPr sz="3100"/>
            </a:lvl1pPr>
          </a:lstStyle>
          <a:p>
            <a:fld id="{66E4B22D-0D73-42DD-A8CD-B75FD9FC0B09}" type="slidenum">
              <a:rPr lang="en-US" smtClean="0"/>
              <a:pPr/>
              <a:t>‹#›</a:t>
            </a:fld>
            <a:endParaRPr lang="en-US"/>
          </a:p>
        </p:txBody>
      </p:sp>
      <p:sp>
        <p:nvSpPr>
          <p:cNvPr id="14" name="Footer Placeholder 13"/>
          <p:cNvSpPr>
            <a:spLocks noGrp="1"/>
          </p:cNvSpPr>
          <p:nvPr>
            <p:ph type="ftr" sz="quarter" idx="12"/>
          </p:nvPr>
        </p:nvSpPr>
        <p:spPr>
          <a:xfrm>
            <a:off x="1778000" y="6942452"/>
            <a:ext cx="5080000" cy="405694"/>
          </a:xfrm>
        </p:spPr>
        <p:txBody>
          <a:bodyPr rtlCol="0"/>
          <a:lstStyle/>
          <a:p>
            <a:endParaRPr lang="en-US"/>
          </a:p>
        </p:txBody>
      </p:sp>
      <p:sp>
        <p:nvSpPr>
          <p:cNvPr id="3" name="Picture Placeholder 2"/>
          <p:cNvSpPr>
            <a:spLocks noGrp="1"/>
          </p:cNvSpPr>
          <p:nvPr>
            <p:ph type="pic" idx="1"/>
          </p:nvPr>
        </p:nvSpPr>
        <p:spPr>
          <a:xfrm>
            <a:off x="1733973" y="0"/>
            <a:ext cx="8426027" cy="5076613"/>
          </a:xfrm>
          <a:solidFill>
            <a:schemeClr val="accent1">
              <a:tint val="40000"/>
            </a:schemeClr>
          </a:solidFill>
          <a:ln>
            <a:noFill/>
          </a:ln>
        </p:spPr>
        <p:txBody>
          <a:bodyPr/>
          <a:lstStyle>
            <a:lvl1pPr marL="0" indent="0">
              <a:buNone/>
              <a:defRPr sz="36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77334" y="254000"/>
            <a:ext cx="9059333" cy="1100667"/>
          </a:xfrm>
          <a:prstGeom prst="rect">
            <a:avLst/>
          </a:prstGeom>
        </p:spPr>
        <p:txBody>
          <a:bodyPr vert="horz" lIns="101599" tIns="50799" rIns="101599" bIns="50799"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80720" y="1778000"/>
            <a:ext cx="9059333" cy="5029200"/>
          </a:xfrm>
          <a:prstGeom prst="rect">
            <a:avLst/>
          </a:prstGeom>
        </p:spPr>
        <p:txBody>
          <a:bodyPr vert="horz" lIns="101599" tIns="50799" rIns="101599" bIns="5079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73334" y="6942667"/>
            <a:ext cx="2963333" cy="405694"/>
          </a:xfrm>
          <a:prstGeom prst="rect">
            <a:avLst/>
          </a:prstGeom>
        </p:spPr>
        <p:txBody>
          <a:bodyPr vert="horz" lIns="101599" tIns="50799" rIns="101599" bIns="50799" anchor="ctr" anchorCtr="0"/>
          <a:lstStyle>
            <a:lvl1pPr algn="l" eaLnBrk="1" latinLnBrk="0" hangingPunct="1">
              <a:defRPr kumimoji="0" sz="1600">
                <a:solidFill>
                  <a:schemeClr val="tx2"/>
                </a:solidFill>
              </a:defRPr>
            </a:lvl1pPr>
          </a:lstStyle>
          <a:p>
            <a:endParaRPr lang="en-US"/>
          </a:p>
        </p:txBody>
      </p:sp>
      <p:sp>
        <p:nvSpPr>
          <p:cNvPr id="3" name="Footer Placeholder 2"/>
          <p:cNvSpPr>
            <a:spLocks noGrp="1"/>
          </p:cNvSpPr>
          <p:nvPr>
            <p:ph type="ftr" sz="quarter" idx="3"/>
          </p:nvPr>
        </p:nvSpPr>
        <p:spPr>
          <a:xfrm>
            <a:off x="677334" y="6942452"/>
            <a:ext cx="6023426" cy="405694"/>
          </a:xfrm>
          <a:prstGeom prst="rect">
            <a:avLst/>
          </a:prstGeom>
        </p:spPr>
        <p:txBody>
          <a:bodyPr vert="horz" lIns="101599" tIns="50799" rIns="101599" bIns="50799" anchor="ctr"/>
          <a:lstStyle>
            <a:lvl1pPr algn="r" eaLnBrk="1" latinLnBrk="0" hangingPunct="1">
              <a:defRPr kumimoji="0" sz="1600">
                <a:solidFill>
                  <a:schemeClr val="tx2"/>
                </a:solidFill>
              </a:defRPr>
            </a:lvl1pPr>
          </a:lstStyle>
          <a:p>
            <a:endParaRPr lang="en-US"/>
          </a:p>
        </p:txBody>
      </p:sp>
      <p:sp>
        <p:nvSpPr>
          <p:cNvPr id="7" name="Rectangle 6"/>
          <p:cNvSpPr/>
          <p:nvPr/>
        </p:nvSpPr>
        <p:spPr bwMode="white">
          <a:xfrm>
            <a:off x="0" y="1371600"/>
            <a:ext cx="10160000" cy="355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8" name="Rectangle 7"/>
          <p:cNvSpPr/>
          <p:nvPr/>
        </p:nvSpPr>
        <p:spPr>
          <a:xfrm>
            <a:off x="0" y="1422400"/>
            <a:ext cx="592667" cy="2540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9" name="Rectangle 8"/>
          <p:cNvSpPr/>
          <p:nvPr/>
        </p:nvSpPr>
        <p:spPr>
          <a:xfrm>
            <a:off x="656167" y="1422400"/>
            <a:ext cx="9503833" cy="2540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413580"/>
            <a:ext cx="592667" cy="271640"/>
          </a:xfrm>
          <a:prstGeom prst="rect">
            <a:avLst/>
          </a:prstGeom>
        </p:spPr>
        <p:txBody>
          <a:bodyPr vert="horz" lIns="101599" tIns="50799" rIns="101599" bIns="50799" anchor="ctr" anchorCtr="0">
            <a:normAutofit/>
          </a:bodyPr>
          <a:lstStyle>
            <a:lvl1pPr algn="ctr" eaLnBrk="1" latinLnBrk="0" hangingPunct="1">
              <a:defRPr kumimoji="0" sz="1600" b="1">
                <a:solidFill>
                  <a:srgbClr val="FFFFFF"/>
                </a:solidFill>
              </a:defRPr>
            </a:lvl1pPr>
          </a:lstStyle>
          <a:p>
            <a:fld id="{55183B18-E9E6-46CB-B70A-226D724ECE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900" kern="1200">
          <a:solidFill>
            <a:schemeClr val="tx2"/>
          </a:solidFill>
          <a:latin typeface="+mj-lt"/>
          <a:ea typeface="+mj-ea"/>
          <a:cs typeface="+mj-cs"/>
        </a:defRPr>
      </a:lvl1pPr>
    </p:titleStyle>
    <p:bodyStyle>
      <a:lvl1pPr marL="355596" indent="-355596" algn="l" rtl="0" eaLnBrk="1" latinLnBrk="0" hangingPunct="1">
        <a:spcBef>
          <a:spcPts val="778"/>
        </a:spcBef>
        <a:buClr>
          <a:schemeClr val="accent2"/>
        </a:buClr>
        <a:buSzPct val="60000"/>
        <a:buFont typeface="Wingdings"/>
        <a:buChar char=""/>
        <a:defRPr kumimoji="0" sz="3200" kern="1200">
          <a:solidFill>
            <a:schemeClr val="tx1"/>
          </a:solidFill>
          <a:latin typeface="+mn-lt"/>
          <a:ea typeface="+mn-ea"/>
          <a:cs typeface="+mn-cs"/>
        </a:defRPr>
      </a:lvl1pPr>
      <a:lvl2pPr marL="711193" indent="-304797" algn="l" rtl="0" eaLnBrk="1" latinLnBrk="0" hangingPunct="1">
        <a:spcBef>
          <a:spcPts val="611"/>
        </a:spcBef>
        <a:buClr>
          <a:schemeClr val="accent1"/>
        </a:buClr>
        <a:buSzPct val="70000"/>
        <a:buFont typeface="Wingdings 2"/>
        <a:buChar char=""/>
        <a:defRPr kumimoji="0" sz="2900" kern="1200">
          <a:solidFill>
            <a:schemeClr val="tx1"/>
          </a:solidFill>
          <a:latin typeface="+mn-lt"/>
          <a:ea typeface="+mn-ea"/>
          <a:cs typeface="+mn-cs"/>
        </a:defRPr>
      </a:lvl2pPr>
      <a:lvl3pPr marL="1015990" indent="-253997" algn="l" rtl="0" eaLnBrk="1" latinLnBrk="0" hangingPunct="1">
        <a:spcBef>
          <a:spcPts val="556"/>
        </a:spcBef>
        <a:buClr>
          <a:schemeClr val="accent2"/>
        </a:buClr>
        <a:buSzPct val="75000"/>
        <a:buFont typeface="Wingdings"/>
        <a:buChar char=""/>
        <a:defRPr kumimoji="0" sz="2600" kern="1200">
          <a:solidFill>
            <a:schemeClr val="tx1"/>
          </a:solidFill>
          <a:latin typeface="+mn-lt"/>
          <a:ea typeface="+mn-ea"/>
          <a:cs typeface="+mn-cs"/>
        </a:defRPr>
      </a:lvl3pPr>
      <a:lvl4pPr marL="1523985" indent="-253997" algn="l" rtl="0" eaLnBrk="1" latinLnBrk="0" hangingPunct="1">
        <a:spcBef>
          <a:spcPts val="444"/>
        </a:spcBef>
        <a:buClr>
          <a:schemeClr val="accent3"/>
        </a:buClr>
        <a:buSzPct val="75000"/>
        <a:buFont typeface="Wingdings"/>
        <a:buChar char=""/>
        <a:defRPr kumimoji="0" sz="2200" kern="1200">
          <a:solidFill>
            <a:schemeClr val="tx1"/>
          </a:solidFill>
          <a:latin typeface="+mn-lt"/>
          <a:ea typeface="+mn-ea"/>
          <a:cs typeface="+mn-cs"/>
        </a:defRPr>
      </a:lvl4pPr>
      <a:lvl5pPr marL="2031980" indent="-253997" algn="l" rtl="0" eaLnBrk="1" latinLnBrk="0" hangingPunct="1">
        <a:spcBef>
          <a:spcPts val="444"/>
        </a:spcBef>
        <a:buClr>
          <a:schemeClr val="accent4"/>
        </a:buClr>
        <a:buSzPct val="65000"/>
        <a:buFont typeface="Wingdings"/>
        <a:buChar char=""/>
        <a:defRPr kumimoji="0" sz="2200" kern="1200">
          <a:solidFill>
            <a:schemeClr val="tx1"/>
          </a:solidFill>
          <a:latin typeface="+mn-lt"/>
          <a:ea typeface="+mn-ea"/>
          <a:cs typeface="+mn-cs"/>
        </a:defRPr>
      </a:lvl5pPr>
      <a:lvl6pPr marL="2336777" indent="-253997" algn="l" rtl="0" eaLnBrk="1" latinLnBrk="0" hangingPunct="1">
        <a:spcBef>
          <a:spcPct val="20000"/>
        </a:spcBef>
        <a:buClr>
          <a:schemeClr val="accent1"/>
        </a:buClr>
        <a:buFont typeface="Wingdings"/>
        <a:buChar char="§"/>
        <a:defRPr kumimoji="0" sz="2000" kern="1200" baseline="0">
          <a:solidFill>
            <a:schemeClr val="tx1"/>
          </a:solidFill>
          <a:latin typeface="+mn-lt"/>
          <a:ea typeface="+mn-ea"/>
          <a:cs typeface="+mn-cs"/>
        </a:defRPr>
      </a:lvl6pPr>
      <a:lvl7pPr marL="2641574" indent="-253997" algn="l" rtl="0" eaLnBrk="1" latinLnBrk="0" hangingPunct="1">
        <a:spcBef>
          <a:spcPct val="20000"/>
        </a:spcBef>
        <a:buClr>
          <a:schemeClr val="accent2"/>
        </a:buClr>
        <a:buFont typeface="Wingdings"/>
        <a:buChar char="§"/>
        <a:defRPr kumimoji="0" sz="2000" kern="1200" baseline="0">
          <a:solidFill>
            <a:schemeClr val="tx1"/>
          </a:solidFill>
          <a:latin typeface="+mn-lt"/>
          <a:ea typeface="+mn-ea"/>
          <a:cs typeface="+mn-cs"/>
        </a:defRPr>
      </a:lvl7pPr>
      <a:lvl8pPr marL="2946371" indent="-253997" algn="l" rtl="0" eaLnBrk="1" latinLnBrk="0" hangingPunct="1">
        <a:spcBef>
          <a:spcPct val="20000"/>
        </a:spcBef>
        <a:buClr>
          <a:schemeClr val="accent3"/>
        </a:buClr>
        <a:buFont typeface="Wingdings"/>
        <a:buChar char="§"/>
        <a:defRPr kumimoji="0" sz="2000" kern="1200" baseline="0">
          <a:solidFill>
            <a:schemeClr val="tx1"/>
          </a:solidFill>
          <a:latin typeface="+mn-lt"/>
          <a:ea typeface="+mn-ea"/>
          <a:cs typeface="+mn-cs"/>
        </a:defRPr>
      </a:lvl8pPr>
      <a:lvl9pPr marL="3251167" indent="-253997" algn="l" rtl="0" eaLnBrk="1" latinLnBrk="0" hangingPunct="1">
        <a:spcBef>
          <a:spcPct val="20000"/>
        </a:spcBef>
        <a:buClr>
          <a:schemeClr val="accent4"/>
        </a:buClr>
        <a:buFont typeface="Wingdings"/>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7995" algn="l" rtl="0" eaLnBrk="1" latinLnBrk="0" hangingPunct="1">
        <a:defRPr kumimoji="0" kern="1200">
          <a:solidFill>
            <a:schemeClr val="tx1"/>
          </a:solidFill>
          <a:latin typeface="+mn-lt"/>
          <a:ea typeface="+mn-ea"/>
          <a:cs typeface="+mn-cs"/>
        </a:defRPr>
      </a:lvl2pPr>
      <a:lvl3pPr marL="1015990" algn="l" rtl="0" eaLnBrk="1" latinLnBrk="0" hangingPunct="1">
        <a:defRPr kumimoji="0" kern="1200">
          <a:solidFill>
            <a:schemeClr val="tx1"/>
          </a:solidFill>
          <a:latin typeface="+mn-lt"/>
          <a:ea typeface="+mn-ea"/>
          <a:cs typeface="+mn-cs"/>
        </a:defRPr>
      </a:lvl3pPr>
      <a:lvl4pPr marL="1523985" algn="l" rtl="0" eaLnBrk="1" latinLnBrk="0" hangingPunct="1">
        <a:defRPr kumimoji="0" kern="1200">
          <a:solidFill>
            <a:schemeClr val="tx1"/>
          </a:solidFill>
          <a:latin typeface="+mn-lt"/>
          <a:ea typeface="+mn-ea"/>
          <a:cs typeface="+mn-cs"/>
        </a:defRPr>
      </a:lvl4pPr>
      <a:lvl5pPr marL="2031980" algn="l" rtl="0" eaLnBrk="1" latinLnBrk="0" hangingPunct="1">
        <a:defRPr kumimoji="0" kern="1200">
          <a:solidFill>
            <a:schemeClr val="tx1"/>
          </a:solidFill>
          <a:latin typeface="+mn-lt"/>
          <a:ea typeface="+mn-ea"/>
          <a:cs typeface="+mn-cs"/>
        </a:defRPr>
      </a:lvl5pPr>
      <a:lvl6pPr marL="2539975" algn="l" rtl="0" eaLnBrk="1" latinLnBrk="0" hangingPunct="1">
        <a:defRPr kumimoji="0" kern="1200">
          <a:solidFill>
            <a:schemeClr val="tx1"/>
          </a:solidFill>
          <a:latin typeface="+mn-lt"/>
          <a:ea typeface="+mn-ea"/>
          <a:cs typeface="+mn-cs"/>
        </a:defRPr>
      </a:lvl6pPr>
      <a:lvl7pPr marL="3047970" algn="l" rtl="0" eaLnBrk="1" latinLnBrk="0" hangingPunct="1">
        <a:defRPr kumimoji="0" kern="1200">
          <a:solidFill>
            <a:schemeClr val="tx1"/>
          </a:solidFill>
          <a:latin typeface="+mn-lt"/>
          <a:ea typeface="+mn-ea"/>
          <a:cs typeface="+mn-cs"/>
        </a:defRPr>
      </a:lvl7pPr>
      <a:lvl8pPr marL="3555964" algn="l" rtl="0" eaLnBrk="1" latinLnBrk="0" hangingPunct="1">
        <a:defRPr kumimoji="0" kern="1200">
          <a:solidFill>
            <a:schemeClr val="tx1"/>
          </a:solidFill>
          <a:latin typeface="+mn-lt"/>
          <a:ea typeface="+mn-ea"/>
          <a:cs typeface="+mn-cs"/>
        </a:defRPr>
      </a:lvl8pPr>
      <a:lvl9pPr marL="406395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2127672" y="3810001"/>
            <a:ext cx="7649742" cy="2659063"/>
          </a:xfrm>
        </p:spPr>
        <p:txBody>
          <a:bodyPr lIns="0" tIns="0" rIns="0" bIns="0" anchor="b">
            <a:normAutofit/>
          </a:bodyPr>
          <a:lstStyle/>
          <a:p>
            <a:pPr algn="l">
              <a:lnSpc>
                <a:spcPct val="95000"/>
              </a:lnSpc>
            </a:pPr>
            <a:r>
              <a:rPr lang="en-US" b="1" i="1" dirty="0" smtClean="0">
                <a:latin typeface="Arial" pitchFamily="34" charset="0"/>
              </a:rPr>
              <a:t>REFLECTION</a:t>
            </a:r>
            <a:endParaRPr lang="en-US" b="1" i="1" dirty="0">
              <a:latin typeface="Arial" pitchFamily="34" charset="0"/>
            </a:endParaRPr>
          </a:p>
        </p:txBody>
      </p:sp>
      <p:sp>
        <p:nvSpPr>
          <p:cNvPr id="2050" name="Rectangle 2"/>
          <p:cNvSpPr>
            <a:spLocks noGrp="1" noChangeArrowheads="1"/>
          </p:cNvSpPr>
          <p:nvPr>
            <p:ph type="subTitle" idx="1"/>
          </p:nvPr>
        </p:nvSpPr>
        <p:spPr>
          <a:xfrm>
            <a:off x="2668588" y="6690320"/>
            <a:ext cx="7362826" cy="833438"/>
          </a:xfrm>
        </p:spPr>
        <p:txBody>
          <a:bodyPr lIns="0" tIns="0" rIns="0" bIns="0" anchor="ctr"/>
          <a:lstStyle/>
          <a:p>
            <a:r>
              <a:rPr lang="en-US" sz="2400" dirty="0" smtClean="0"/>
              <a:t>Instructors: Crista Lopes</a:t>
            </a:r>
          </a:p>
          <a:p>
            <a:r>
              <a:rPr lang="en-US" sz="2400" dirty="0" smtClean="0"/>
              <a:t>Copyright © Instructors.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PHP - Reflection Example</a:t>
            </a:r>
          </a:p>
        </p:txBody>
      </p:sp>
      <p:sp>
        <p:nvSpPr>
          <p:cNvPr id="45060" name="Text Box 4"/>
          <p:cNvSpPr txBox="1">
            <a:spLocks noChangeArrowheads="1"/>
          </p:cNvSpPr>
          <p:nvPr/>
        </p:nvSpPr>
        <p:spPr bwMode="auto">
          <a:xfrm>
            <a:off x="247650" y="1828800"/>
            <a:ext cx="10953030" cy="5262979"/>
          </a:xfrm>
          <a:prstGeom prst="rect">
            <a:avLst/>
          </a:prstGeom>
          <a:noFill/>
          <a:ln w="9525">
            <a:noFill/>
            <a:miter lim="800000"/>
            <a:headEnd/>
            <a:tailEnd/>
          </a:ln>
          <a:effectLst/>
        </p:spPr>
        <p:txBody>
          <a:bodyPr wrap="square" lIns="0" tIns="0" rIns="0" bIns="0">
            <a:spAutoFit/>
          </a:bodyPr>
          <a:lstStyle/>
          <a:p>
            <a:pPr>
              <a:lnSpc>
                <a:spcPct val="95000"/>
              </a:lnSpc>
            </a:pP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new</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ReflectionClass</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a:t>
            </a:r>
            <a:r>
              <a:rPr lang="en-US" sz="2000" dirty="0" err="1">
                <a:solidFill>
                  <a:srgbClr val="DD0000"/>
                </a:solidFill>
                <a:latin typeface="Courier New" pitchFamily="49" charset="0"/>
                <a:cs typeface="Courier New" pitchFamily="49" charset="0"/>
              </a:rPr>
              <a:t>mychild</a:t>
            </a:r>
            <a:r>
              <a:rPr lang="en-US" sz="2000" dirty="0">
                <a:solidFill>
                  <a:srgbClr val="DD0000"/>
                </a:solidFill>
                <a:latin typeface="Courier New" pitchFamily="49" charset="0"/>
                <a:cs typeface="Courier New" pitchFamily="49" charset="0"/>
              </a:rPr>
              <a:t>'</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is abstract: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isAbstract</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is final: "</a:t>
            </a:r>
            <a:r>
              <a:rPr lang="en-US" sz="2000" dirty="0">
                <a:solidFill>
                  <a:srgbClr val="007700"/>
                </a:solidFill>
                <a:latin typeface="Courier New" pitchFamily="49" charset="0"/>
                <a:cs typeface="Courier New" pitchFamily="49" charset="0"/>
              </a:rPr>
              <a:t>, (int)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isFinal</a:t>
            </a:r>
            <a:r>
              <a:rPr lang="en-US" sz="2000" dirty="0" smtClean="0">
                <a:solidFill>
                  <a:srgbClr val="007700"/>
                </a:solidFill>
                <a:latin typeface="Courier New" pitchFamily="49" charset="0"/>
                <a:cs typeface="Courier New" pitchFamily="49" charset="0"/>
              </a:rPr>
              <a:t>(),</a:t>
            </a:r>
            <a:r>
              <a:rPr lang="en-US" sz="2000" dirty="0" smtClean="0">
                <a:solidFill>
                  <a:srgbClr val="DD00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pP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is actually an interface: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00BB"/>
                </a:solidFill>
                <a:latin typeface="Courier New" pitchFamily="49" charset="0"/>
                <a:cs typeface="Courier New" pitchFamily="49" charset="0"/>
              </a:rPr>
              <a: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isInterface</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pP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"\$child is an object of this class: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isInstance</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$child</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parentreflect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new</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ReflectionClass</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a:t>
            </a:r>
            <a:r>
              <a:rPr lang="en-US" sz="2000" dirty="0" err="1">
                <a:solidFill>
                  <a:srgbClr val="DD0000"/>
                </a:solidFill>
                <a:latin typeface="Courier New" pitchFamily="49" charset="0"/>
                <a:cs typeface="Courier New" pitchFamily="49" charset="0"/>
              </a:rPr>
              <a:t>myparent</a:t>
            </a:r>
            <a:r>
              <a:rPr lang="en-US" sz="2000" dirty="0">
                <a:solidFill>
                  <a:srgbClr val="DD0000"/>
                </a:solidFill>
                <a:latin typeface="Courier New" pitchFamily="49" charset="0"/>
                <a:cs typeface="Courier New" pitchFamily="49" charset="0"/>
              </a:rPr>
              <a:t>'</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inherits from </a:t>
            </a:r>
            <a:r>
              <a:rPr lang="en-US" sz="2000" dirty="0" err="1">
                <a:solidFill>
                  <a:srgbClr val="DD0000"/>
                </a:solidFill>
                <a:latin typeface="Courier New" pitchFamily="49" charset="0"/>
                <a:cs typeface="Courier New" pitchFamily="49" charset="0"/>
              </a:rPr>
              <a:t>myparent</a:t>
            </a:r>
            <a:r>
              <a:rPr lang="en-US" sz="2000" dirty="0">
                <a:solidFill>
                  <a:srgbClr val="DD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isSubclassOf</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parentreflect</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pPr>
            <a:endParaRPr lang="en-US" sz="2000" dirty="0" smtClean="0">
              <a:solidFill>
                <a:srgbClr val="000000"/>
              </a:solidFill>
              <a:latin typeface="Courier New" pitchFamily="49" charset="0"/>
              <a:cs typeface="Courier New" pitchFamily="49" charset="0"/>
            </a:endParaRPr>
          </a:p>
          <a:p>
            <a:pPr>
              <a:lnSpc>
                <a:spcPct val="95000"/>
              </a:lnSpc>
            </a:pPr>
            <a:r>
              <a:rPr lang="en-US" sz="2000" dirty="0" smtClean="0">
                <a:solidFill>
                  <a:srgbClr val="000000"/>
                </a:solidFill>
                <a:latin typeface="Courier New" pitchFamily="49" charset="0"/>
                <a:cs typeface="Courier New" pitchFamily="49" charset="0"/>
              </a:rPr>
              <a:t>The </a:t>
            </a:r>
            <a:r>
              <a:rPr lang="en-US" sz="2000" dirty="0">
                <a:solidFill>
                  <a:srgbClr val="000000"/>
                </a:solidFill>
                <a:latin typeface="Courier New" pitchFamily="49" charset="0"/>
                <a:cs typeface="Courier New" pitchFamily="49" charset="0"/>
              </a:rPr>
              <a:t>output of that is:</a:t>
            </a:r>
            <a:endParaRPr lang="en-US" sz="2000" dirty="0">
              <a:latin typeface="Courier New" pitchFamily="49" charset="0"/>
              <a:cs typeface="Courier New" pitchFamily="49" charset="0"/>
            </a:endParaRPr>
          </a:p>
          <a:p>
            <a:pPr>
              <a:lnSpc>
                <a:spcPct val="95000"/>
              </a:lnSpc>
            </a:pPr>
            <a:r>
              <a:rPr lang="en-US" sz="2000" dirty="0">
                <a:solidFill>
                  <a:srgbClr val="000000"/>
                </a:solidFill>
                <a:latin typeface="Courier New" pitchFamily="49" charset="0"/>
                <a:cs typeface="Courier New" pitchFamily="49" charset="0"/>
              </a:rPr>
              <a:t>This class is abstract: 0</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This class is final: 0</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This class is actually an interface: 0</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$child is an object of this class: 1</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This class inherits from </a:t>
            </a:r>
            <a:r>
              <a:rPr lang="en-US" sz="2000" dirty="0" err="1">
                <a:solidFill>
                  <a:srgbClr val="000000"/>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1</a:t>
            </a:r>
          </a:p>
        </p:txBody>
      </p:sp>
    </p:spTree>
    <p:extLst>
      <p:ext uri="{BB962C8B-B14F-4D97-AF65-F5344CB8AC3E}">
        <p14:creationId xmlns:p14="http://schemas.microsoft.com/office/powerpoint/2010/main" val="1997379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p:txBody>
          <a:bodyPr lIns="0" tIns="0" rIns="0" bIns="0">
            <a:normAutofit/>
          </a:bodyPr>
          <a:lstStyle/>
          <a:p>
            <a:pPr algn="l">
              <a:lnSpc>
                <a:spcPct val="95000"/>
              </a:lnSpc>
            </a:pPr>
            <a:r>
              <a:rPr lang="en-US" dirty="0" smtClean="0">
                <a:solidFill>
                  <a:srgbClr val="775F55"/>
                </a:solidFill>
                <a:latin typeface="Arial" pitchFamily="34" charset="0"/>
              </a:rPr>
              <a:t>Ruby Reflection</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fontScale="92500"/>
          </a:bodyPr>
          <a:lstStyle/>
          <a:p>
            <a:pPr marL="571494" lvl="1" indent="-457195">
              <a:lnSpc>
                <a:spcPct val="95000"/>
              </a:lnSpc>
              <a:buClr>
                <a:srgbClr val="FFC000"/>
              </a:buClr>
              <a:buSzPct val="100000"/>
            </a:pPr>
            <a:r>
              <a:rPr lang="en-US" sz="2700" dirty="0" smtClean="0">
                <a:solidFill>
                  <a:srgbClr val="000000"/>
                </a:solidFill>
              </a:rPr>
              <a:t>Let's begin with an example : Assume that you want to create a class instance at runtime, and the name of this class depends on the parameter being passed to a function.</a:t>
            </a:r>
            <a:endParaRPr lang="en-US" dirty="0" smtClean="0"/>
          </a:p>
          <a:p>
            <a:pPr>
              <a:lnSpc>
                <a:spcPct val="95000"/>
              </a:lnSpc>
              <a:buNone/>
            </a:pPr>
            <a:endParaRPr lang="en-US" dirty="0" smtClean="0"/>
          </a:p>
          <a:p>
            <a:pPr marL="571494" lvl="1" indent="-457195">
              <a:lnSpc>
                <a:spcPct val="95000"/>
              </a:lnSpc>
              <a:buClr>
                <a:srgbClr val="FFC000"/>
              </a:buClr>
              <a:buSzPct val="100000"/>
            </a:pPr>
            <a:r>
              <a:rPr lang="en-US" sz="2700" dirty="0" smtClean="0">
                <a:solidFill>
                  <a:srgbClr val="000000"/>
                </a:solidFill>
              </a:rPr>
              <a:t>One way to do this is to write conditional loops and create the object. But if there are too many classes then becomes a problem. Solution: Use </a:t>
            </a:r>
            <a:r>
              <a:rPr lang="en-US" sz="2700" dirty="0" smtClean="0">
                <a:solidFill>
                  <a:srgbClr val="FF0000"/>
                </a:solidFill>
              </a:rPr>
              <a:t>reflection</a:t>
            </a:r>
            <a:r>
              <a:rPr lang="en-US" sz="2700" dirty="0" smtClean="0">
                <a:solidFill>
                  <a:srgbClr val="000000"/>
                </a:solidFill>
              </a:rPr>
              <a:t>!</a:t>
            </a:r>
            <a:endParaRPr lang="en-US" dirty="0" smtClean="0"/>
          </a:p>
          <a:p>
            <a:pPr>
              <a:lnSpc>
                <a:spcPct val="95000"/>
              </a:lnSpc>
              <a:buNone/>
            </a:pPr>
            <a:endParaRPr lang="en-US" dirty="0" smtClean="0"/>
          </a:p>
          <a:p>
            <a:pPr marL="571494" lvl="1" indent="-457195">
              <a:lnSpc>
                <a:spcPct val="95000"/>
              </a:lnSpc>
              <a:buClr>
                <a:srgbClr val="FFC000"/>
              </a:buClr>
              <a:buSzPct val="100000"/>
            </a:pPr>
            <a:r>
              <a:rPr lang="en-US" sz="2700" dirty="0" smtClean="0">
                <a:solidFill>
                  <a:srgbClr val="000000"/>
                </a:solidFill>
              </a:rPr>
              <a:t>In Ruby using reflection you can get the following information:</a:t>
            </a:r>
            <a:br>
              <a:rPr lang="en-US" sz="2700" dirty="0" smtClean="0">
                <a:solidFill>
                  <a:srgbClr val="000000"/>
                </a:solidFill>
              </a:rPr>
            </a:br>
            <a:r>
              <a:rPr lang="en-US" sz="2700" dirty="0" smtClean="0">
                <a:solidFill>
                  <a:srgbClr val="000000"/>
                </a:solidFill>
              </a:rPr>
              <a:t>   1. What classes already exist</a:t>
            </a:r>
            <a:br>
              <a:rPr lang="en-US" sz="2700" dirty="0" smtClean="0">
                <a:solidFill>
                  <a:srgbClr val="000000"/>
                </a:solidFill>
              </a:rPr>
            </a:br>
            <a:r>
              <a:rPr lang="en-US" sz="2700" dirty="0" smtClean="0">
                <a:solidFill>
                  <a:srgbClr val="000000"/>
                </a:solidFill>
              </a:rPr>
              <a:t>   2. Information on the methods n those classes</a:t>
            </a:r>
            <a:r>
              <a:rPr lang="en-US" dirty="0" smtClean="0"/>
              <a:t/>
            </a:r>
            <a:br>
              <a:rPr lang="en-US" dirty="0" smtClean="0"/>
            </a:br>
            <a:r>
              <a:rPr lang="en-US" sz="2700" dirty="0" smtClean="0">
                <a:solidFill>
                  <a:srgbClr val="000000"/>
                </a:solidFill>
              </a:rPr>
              <a:t>   3. Inheritance etc.</a:t>
            </a:r>
          </a:p>
          <a:p>
            <a:endParaRPr lang="en-US" dirty="0"/>
          </a:p>
        </p:txBody>
      </p:sp>
    </p:spTree>
    <p:extLst>
      <p:ext uri="{BB962C8B-B14F-4D97-AF65-F5344CB8AC3E}">
        <p14:creationId xmlns:p14="http://schemas.microsoft.com/office/powerpoint/2010/main" val="3275229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p:txBody>
          <a:bodyPr lIns="0" tIns="0" rIns="0" bIns="0"/>
          <a:lstStyle/>
          <a:p>
            <a:pPr algn="just">
              <a:lnSpc>
                <a:spcPct val="95000"/>
              </a:lnSpc>
            </a:pPr>
            <a:r>
              <a:rPr lang="en-US" dirty="0" smtClean="0">
                <a:solidFill>
                  <a:srgbClr val="775F55"/>
                </a:solidFill>
                <a:latin typeface="Arial" pitchFamily="34" charset="0"/>
              </a:rPr>
              <a:t>Reflection in Ruby</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marL="571494" lvl="1" indent="-457195" algn="just">
              <a:lnSpc>
                <a:spcPct val="95000"/>
              </a:lnSpc>
              <a:buClr>
                <a:srgbClr val="FFC000"/>
              </a:buClr>
              <a:buSzPct val="100000"/>
            </a:pPr>
            <a:r>
              <a:rPr lang="en-US" sz="2700" dirty="0" err="1" smtClean="0">
                <a:solidFill>
                  <a:srgbClr val="38761D"/>
                </a:solidFill>
              </a:rPr>
              <a:t>ObjectSpace</a:t>
            </a:r>
            <a:r>
              <a:rPr lang="en-US" sz="2700" dirty="0" smtClean="0">
                <a:solidFill>
                  <a:srgbClr val="000000"/>
                </a:solidFill>
              </a:rPr>
              <a:t> allows us to obtain the reflective information.</a:t>
            </a:r>
            <a:endParaRPr lang="en-US" dirty="0" smtClean="0"/>
          </a:p>
          <a:p>
            <a:pPr marL="457195" indent="-457195" algn="just">
              <a:lnSpc>
                <a:spcPct val="95000"/>
              </a:lnSpc>
              <a:buClr>
                <a:srgbClr val="FFC000"/>
              </a:buClr>
            </a:pPr>
            <a:endParaRPr lang="en-US" sz="2700" dirty="0" smtClean="0">
              <a:solidFill>
                <a:srgbClr val="000000"/>
              </a:solidFill>
            </a:endParaRPr>
          </a:p>
          <a:p>
            <a:pPr marL="571494" lvl="1" indent="-457195" algn="just">
              <a:lnSpc>
                <a:spcPct val="95000"/>
              </a:lnSpc>
              <a:buClr>
                <a:srgbClr val="FFC000"/>
              </a:buClr>
              <a:buSzPct val="100000"/>
            </a:pPr>
            <a:r>
              <a:rPr lang="en-US" sz="2700" i="1" dirty="0" err="1" smtClean="0">
                <a:solidFill>
                  <a:srgbClr val="FF0000"/>
                </a:solidFill>
              </a:rPr>
              <a:t>ObjectSpace.each_object</a:t>
            </a:r>
            <a:r>
              <a:rPr lang="en-US" sz="2700" i="1" dirty="0" smtClean="0">
                <a:solidFill>
                  <a:srgbClr val="000000"/>
                </a:solidFill>
              </a:rPr>
              <a:t> { </a:t>
            </a:r>
            <a:r>
              <a:rPr lang="en-US" sz="2700" i="1" dirty="0" smtClean="0">
                <a:solidFill>
                  <a:srgbClr val="38761D"/>
                </a:solidFill>
              </a:rPr>
              <a:t>|x| puts x </a:t>
            </a:r>
            <a:r>
              <a:rPr lang="en-US" sz="2700" i="1" dirty="0" smtClean="0">
                <a:solidFill>
                  <a:srgbClr val="000000"/>
                </a:solidFill>
              </a:rPr>
              <a:t>} </a:t>
            </a:r>
            <a:r>
              <a:rPr lang="en-US" sz="2700" dirty="0" smtClean="0">
                <a:solidFill>
                  <a:srgbClr val="000000"/>
                </a:solidFill>
              </a:rPr>
              <a:t>gives us all the living, non-immediate objects in the process.</a:t>
            </a:r>
            <a:endParaRPr lang="en-US" dirty="0" smtClean="0"/>
          </a:p>
          <a:p>
            <a:pPr marL="457195" indent="-457195" algn="just">
              <a:lnSpc>
                <a:spcPct val="95000"/>
              </a:lnSpc>
              <a:buClr>
                <a:srgbClr val="FFC000"/>
              </a:buClr>
            </a:pPr>
            <a:endParaRPr lang="en-US" sz="2700" dirty="0" smtClean="0">
              <a:solidFill>
                <a:srgbClr val="000000"/>
              </a:solidFill>
            </a:endParaRPr>
          </a:p>
          <a:p>
            <a:pPr marL="571494" lvl="1" indent="-457195" algn="just">
              <a:lnSpc>
                <a:spcPct val="95000"/>
              </a:lnSpc>
              <a:buClr>
                <a:srgbClr val="FFC000"/>
              </a:buClr>
              <a:buSzPct val="100000"/>
            </a:pPr>
            <a:r>
              <a:rPr lang="en-US" sz="2700" i="1" dirty="0" err="1" smtClean="0">
                <a:solidFill>
                  <a:srgbClr val="FF0000"/>
                </a:solidFill>
              </a:rPr>
              <a:t>ObjectSpace.each_object</a:t>
            </a:r>
            <a:r>
              <a:rPr lang="en-US" sz="2700" i="1" dirty="0" smtClean="0">
                <a:solidFill>
                  <a:srgbClr val="FF0000"/>
                </a:solidFill>
              </a:rPr>
              <a:t>(</a:t>
            </a:r>
            <a:r>
              <a:rPr lang="en-US" sz="2700" i="1" dirty="0" smtClean="0">
                <a:solidFill>
                  <a:srgbClr val="000000"/>
                </a:solidFill>
              </a:rPr>
              <a:t>Class</a:t>
            </a:r>
            <a:r>
              <a:rPr lang="en-US" sz="2700" i="1" dirty="0" smtClean="0">
                <a:solidFill>
                  <a:srgbClr val="FF0000"/>
                </a:solidFill>
              </a:rPr>
              <a:t>) { </a:t>
            </a:r>
            <a:r>
              <a:rPr lang="en-US" sz="2700" i="1" dirty="0" smtClean="0">
                <a:solidFill>
                  <a:srgbClr val="38761D"/>
                </a:solidFill>
              </a:rPr>
              <a:t>|x| puts x</a:t>
            </a:r>
            <a:r>
              <a:rPr lang="en-US" sz="2700" i="1" dirty="0" smtClean="0">
                <a:solidFill>
                  <a:srgbClr val="FF0000"/>
                </a:solidFill>
              </a:rPr>
              <a:t>} </a:t>
            </a:r>
            <a:r>
              <a:rPr lang="en-US" sz="2700" dirty="0" smtClean="0">
                <a:solidFill>
                  <a:srgbClr val="000000"/>
                </a:solidFill>
              </a:rPr>
              <a:t>gives us all the classes in the ruby process.</a:t>
            </a:r>
            <a:endParaRPr lang="en-US" dirty="0" smtClean="0"/>
          </a:p>
          <a:p>
            <a:pPr marL="457195" indent="-457195" algn="just">
              <a:lnSpc>
                <a:spcPct val="95000"/>
              </a:lnSpc>
              <a:buClr>
                <a:srgbClr val="FFC000"/>
              </a:buClr>
            </a:pPr>
            <a:endParaRPr lang="en-US" sz="2700" dirty="0" smtClean="0">
              <a:solidFill>
                <a:srgbClr val="000000"/>
              </a:solidFill>
            </a:endParaRPr>
          </a:p>
          <a:p>
            <a:pPr marL="571494" lvl="1" indent="-457195" algn="just">
              <a:lnSpc>
                <a:spcPct val="95000"/>
              </a:lnSpc>
              <a:buClr>
                <a:srgbClr val="FFC000"/>
              </a:buClr>
              <a:buSzPct val="100000"/>
            </a:pPr>
            <a:r>
              <a:rPr lang="en-US" sz="2700" dirty="0" smtClean="0">
                <a:solidFill>
                  <a:srgbClr val="000000"/>
                </a:solidFill>
              </a:rPr>
              <a:t>Now the problem becomes easier - Iterate over all the classes, and if the name matches then create an object of that class, and execute the required functions.</a:t>
            </a:r>
          </a:p>
          <a:p>
            <a:endParaRPr lang="en-US" dirty="0"/>
          </a:p>
        </p:txBody>
      </p:sp>
    </p:spTree>
    <p:extLst>
      <p:ext uri="{BB962C8B-B14F-4D97-AF65-F5344CB8AC3E}">
        <p14:creationId xmlns:p14="http://schemas.microsoft.com/office/powerpoint/2010/main" val="2687020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Reflection in Ruby</a:t>
            </a:r>
          </a:p>
        </p:txBody>
      </p:sp>
      <p:sp>
        <p:nvSpPr>
          <p:cNvPr id="51204" name="Text Box 4"/>
          <p:cNvSpPr txBox="1">
            <a:spLocks noChangeArrowheads="1"/>
          </p:cNvSpPr>
          <p:nvPr/>
        </p:nvSpPr>
        <p:spPr bwMode="auto">
          <a:xfrm>
            <a:off x="723702" y="1876426"/>
            <a:ext cx="4932362" cy="3573628"/>
          </a:xfrm>
          <a:prstGeom prst="rect">
            <a:avLst/>
          </a:prstGeom>
          <a:noFill/>
          <a:ln w="9525">
            <a:noFill/>
            <a:miter lim="800000"/>
            <a:headEnd/>
            <a:tailEnd/>
          </a:ln>
          <a:effectLst/>
        </p:spPr>
        <p:txBody>
          <a:bodyPr lIns="0" tIns="0" rIns="0" bIns="0">
            <a:spAutoFit/>
          </a:bodyPr>
          <a:lstStyle/>
          <a:p>
            <a:pPr>
              <a:lnSpc>
                <a:spcPct val="95000"/>
              </a:lnSpc>
            </a:pPr>
            <a:r>
              <a:rPr lang="en-US" i="1" dirty="0">
                <a:solidFill>
                  <a:srgbClr val="333333"/>
                </a:solidFill>
                <a:latin typeface="Arial" pitchFamily="34" charset="0"/>
              </a:rPr>
              <a:t>class </a:t>
            </a:r>
            <a:r>
              <a:rPr lang="en-US" i="1" dirty="0" err="1">
                <a:solidFill>
                  <a:srgbClr val="FF0000"/>
                </a:solidFill>
                <a:latin typeface="Arial" pitchFamily="34" charset="0"/>
              </a:rPr>
              <a:t>ClassFromString</a:t>
            </a:r>
            <a:endParaRPr lang="en-US" dirty="0"/>
          </a:p>
          <a:p>
            <a:pPr>
              <a:lnSpc>
                <a:spcPct val="95000"/>
              </a:lnSpc>
            </a:pPr>
            <a:r>
              <a:rPr lang="en-US" i="1" dirty="0">
                <a:solidFill>
                  <a:srgbClr val="FF0000"/>
                </a:solidFill>
                <a:latin typeface="Arial" pitchFamily="34" charset="0"/>
              </a:rPr>
              <a:t/>
            </a:r>
            <a:br>
              <a:rPr lang="en-US" i="1" dirty="0">
                <a:solidFill>
                  <a:srgbClr val="FF0000"/>
                </a:solidFill>
                <a:latin typeface="Arial" pitchFamily="34" charset="0"/>
              </a:rPr>
            </a:br>
            <a:r>
              <a:rPr lang="en-US" i="1" dirty="0">
                <a:solidFill>
                  <a:srgbClr val="333333"/>
                </a:solidFill>
                <a:latin typeface="Arial" pitchFamily="34" charset="0"/>
              </a:rPr>
              <a:t>@@</a:t>
            </a:r>
            <a:r>
              <a:rPr lang="en-US" i="1" dirty="0">
                <a:solidFill>
                  <a:srgbClr val="FF0000"/>
                </a:solidFill>
                <a:latin typeface="Arial" pitchFamily="34" charset="0"/>
              </a:rPr>
              <a:t>counter</a:t>
            </a:r>
            <a:r>
              <a:rPr lang="en-US" i="1" dirty="0">
                <a:solidFill>
                  <a:srgbClr val="333333"/>
                </a:solidFill>
                <a:latin typeface="Arial" pitchFamily="34" charset="0"/>
              </a:rPr>
              <a:t> = 0</a:t>
            </a:r>
            <a:r>
              <a:rPr lang="en-US" i="1" dirty="0">
                <a:solidFill>
                  <a:srgbClr val="000000"/>
                </a:solidFill>
                <a:latin typeface="Arial" pitchFamily="34" charset="0"/>
              </a:rPr>
              <a:t/>
            </a:r>
            <a:br>
              <a:rPr lang="en-US" i="1" dirty="0">
                <a:solidFill>
                  <a:srgbClr val="000000"/>
                </a:solidFill>
                <a:latin typeface="Arial" pitchFamily="34" charset="0"/>
              </a:rPr>
            </a:br>
            <a:r>
              <a:rPr lang="en-US" i="1" dirty="0" err="1">
                <a:solidFill>
                  <a:srgbClr val="38761D"/>
                </a:solidFill>
                <a:latin typeface="Arial" pitchFamily="34" charset="0"/>
              </a:rPr>
              <a:t>def</a:t>
            </a:r>
            <a:r>
              <a:rPr lang="en-US" i="1" dirty="0">
                <a:solidFill>
                  <a:srgbClr val="38761D"/>
                </a:solidFill>
                <a:latin typeface="Arial" pitchFamily="34" charset="0"/>
              </a:rPr>
              <a:t> initialize</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a:t>
            </a:r>
            <a:r>
              <a:rPr lang="en-US" i="1" dirty="0">
                <a:solidFill>
                  <a:srgbClr val="FF0000"/>
                </a:solidFill>
                <a:latin typeface="Arial" pitchFamily="34" charset="0"/>
              </a:rPr>
              <a:t>counter </a:t>
            </a:r>
            <a:r>
              <a:rPr lang="en-US" i="1" dirty="0">
                <a:solidFill>
                  <a:srgbClr val="333333"/>
                </a:solidFill>
                <a:latin typeface="Arial" pitchFamily="34" charset="0"/>
              </a:rPr>
              <a:t>+= 1</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err="1">
                <a:solidFill>
                  <a:srgbClr val="38761D"/>
                </a:solidFill>
                <a:latin typeface="Arial" pitchFamily="34" charset="0"/>
              </a:rPr>
              <a:t>def</a:t>
            </a:r>
            <a:r>
              <a:rPr lang="en-US" i="1" dirty="0">
                <a:solidFill>
                  <a:srgbClr val="38761D"/>
                </a:solidFill>
                <a:latin typeface="Arial" pitchFamily="34" charset="0"/>
              </a:rPr>
              <a:t> </a:t>
            </a:r>
            <a:r>
              <a:rPr lang="en-US" i="1" dirty="0" err="1">
                <a:solidFill>
                  <a:srgbClr val="38761D"/>
                </a:solidFill>
                <a:latin typeface="Arial" pitchFamily="34" charset="0"/>
              </a:rPr>
              <a:t>getCounterValue</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puts @@</a:t>
            </a:r>
            <a:r>
              <a:rPr lang="en-US" i="1" dirty="0">
                <a:solidFill>
                  <a:srgbClr val="FF0000"/>
                </a:solidFill>
                <a:latin typeface="Arial" pitchFamily="34" charset="0"/>
              </a:rPr>
              <a:t>counter</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err="1">
                <a:solidFill>
                  <a:srgbClr val="333333"/>
                </a:solidFill>
                <a:latin typeface="Arial" pitchFamily="34" charset="0"/>
              </a:rPr>
              <a:t>end</a:t>
            </a:r>
            <a:endParaRPr lang="en-US" i="1" dirty="0">
              <a:solidFill>
                <a:srgbClr val="333333"/>
              </a:solidFill>
              <a:latin typeface="Arial" pitchFamily="34" charset="0"/>
            </a:endParaRPr>
          </a:p>
        </p:txBody>
      </p:sp>
      <p:sp>
        <p:nvSpPr>
          <p:cNvPr id="51205" name="Text Box 5"/>
          <p:cNvSpPr txBox="1">
            <a:spLocks noChangeArrowheads="1"/>
          </p:cNvSpPr>
          <p:nvPr/>
        </p:nvSpPr>
        <p:spPr bwMode="auto">
          <a:xfrm>
            <a:off x="4575944" y="1828800"/>
            <a:ext cx="6445250" cy="3508653"/>
          </a:xfrm>
          <a:prstGeom prst="rect">
            <a:avLst/>
          </a:prstGeom>
          <a:noFill/>
          <a:ln w="9525">
            <a:noFill/>
            <a:miter lim="800000"/>
            <a:headEnd/>
            <a:tailEnd/>
          </a:ln>
          <a:effectLst/>
        </p:spPr>
        <p:txBody>
          <a:bodyPr lIns="0" tIns="0" rIns="0" bIns="0">
            <a:spAutoFit/>
          </a:bodyPr>
          <a:lstStyle/>
          <a:p>
            <a:pPr>
              <a:lnSpc>
                <a:spcPct val="95000"/>
              </a:lnSpc>
            </a:pPr>
            <a:r>
              <a:rPr lang="en-US" i="1" dirty="0">
                <a:solidFill>
                  <a:srgbClr val="38761D"/>
                </a:solidFill>
                <a:latin typeface="Arial" pitchFamily="34" charset="0"/>
              </a:rPr>
              <a:t>def </a:t>
            </a:r>
            <a:r>
              <a:rPr lang="en-US" i="1" dirty="0" err="1">
                <a:solidFill>
                  <a:srgbClr val="38761D"/>
                </a:solidFill>
                <a:latin typeface="Arial" pitchFamily="34" charset="0"/>
              </a:rPr>
              <a:t>createClassFromString</a:t>
            </a:r>
            <a:r>
              <a:rPr lang="en-US" i="1" dirty="0">
                <a:solidFill>
                  <a:srgbClr val="38761D"/>
                </a:solidFill>
                <a:latin typeface="Arial" pitchFamily="34" charset="0"/>
              </a:rPr>
              <a:t>(</a:t>
            </a:r>
            <a:r>
              <a:rPr lang="en-US" i="1" dirty="0" err="1">
                <a:solidFill>
                  <a:srgbClr val="38761D"/>
                </a:solidFill>
                <a:latin typeface="Arial" pitchFamily="34" charset="0"/>
              </a:rPr>
              <a:t>classname</a:t>
            </a:r>
            <a:r>
              <a:rPr lang="en-US" i="1" dirty="0">
                <a:solidFill>
                  <a:srgbClr val="38761D"/>
                </a:solidFill>
                <a:latin typeface="Arial" pitchFamily="34" charset="0"/>
              </a:rPr>
              <a:t>)</a:t>
            </a:r>
            <a:r>
              <a:rPr lang="en-US" i="1" dirty="0">
                <a:solidFill>
                  <a:srgbClr val="000000"/>
                </a:solidFill>
                <a:latin typeface="Arial" pitchFamily="34" charset="0"/>
              </a:rPr>
              <a:t/>
            </a:r>
            <a:br>
              <a:rPr lang="en-US" i="1" dirty="0">
                <a:solidFill>
                  <a:srgbClr val="000000"/>
                </a:solidFill>
                <a:latin typeface="Arial" pitchFamily="34" charset="0"/>
              </a:rPr>
            </a:br>
            <a:r>
              <a:rPr lang="en-US" i="1" dirty="0" smtClean="0">
                <a:solidFill>
                  <a:srgbClr val="000000"/>
                </a:solidFill>
                <a:latin typeface="Arial" pitchFamily="34" charset="0"/>
              </a:rPr>
              <a:t>  </a:t>
            </a:r>
            <a:r>
              <a:rPr lang="en-US" i="1" dirty="0" err="1" smtClean="0">
                <a:solidFill>
                  <a:srgbClr val="FF0000"/>
                </a:solidFill>
                <a:latin typeface="Arial" pitchFamily="34" charset="0"/>
              </a:rPr>
              <a:t>ObjectSpace.each_object</a:t>
            </a:r>
            <a:r>
              <a:rPr lang="en-US" i="1" dirty="0" smtClean="0">
                <a:solidFill>
                  <a:srgbClr val="333333"/>
                </a:solidFill>
                <a:latin typeface="Arial" pitchFamily="34" charset="0"/>
              </a:rPr>
              <a:t>(Class</a:t>
            </a:r>
            <a:r>
              <a:rPr lang="en-US" i="1" dirty="0">
                <a:solidFill>
                  <a:srgbClr val="333333"/>
                </a:solidFill>
                <a:latin typeface="Arial" pitchFamily="34" charset="0"/>
              </a:rPr>
              <a:t>) do |x|</a:t>
            </a:r>
            <a:r>
              <a:rPr lang="en-US" i="1" dirty="0">
                <a:solidFill>
                  <a:srgbClr val="000000"/>
                </a:solidFill>
                <a:latin typeface="Arial" pitchFamily="34" charset="0"/>
              </a:rPr>
              <a:t/>
            </a:r>
            <a:br>
              <a:rPr lang="en-US" i="1" dirty="0">
                <a:solidFill>
                  <a:srgbClr val="000000"/>
                </a:solidFill>
                <a:latin typeface="Arial" pitchFamily="34" charset="0"/>
              </a:rPr>
            </a:br>
            <a:r>
              <a:rPr lang="en-US" i="1" dirty="0" smtClean="0">
                <a:solidFill>
                  <a:srgbClr val="000000"/>
                </a:solidFill>
                <a:latin typeface="Arial" pitchFamily="34" charset="0"/>
              </a:rPr>
              <a:t>    </a:t>
            </a:r>
            <a:r>
              <a:rPr lang="en-US" i="1" dirty="0" smtClean="0">
                <a:solidFill>
                  <a:srgbClr val="274E13"/>
                </a:solidFill>
                <a:latin typeface="Arial" pitchFamily="34" charset="0"/>
              </a:rPr>
              <a:t>if </a:t>
            </a:r>
            <a:r>
              <a:rPr lang="en-US" i="1" dirty="0">
                <a:solidFill>
                  <a:srgbClr val="274E13"/>
                </a:solidFill>
                <a:latin typeface="Arial" pitchFamily="34" charset="0"/>
              </a:rPr>
              <a:t>x.name == </a:t>
            </a:r>
            <a:r>
              <a:rPr lang="en-US" i="1" dirty="0" err="1">
                <a:solidFill>
                  <a:srgbClr val="274E13"/>
                </a:solidFill>
                <a:latin typeface="Arial" pitchFamily="34" charset="0"/>
              </a:rPr>
              <a:t>classname</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    </a:t>
            </a:r>
            <a:r>
              <a:rPr lang="en-US" i="1" dirty="0" smtClean="0">
                <a:solidFill>
                  <a:srgbClr val="333333"/>
                </a:solidFill>
                <a:latin typeface="Arial" pitchFamily="34" charset="0"/>
              </a:rPr>
              <a:t>  </a:t>
            </a:r>
            <a:r>
              <a:rPr lang="en-US" i="1" dirty="0" smtClean="0">
                <a:solidFill>
                  <a:srgbClr val="FF0000"/>
                </a:solidFill>
                <a:latin typeface="Arial" pitchFamily="34" charset="0"/>
              </a:rPr>
              <a:t>object </a:t>
            </a:r>
            <a:r>
              <a:rPr lang="en-US" i="1" dirty="0">
                <a:solidFill>
                  <a:srgbClr val="FF0000"/>
                </a:solidFill>
                <a:latin typeface="Arial" pitchFamily="34" charset="0"/>
              </a:rPr>
              <a:t>= </a:t>
            </a:r>
            <a:r>
              <a:rPr lang="en-US" i="1" dirty="0" err="1">
                <a:solidFill>
                  <a:srgbClr val="FF0000"/>
                </a:solidFill>
                <a:latin typeface="Arial" pitchFamily="34" charset="0"/>
              </a:rPr>
              <a:t>x.new</a:t>
            </a:r>
            <a:r>
              <a:rPr lang="en-US" i="1" dirty="0">
                <a:solidFill>
                  <a:srgbClr val="FF0000"/>
                </a:solidFill>
                <a:latin typeface="Arial" pitchFamily="34" charset="0"/>
              </a:rPr>
              <a:t/>
            </a:r>
            <a:br>
              <a:rPr lang="en-US" i="1" dirty="0">
                <a:solidFill>
                  <a:srgbClr val="FF0000"/>
                </a:solidFill>
                <a:latin typeface="Arial" pitchFamily="34" charset="0"/>
              </a:rPr>
            </a:br>
            <a:r>
              <a:rPr lang="en-US" i="1" dirty="0">
                <a:solidFill>
                  <a:srgbClr val="FF0000"/>
                </a:solidFill>
                <a:latin typeface="Arial" pitchFamily="34" charset="0"/>
              </a:rPr>
              <a:t>   </a:t>
            </a:r>
            <a:r>
              <a:rPr lang="en-US" i="1" dirty="0" smtClean="0">
                <a:solidFill>
                  <a:srgbClr val="FF0000"/>
                </a:solidFill>
                <a:latin typeface="Arial" pitchFamily="34" charset="0"/>
              </a:rPr>
              <a:t>  </a:t>
            </a:r>
            <a:r>
              <a:rPr lang="en-US" i="1" dirty="0">
                <a:solidFill>
                  <a:srgbClr val="FF0000"/>
                </a:solidFill>
                <a:latin typeface="Arial" pitchFamily="34" charset="0"/>
              </a:rPr>
              <a:t> </a:t>
            </a:r>
            <a:r>
              <a:rPr lang="en-US" i="1" dirty="0" err="1">
                <a:solidFill>
                  <a:srgbClr val="FF0000"/>
                </a:solidFill>
                <a:latin typeface="Arial" pitchFamily="34" charset="0"/>
              </a:rPr>
              <a:t>object.getCounterValue</a:t>
            </a:r>
            <a:r>
              <a:rPr lang="en-US" i="1" dirty="0">
                <a:solidFill>
                  <a:srgbClr val="FF0000"/>
                </a:solidFill>
                <a:latin typeface="Arial" pitchFamily="34" charset="0"/>
              </a:rPr>
              <a:t/>
            </a:r>
            <a:br>
              <a:rPr lang="en-US" i="1" dirty="0">
                <a:solidFill>
                  <a:srgbClr val="FF0000"/>
                </a:solidFill>
                <a:latin typeface="Arial" pitchFamily="34" charset="0"/>
              </a:rPr>
            </a:br>
            <a:r>
              <a:rPr lang="en-US" i="1" dirty="0" smtClean="0">
                <a:solidFill>
                  <a:srgbClr val="000000"/>
                </a:solidFill>
                <a:latin typeface="Arial" pitchFamily="34" charset="0"/>
              </a:rPr>
              <a:t>    </a:t>
            </a:r>
            <a:r>
              <a:rPr lang="en-US" i="1" dirty="0" smtClean="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smtClean="0">
                <a:solidFill>
                  <a:srgbClr val="000000"/>
                </a:solidFill>
                <a:latin typeface="Arial" pitchFamily="34" charset="0"/>
              </a:rPr>
              <a:t>  </a:t>
            </a:r>
            <a:r>
              <a:rPr lang="en-US" i="1" dirty="0" smtClean="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end</a:t>
            </a:r>
            <a:endParaRPr lang="en-US" dirty="0"/>
          </a:p>
          <a:p>
            <a:pPr>
              <a:lnSpc>
                <a:spcPct val="95000"/>
              </a:lnSpc>
            </a:pPr>
            <a:endParaRPr lang="en-US" i="1" dirty="0">
              <a:solidFill>
                <a:srgbClr val="333333"/>
              </a:solidFill>
              <a:latin typeface="Arial" pitchFamily="34" charset="0"/>
            </a:endParaRPr>
          </a:p>
          <a:p>
            <a:pPr>
              <a:lnSpc>
                <a:spcPct val="95000"/>
              </a:lnSpc>
            </a:pPr>
            <a:r>
              <a:rPr lang="en-US" i="1" dirty="0" err="1">
                <a:solidFill>
                  <a:srgbClr val="BF9000"/>
                </a:solidFill>
                <a:latin typeface="Arial" pitchFamily="34" charset="0"/>
              </a:rPr>
              <a:t>createClassFromString</a:t>
            </a:r>
            <a:r>
              <a:rPr lang="en-US" i="1" dirty="0">
                <a:solidFill>
                  <a:srgbClr val="BF9000"/>
                </a:solidFill>
                <a:latin typeface="Arial" pitchFamily="34" charset="0"/>
              </a:rPr>
              <a:t>("</a:t>
            </a:r>
            <a:r>
              <a:rPr lang="en-US" i="1" dirty="0" err="1">
                <a:solidFill>
                  <a:srgbClr val="BF9000"/>
                </a:solidFill>
                <a:latin typeface="Arial" pitchFamily="34" charset="0"/>
              </a:rPr>
              <a:t>ClassFromString</a:t>
            </a:r>
            <a:r>
              <a:rPr lang="en-US" i="1" dirty="0">
                <a:solidFill>
                  <a:srgbClr val="BF9000"/>
                </a:solidFill>
                <a:latin typeface="Arial" pitchFamily="34" charset="0"/>
              </a:rPr>
              <a:t>")</a:t>
            </a:r>
          </a:p>
        </p:txBody>
      </p:sp>
      <p:sp>
        <p:nvSpPr>
          <p:cNvPr id="51206" name="Text Box 6"/>
          <p:cNvSpPr txBox="1">
            <a:spLocks noChangeArrowheads="1"/>
          </p:cNvSpPr>
          <p:nvPr/>
        </p:nvSpPr>
        <p:spPr bwMode="auto">
          <a:xfrm>
            <a:off x="567804" y="6096000"/>
            <a:ext cx="10056813" cy="1184170"/>
          </a:xfrm>
          <a:prstGeom prst="rect">
            <a:avLst/>
          </a:prstGeom>
          <a:noFill/>
          <a:ln w="9525">
            <a:noFill/>
            <a:miter lim="800000"/>
            <a:headEnd/>
            <a:tailEnd/>
          </a:ln>
          <a:effectLst/>
        </p:spPr>
        <p:txBody>
          <a:bodyPr lIns="0" tIns="0" rIns="0" bIns="0">
            <a:spAutoFit/>
          </a:bodyPr>
          <a:lstStyle/>
          <a:p>
            <a:pPr>
              <a:lnSpc>
                <a:spcPct val="95000"/>
              </a:lnSpc>
            </a:pPr>
            <a:r>
              <a:rPr lang="en-US" sz="2700" dirty="0">
                <a:solidFill>
                  <a:srgbClr val="000000"/>
                </a:solidFill>
                <a:latin typeface="+mj-lt"/>
              </a:rPr>
              <a:t>The above code illustrates the example in code. You can even use superclass method to get the parent name, and construct the entire hierarchy. </a:t>
            </a:r>
            <a:r>
              <a:rPr lang="en-US" sz="2700" i="1" dirty="0">
                <a:solidFill>
                  <a:srgbClr val="FF0000"/>
                </a:solidFill>
                <a:latin typeface="+mj-lt"/>
              </a:rPr>
              <a:t>Exercise: Find methods in same way</a:t>
            </a:r>
            <a:r>
              <a:rPr lang="en-US" sz="2700" i="1" dirty="0">
                <a:solidFill>
                  <a:srgbClr val="FF0000"/>
                </a:solidFill>
                <a:latin typeface="Arial" pitchFamily="34" charset="0"/>
              </a:rPr>
              <a:t>.</a:t>
            </a:r>
          </a:p>
        </p:txBody>
      </p:sp>
    </p:spTree>
    <p:extLst>
      <p:ext uri="{BB962C8B-B14F-4D97-AF65-F5344CB8AC3E}">
        <p14:creationId xmlns:p14="http://schemas.microsoft.com/office/powerpoint/2010/main" val="2918456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p:txBody>
          <a:bodyPr lIns="0" tIns="0" rIns="0" bIns="0"/>
          <a:lstStyle/>
          <a:p>
            <a:pPr algn="just">
              <a:lnSpc>
                <a:spcPct val="95000"/>
              </a:lnSpc>
            </a:pPr>
            <a:r>
              <a:rPr lang="en-US" dirty="0" smtClean="0">
                <a:solidFill>
                  <a:srgbClr val="775F55"/>
                </a:solidFill>
                <a:latin typeface="Arial" pitchFamily="34" charset="0"/>
              </a:rPr>
              <a:t>Reflection in Java</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algn="just">
              <a:lnSpc>
                <a:spcPct val="95000"/>
              </a:lnSpc>
            </a:pPr>
            <a:r>
              <a:rPr lang="en-US" b="1" dirty="0" err="1" smtClean="0">
                <a:solidFill>
                  <a:srgbClr val="000000"/>
                </a:solidFill>
                <a:latin typeface="Arial" pitchFamily="34" charset="0"/>
              </a:rPr>
              <a:t>java.lang.Class</a:t>
            </a:r>
            <a:r>
              <a:rPr lang="en-US" dirty="0" smtClean="0">
                <a:solidFill>
                  <a:srgbClr val="000000"/>
                </a:solidFill>
                <a:latin typeface="Arial" pitchFamily="34" charset="0"/>
              </a:rPr>
              <a:t>.  </a:t>
            </a:r>
            <a:endParaRPr lang="en-US" dirty="0" smtClean="0"/>
          </a:p>
          <a:p>
            <a:pPr lvl="1" algn="just">
              <a:lnSpc>
                <a:spcPct val="95000"/>
              </a:lnSpc>
            </a:pPr>
            <a:r>
              <a:rPr lang="en-US" dirty="0" smtClean="0">
                <a:solidFill>
                  <a:srgbClr val="000000"/>
                </a:solidFill>
                <a:latin typeface="Arial" pitchFamily="34" charset="0"/>
              </a:rPr>
              <a:t> </a:t>
            </a:r>
            <a:r>
              <a:rPr lang="en-US" b="1" dirty="0" err="1" smtClean="0">
                <a:solidFill>
                  <a:srgbClr val="C00000"/>
                </a:solidFill>
                <a:latin typeface="Arial" pitchFamily="34" charset="0"/>
              </a:rPr>
              <a:t>Class.forName</a:t>
            </a:r>
            <a:r>
              <a:rPr lang="en-US" b="1" dirty="0" smtClean="0">
                <a:solidFill>
                  <a:srgbClr val="C00000"/>
                </a:solidFill>
                <a:latin typeface="Arial" pitchFamily="34" charset="0"/>
              </a:rPr>
              <a:t>() </a:t>
            </a:r>
            <a:endParaRPr lang="en-US" dirty="0" smtClean="0">
              <a:solidFill>
                <a:srgbClr val="C00000"/>
              </a:solidFill>
            </a:endParaRPr>
          </a:p>
          <a:p>
            <a:pPr algn="just">
              <a:lnSpc>
                <a:spcPct val="95000"/>
              </a:lnSpc>
              <a:buNone/>
            </a:pPr>
            <a:r>
              <a:rPr lang="en-US" dirty="0" smtClean="0">
                <a:solidFill>
                  <a:srgbClr val="000000"/>
                </a:solidFill>
                <a:latin typeface="Arial" pitchFamily="34" charset="0"/>
              </a:rPr>
              <a:t> </a:t>
            </a:r>
            <a:endParaRPr lang="en-US" dirty="0" smtClean="0"/>
          </a:p>
          <a:p>
            <a:pPr algn="just">
              <a:lnSpc>
                <a:spcPct val="95000"/>
              </a:lnSpc>
            </a:pPr>
            <a:r>
              <a:rPr lang="en-US" sz="2000" b="1" dirty="0" smtClean="0">
                <a:solidFill>
                  <a:srgbClr val="000000"/>
                </a:solidFill>
                <a:latin typeface="Arial" pitchFamily="34" charset="0"/>
              </a:rPr>
              <a:t>Class c = </a:t>
            </a:r>
            <a:r>
              <a:rPr lang="en-US" sz="2000" b="1" dirty="0" err="1" smtClean="0">
                <a:solidFill>
                  <a:srgbClr val="000000"/>
                </a:solidFill>
                <a:latin typeface="Arial" pitchFamily="34" charset="0"/>
              </a:rPr>
              <a:t>Class.forName</a:t>
            </a:r>
            <a:r>
              <a:rPr lang="en-US" sz="2000" b="1" dirty="0" smtClean="0">
                <a:solidFill>
                  <a:srgbClr val="000000"/>
                </a:solidFill>
                <a:latin typeface="Arial" pitchFamily="34" charset="0"/>
              </a:rPr>
              <a:t>(“edu.uci.inf212.Example");</a:t>
            </a:r>
            <a:endParaRPr lang="en-US" sz="2000" b="1" dirty="0" smtClean="0"/>
          </a:p>
        </p:txBody>
      </p:sp>
    </p:spTree>
    <p:extLst>
      <p:ext uri="{BB962C8B-B14F-4D97-AF65-F5344CB8AC3E}">
        <p14:creationId xmlns:p14="http://schemas.microsoft.com/office/powerpoint/2010/main" val="1589008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Reflection in Java</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algn="just">
              <a:lnSpc>
                <a:spcPct val="95000"/>
              </a:lnSpc>
              <a:buNone/>
            </a:pPr>
            <a:r>
              <a:rPr lang="en-US" b="1" dirty="0" err="1" smtClean="0">
                <a:solidFill>
                  <a:srgbClr val="C00000"/>
                </a:solidFill>
                <a:latin typeface="Arial" pitchFamily="34" charset="0"/>
              </a:rPr>
              <a:t>Object.getClass</a:t>
            </a:r>
            <a:r>
              <a:rPr lang="en-US" b="1" dirty="0" smtClean="0">
                <a:solidFill>
                  <a:srgbClr val="C00000"/>
                </a:solidFill>
                <a:latin typeface="Arial" pitchFamily="34" charset="0"/>
              </a:rPr>
              <a:t>()</a:t>
            </a:r>
            <a:endParaRPr lang="en-US" dirty="0" smtClean="0">
              <a:solidFill>
                <a:srgbClr val="C00000"/>
              </a:solidFill>
            </a:endParaRPr>
          </a:p>
          <a:p>
            <a:pPr algn="just">
              <a:lnSpc>
                <a:spcPct val="95000"/>
              </a:lnSpc>
              <a:buNone/>
            </a:pPr>
            <a:endParaRPr lang="en-US" b="1" dirty="0" smtClean="0">
              <a:solidFill>
                <a:srgbClr val="000000"/>
              </a:solidFill>
              <a:latin typeface="Arial" pitchFamily="34" charset="0"/>
            </a:endParaRPr>
          </a:p>
          <a:p>
            <a:pPr algn="just">
              <a:lnSpc>
                <a:spcPct val="95000"/>
              </a:lnSpc>
              <a:buNone/>
            </a:pPr>
            <a:r>
              <a:rPr lang="en-US" b="1" dirty="0" smtClean="0">
                <a:solidFill>
                  <a:srgbClr val="000000"/>
                </a:solidFill>
                <a:latin typeface="Arial" pitchFamily="34" charset="0"/>
              </a:rPr>
              <a:t>Class c = "</a:t>
            </a:r>
            <a:r>
              <a:rPr lang="en-US" b="1" dirty="0" err="1" smtClean="0">
                <a:solidFill>
                  <a:srgbClr val="000000"/>
                </a:solidFill>
                <a:latin typeface="Arial" pitchFamily="34" charset="0"/>
              </a:rPr>
              <a:t>foo".getClass</a:t>
            </a:r>
            <a:r>
              <a:rPr lang="en-US" b="1" dirty="0" smtClean="0">
                <a:solidFill>
                  <a:srgbClr val="000000"/>
                </a:solidFill>
                <a:latin typeface="Arial" pitchFamily="34" charset="0"/>
              </a:rPr>
              <a:t>();</a:t>
            </a:r>
            <a:endParaRPr lang="en-US" b="1" dirty="0" smtClean="0"/>
          </a:p>
          <a:p>
            <a:pPr algn="just">
              <a:lnSpc>
                <a:spcPct val="95000"/>
              </a:lnSpc>
              <a:buNone/>
            </a:pPr>
            <a:endParaRPr lang="en-US" dirty="0" smtClean="0"/>
          </a:p>
          <a:p>
            <a:pPr algn="just">
              <a:lnSpc>
                <a:spcPct val="95000"/>
              </a:lnSpc>
              <a:buNone/>
            </a:pPr>
            <a:r>
              <a:rPr lang="en-US" b="1" dirty="0" smtClean="0">
                <a:solidFill>
                  <a:srgbClr val="C00000"/>
                </a:solidFill>
                <a:latin typeface="Arial" pitchFamily="34" charset="0"/>
              </a:rPr>
              <a:t>The .class Syntax()</a:t>
            </a:r>
            <a:endParaRPr lang="en-US" dirty="0" smtClean="0">
              <a:solidFill>
                <a:srgbClr val="C00000"/>
              </a:solidFill>
            </a:endParaRPr>
          </a:p>
          <a:p>
            <a:pPr algn="just">
              <a:lnSpc>
                <a:spcPct val="95000"/>
              </a:lnSpc>
              <a:buNone/>
            </a:pPr>
            <a:r>
              <a:rPr lang="en-US" dirty="0" smtClean="0">
                <a:solidFill>
                  <a:srgbClr val="000000"/>
                </a:solidFill>
                <a:latin typeface="Arial" pitchFamily="34" charset="0"/>
              </a:rPr>
              <a:t> </a:t>
            </a:r>
            <a:endParaRPr lang="en-US" dirty="0" smtClean="0"/>
          </a:p>
          <a:p>
            <a:pPr>
              <a:lnSpc>
                <a:spcPct val="95000"/>
              </a:lnSpc>
              <a:buNone/>
            </a:pPr>
            <a:r>
              <a:rPr lang="en-US" b="1" dirty="0" smtClean="0">
                <a:solidFill>
                  <a:srgbClr val="000000"/>
                </a:solidFill>
                <a:latin typeface="Arial" pitchFamily="34" charset="0"/>
              </a:rPr>
              <a:t>Class c = </a:t>
            </a:r>
            <a:r>
              <a:rPr lang="en-US" b="1" dirty="0" err="1" smtClean="0">
                <a:solidFill>
                  <a:srgbClr val="000000"/>
                </a:solidFill>
                <a:latin typeface="Arial" pitchFamily="34" charset="0"/>
              </a:rPr>
              <a:t>boolean.class</a:t>
            </a:r>
            <a:r>
              <a:rPr lang="en-US" b="1" dirty="0" smtClean="0">
                <a:solidFill>
                  <a:srgbClr val="000000"/>
                </a:solidFill>
                <a:latin typeface="Arial" pitchFamily="34" charset="0"/>
              </a:rPr>
              <a:t>;</a:t>
            </a:r>
            <a:r>
              <a:rPr lang="en-US" dirty="0" smtClean="0">
                <a:solidFill>
                  <a:srgbClr val="000000"/>
                </a:solidFill>
                <a:latin typeface="Arial" pitchFamily="34" charset="0"/>
              </a:rPr>
              <a:t/>
            </a:r>
            <a:br>
              <a:rPr lang="en-US" dirty="0" smtClean="0">
                <a:solidFill>
                  <a:srgbClr val="000000"/>
                </a:solidFill>
                <a:latin typeface="Arial" pitchFamily="34" charset="0"/>
              </a:rPr>
            </a:br>
            <a:r>
              <a:rPr lang="en-US" dirty="0" smtClean="0">
                <a:solidFill>
                  <a:srgbClr val="000000"/>
                </a:solidFill>
                <a:latin typeface="Arial" pitchFamily="34" charset="0"/>
              </a:rPr>
              <a:t/>
            </a:r>
            <a:br>
              <a:rPr lang="en-US" dirty="0" smtClean="0">
                <a:solidFill>
                  <a:srgbClr val="000000"/>
                </a:solidFill>
                <a:latin typeface="Arial" pitchFamily="34" charset="0"/>
              </a:rPr>
            </a:br>
            <a:endParaRPr lang="en-US" dirty="0" smtClean="0">
              <a:solidFill>
                <a:srgbClr val="000000"/>
              </a:solidFill>
              <a:latin typeface="Arial" pitchFamily="34" charset="0"/>
            </a:endParaRPr>
          </a:p>
          <a:p>
            <a:endParaRPr lang="en-US" dirty="0"/>
          </a:p>
        </p:txBody>
      </p:sp>
    </p:spTree>
    <p:extLst>
      <p:ext uri="{BB962C8B-B14F-4D97-AF65-F5344CB8AC3E}">
        <p14:creationId xmlns:p14="http://schemas.microsoft.com/office/powerpoint/2010/main" val="1478956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Database access</a:t>
            </a:r>
            <a:endParaRPr lang="en-US" dirty="0"/>
          </a:p>
        </p:txBody>
      </p:sp>
      <p:sp>
        <p:nvSpPr>
          <p:cNvPr id="4" name="Title 3"/>
          <p:cNvSpPr>
            <a:spLocks noGrp="1"/>
          </p:cNvSpPr>
          <p:nvPr>
            <p:ph type="title"/>
          </p:nvPr>
        </p:nvSpPr>
        <p:spPr/>
        <p:txBody>
          <a:bodyPr/>
          <a:lstStyle/>
          <a:p>
            <a:r>
              <a:rPr lang="en-US" dirty="0" smtClean="0"/>
              <a:t>Practical Use of Reflection</a:t>
            </a:r>
            <a:endParaRPr lang="en-US" dirty="0"/>
          </a:p>
        </p:txBody>
      </p:sp>
    </p:spTree>
    <p:extLst>
      <p:ext uri="{BB962C8B-B14F-4D97-AF65-F5344CB8AC3E}">
        <p14:creationId xmlns:p14="http://schemas.microsoft.com/office/powerpoint/2010/main" val="249480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Code and Databases: a difficult marriage</a:t>
            </a:r>
            <a:endParaRPr lang="en-US" sz="4000" dirty="0"/>
          </a:p>
        </p:txBody>
      </p:sp>
      <p:sp>
        <p:nvSpPr>
          <p:cNvPr id="6" name="TextBox 5"/>
          <p:cNvSpPr txBox="1"/>
          <p:nvPr/>
        </p:nvSpPr>
        <p:spPr>
          <a:xfrm>
            <a:off x="399480" y="1145704"/>
            <a:ext cx="8948283" cy="649408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java.sql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UpdateLogic</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Connection </a:t>
            </a:r>
            <a:r>
              <a:rPr lang="en-US" sz="1600" dirty="0" err="1">
                <a:latin typeface="Courier New" panose="02070309020205020404" pitchFamily="49" charset="0"/>
                <a:cs typeface="Courier New" panose="02070309020205020404" pitchFamily="49" charset="0"/>
              </a:rPr>
              <a:t>connection</a:t>
            </a:r>
            <a:r>
              <a:rPr lang="en-US" sz="1600" dirty="0">
                <a:latin typeface="Courier New" panose="02070309020205020404" pitchFamily="49" charset="0"/>
                <a:cs typeface="Courier New" panose="02070309020205020404" pitchFamily="49" charset="0"/>
              </a:rPr>
              <a:t> = null</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    try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Class.forName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imaginary.sql.iMsqlDriver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String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jdbc:msql</a:t>
            </a:r>
            <a:r>
              <a:rPr lang="en-US" sz="1600" dirty="0">
                <a:latin typeface="Courier New" panose="02070309020205020404" pitchFamily="49" charset="0"/>
                <a:cs typeface="Courier New" panose="02070309020205020404" pitchFamily="49" charset="0"/>
              </a:rPr>
              <a:t>://athens.imaginary.com:4333/</a:t>
            </a:r>
            <a:r>
              <a:rPr lang="en-US" sz="1600" dirty="0" err="1">
                <a:latin typeface="Courier New" panose="02070309020205020404" pitchFamily="49" charset="0"/>
                <a:cs typeface="Courier New" panose="02070309020205020404" pitchFamily="49" charset="0"/>
              </a:rPr>
              <a:t>db_test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Statement s</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con = </a:t>
            </a:r>
            <a:r>
              <a:rPr lang="en-US" sz="1600" dirty="0" err="1">
                <a:latin typeface="Courier New" panose="02070309020205020404" pitchFamily="49" charset="0"/>
                <a:cs typeface="Courier New" panose="02070309020205020404" pitchFamily="49" charset="0"/>
              </a:rPr>
              <a:t>DriverManager.getConnection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borg</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con.setAutoCommit</a:t>
            </a:r>
            <a:r>
              <a:rPr lang="en-US" sz="1600" dirty="0">
                <a:latin typeface="Courier New" panose="02070309020205020404" pitchFamily="49" charset="0"/>
                <a:cs typeface="Courier New" panose="02070309020205020404" pitchFamily="49" charset="0"/>
              </a:rPr>
              <a:t>(false);     // make sure auto commit is off!</a:t>
            </a:r>
          </a:p>
          <a:p>
            <a:r>
              <a:rPr lang="en-US" sz="1600" dirty="0">
                <a:latin typeface="Courier New" panose="02070309020205020404" pitchFamily="49" charset="0"/>
                <a:cs typeface="Courier New" panose="02070309020205020404" pitchFamily="49" charset="0"/>
              </a:rPr>
              <a:t>      s = </a:t>
            </a:r>
            <a:r>
              <a:rPr lang="en-US" sz="1600" dirty="0" err="1">
                <a:latin typeface="Courier New" panose="02070309020205020404" pitchFamily="49" charset="0"/>
                <a:cs typeface="Courier New" panose="02070309020205020404" pitchFamily="49" charset="0"/>
              </a:rPr>
              <a:t>con.createStatement</a:t>
            </a:r>
            <a:r>
              <a:rPr lang="en-US" sz="1600" dirty="0">
                <a:latin typeface="Courier New" panose="02070309020205020404" pitchFamily="49" charset="0"/>
                <a:cs typeface="Courier New" panose="02070309020205020404" pitchFamily="49" charset="0"/>
              </a:rPr>
              <a:t>();    // create the first statement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s.executeUpdate</a:t>
            </a:r>
            <a:r>
              <a:rPr lang="en-US" sz="1600" dirty="0">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"INSERT INTO </a:t>
            </a:r>
            <a:r>
              <a:rPr lang="en-US" sz="1600" dirty="0" err="1">
                <a:solidFill>
                  <a:srgbClr val="FF0000"/>
                </a:solidFill>
                <a:latin typeface="Courier New" panose="02070309020205020404" pitchFamily="49" charset="0"/>
                <a:cs typeface="Courier New" panose="02070309020205020404" pitchFamily="49" charset="0"/>
              </a:rPr>
              <a:t>t_test</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test_id</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test_val</a:t>
            </a:r>
            <a:r>
              <a:rPr lang="en-US" sz="1600" dirty="0">
                <a:solidFill>
                  <a:srgbClr val="FF0000"/>
                </a:solidFill>
                <a:latin typeface="Courier New" panose="02070309020205020404" pitchFamily="49" charset="0"/>
                <a:cs typeface="Courier New" panose="02070309020205020404" pitchFamily="49" charset="0"/>
              </a:rPr>
              <a:t>) " +</a:t>
            </a:r>
          </a:p>
          <a:p>
            <a:r>
              <a:rPr lang="en-US" sz="1600" dirty="0">
                <a:solidFill>
                  <a:srgbClr val="FF0000"/>
                </a:solidFill>
                <a:latin typeface="Courier New" panose="02070309020205020404" pitchFamily="49" charset="0"/>
                <a:cs typeface="Courier New" panose="02070309020205020404" pitchFamily="49" charset="0"/>
              </a:rPr>
              <a:t>                      "VALUES(" + </a:t>
            </a:r>
            <a:r>
              <a:rPr lang="en-US" sz="1600" dirty="0" err="1">
                <a:solidFill>
                  <a:srgbClr val="FF0000"/>
                </a:solidFill>
                <a:latin typeface="Courier New" panose="02070309020205020404" pitchFamily="49" charset="0"/>
                <a:cs typeface="Courier New" panose="02070309020205020404" pitchFamily="49" charset="0"/>
              </a:rPr>
              <a:t>args</a:t>
            </a:r>
            <a:r>
              <a:rPr lang="en-US" sz="1600" dirty="0">
                <a:solidFill>
                  <a:srgbClr val="FF0000"/>
                </a:solidFill>
                <a:latin typeface="Courier New" panose="02070309020205020404" pitchFamily="49" charset="0"/>
                <a:cs typeface="Courier New" panose="02070309020205020404" pitchFamily="49" charset="0"/>
              </a:rPr>
              <a:t>[0] + ", '" + </a:t>
            </a:r>
            <a:r>
              <a:rPr lang="en-US" sz="1600" dirty="0" err="1">
                <a:solidFill>
                  <a:srgbClr val="FF0000"/>
                </a:solidFill>
                <a:latin typeface="Courier New" panose="02070309020205020404" pitchFamily="49" charset="0"/>
                <a:cs typeface="Courier New" panose="02070309020205020404" pitchFamily="49" charset="0"/>
              </a:rPr>
              <a:t>args</a:t>
            </a:r>
            <a:r>
              <a:rPr lang="en-US" sz="1600" dirty="0">
                <a:solidFill>
                  <a:srgbClr val="FF0000"/>
                </a:solidFill>
                <a:latin typeface="Courier New" panose="02070309020205020404" pitchFamily="49" charset="0"/>
                <a:cs typeface="Courier New" panose="02070309020205020404" pitchFamily="49" charset="0"/>
              </a:rPr>
              <a:t>[1] +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s.close</a:t>
            </a:r>
            <a:r>
              <a:rPr lang="en-US" sz="1600" dirty="0">
                <a:latin typeface="Courier New" panose="02070309020205020404" pitchFamily="49" charset="0"/>
                <a:cs typeface="Courier New" panose="02070309020205020404" pitchFamily="49" charset="0"/>
              </a:rPr>
              <a:t>();                    // close the first statement</a:t>
            </a:r>
          </a:p>
          <a:p>
            <a:r>
              <a:rPr lang="en-US" sz="1600" dirty="0">
                <a:latin typeface="Courier New" panose="02070309020205020404" pitchFamily="49" charset="0"/>
                <a:cs typeface="Courier New" panose="02070309020205020404" pitchFamily="49" charset="0"/>
              </a:rPr>
              <a:t>      s = </a:t>
            </a:r>
            <a:r>
              <a:rPr lang="en-US" sz="1600" dirty="0" err="1">
                <a:latin typeface="Courier New" panose="02070309020205020404" pitchFamily="49" charset="0"/>
                <a:cs typeface="Courier New" panose="02070309020205020404" pitchFamily="49" charset="0"/>
              </a:rPr>
              <a:t>con.createStatement</a:t>
            </a:r>
            <a:r>
              <a:rPr lang="en-US" sz="1600" dirty="0">
                <a:latin typeface="Courier New" panose="02070309020205020404" pitchFamily="49" charset="0"/>
                <a:cs typeface="Courier New" panose="02070309020205020404" pitchFamily="49" charset="0"/>
              </a:rPr>
              <a:t>();    // create the second statement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s.executeUpdate</a:t>
            </a:r>
            <a:r>
              <a:rPr lang="en-US" sz="1600" dirty="0">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"INSERT into </a:t>
            </a:r>
            <a:r>
              <a:rPr lang="en-US" sz="1600" dirty="0" err="1">
                <a:solidFill>
                  <a:srgbClr val="FF0000"/>
                </a:solidFill>
                <a:latin typeface="Courier New" panose="02070309020205020404" pitchFamily="49" charset="0"/>
                <a:cs typeface="Courier New" panose="02070309020205020404" pitchFamily="49" charset="0"/>
              </a:rPr>
              <a:t>t_test_desc</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test_id</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test_desc</a:t>
            </a:r>
            <a:r>
              <a:rPr lang="en-US" sz="1600" dirty="0">
                <a:solidFill>
                  <a:srgbClr val="FF0000"/>
                </a:solidFill>
                <a:latin typeface="Courier New" panose="02070309020205020404" pitchFamily="49" charset="0"/>
                <a:cs typeface="Courier New" panose="02070309020205020404" pitchFamily="49" charset="0"/>
              </a:rPr>
              <a:t>) " +</a:t>
            </a:r>
          </a:p>
          <a:p>
            <a:r>
              <a:rPr lang="en-US" sz="1600" dirty="0">
                <a:solidFill>
                  <a:srgbClr val="FF0000"/>
                </a:solidFill>
                <a:latin typeface="Courier New" panose="02070309020205020404" pitchFamily="49" charset="0"/>
                <a:cs typeface="Courier New" panose="02070309020205020404" pitchFamily="49" charset="0"/>
              </a:rPr>
              <a:t>                      "VALUES(" + </a:t>
            </a:r>
            <a:r>
              <a:rPr lang="en-US" sz="1600" dirty="0" err="1">
                <a:solidFill>
                  <a:srgbClr val="FF0000"/>
                </a:solidFill>
                <a:latin typeface="Courier New" panose="02070309020205020404" pitchFamily="49" charset="0"/>
                <a:cs typeface="Courier New" panose="02070309020205020404" pitchFamily="49" charset="0"/>
              </a:rPr>
              <a:t>args</a:t>
            </a:r>
            <a:r>
              <a:rPr lang="en-US" sz="1600" dirty="0">
                <a:solidFill>
                  <a:srgbClr val="FF0000"/>
                </a:solidFill>
                <a:latin typeface="Courier New" panose="02070309020205020404" pitchFamily="49" charset="0"/>
                <a:cs typeface="Courier New" panose="02070309020205020404" pitchFamily="49" charset="0"/>
              </a:rPr>
              <a:t>[0] + </a:t>
            </a:r>
          </a:p>
          <a:p>
            <a:r>
              <a:rPr lang="en-US" sz="1600" dirty="0">
                <a:solidFill>
                  <a:srgbClr val="FF0000"/>
                </a:solidFill>
                <a:latin typeface="Courier New" panose="02070309020205020404" pitchFamily="49" charset="0"/>
                <a:cs typeface="Courier New" panose="02070309020205020404" pitchFamily="49" charset="0"/>
              </a:rPr>
              <a:t>                      ", `This describes the test.')"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con.commit</a:t>
            </a:r>
            <a:r>
              <a:rPr lang="en-US" sz="1600" dirty="0">
                <a:latin typeface="Courier New" panose="02070309020205020404" pitchFamily="49" charset="0"/>
                <a:cs typeface="Courier New" panose="02070309020205020404" pitchFamily="49" charset="0"/>
              </a:rPr>
              <a:t>();                 // commit the two statements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("Insert succeeded.");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s.close</a:t>
            </a:r>
            <a:r>
              <a:rPr lang="en-US" sz="1600" dirty="0">
                <a:latin typeface="Courier New" panose="02070309020205020404" pitchFamily="49" charset="0"/>
                <a:cs typeface="Courier New" panose="02070309020205020404" pitchFamily="49" charset="0"/>
              </a:rPr>
              <a:t>();                    // close the second statement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catch( </a:t>
            </a:r>
            <a:r>
              <a:rPr lang="en-US" sz="1600" dirty="0" err="1">
                <a:latin typeface="Courier New" panose="02070309020205020404" pitchFamily="49" charset="0"/>
                <a:cs typeface="Courier New" panose="02070309020205020404" pitchFamily="49" charset="0"/>
              </a:rPr>
              <a:t>SQLException</a:t>
            </a:r>
            <a:r>
              <a:rPr lang="en-US" sz="1600" dirty="0">
                <a:latin typeface="Courier New" panose="02070309020205020404" pitchFamily="49" charset="0"/>
                <a:cs typeface="Courier New" panose="02070309020205020404" pitchFamily="49" charset="0"/>
              </a:rPr>
              <a:t> e ) {</a:t>
            </a:r>
          </a:p>
          <a:p>
            <a:r>
              <a:rPr lang="en-US" sz="1600" dirty="0">
                <a:latin typeface="Courier New" panose="02070309020205020404" pitchFamily="49" charset="0"/>
                <a:cs typeface="Courier New" panose="02070309020205020404" pitchFamily="49" charset="0"/>
              </a:rPr>
              <a:t>      if( con != null )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5723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Problems</a:t>
            </a:r>
            <a:endParaRPr lang="en-US" dirty="0"/>
          </a:p>
        </p:txBody>
      </p:sp>
      <p:sp>
        <p:nvSpPr>
          <p:cNvPr id="4" name="Content Placeholder 3"/>
          <p:cNvSpPr>
            <a:spLocks noGrp="1"/>
          </p:cNvSpPr>
          <p:nvPr>
            <p:ph sz="quarter" idx="1"/>
          </p:nvPr>
        </p:nvSpPr>
        <p:spPr/>
        <p:txBody>
          <a:bodyPr/>
          <a:lstStyle/>
          <a:p>
            <a:r>
              <a:rPr lang="en-US" dirty="0" smtClean="0"/>
              <a:t>SQL statements as literals</a:t>
            </a:r>
          </a:p>
          <a:p>
            <a:pPr lvl="1"/>
            <a:r>
              <a:rPr lang="en-US" dirty="0" smtClean="0"/>
              <a:t>No syntax checking, errors occur at runtime</a:t>
            </a:r>
          </a:p>
          <a:p>
            <a:r>
              <a:rPr lang="en-US" dirty="0" smtClean="0"/>
              <a:t>Object model (in memory) vs. </a:t>
            </a:r>
            <a:br>
              <a:rPr lang="en-US" dirty="0" smtClean="0"/>
            </a:br>
            <a:r>
              <a:rPr lang="en-US" dirty="0" smtClean="0"/>
              <a:t>Relational model (on disk)</a:t>
            </a:r>
          </a:p>
          <a:p>
            <a:pPr lvl="1"/>
            <a:r>
              <a:rPr lang="en-US" dirty="0" smtClean="0"/>
              <a:t>Constantly having to parse/</a:t>
            </a:r>
            <a:r>
              <a:rPr lang="en-US" dirty="0" err="1" smtClean="0"/>
              <a:t>unparse</a:t>
            </a:r>
            <a:r>
              <a:rPr lang="en-US" dirty="0" smtClean="0"/>
              <a:t> data</a:t>
            </a:r>
          </a:p>
          <a:p>
            <a:r>
              <a:rPr lang="en-US" dirty="0" smtClean="0"/>
              <a:t>Duplication of knowledge of tables</a:t>
            </a:r>
          </a:p>
          <a:p>
            <a:pPr lvl="1"/>
            <a:r>
              <a:rPr lang="en-US" dirty="0" smtClean="0"/>
              <a:t>Column names </a:t>
            </a:r>
            <a:endParaRPr lang="en-US" dirty="0"/>
          </a:p>
        </p:txBody>
      </p:sp>
    </p:spTree>
    <p:extLst>
      <p:ext uri="{BB962C8B-B14F-4D97-AF65-F5344CB8AC3E}">
        <p14:creationId xmlns:p14="http://schemas.microsoft.com/office/powerpoint/2010/main" val="1091582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10524035" cy="5355312"/>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MySQLGenericTableHandler</a:t>
            </a:r>
            <a:r>
              <a:rPr lang="en-US" sz="1800" dirty="0">
                <a:latin typeface="Courier New" panose="02070309020205020404" pitchFamily="49" charset="0"/>
                <a:cs typeface="Courier New" panose="02070309020205020404" pitchFamily="49" charset="0"/>
              </a:rPr>
              <a:t>&lt;</a:t>
            </a:r>
            <a:r>
              <a:rPr lang="en-US" sz="1800" dirty="0">
                <a:solidFill>
                  <a:srgbClr val="FF0000"/>
                </a:solidFill>
                <a:latin typeface="Courier New" panose="02070309020205020404" pitchFamily="49" charset="0"/>
                <a:cs typeface="Courier New" panose="02070309020205020404" pitchFamily="49" charset="0"/>
              </a:rPr>
              <a:t>T</a:t>
            </a:r>
            <a:r>
              <a:rPr lang="en-US" sz="1800" dirty="0" smtClean="0">
                <a:latin typeface="Courier New" panose="02070309020205020404" pitchFamily="49" charset="0"/>
                <a:cs typeface="Courier New" panose="02070309020205020404" pitchFamily="49" charset="0"/>
              </a:rPr>
              <a:t>&gt;:</a:t>
            </a:r>
            <a:r>
              <a:rPr lang="en-US" sz="1800" dirty="0" err="1" smtClean="0">
                <a:latin typeface="Courier New" panose="02070309020205020404" pitchFamily="49" charset="0"/>
                <a:cs typeface="Courier New" panose="02070309020205020404" pitchFamily="49" charset="0"/>
              </a:rPr>
              <a:t>MySqlFramework</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where </a:t>
            </a:r>
            <a:r>
              <a:rPr lang="en-US" sz="1800" dirty="0" smtClean="0">
                <a:latin typeface="Courier New" panose="02070309020205020404" pitchFamily="49" charset="0"/>
                <a:cs typeface="Courier New" panose="02070309020205020404" pitchFamily="49" charset="0"/>
              </a:rPr>
              <a:t>T:class,new()</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MySQLGenericTableHandler</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connectionString</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string </a:t>
            </a:r>
            <a:r>
              <a:rPr lang="en-US" sz="1800" dirty="0">
                <a:latin typeface="Courier New" panose="02070309020205020404" pitchFamily="49" charset="0"/>
                <a:cs typeface="Courier New" panose="02070309020205020404" pitchFamily="49" charset="0"/>
              </a:rPr>
              <a:t>realm, string </a:t>
            </a:r>
            <a:r>
              <a:rPr lang="en-US" sz="1800" dirty="0" err="1">
                <a:latin typeface="Courier New" panose="02070309020205020404" pitchFamily="49" charset="0"/>
                <a:cs typeface="Courier New" panose="02070309020205020404" pitchFamily="49" charset="0"/>
              </a:rPr>
              <a:t>storeName</a:t>
            </a:r>
            <a:r>
              <a:rPr lang="en-US" sz="1800" dirty="0">
                <a:latin typeface="Courier New" panose="02070309020205020404" pitchFamily="49" charset="0"/>
                <a:cs typeface="Courier New" panose="02070309020205020404" pitchFamily="49" charset="0"/>
              </a:rPr>
              <a:t>) : base(</a:t>
            </a:r>
            <a:r>
              <a:rPr lang="en-US" sz="1800" dirty="0" err="1">
                <a:latin typeface="Courier New" panose="02070309020205020404" pitchFamily="49" charset="0"/>
                <a:cs typeface="Courier New" panose="02070309020205020404" pitchFamily="49" charset="0"/>
              </a:rPr>
              <a:t>connectionString</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m_connectionString</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connectionString</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Type </a:t>
            </a:r>
            <a:r>
              <a:rPr lang="en-US" sz="1800" dirty="0">
                <a:latin typeface="Courier New" panose="02070309020205020404" pitchFamily="49" charset="0"/>
                <a:cs typeface="Courier New" panose="02070309020205020404" pitchFamily="49" charset="0"/>
              </a:rPr>
              <a:t>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(T);</a:t>
            </a:r>
          </a:p>
          <a:p>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FieldInfo</a:t>
            </a:r>
            <a:r>
              <a:rPr lang="en-US" sz="1800" dirty="0">
                <a:latin typeface="Courier New" panose="02070309020205020404" pitchFamily="49" charset="0"/>
                <a:cs typeface="Courier New" panose="02070309020205020404" pitchFamily="49" charset="0"/>
              </a:rPr>
              <a:t>[] fields = </a:t>
            </a:r>
            <a:r>
              <a:rPr lang="en-US" sz="1800" dirty="0" err="1">
                <a:latin typeface="Courier New" panose="02070309020205020404" pitchFamily="49" charset="0"/>
                <a:cs typeface="Courier New" panose="02070309020205020404" pitchFamily="49" charset="0"/>
              </a:rPr>
              <a:t>t.GetFields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BindingFlags.Public</a:t>
            </a:r>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BindingFlags.Instance</a:t>
            </a:r>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BindingFlags.DeclaredOnly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fields.Length</a:t>
            </a:r>
            <a:r>
              <a:rPr lang="en-US" sz="1800" dirty="0">
                <a:latin typeface="Courier New" panose="02070309020205020404" pitchFamily="49" charset="0"/>
                <a:cs typeface="Courier New" panose="02070309020205020404" pitchFamily="49" charset="0"/>
              </a:rPr>
              <a:t> == 0)</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foreach</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FieldInfo</a:t>
            </a:r>
            <a:r>
              <a:rPr lang="en-US" sz="1800" dirty="0">
                <a:latin typeface="Courier New" panose="02070309020205020404" pitchFamily="49" charset="0"/>
                <a:cs typeface="Courier New" panose="02070309020205020404" pitchFamily="49" charset="0"/>
              </a:rPr>
              <a:t> f in  fields)</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f.Name</a:t>
            </a:r>
            <a:r>
              <a:rPr lang="en-US" sz="1800" dirty="0">
                <a:latin typeface="Courier New" panose="02070309020205020404" pitchFamily="49" charset="0"/>
                <a:cs typeface="Courier New" panose="02070309020205020404" pitchFamily="49" charset="0"/>
              </a:rPr>
              <a:t> != "Data")</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f.Name</a:t>
            </a:r>
            <a:r>
              <a:rPr lang="en-US" sz="1800" dirty="0">
                <a:latin typeface="Courier New" panose="02070309020205020404" pitchFamily="49" charset="0"/>
                <a:cs typeface="Courier New" panose="02070309020205020404" pitchFamily="49" charset="0"/>
              </a:rPr>
              <a:t>] = f;</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else</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m_DataField</a:t>
            </a:r>
            <a:r>
              <a:rPr lang="en-US" sz="1800" dirty="0">
                <a:latin typeface="Courier New" panose="02070309020205020404" pitchFamily="49" charset="0"/>
                <a:cs typeface="Courier New" panose="02070309020205020404" pitchFamily="49" charset="0"/>
              </a:rPr>
              <a:t> = f;</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872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Reflection in Programming Languages</a:t>
            </a:r>
            <a:endParaRPr lang="en-US" dirty="0"/>
          </a:p>
        </p:txBody>
      </p:sp>
      <p:sp>
        <p:nvSpPr>
          <p:cNvPr id="4" name="Content Placeholder 3"/>
          <p:cNvSpPr>
            <a:spLocks noGrp="1"/>
          </p:cNvSpPr>
          <p:nvPr>
            <p:ph sz="quarter" idx="1"/>
          </p:nvPr>
        </p:nvSpPr>
        <p:spPr/>
        <p:txBody>
          <a:bodyPr/>
          <a:lstStyle/>
          <a:p>
            <a:r>
              <a:rPr lang="en-US" dirty="0" smtClean="0"/>
              <a:t>The ability to inspect and even act on the code of the program</a:t>
            </a:r>
            <a:endParaRPr lang="en-US" dirty="0"/>
          </a:p>
        </p:txBody>
      </p:sp>
    </p:spTree>
    <p:extLst>
      <p:ext uri="{BB962C8B-B14F-4D97-AF65-F5344CB8AC3E}">
        <p14:creationId xmlns:p14="http://schemas.microsoft.com/office/powerpoint/2010/main" val="3321206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Table</a:t>
            </a:r>
            <a:endParaRPr lang="en-US" dirty="0"/>
          </a:p>
        </p:txBody>
      </p:sp>
      <p:sp>
        <p:nvSpPr>
          <p:cNvPr id="3" name="TextBox 2"/>
          <p:cNvSpPr txBox="1"/>
          <p:nvPr/>
        </p:nvSpPr>
        <p:spPr>
          <a:xfrm>
            <a:off x="183456" y="1712476"/>
            <a:ext cx="9559027" cy="4801314"/>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MySqlGroupsGroupsHandler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MySQLGenericTableHandler</a:t>
            </a:r>
            <a:r>
              <a:rPr lang="en-US" sz="1800" dirty="0">
                <a:latin typeface="Courier New" panose="02070309020205020404" pitchFamily="49" charset="0"/>
                <a:cs typeface="Courier New" panose="02070309020205020404" pitchFamily="49" charset="0"/>
              </a:rPr>
              <a:t>&lt;</a:t>
            </a:r>
            <a:r>
              <a:rPr lang="en-US" sz="1800" dirty="0" err="1">
                <a:solidFill>
                  <a:srgbClr val="FF0000"/>
                </a:solidFill>
                <a:latin typeface="Courier New" panose="02070309020205020404" pitchFamily="49" charset="0"/>
                <a:cs typeface="Courier New" panose="02070309020205020404" pitchFamily="49" charset="0"/>
              </a:rPr>
              <a:t>GroupData</a:t>
            </a:r>
            <a:r>
              <a:rPr lang="en-US" sz="1800" dirty="0">
                <a:latin typeface="Courier New" panose="02070309020205020404" pitchFamily="49" charset="0"/>
                <a:cs typeface="Courier New" panose="02070309020205020404" pitchFamily="49" charset="0"/>
              </a:rPr>
              <a:t>&gt;</a:t>
            </a: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MySqlGroupsGroupsHandler</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connectionString</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string </a:t>
            </a:r>
            <a:r>
              <a:rPr lang="en-US" sz="1800" dirty="0">
                <a:latin typeface="Courier New" panose="02070309020205020404" pitchFamily="49" charset="0"/>
                <a:cs typeface="Courier New" panose="02070309020205020404" pitchFamily="49" charset="0"/>
              </a:rPr>
              <a:t>realm, </a:t>
            </a:r>
            <a:endParaRPr lang="en-US" sz="1800" dirty="0" smtClean="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string </a:t>
            </a:r>
            <a:r>
              <a:rPr lang="en-US" sz="1800" dirty="0">
                <a:latin typeface="Courier New" panose="02070309020205020404" pitchFamily="49" charset="0"/>
                <a:cs typeface="Courier New" panose="02070309020205020404" pitchFamily="49" charset="0"/>
              </a:rPr>
              <a:t>store)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base(</a:t>
            </a:r>
            <a:r>
              <a:rPr lang="en-US" sz="1800" dirty="0" err="1">
                <a:latin typeface="Courier New" panose="02070309020205020404" pitchFamily="49" charset="0"/>
                <a:cs typeface="Courier New" panose="02070309020205020404" pitchFamily="49" charset="0"/>
              </a:rPr>
              <a:t>connectionString</a:t>
            </a:r>
            <a:r>
              <a:rPr lang="en-US" sz="1800" dirty="0">
                <a:latin typeface="Courier New" panose="02070309020205020404" pitchFamily="49" charset="0"/>
                <a:cs typeface="Courier New" panose="02070309020205020404" pitchFamily="49" charset="0"/>
              </a:rPr>
              <a:t>, realm, store)</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GroupData</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public UUID </a:t>
            </a:r>
            <a:r>
              <a:rPr lang="en-US" sz="1800" dirty="0" err="1">
                <a:latin typeface="Courier New" panose="02070309020205020404" pitchFamily="49" charset="0"/>
                <a:cs typeface="Courier New" panose="02070309020205020404" pitchFamily="49" charset="0"/>
              </a:rPr>
              <a:t>GroupID</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public Dictionary&lt;string, string&gt; Data;</a:t>
            </a: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641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9559027" cy="5909310"/>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 public virtual T[] Get(string[] fields, string[] keys)</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fields.Length</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keys.Length</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new T[0</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List&lt;string&gt; terms = new List&lt;string&gt;();</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using (</a:t>
            </a:r>
            <a:r>
              <a:rPr lang="en-US" sz="1800" dirty="0" err="1">
                <a:latin typeface="Courier New" panose="02070309020205020404" pitchFamily="49" charset="0"/>
                <a:cs typeface="Courier New" panose="02070309020205020404" pitchFamily="49" charset="0"/>
              </a:rPr>
              <a:t>MySqlCommand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MySqlCommand</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a:t>
            </a:r>
            <a:r>
              <a:rPr lang="en-US" sz="1800" dirty="0" err="1">
                <a:latin typeface="Courier New" panose="02070309020205020404" pitchFamily="49" charset="0"/>
                <a:cs typeface="Courier New" panose="02070309020205020404" pitchFamily="49" charset="0"/>
              </a:rPr>
              <a:t>fields.Length</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cmd.Parameters.AddWithValue</a:t>
            </a:r>
            <a:r>
              <a:rPr lang="en-US" sz="1800" dirty="0">
                <a:latin typeface="Courier New" panose="02070309020205020404" pitchFamily="49" charset="0"/>
                <a:cs typeface="Courier New" panose="02070309020205020404" pitchFamily="49" charset="0"/>
              </a:rPr>
              <a:t>(fields[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keys[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terms.Add</a:t>
            </a:r>
            <a:r>
              <a:rPr lang="en-US" sz="1800" dirty="0">
                <a:latin typeface="Courier New" panose="02070309020205020404" pitchFamily="49" charset="0"/>
                <a:cs typeface="Courier New" panose="02070309020205020404" pitchFamily="49" charset="0"/>
              </a:rPr>
              <a:t>("`" + fields[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 = ?" + fields[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string where = </a:t>
            </a:r>
            <a:r>
              <a:rPr lang="en-US" sz="1800" dirty="0" err="1">
                <a:latin typeface="Courier New" panose="02070309020205020404" pitchFamily="49" charset="0"/>
                <a:cs typeface="Courier New" panose="02070309020205020404" pitchFamily="49" charset="0"/>
              </a:rPr>
              <a:t>String.Join</a:t>
            </a:r>
            <a:r>
              <a:rPr lang="en-US" sz="1800" dirty="0">
                <a:latin typeface="Courier New" panose="02070309020205020404" pitchFamily="49" charset="0"/>
                <a:cs typeface="Courier New" panose="02070309020205020404" pitchFamily="49" charset="0"/>
              </a:rPr>
              <a:t>(" and ", </a:t>
            </a:r>
            <a:r>
              <a:rPr lang="en-US" sz="1800" dirty="0" err="1">
                <a:latin typeface="Courier New" panose="02070309020205020404" pitchFamily="49" charset="0"/>
                <a:cs typeface="Courier New" panose="02070309020205020404" pitchFamily="49" charset="0"/>
              </a:rPr>
              <a:t>terms.ToArray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string query = </a:t>
            </a:r>
            <a:r>
              <a:rPr lang="en-US" sz="1800" dirty="0" err="1">
                <a:latin typeface="Courier New" panose="02070309020205020404" pitchFamily="49" charset="0"/>
                <a:cs typeface="Courier New" panose="02070309020205020404" pitchFamily="49" charset="0"/>
              </a:rPr>
              <a:t>String.Format</a:t>
            </a:r>
            <a:r>
              <a:rPr lang="en-US" sz="1800" dirty="0">
                <a:latin typeface="Courier New" panose="02070309020205020404" pitchFamily="49" charset="0"/>
                <a:cs typeface="Courier New" panose="02070309020205020404" pitchFamily="49" charset="0"/>
              </a:rPr>
              <a:t>("select * from {0} where {1}",</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m_Realm</a:t>
            </a:r>
            <a:r>
              <a:rPr lang="en-US" sz="1800" dirty="0">
                <a:latin typeface="Courier New" panose="02070309020205020404" pitchFamily="49" charset="0"/>
                <a:cs typeface="Courier New" panose="02070309020205020404" pitchFamily="49" charset="0"/>
              </a:rPr>
              <a:t>, where);</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cmd.CommandText</a:t>
            </a:r>
            <a:r>
              <a:rPr lang="en-US" sz="1800" dirty="0">
                <a:latin typeface="Courier New" panose="02070309020205020404" pitchFamily="49" charset="0"/>
                <a:cs typeface="Courier New" panose="02070309020205020404" pitchFamily="49" charset="0"/>
              </a:rPr>
              <a:t> = query</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a:t>
            </a:r>
            <a:r>
              <a:rPr lang="en-US" sz="1800" dirty="0" err="1">
                <a:solidFill>
                  <a:srgbClr val="FF0000"/>
                </a:solidFill>
                <a:latin typeface="Courier New" panose="02070309020205020404" pitchFamily="49" charset="0"/>
                <a:cs typeface="Courier New" panose="02070309020205020404" pitchFamily="49" charset="0"/>
              </a:rPr>
              <a:t>DoQuery</a:t>
            </a:r>
            <a:r>
              <a:rPr lang="en-US" sz="1800" dirty="0">
                <a:solidFill>
                  <a:srgbClr val="FF0000"/>
                </a:solidFill>
                <a:latin typeface="Courier New" panose="02070309020205020404" pitchFamily="49" charset="0"/>
                <a:cs typeface="Courier New" panose="02070309020205020404" pitchFamily="49" charset="0"/>
              </a:rPr>
              <a:t>(</a:t>
            </a:r>
            <a:r>
              <a:rPr lang="en-US" sz="1800" dirty="0" err="1">
                <a:solidFill>
                  <a:srgbClr val="FF0000"/>
                </a:solidFill>
                <a:latin typeface="Courier New" panose="02070309020205020404" pitchFamily="49" charset="0"/>
                <a:cs typeface="Courier New" panose="02070309020205020404" pitchFamily="49" charset="0"/>
              </a:rPr>
              <a:t>cmd</a:t>
            </a:r>
            <a:r>
              <a:rPr lang="en-US" sz="1800" dirty="0">
                <a:solidFill>
                  <a:srgbClr val="FF0000"/>
                </a:solidFill>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rot="19277771">
            <a:off x="7632300" y="1968875"/>
            <a:ext cx="1678665" cy="461665"/>
          </a:xfrm>
          <a:prstGeom prst="rect">
            <a:avLst/>
          </a:prstGeom>
          <a:noFill/>
        </p:spPr>
        <p:txBody>
          <a:bodyPr wrap="none" rtlCol="0">
            <a:spAutoFit/>
          </a:bodyPr>
          <a:lstStyle/>
          <a:p>
            <a:r>
              <a:rPr lang="en-US" dirty="0" smtClean="0"/>
              <a:t>Generic Get</a:t>
            </a:r>
            <a:endParaRPr lang="en-US" dirty="0"/>
          </a:p>
        </p:txBody>
      </p:sp>
      <p:sp>
        <p:nvSpPr>
          <p:cNvPr id="5" name="TextBox 4"/>
          <p:cNvSpPr txBox="1"/>
          <p:nvPr/>
        </p:nvSpPr>
        <p:spPr>
          <a:xfrm>
            <a:off x="759520" y="1289720"/>
            <a:ext cx="5715026" cy="461665"/>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In </a:t>
            </a:r>
            <a:r>
              <a:rPr lang="en-US" dirty="0" err="1" smtClean="0">
                <a:latin typeface="Courier New" panose="02070309020205020404" pitchFamily="49" charset="0"/>
                <a:cs typeface="Courier New" panose="02070309020205020404" pitchFamily="49" charset="0"/>
              </a:rPr>
              <a:t>MySQLGenericTableHandler</a:t>
            </a:r>
            <a:r>
              <a:rPr lang="en-US" dirty="0" smtClean="0">
                <a:latin typeface="Courier New" panose="02070309020205020404" pitchFamily="49" charset="0"/>
                <a:cs typeface="Courier New" panose="02070309020205020404" pitchFamily="49" charset="0"/>
              </a:rPr>
              <a:t>&lt;T&gt;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2583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10524035" cy="4801314"/>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 protected </a:t>
            </a:r>
            <a:r>
              <a:rPr lang="en-US" sz="1800" dirty="0">
                <a:latin typeface="Courier New" panose="02070309020205020404" pitchFamily="49" charset="0"/>
                <a:cs typeface="Courier New" panose="02070309020205020404" pitchFamily="49" charset="0"/>
              </a:rPr>
              <a:t>T[] </a:t>
            </a:r>
            <a:r>
              <a:rPr lang="en-US" sz="1800" dirty="0" err="1">
                <a:latin typeface="Courier New" panose="02070309020205020404" pitchFamily="49" charset="0"/>
                <a:cs typeface="Courier New" panose="02070309020205020404" pitchFamily="49" charset="0"/>
              </a:rPr>
              <a:t>DoQuery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MySqlCommand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List&lt;T&gt; result = new List&lt;T</a:t>
            </a:r>
            <a:r>
              <a:rPr lang="en-US" sz="1800" dirty="0" smtClean="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using (</a:t>
            </a:r>
            <a:r>
              <a:rPr lang="en-US" sz="1800" dirty="0" err="1">
                <a:latin typeface="Courier New" panose="02070309020205020404" pitchFamily="49" charset="0"/>
                <a:cs typeface="Courier New" panose="02070309020205020404" pitchFamily="49" charset="0"/>
              </a:rPr>
              <a:t>MySqlConnection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dbcon</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MySqlConnection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m_connectionString</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dbcon.Open</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cmd.Connection</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dbcon</a:t>
            </a:r>
            <a:r>
              <a:rPr lang="en-US" sz="1800" dirty="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using (</a:t>
            </a:r>
            <a:r>
              <a:rPr lang="en-US" sz="1800" dirty="0" err="1">
                <a:latin typeface="Courier New" panose="02070309020205020404" pitchFamily="49" charset="0"/>
                <a:cs typeface="Courier New" panose="02070309020205020404" pitchFamily="49" charset="0"/>
              </a:rPr>
              <a:t>IDataReader</a:t>
            </a:r>
            <a:r>
              <a:rPr lang="en-US" sz="1800" dirty="0">
                <a:latin typeface="Courier New" panose="02070309020205020404" pitchFamily="49" charset="0"/>
                <a:cs typeface="Courier New" panose="02070309020205020404" pitchFamily="49" charset="0"/>
              </a:rPr>
              <a:t> reader = </a:t>
            </a:r>
            <a:r>
              <a:rPr lang="en-US" sz="1800" dirty="0" err="1">
                <a:latin typeface="Courier New" panose="02070309020205020404" pitchFamily="49" charset="0"/>
                <a:cs typeface="Courier New" panose="02070309020205020404" pitchFamily="49" charset="0"/>
              </a:rPr>
              <a:t>cmd.ExecuteReader</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(reader == null)</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new T[0];</a:t>
            </a: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CheckColumnNames</a:t>
            </a:r>
            <a:r>
              <a:rPr lang="en-US" sz="1800" dirty="0">
                <a:latin typeface="Courier New" panose="02070309020205020404" pitchFamily="49" charset="0"/>
                <a:cs typeface="Courier New" panose="02070309020205020404" pitchFamily="49" charset="0"/>
              </a:rPr>
              <a:t>(reader);</a:t>
            </a: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while (</a:t>
            </a:r>
            <a:r>
              <a:rPr lang="en-US" sz="1800" dirty="0" err="1">
                <a:latin typeface="Courier New" panose="02070309020205020404" pitchFamily="49" charset="0"/>
                <a:cs typeface="Courier New" panose="02070309020205020404" pitchFamily="49" charset="0"/>
              </a:rPr>
              <a:t>reader.Read</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 row = new T</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5" name="TextBox 4"/>
          <p:cNvSpPr txBox="1"/>
          <p:nvPr/>
        </p:nvSpPr>
        <p:spPr>
          <a:xfrm>
            <a:off x="8424262" y="7266384"/>
            <a:ext cx="1696298" cy="461665"/>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314341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11489043" cy="5355312"/>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foreach</a:t>
            </a:r>
            <a:r>
              <a:rPr lang="en-US" sz="1800" dirty="0">
                <a:latin typeface="Courier New" panose="02070309020205020404" pitchFamily="49" charset="0"/>
                <a:cs typeface="Courier New" panose="02070309020205020404" pitchFamily="49" charset="0"/>
              </a:rPr>
              <a:t> (string name in </a:t>
            </a:r>
            <a:r>
              <a:rPr lang="en-US" sz="1800" dirty="0" err="1">
                <a:latin typeface="Courier New" panose="02070309020205020404" pitchFamily="49" charset="0"/>
                <a:cs typeface="Courier New" panose="02070309020205020404" pitchFamily="49" charset="0"/>
              </a:rPr>
              <a:t>m_Fields.Keys</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(reader[name] is </a:t>
            </a:r>
            <a:r>
              <a:rPr lang="en-US" sz="1800" dirty="0" err="1">
                <a:latin typeface="Courier New" panose="02070309020205020404" pitchFamily="49" charset="0"/>
                <a:cs typeface="Courier New" panose="02070309020205020404" pitchFamily="49" charset="0"/>
              </a:rPr>
              <a:t>DBNull</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continue</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FieldType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bool</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v = Convert.ToInt32(reader[name]);</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v != 0 ? true : false);</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else if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FieldType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(UUID</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a:t>
            </a:r>
            <a:r>
              <a:rPr lang="en-US" sz="1800" dirty="0" err="1">
                <a:latin typeface="Courier New" panose="02070309020205020404" pitchFamily="49" charset="0"/>
                <a:cs typeface="Courier New" panose="02070309020205020404" pitchFamily="49" charset="0"/>
              </a:rPr>
              <a:t>DBGuid.FromDB</a:t>
            </a:r>
            <a:r>
              <a:rPr lang="en-US" sz="1800" dirty="0">
                <a:latin typeface="Courier New" panose="02070309020205020404" pitchFamily="49" charset="0"/>
                <a:cs typeface="Courier New" panose="02070309020205020404" pitchFamily="49" charset="0"/>
              </a:rPr>
              <a:t>(reader[name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else if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FieldType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v = Convert.ToInt32(reader[name]);</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v);</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else</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reader[name</a:t>
            </a:r>
            <a:r>
              <a:rPr lang="en-US" sz="1800" dirty="0" smtClean="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
        <p:nvSpPr>
          <p:cNvPr id="5" name="TextBox 4"/>
          <p:cNvSpPr txBox="1"/>
          <p:nvPr/>
        </p:nvSpPr>
        <p:spPr>
          <a:xfrm>
            <a:off x="8424262" y="7266384"/>
            <a:ext cx="1696298" cy="461665"/>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392212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8318303" cy="5078313"/>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                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m_DataField</a:t>
            </a:r>
            <a:r>
              <a:rPr lang="en-US" sz="1800" dirty="0">
                <a:latin typeface="Courier New" panose="02070309020205020404" pitchFamily="49" charset="0"/>
                <a:cs typeface="Courier New" panose="02070309020205020404" pitchFamily="49" charset="0"/>
              </a:rPr>
              <a:t> != null)</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Dictionary&lt;string, string&gt; data =</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new Dictionary&lt;string, string&gt;();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foreach</a:t>
            </a:r>
            <a:r>
              <a:rPr lang="en-US" sz="1800" dirty="0">
                <a:latin typeface="Courier New" panose="02070309020205020404" pitchFamily="49" charset="0"/>
                <a:cs typeface="Courier New" panose="02070309020205020404" pitchFamily="49" charset="0"/>
              </a:rPr>
              <a:t> (string col in </a:t>
            </a:r>
            <a:r>
              <a:rPr lang="en-US" sz="1800" dirty="0" err="1">
                <a:latin typeface="Courier New" panose="02070309020205020404" pitchFamily="49" charset="0"/>
                <a:cs typeface="Courier New" panose="02070309020205020404" pitchFamily="49" charset="0"/>
              </a:rPr>
              <a:t>m_ColumnNames</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data[col] = reader[col].</a:t>
            </a:r>
            <a:r>
              <a:rPr lang="en-US" sz="1800" dirty="0" err="1">
                <a:latin typeface="Courier New" panose="02070309020205020404" pitchFamily="49" charset="0"/>
                <a:cs typeface="Courier New" panose="02070309020205020404" pitchFamily="49" charset="0"/>
              </a:rPr>
              <a:t>ToString</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(data[col] == null)</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data[col] = </a:t>
            </a:r>
            <a:r>
              <a:rPr lang="en-US" sz="1800" dirty="0" err="1">
                <a:latin typeface="Courier New" panose="02070309020205020404" pitchFamily="49" charset="0"/>
                <a:cs typeface="Courier New" panose="02070309020205020404" pitchFamily="49" charset="0"/>
              </a:rPr>
              <a:t>String.Empty</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m_DataField.SetValue</a:t>
            </a:r>
            <a:r>
              <a:rPr lang="en-US" sz="1800" dirty="0">
                <a:latin typeface="Courier New" panose="02070309020205020404" pitchFamily="49" charset="0"/>
                <a:cs typeface="Courier New" panose="02070309020205020404" pitchFamily="49" charset="0"/>
              </a:rPr>
              <a:t>(row, data);</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result.Add</a:t>
            </a:r>
            <a:r>
              <a:rPr lang="en-US" sz="1800" dirty="0">
                <a:latin typeface="Courier New" panose="02070309020205020404" pitchFamily="49" charset="0"/>
                <a:cs typeface="Courier New" panose="02070309020205020404" pitchFamily="49" charset="0"/>
              </a:rPr>
              <a:t>(row);</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a:t>
            </a:r>
            <a:r>
              <a:rPr lang="en-US" sz="1800" dirty="0" err="1">
                <a:latin typeface="Courier New" panose="02070309020205020404" pitchFamily="49" charset="0"/>
                <a:cs typeface="Courier New" panose="02070309020205020404" pitchFamily="49" charset="0"/>
              </a:rPr>
              <a:t>result.ToArray</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6771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p:txBody>
          <a:bodyPr lIns="0" tIns="0" rIns="0" bIns="0" anchor="t"/>
          <a:lstStyle/>
          <a:p>
            <a:pPr algn="l">
              <a:lnSpc>
                <a:spcPct val="95000"/>
              </a:lnSpc>
            </a:pPr>
            <a:r>
              <a:rPr lang="en-US" dirty="0" smtClean="0">
                <a:solidFill>
                  <a:srgbClr val="775F55"/>
                </a:solidFill>
                <a:latin typeface="Arial" pitchFamily="34" charset="0"/>
              </a:rPr>
              <a:t>Performance Penalty</a:t>
            </a:r>
            <a:endParaRPr lang="en-US" sz="4300" dirty="0">
              <a:solidFill>
                <a:srgbClr val="000000"/>
              </a:solidFill>
              <a:latin typeface="Arial" pitchFamily="34" charset="0"/>
            </a:endParaRPr>
          </a:p>
        </p:txBody>
      </p:sp>
      <p:sp>
        <p:nvSpPr>
          <p:cNvPr id="5" name="Content Placeholder 4"/>
          <p:cNvSpPr>
            <a:spLocks noGrp="1"/>
          </p:cNvSpPr>
          <p:nvPr>
            <p:ph sz="quarter" idx="1"/>
          </p:nvPr>
        </p:nvSpPr>
        <p:spPr/>
        <p:txBody>
          <a:bodyPr>
            <a:normAutofit lnSpcReduction="10000"/>
          </a:bodyPr>
          <a:lstStyle/>
          <a:p>
            <a:pPr marL="571494" lvl="1" indent="-457195" algn="just">
              <a:lnSpc>
                <a:spcPct val="95000"/>
              </a:lnSpc>
              <a:spcBef>
                <a:spcPct val="0"/>
              </a:spcBef>
              <a:buClr>
                <a:srgbClr val="FFC000"/>
              </a:buClr>
              <a:buNone/>
            </a:pPr>
            <a:r>
              <a:rPr lang="en-US" sz="2700" dirty="0" smtClean="0">
                <a:solidFill>
                  <a:srgbClr val="FF0000"/>
                </a:solidFill>
              </a:rPr>
              <a:t>Reflection</a:t>
            </a:r>
            <a:r>
              <a:rPr lang="en-US" sz="2700" dirty="0" smtClean="0">
                <a:solidFill>
                  <a:srgbClr val="000000"/>
                </a:solidFill>
              </a:rPr>
              <a:t> is powerful, but should not be used indiscriminately. </a:t>
            </a:r>
            <a:r>
              <a:rPr lang="en-US" sz="2700" dirty="0" smtClean="0">
                <a:solidFill>
                  <a:srgbClr val="38761D"/>
                </a:solidFill>
              </a:rPr>
              <a:t>If it is possible to perform an operation without using reflection, then it is preferable to avoid using it.</a:t>
            </a:r>
            <a:r>
              <a:rPr lang="en-US" sz="2700" dirty="0" smtClean="0">
                <a:solidFill>
                  <a:srgbClr val="000000"/>
                </a:solidFill>
              </a:rPr>
              <a:t> The following concerns should be kept in mind when accessing code via reflection.</a:t>
            </a:r>
          </a:p>
          <a:p>
            <a:pPr marL="571494" lvl="1" indent="-457195" algn="just">
              <a:lnSpc>
                <a:spcPct val="95000"/>
              </a:lnSpc>
              <a:spcBef>
                <a:spcPct val="0"/>
              </a:spcBef>
              <a:buClr>
                <a:srgbClr val="FFC000"/>
              </a:buClr>
              <a:buNone/>
            </a:pPr>
            <a:endParaRPr lang="en-US" dirty="0" smtClean="0"/>
          </a:p>
          <a:p>
            <a:pPr marL="571494" lvl="1" indent="-457195" algn="just">
              <a:lnSpc>
                <a:spcPct val="95000"/>
              </a:lnSpc>
              <a:spcBef>
                <a:spcPct val="0"/>
              </a:spcBef>
              <a:buClr>
                <a:srgbClr val="FFC000"/>
              </a:buClr>
              <a:buNone/>
            </a:pPr>
            <a:r>
              <a:rPr lang="en-US" sz="2700" b="1" dirty="0" smtClean="0">
                <a:solidFill>
                  <a:srgbClr val="000000"/>
                </a:solidFill>
              </a:rPr>
              <a:t>Performance Overhead : </a:t>
            </a:r>
            <a:r>
              <a:rPr lang="en-US" sz="2700" dirty="0" smtClean="0">
                <a:solidFill>
                  <a:srgbClr val="000000"/>
                </a:solidFill>
              </a:rPr>
              <a:t>Because reflection involves types that are dynamically resolved, certain Java virtual machine optimizations can not be performed. Consequently, reflective operations have slower performance than their non-reflective counterparts, and should be avoided in sections of code which are called frequently in performance-sensitive applications.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247650" y="304800"/>
            <a:ext cx="9664700" cy="914400"/>
          </a:xfrm>
        </p:spPr>
        <p:txBody>
          <a:bodyPr lIns="0" tIns="0" rIns="0" bIns="0" anchor="t"/>
          <a:lstStyle/>
          <a:p>
            <a:pPr algn="l">
              <a:lnSpc>
                <a:spcPct val="95000"/>
              </a:lnSpc>
            </a:pPr>
            <a:r>
              <a:rPr lang="en-US" sz="4000" dirty="0" smtClean="0">
                <a:solidFill>
                  <a:srgbClr val="775F55"/>
                </a:solidFill>
                <a:latin typeface="Arial" pitchFamily="34" charset="0"/>
              </a:rPr>
              <a:t>Security</a:t>
            </a:r>
            <a:r>
              <a:rPr lang="en-US" sz="4300" dirty="0" smtClean="0">
                <a:solidFill>
                  <a:srgbClr val="000000"/>
                </a:solidFill>
                <a:latin typeface="Arial" pitchFamily="34" charset="0"/>
              </a:rPr>
              <a:t> </a:t>
            </a:r>
            <a:r>
              <a:rPr lang="en-US" sz="4300" dirty="0">
                <a:solidFill>
                  <a:srgbClr val="000000"/>
                </a:solidFill>
                <a:latin typeface="Arial" pitchFamily="34" charset="0"/>
              </a:rPr>
              <a:t> </a:t>
            </a:r>
          </a:p>
        </p:txBody>
      </p:sp>
      <p:sp>
        <p:nvSpPr>
          <p:cNvPr id="60420" name="Text Box 4"/>
          <p:cNvSpPr txBox="1">
            <a:spLocks noChangeArrowheads="1"/>
          </p:cNvSpPr>
          <p:nvPr/>
        </p:nvSpPr>
        <p:spPr bwMode="auto">
          <a:xfrm>
            <a:off x="315590" y="1828801"/>
            <a:ext cx="9444931" cy="4736681"/>
          </a:xfrm>
          <a:prstGeom prst="rect">
            <a:avLst/>
          </a:prstGeom>
          <a:noFill/>
          <a:ln w="9525">
            <a:noFill/>
            <a:miter lim="800000"/>
            <a:headEnd/>
            <a:tailEnd/>
          </a:ln>
          <a:effectLst/>
        </p:spPr>
        <p:txBody>
          <a:bodyPr wrap="square" lIns="0" tIns="0" rIns="0" bIns="0">
            <a:spAutoFit/>
          </a:bodyPr>
          <a:lstStyle/>
          <a:p>
            <a:pPr marL="571494" lvl="1" indent="-457195" algn="just">
              <a:lnSpc>
                <a:spcPct val="95000"/>
              </a:lnSpc>
              <a:buClr>
                <a:srgbClr val="FFC000"/>
              </a:buClr>
              <a:buSzPct val="100000"/>
              <a:buFont typeface="Times New Roman" pitchFamily="18" charset="0"/>
              <a:buChar char="□"/>
            </a:pPr>
            <a:r>
              <a:rPr lang="en-US" sz="2700" b="1" dirty="0">
                <a:solidFill>
                  <a:srgbClr val="000000"/>
                </a:solidFill>
                <a:latin typeface="+mj-lt"/>
              </a:rPr>
              <a:t>Security Restrictions : </a:t>
            </a:r>
            <a:r>
              <a:rPr lang="en-US" sz="2700" dirty="0">
                <a:solidFill>
                  <a:srgbClr val="000000"/>
                </a:solidFill>
                <a:latin typeface="+mj-lt"/>
              </a:rPr>
              <a:t>Reflection requires a runtime permission which may not be present when running under a security manager. This is in an important consideration for code which has to run in a restricted security context, such as in an Applet.</a:t>
            </a:r>
            <a:endParaRPr lang="en-US" dirty="0">
              <a:latin typeface="+mj-lt"/>
            </a:endParaRPr>
          </a:p>
          <a:p>
            <a:pPr marL="457195" indent="-457195" algn="just">
              <a:lnSpc>
                <a:spcPct val="95000"/>
              </a:lnSpc>
              <a:buClr>
                <a:srgbClr val="FFC000"/>
              </a:buClr>
              <a:buFont typeface="Times New Roman" pitchFamily="18" charset="0"/>
              <a:buChar char="□"/>
            </a:pPr>
            <a:endParaRPr lang="en-US" sz="2700" dirty="0">
              <a:solidFill>
                <a:srgbClr val="000000"/>
              </a:solidFill>
              <a:latin typeface="+mj-lt"/>
            </a:endParaRPr>
          </a:p>
          <a:p>
            <a:pPr marL="571494" lvl="1" indent="-457195" algn="just">
              <a:lnSpc>
                <a:spcPct val="95000"/>
              </a:lnSpc>
              <a:buClr>
                <a:srgbClr val="FFC000"/>
              </a:buClr>
              <a:buSzPct val="100000"/>
              <a:buFont typeface="Times New Roman" pitchFamily="18" charset="0"/>
              <a:buChar char="□"/>
            </a:pPr>
            <a:r>
              <a:rPr lang="en-US" sz="2700" b="1" dirty="0">
                <a:solidFill>
                  <a:srgbClr val="000000"/>
                </a:solidFill>
                <a:latin typeface="+mj-lt"/>
              </a:rPr>
              <a:t>Exposure of Internals : </a:t>
            </a:r>
            <a:r>
              <a:rPr lang="en-US" sz="2700" dirty="0">
                <a:solidFill>
                  <a:srgbClr val="000000"/>
                </a:solidFill>
                <a:latin typeface="+mj-lt"/>
              </a:rPr>
              <a:t>Since reflection allows code to perform operations that would be illegal in non-reflective code, such as accessing private fields and methods, the use of reflection can result in unexpected side-effects, which may render code dysfunctional and may destroy portability. Reflective code breaks abstractions and therefore may change behavior with upgrades of the platform.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Reflection: Why?</a:t>
            </a:r>
            <a:endParaRPr lang="en-US" dirty="0">
              <a:solidFill>
                <a:srgbClr val="775F55"/>
              </a:solidFill>
              <a:latin typeface="Arial" pitchFamily="34" charset="0"/>
            </a:endParaRPr>
          </a:p>
        </p:txBody>
      </p:sp>
      <p:sp>
        <p:nvSpPr>
          <p:cNvPr id="5" name="Text Box 4"/>
          <p:cNvSpPr txBox="1">
            <a:spLocks noGrp="1" noChangeArrowheads="1"/>
          </p:cNvSpPr>
          <p:nvPr>
            <p:ph sz="quarter" idx="1"/>
          </p:nvPr>
        </p:nvSpPr>
        <p:spPr bwMode="auto">
          <a:prstGeom prst="rect">
            <a:avLst/>
          </a:prstGeom>
          <a:noFill/>
          <a:ln w="9525">
            <a:noFill/>
            <a:miter lim="800000"/>
            <a:headEnd/>
            <a:tailEnd/>
          </a:ln>
          <a:effectLst/>
        </p:spPr>
        <p:txBody>
          <a:bodyPr lIns="0" tIns="0" rIns="0" bIns="0">
            <a:spAutoFit/>
          </a:bodyPr>
          <a:lstStyle/>
          <a:p>
            <a:pPr marL="457195" indent="-457195" algn="just">
              <a:lnSpc>
                <a:spcPct val="95000"/>
              </a:lnSpc>
              <a:buClr>
                <a:srgbClr val="FFC000"/>
              </a:buClr>
              <a:buFont typeface="Times New Roman" pitchFamily="18" charset="0"/>
              <a:buChar char="□"/>
            </a:pPr>
            <a:r>
              <a:rPr lang="en-US" sz="2700" b="1" dirty="0">
                <a:solidFill>
                  <a:srgbClr val="C00000"/>
                </a:solidFill>
              </a:rPr>
              <a:t>Reflection</a:t>
            </a:r>
            <a:r>
              <a:rPr lang="en-US" sz="2700" dirty="0">
                <a:solidFill>
                  <a:srgbClr val="FF0000"/>
                </a:solidFill>
              </a:rPr>
              <a:t> </a:t>
            </a:r>
            <a:r>
              <a:rPr lang="en-US" sz="2700" dirty="0"/>
              <a:t>is commonly used by programs which require the ability to examine or modify the runtime behavior of applications running in the Java virtual machine. This is a relatively advanced feature and should be used only by developers who have a strong grasp of the fundamentals of the language. </a:t>
            </a:r>
            <a:r>
              <a:rPr lang="en-US" sz="2700" dirty="0" smtClean="0"/>
              <a:t>Reflection </a:t>
            </a:r>
            <a:r>
              <a:rPr lang="en-US" sz="2700" dirty="0"/>
              <a:t>is a powerful technique and can enable applications to perform operations which would otherwise be impossible</a:t>
            </a:r>
            <a:r>
              <a:rPr lang="en-US" sz="2700" dirty="0" smtClean="0"/>
              <a:t>.</a:t>
            </a:r>
          </a:p>
          <a:p>
            <a:pPr marL="457195" indent="-457195" algn="just">
              <a:lnSpc>
                <a:spcPct val="95000"/>
              </a:lnSpc>
              <a:buClr>
                <a:srgbClr val="FFC000"/>
              </a:buClr>
              <a:buFont typeface="Times New Roman" pitchFamily="18" charset="0"/>
              <a:buChar char="□"/>
            </a:pPr>
            <a:endParaRPr lang="en-US" sz="2700" dirty="0"/>
          </a:p>
          <a:p>
            <a:pPr marL="457195" indent="-457195" algn="just">
              <a:lnSpc>
                <a:spcPct val="95000"/>
              </a:lnSpc>
              <a:buClr>
                <a:srgbClr val="FFC000"/>
              </a:buClr>
              <a:buFont typeface="Times New Roman" pitchFamily="18" charset="0"/>
              <a:buChar char="□"/>
            </a:pPr>
            <a:r>
              <a:rPr lang="en-US" sz="2700" b="1" dirty="0" smtClean="0">
                <a:solidFill>
                  <a:srgbClr val="C00000"/>
                </a:solidFill>
              </a:rPr>
              <a:t>Extensibility </a:t>
            </a:r>
            <a:r>
              <a:rPr lang="en-US" sz="2700" b="1" dirty="0">
                <a:solidFill>
                  <a:srgbClr val="C00000"/>
                </a:solidFill>
              </a:rPr>
              <a:t>Features</a:t>
            </a:r>
            <a:r>
              <a:rPr lang="en-US" sz="2700" dirty="0">
                <a:solidFill>
                  <a:srgbClr val="C00000"/>
                </a:solidFill>
              </a:rPr>
              <a:t>:</a:t>
            </a:r>
            <a:r>
              <a:rPr lang="en-US" sz="2700" dirty="0">
                <a:solidFill>
                  <a:schemeClr val="bg1"/>
                </a:solidFill>
              </a:rPr>
              <a:t> </a:t>
            </a:r>
            <a:r>
              <a:rPr lang="en-US" sz="2700" dirty="0"/>
              <a:t>An application may make use of external, user-defined classes by creating instances of </a:t>
            </a:r>
            <a:r>
              <a:rPr lang="en-US" sz="2700" dirty="0" smtClean="0"/>
              <a:t>objects </a:t>
            </a:r>
            <a:r>
              <a:rPr lang="en-US" sz="2700" dirty="0"/>
              <a:t>using their fully-qualified names.</a:t>
            </a:r>
          </a:p>
        </p:txBody>
      </p:sp>
    </p:spTree>
    <p:extLst>
      <p:ext uri="{BB962C8B-B14F-4D97-AF65-F5344CB8AC3E}">
        <p14:creationId xmlns:p14="http://schemas.microsoft.com/office/powerpoint/2010/main" val="1328496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p:txBody>
          <a:bodyPr lIns="0" tIns="0" rIns="0" bIns="0" anchor="t"/>
          <a:lstStyle/>
          <a:p>
            <a:pPr algn="l">
              <a:lnSpc>
                <a:spcPct val="95000"/>
              </a:lnSpc>
            </a:pPr>
            <a:r>
              <a:rPr lang="en-US" sz="4000" dirty="0" smtClean="0">
                <a:solidFill>
                  <a:srgbClr val="775F55"/>
                </a:solidFill>
                <a:latin typeface="Arial" pitchFamily="34" charset="0"/>
              </a:rPr>
              <a:t>Practical Applications</a:t>
            </a:r>
            <a:r>
              <a:rPr lang="en-US" sz="4800" dirty="0" smtClean="0">
                <a:solidFill>
                  <a:srgbClr val="000000"/>
                </a:solidFill>
                <a:latin typeface="Arial" pitchFamily="34" charset="0"/>
              </a:rPr>
              <a:t> </a:t>
            </a:r>
            <a:r>
              <a:rPr lang="en-US" sz="4000" dirty="0" smtClean="0">
                <a:solidFill>
                  <a:srgbClr val="775F55"/>
                </a:solidFill>
                <a:latin typeface="Arial" pitchFamily="34" charset="0"/>
              </a:rPr>
              <a:t>of</a:t>
            </a:r>
            <a:r>
              <a:rPr lang="en-US" sz="4800" dirty="0">
                <a:solidFill>
                  <a:srgbClr val="000000"/>
                </a:solidFill>
                <a:latin typeface="Arial" pitchFamily="34" charset="0"/>
              </a:rPr>
              <a:t> </a:t>
            </a:r>
            <a:r>
              <a:rPr lang="en-US" sz="4000" dirty="0" smtClean="0">
                <a:solidFill>
                  <a:srgbClr val="775F55"/>
                </a:solidFill>
                <a:latin typeface="Arial" pitchFamily="34" charset="0"/>
              </a:rPr>
              <a:t>Reflection</a:t>
            </a:r>
            <a:endParaRPr lang="en-US" sz="4300" dirty="0">
              <a:solidFill>
                <a:srgbClr val="000000"/>
              </a:solidFill>
              <a:latin typeface="Arial" pitchFamily="34" charset="0"/>
            </a:endParaRPr>
          </a:p>
        </p:txBody>
      </p:sp>
      <p:sp>
        <p:nvSpPr>
          <p:cNvPr id="5" name="Content Placeholder 4"/>
          <p:cNvSpPr>
            <a:spLocks noGrp="1"/>
          </p:cNvSpPr>
          <p:nvPr>
            <p:ph sz="quarter" idx="1"/>
          </p:nvPr>
        </p:nvSpPr>
        <p:spPr/>
        <p:txBody>
          <a:bodyPr>
            <a:normAutofit fontScale="92500" lnSpcReduction="20000"/>
          </a:bodyPr>
          <a:lstStyle/>
          <a:p>
            <a:pPr marL="571494" lvl="1" indent="-457195" algn="just">
              <a:lnSpc>
                <a:spcPct val="95000"/>
              </a:lnSpc>
              <a:spcBef>
                <a:spcPct val="0"/>
              </a:spcBef>
              <a:buClr>
                <a:srgbClr val="FFC000"/>
              </a:buClr>
              <a:buNone/>
            </a:pPr>
            <a:r>
              <a:rPr lang="en-US" sz="2700" b="1" dirty="0" smtClean="0">
                <a:solidFill>
                  <a:srgbClr val="000000"/>
                </a:solidFill>
              </a:rPr>
              <a:t>Proxies: </a:t>
            </a:r>
            <a:r>
              <a:rPr lang="en-US" sz="2700" dirty="0" smtClean="0">
                <a:solidFill>
                  <a:srgbClr val="000000"/>
                </a:solidFill>
              </a:rPr>
              <a:t>e.g. a JDK Proxy of a large interface (20+ methods) to wrap (i.e. delegate to) a specific implementation.</a:t>
            </a:r>
            <a:r>
              <a:rPr lang="en-US" dirty="0" smtClean="0"/>
              <a:t> A</a:t>
            </a:r>
            <a:r>
              <a:rPr lang="en-US" sz="2700" dirty="0" smtClean="0">
                <a:solidFill>
                  <a:srgbClr val="000000"/>
                </a:solidFill>
              </a:rPr>
              <a:t> couple of methods were overridden using an </a:t>
            </a:r>
            <a:r>
              <a:rPr lang="en-US" sz="2700" dirty="0" err="1" smtClean="0">
                <a:solidFill>
                  <a:srgbClr val="000000"/>
                </a:solidFill>
              </a:rPr>
              <a:t>InvocationHandler</a:t>
            </a:r>
            <a:r>
              <a:rPr lang="en-US" sz="2700" dirty="0" smtClean="0">
                <a:solidFill>
                  <a:srgbClr val="000000"/>
                </a:solidFill>
              </a:rPr>
              <a:t>, the rest of the methods were invoked via reflection.</a:t>
            </a:r>
          </a:p>
          <a:p>
            <a:pPr marL="571494" lvl="1" indent="-457195" algn="just">
              <a:lnSpc>
                <a:spcPct val="95000"/>
              </a:lnSpc>
              <a:spcBef>
                <a:spcPct val="0"/>
              </a:spcBef>
              <a:buClr>
                <a:srgbClr val="FFC000"/>
              </a:buClr>
              <a:buNone/>
            </a:pPr>
            <a:endParaRPr lang="en-US" sz="2700" dirty="0" smtClean="0">
              <a:solidFill>
                <a:srgbClr val="000000"/>
              </a:solidFill>
            </a:endParaRPr>
          </a:p>
          <a:p>
            <a:pPr marL="571494" lvl="1" indent="-457195" algn="just">
              <a:lnSpc>
                <a:spcPct val="95000"/>
              </a:lnSpc>
              <a:spcBef>
                <a:spcPct val="0"/>
              </a:spcBef>
              <a:buClr>
                <a:srgbClr val="FFC000"/>
              </a:buClr>
              <a:buNone/>
            </a:pPr>
            <a:r>
              <a:rPr lang="en-US" sz="2700" b="1" dirty="0" err="1" smtClean="0">
                <a:solidFill>
                  <a:srgbClr val="000000"/>
                </a:solidFill>
              </a:rPr>
              <a:t>Plugins</a:t>
            </a:r>
            <a:r>
              <a:rPr lang="en-US" sz="2700" b="1" dirty="0" smtClean="0">
                <a:solidFill>
                  <a:srgbClr val="000000"/>
                </a:solidFill>
              </a:rPr>
              <a:t>: </a:t>
            </a:r>
            <a:r>
              <a:rPr lang="en-US" sz="2700" dirty="0" smtClean="0">
                <a:solidFill>
                  <a:srgbClr val="000000"/>
                </a:solidFill>
              </a:rPr>
              <a:t>load specific classes at run-time.</a:t>
            </a:r>
          </a:p>
          <a:p>
            <a:pPr marL="571494" lvl="1" indent="-457195" algn="just">
              <a:lnSpc>
                <a:spcPct val="95000"/>
              </a:lnSpc>
              <a:spcBef>
                <a:spcPct val="0"/>
              </a:spcBef>
              <a:buClr>
                <a:srgbClr val="FFC000"/>
              </a:buClr>
              <a:buNone/>
            </a:pPr>
            <a:endParaRPr lang="en-US" sz="2700" dirty="0" smtClean="0">
              <a:solidFill>
                <a:srgbClr val="000000"/>
              </a:solidFill>
            </a:endParaRPr>
          </a:p>
          <a:p>
            <a:pPr marL="571494" lvl="1" indent="-457195" algn="just">
              <a:lnSpc>
                <a:spcPct val="95000"/>
              </a:lnSpc>
              <a:spcBef>
                <a:spcPct val="0"/>
              </a:spcBef>
              <a:buClr>
                <a:srgbClr val="FFC000"/>
              </a:buClr>
              <a:buNone/>
            </a:pPr>
            <a:r>
              <a:rPr lang="en-US" sz="2700" b="1" dirty="0" smtClean="0">
                <a:solidFill>
                  <a:srgbClr val="000000"/>
                </a:solidFill>
              </a:rPr>
              <a:t>Class Browsers and Visual Development Environments: </a:t>
            </a:r>
            <a:r>
              <a:rPr lang="en-US" sz="2700" dirty="0" smtClean="0">
                <a:solidFill>
                  <a:srgbClr val="000000"/>
                </a:solidFill>
              </a:rPr>
              <a:t>A class browser has to be able to enumerate members of classes. Visual development environments can benefit from making use of type information available in reflection to aid code development.</a:t>
            </a:r>
          </a:p>
          <a:p>
            <a:pPr marL="571494" lvl="1" indent="-457195" algn="just">
              <a:lnSpc>
                <a:spcPct val="95000"/>
              </a:lnSpc>
              <a:spcBef>
                <a:spcPct val="0"/>
              </a:spcBef>
              <a:buClr>
                <a:srgbClr val="FFC000"/>
              </a:buClr>
              <a:buNone/>
            </a:pPr>
            <a:endParaRPr lang="en-US" sz="2700" dirty="0" smtClean="0">
              <a:solidFill>
                <a:srgbClr val="000000"/>
              </a:solidFill>
            </a:endParaRPr>
          </a:p>
          <a:p>
            <a:pPr marL="571494" lvl="1" indent="-457195" algn="just">
              <a:lnSpc>
                <a:spcPct val="95000"/>
              </a:lnSpc>
              <a:spcBef>
                <a:spcPct val="0"/>
              </a:spcBef>
              <a:buClr>
                <a:srgbClr val="FFC000"/>
              </a:buClr>
              <a:buNone/>
            </a:pPr>
            <a:r>
              <a:rPr lang="en-US" sz="2700" b="1" dirty="0" smtClean="0">
                <a:solidFill>
                  <a:srgbClr val="000000"/>
                </a:solidFill>
              </a:rPr>
              <a:t>Debuggers and Test Tools: </a:t>
            </a:r>
            <a:r>
              <a:rPr lang="en-US" sz="2700" dirty="0" smtClean="0">
                <a:solidFill>
                  <a:srgbClr val="000000"/>
                </a:solidFill>
              </a:rPr>
              <a:t>Debuggers need to be able to examine private members on classes. Test harnesses can make use of reflection to systematically call a discoverable set APIs defined on a class, to insure a high level of code coverage in a test suite.</a:t>
            </a:r>
          </a:p>
          <a:p>
            <a:pPr marL="571494" lvl="1" indent="-457195" algn="just">
              <a:lnSpc>
                <a:spcPct val="95000"/>
              </a:lnSpc>
              <a:spcBef>
                <a:spcPct val="0"/>
              </a:spcBef>
              <a:buClr>
                <a:srgbClr val="FFC000"/>
              </a:buClr>
              <a:buNone/>
            </a:pPr>
            <a:endParaRPr lang="en-US" dirty="0" smtClean="0"/>
          </a:p>
          <a:p>
            <a:pPr algn="just">
              <a:lnSpc>
                <a:spcPct val="95000"/>
              </a:lnSpc>
              <a:spcBef>
                <a:spcPct val="0"/>
              </a:spcBef>
              <a:buClr>
                <a:srgbClr val="FFC000"/>
              </a:buClr>
              <a:buNone/>
            </a:pPr>
            <a:endParaRPr lang="en-US" sz="2700" dirty="0" smtClean="0">
              <a:solidFill>
                <a:srgbClr val="000000"/>
              </a:solidFill>
            </a:endParaRPr>
          </a:p>
          <a:p>
            <a:pPr algn="just">
              <a:lnSpc>
                <a:spcPct val="95000"/>
              </a:lnSpc>
              <a:spcBef>
                <a:spcPct val="0"/>
              </a:spcBef>
              <a:buClr>
                <a:srgbClr val="FFC000"/>
              </a:buClr>
              <a:buNone/>
            </a:pPr>
            <a:endParaRPr lang="en-US" sz="2700" dirty="0" smtClean="0">
              <a:solidFill>
                <a:srgbClr val="000000"/>
              </a:solidFill>
            </a:endParaRPr>
          </a:p>
          <a:p>
            <a:endParaRPr lang="en-US" dirty="0"/>
          </a:p>
        </p:txBody>
      </p:sp>
    </p:spTree>
    <p:extLst>
      <p:ext uri="{BB962C8B-B14F-4D97-AF65-F5344CB8AC3E}">
        <p14:creationId xmlns:p14="http://schemas.microsoft.com/office/powerpoint/2010/main" val="2058205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who uses it</a:t>
            </a:r>
            <a:endParaRPr lang="en-US" dirty="0"/>
          </a:p>
        </p:txBody>
      </p:sp>
      <p:sp>
        <p:nvSpPr>
          <p:cNvPr id="3" name="Content Placeholder 2"/>
          <p:cNvSpPr>
            <a:spLocks noGrp="1"/>
          </p:cNvSpPr>
          <p:nvPr>
            <p:ph sz="quarter" idx="1"/>
          </p:nvPr>
        </p:nvSpPr>
        <p:spPr/>
        <p:txBody>
          <a:bodyPr/>
          <a:lstStyle/>
          <a:p>
            <a:r>
              <a:rPr lang="en-US" dirty="0" smtClean="0"/>
              <a:t>Framework writers who want to be able to provide generic features for the framework’s applications</a:t>
            </a:r>
          </a:p>
          <a:p>
            <a:pPr lvl="1"/>
            <a:r>
              <a:rPr lang="en-US" dirty="0" smtClean="0"/>
              <a:t>Junit testing framework</a:t>
            </a:r>
          </a:p>
          <a:p>
            <a:pPr lvl="1"/>
            <a:r>
              <a:rPr lang="en-US" dirty="0" smtClean="0"/>
              <a:t>Spring framework</a:t>
            </a:r>
          </a:p>
          <a:p>
            <a:r>
              <a:rPr lang="en-US" dirty="0" smtClean="0"/>
              <a:t>Software tool writers</a:t>
            </a:r>
          </a:p>
          <a:p>
            <a:pPr lvl="1"/>
            <a:r>
              <a:rPr lang="en-US" dirty="0" smtClean="0"/>
              <a:t>IntelliJ, Eclipse, etc.</a:t>
            </a:r>
          </a:p>
          <a:p>
            <a:pPr lvl="1"/>
            <a:endParaRPr lang="en-US" dirty="0"/>
          </a:p>
        </p:txBody>
      </p:sp>
    </p:spTree>
    <p:extLst>
      <p:ext uri="{BB962C8B-B14F-4D97-AF65-F5344CB8AC3E}">
        <p14:creationId xmlns:p14="http://schemas.microsoft.com/office/powerpoint/2010/main" val="194070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Outline</a:t>
            </a:r>
          </a:p>
        </p:txBody>
      </p:sp>
      <p:sp>
        <p:nvSpPr>
          <p:cNvPr id="4" name="Content Placeholder 3"/>
          <p:cNvSpPr>
            <a:spLocks noGrp="1"/>
          </p:cNvSpPr>
          <p:nvPr>
            <p:ph sz="quarter" idx="1"/>
          </p:nvPr>
        </p:nvSpPr>
        <p:spPr/>
        <p:txBody>
          <a:bodyPr>
            <a:normAutofit/>
          </a:bodyPr>
          <a:lstStyle/>
          <a:p>
            <a:pPr marL="319085" lvl="1" indent="-319085">
              <a:lnSpc>
                <a:spcPct val="95000"/>
              </a:lnSpc>
              <a:spcBef>
                <a:spcPts val="700"/>
              </a:spcBef>
              <a:buClr>
                <a:srgbClr val="E49747"/>
              </a:buClr>
              <a:buSzPct val="60000"/>
              <a:buFont typeface="Wingdings" pitchFamily="2" charset="2"/>
              <a:buChar char=""/>
            </a:pPr>
            <a:r>
              <a:rPr lang="en-US" b="1" dirty="0" smtClean="0"/>
              <a:t>Reflection as used in</a:t>
            </a:r>
          </a:p>
          <a:p>
            <a:pPr marL="776280" lvl="2" indent="-319085">
              <a:lnSpc>
                <a:spcPct val="95000"/>
              </a:lnSpc>
              <a:spcBef>
                <a:spcPts val="700"/>
              </a:spcBef>
              <a:buClr>
                <a:srgbClr val="E49747"/>
              </a:buClr>
              <a:buSzPct val="60000"/>
              <a:buFont typeface="Wingdings" pitchFamily="2" charset="2"/>
              <a:buChar char=""/>
            </a:pPr>
            <a:r>
              <a:rPr lang="en-US" sz="2900" b="1" dirty="0" smtClean="0"/>
              <a:t>PHP</a:t>
            </a:r>
          </a:p>
          <a:p>
            <a:pPr marL="776280" lvl="2" indent="-319085">
              <a:lnSpc>
                <a:spcPct val="95000"/>
              </a:lnSpc>
              <a:spcBef>
                <a:spcPts val="700"/>
              </a:spcBef>
              <a:buClr>
                <a:srgbClr val="E49747"/>
              </a:buClr>
              <a:buSzPct val="60000"/>
              <a:buFont typeface="Wingdings" pitchFamily="2" charset="2"/>
              <a:buChar char=""/>
            </a:pPr>
            <a:r>
              <a:rPr lang="en-US" sz="2900" b="1" dirty="0" smtClean="0"/>
              <a:t>Ruby</a:t>
            </a:r>
          </a:p>
          <a:p>
            <a:pPr marL="776280" lvl="2" indent="-319085">
              <a:lnSpc>
                <a:spcPct val="95000"/>
              </a:lnSpc>
              <a:spcBef>
                <a:spcPts val="700"/>
              </a:spcBef>
              <a:buClr>
                <a:srgbClr val="E49747"/>
              </a:buClr>
              <a:buSzPct val="60000"/>
              <a:buFont typeface="Wingdings" pitchFamily="2" charset="2"/>
              <a:buChar char=""/>
            </a:pPr>
            <a:r>
              <a:rPr lang="en-US" sz="2900" b="1" dirty="0" smtClean="0"/>
              <a:t>Java</a:t>
            </a:r>
          </a:p>
          <a:p>
            <a:pPr marL="319085" lvl="1" indent="-319085">
              <a:lnSpc>
                <a:spcPct val="95000"/>
              </a:lnSpc>
              <a:spcBef>
                <a:spcPts val="700"/>
              </a:spcBef>
              <a:buClr>
                <a:srgbClr val="E49747"/>
              </a:buClr>
              <a:buSzPct val="60000"/>
              <a:buFont typeface="Wingdings" pitchFamily="2" charset="2"/>
              <a:buChar char=""/>
            </a:pPr>
            <a:r>
              <a:rPr lang="en-US" dirty="0" smtClean="0"/>
              <a:t>Some practical applications.</a:t>
            </a:r>
            <a:r>
              <a:rPr lang="en-US" sz="4300" dirty="0" smtClean="0">
                <a:latin typeface="Arial" pitchFamily="34" charset="0"/>
              </a:rPr>
              <a:t> </a:t>
            </a:r>
          </a:p>
          <a:p>
            <a:pPr marL="319085" lvl="1" indent="-319085">
              <a:lnSpc>
                <a:spcPct val="95000"/>
              </a:lnSpc>
              <a:spcBef>
                <a:spcPts val="700"/>
              </a:spcBef>
              <a:buClr>
                <a:srgbClr val="E49747"/>
              </a:buClr>
              <a:buSzPct val="60000"/>
              <a:buFont typeface="Wingdings" pitchFamily="2" charset="2"/>
              <a:buChar char=""/>
            </a:pPr>
            <a:r>
              <a:rPr lang="en-US" dirty="0" smtClean="0"/>
              <a:t>Concerns to keep in mind while using Reflection.</a:t>
            </a:r>
          </a:p>
          <a:p>
            <a:endParaRPr lang="en-US" dirty="0"/>
          </a:p>
        </p:txBody>
      </p:sp>
    </p:spTree>
    <p:extLst>
      <p:ext uri="{BB962C8B-B14F-4D97-AF65-F5344CB8AC3E}">
        <p14:creationId xmlns:p14="http://schemas.microsoft.com/office/powerpoint/2010/main" val="3272309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in modern PLs</a:t>
            </a:r>
            <a:endParaRPr lang="en-US" dirty="0"/>
          </a:p>
        </p:txBody>
      </p:sp>
      <p:sp>
        <p:nvSpPr>
          <p:cNvPr id="4" name="TextBox 3"/>
          <p:cNvSpPr txBox="1"/>
          <p:nvPr/>
        </p:nvSpPr>
        <p:spPr>
          <a:xfrm>
            <a:off x="687512" y="2657872"/>
            <a:ext cx="2212465" cy="1200329"/>
          </a:xfrm>
          <a:prstGeom prst="rect">
            <a:avLst/>
          </a:prstGeom>
          <a:noFill/>
        </p:spPr>
        <p:txBody>
          <a:bodyPr wrap="none" rtlCol="0">
            <a:spAutoFit/>
          </a:bodyPr>
          <a:lstStyle/>
          <a:p>
            <a:r>
              <a:rPr lang="en-US" dirty="0" smtClean="0">
                <a:latin typeface="Courier New" pitchFamily="49" charset="0"/>
                <a:cs typeface="Courier New" pitchFamily="49" charset="0"/>
              </a:rPr>
              <a:t>class A {…}</a:t>
            </a:r>
          </a:p>
          <a:p>
            <a:r>
              <a:rPr lang="en-US" dirty="0" smtClean="0">
                <a:latin typeface="Courier New" pitchFamily="49" charset="0"/>
                <a:cs typeface="Courier New" pitchFamily="49" charset="0"/>
              </a:rPr>
              <a:t>class B {…}</a:t>
            </a:r>
          </a:p>
          <a:p>
            <a:r>
              <a:rPr lang="en-US" dirty="0" smtClean="0">
                <a:latin typeface="Courier New" pitchFamily="49" charset="0"/>
                <a:cs typeface="Courier New" pitchFamily="49" charset="0"/>
              </a:rPr>
              <a:t>Etc.</a:t>
            </a:r>
            <a:endParaRPr lang="en-US" dirty="0">
              <a:latin typeface="Courier New" pitchFamily="49" charset="0"/>
              <a:cs typeface="Courier New" pitchFamily="49" charset="0"/>
            </a:endParaRPr>
          </a:p>
        </p:txBody>
      </p:sp>
      <p:sp>
        <p:nvSpPr>
          <p:cNvPr id="5" name="TextBox 4"/>
          <p:cNvSpPr txBox="1"/>
          <p:nvPr/>
        </p:nvSpPr>
        <p:spPr>
          <a:xfrm>
            <a:off x="687512" y="2225824"/>
            <a:ext cx="1866217" cy="461665"/>
          </a:xfrm>
          <a:prstGeom prst="rect">
            <a:avLst/>
          </a:prstGeom>
          <a:noFill/>
        </p:spPr>
        <p:txBody>
          <a:bodyPr wrap="none" rtlCol="0">
            <a:spAutoFit/>
          </a:bodyPr>
          <a:lstStyle/>
          <a:p>
            <a:r>
              <a:rPr lang="en-US" dirty="0" smtClean="0"/>
              <a:t>Program text:</a:t>
            </a:r>
            <a:endParaRPr lang="en-US" dirty="0"/>
          </a:p>
        </p:txBody>
      </p:sp>
      <p:sp>
        <p:nvSpPr>
          <p:cNvPr id="6" name="TextBox 5"/>
          <p:cNvSpPr txBox="1"/>
          <p:nvPr/>
        </p:nvSpPr>
        <p:spPr>
          <a:xfrm>
            <a:off x="6232128" y="2225824"/>
            <a:ext cx="2957861" cy="461665"/>
          </a:xfrm>
          <a:prstGeom prst="rect">
            <a:avLst/>
          </a:prstGeom>
          <a:noFill/>
        </p:spPr>
        <p:txBody>
          <a:bodyPr wrap="none" rtlCol="0">
            <a:spAutoFit/>
          </a:bodyPr>
          <a:lstStyle/>
          <a:p>
            <a:r>
              <a:rPr lang="en-US" dirty="0" smtClean="0"/>
              <a:t>Runtime environment:</a:t>
            </a:r>
            <a:endParaRPr lang="en-US" dirty="0"/>
          </a:p>
        </p:txBody>
      </p:sp>
      <p:sp>
        <p:nvSpPr>
          <p:cNvPr id="7" name="Oval 6"/>
          <p:cNvSpPr/>
          <p:nvPr/>
        </p:nvSpPr>
        <p:spPr>
          <a:xfrm>
            <a:off x="5728072" y="2945904"/>
            <a:ext cx="165618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8" name="Oval 7"/>
          <p:cNvSpPr/>
          <p:nvPr/>
        </p:nvSpPr>
        <p:spPr>
          <a:xfrm>
            <a:off x="7888312" y="2945904"/>
            <a:ext cx="165618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9" name="TextBox 8"/>
          <p:cNvSpPr txBox="1"/>
          <p:nvPr/>
        </p:nvSpPr>
        <p:spPr>
          <a:xfrm>
            <a:off x="7168232" y="4386064"/>
            <a:ext cx="670376" cy="461665"/>
          </a:xfrm>
          <a:prstGeom prst="rect">
            <a:avLst/>
          </a:prstGeom>
          <a:noFill/>
        </p:spPr>
        <p:txBody>
          <a:bodyPr wrap="none" rtlCol="0">
            <a:spAutoFit/>
          </a:bodyPr>
          <a:lstStyle/>
          <a:p>
            <a:r>
              <a:rPr lang="en-US" dirty="0" smtClean="0"/>
              <a:t>Etc.</a:t>
            </a:r>
            <a:endParaRPr lang="en-US" dirty="0"/>
          </a:p>
        </p:txBody>
      </p:sp>
    </p:spTree>
    <p:extLst>
      <p:ext uri="{BB962C8B-B14F-4D97-AF65-F5344CB8AC3E}">
        <p14:creationId xmlns:p14="http://schemas.microsoft.com/office/powerpoint/2010/main" val="2766491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lIns="0" tIns="0" rIns="0" bIns="0">
            <a:normAutofit fontScale="90000"/>
          </a:bodyPr>
          <a:lstStyle/>
          <a:p>
            <a:pPr algn="l">
              <a:lnSpc>
                <a:spcPct val="95000"/>
              </a:lnSpc>
            </a:pPr>
            <a:r>
              <a:rPr lang="en-US" dirty="0">
                <a:solidFill>
                  <a:srgbClr val="775F55"/>
                </a:solidFill>
                <a:latin typeface="Arial" pitchFamily="34" charset="0"/>
              </a:rPr>
              <a:t>Web Programming - PHP </a:t>
            </a:r>
            <a:r>
              <a:rPr lang="en-US" dirty="0" smtClean="0">
                <a:solidFill>
                  <a:srgbClr val="775F55"/>
                </a:solidFill>
                <a:latin typeface="Arial" pitchFamily="34" charset="0"/>
              </a:rPr>
              <a:t>Reflection</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lnSpcReduction="10000"/>
          </a:bodyPr>
          <a:lstStyle/>
          <a:p>
            <a:pPr marL="571494" lvl="1" indent="-457195" algn="just">
              <a:lnSpc>
                <a:spcPct val="95000"/>
              </a:lnSpc>
              <a:buClr>
                <a:srgbClr val="FFC000"/>
              </a:buClr>
              <a:buSzPct val="100000"/>
            </a:pPr>
            <a:r>
              <a:rPr lang="en-US" sz="2700" dirty="0" smtClean="0">
                <a:solidFill>
                  <a:srgbClr val="FF0000"/>
                </a:solidFill>
              </a:rPr>
              <a:t>Reflection</a:t>
            </a:r>
            <a:r>
              <a:rPr lang="en-US" sz="2700" dirty="0" smtClean="0">
                <a:solidFill>
                  <a:srgbClr val="000000"/>
                </a:solidFill>
              </a:rPr>
              <a:t> is </a:t>
            </a:r>
            <a:r>
              <a:rPr lang="en-US" sz="2700" dirty="0" smtClean="0">
                <a:solidFill>
                  <a:srgbClr val="38761D"/>
                </a:solidFill>
              </a:rPr>
              <a:t>designed to reverse engineer various parts of PHP, including classes, functions, and extensions</a:t>
            </a:r>
            <a:r>
              <a:rPr lang="en-US" sz="2700" dirty="0" smtClean="0">
                <a:solidFill>
                  <a:srgbClr val="000000"/>
                </a:solidFill>
              </a:rPr>
              <a:t>. By "reverse engineer"  it means that it gives you all sorts of information that otherwise you would need to try to dig out yourself. </a:t>
            </a:r>
          </a:p>
          <a:p>
            <a:pPr marL="571494" lvl="1" indent="-457195" algn="just">
              <a:lnSpc>
                <a:spcPct val="95000"/>
              </a:lnSpc>
              <a:buClr>
                <a:srgbClr val="FFC000"/>
              </a:buClr>
              <a:buSzPct val="100000"/>
            </a:pPr>
            <a:endParaRPr lang="en-US" dirty="0" smtClean="0"/>
          </a:p>
          <a:p>
            <a:pPr marL="571494" lvl="1" indent="-457195" algn="just">
              <a:lnSpc>
                <a:spcPct val="95000"/>
              </a:lnSpc>
              <a:buClr>
                <a:srgbClr val="FFC000"/>
              </a:buClr>
              <a:buSzPct val="100000"/>
            </a:pPr>
            <a:r>
              <a:rPr lang="en-US" sz="2700" dirty="0" smtClean="0">
                <a:solidFill>
                  <a:srgbClr val="000000"/>
                </a:solidFill>
              </a:rPr>
              <a:t>There are </a:t>
            </a:r>
            <a:r>
              <a:rPr lang="en-US" sz="2700" dirty="0" smtClean="0">
                <a:solidFill>
                  <a:srgbClr val="FF0000"/>
                </a:solidFill>
              </a:rPr>
              <a:t>three primary uses</a:t>
            </a:r>
            <a:r>
              <a:rPr lang="en-US" sz="2700" dirty="0" smtClean="0">
                <a:solidFill>
                  <a:srgbClr val="000000"/>
                </a:solidFill>
              </a:rPr>
              <a:t> for reflection in PHP:</a:t>
            </a:r>
          </a:p>
          <a:p>
            <a:pPr marL="571494" lvl="1" indent="-457195" algn="just">
              <a:lnSpc>
                <a:spcPct val="95000"/>
              </a:lnSpc>
              <a:buSzPct val="100000"/>
            </a:pPr>
            <a:endParaRPr lang="en-US" dirty="0" smtClean="0"/>
          </a:p>
          <a:p>
            <a:pPr marL="933441" lvl="2" indent="-514345" algn="just">
              <a:lnSpc>
                <a:spcPct val="95000"/>
              </a:lnSpc>
              <a:buSzPct val="100000"/>
            </a:pPr>
            <a:r>
              <a:rPr lang="en-US" sz="2400" dirty="0" smtClean="0">
                <a:solidFill>
                  <a:srgbClr val="000000"/>
                </a:solidFill>
              </a:rPr>
              <a:t>You have encoded scripts you need to interact with.</a:t>
            </a:r>
            <a:endParaRPr lang="en-US" dirty="0" smtClean="0"/>
          </a:p>
          <a:p>
            <a:pPr marL="933441" lvl="2" indent="-514345" algn="just">
              <a:lnSpc>
                <a:spcPct val="95000"/>
              </a:lnSpc>
              <a:buSzPct val="100000"/>
            </a:pPr>
            <a:r>
              <a:rPr lang="en-US" sz="2400" dirty="0" smtClean="0">
                <a:solidFill>
                  <a:srgbClr val="000000"/>
                </a:solidFill>
              </a:rPr>
              <a:t>The PHP manual isn't wholly up to date and you are unable to, or you don't want to read the source code.</a:t>
            </a:r>
            <a:endParaRPr lang="en-US" dirty="0" smtClean="0"/>
          </a:p>
          <a:p>
            <a:pPr marL="933441" lvl="2" indent="-514345" algn="just">
              <a:lnSpc>
                <a:spcPct val="95000"/>
              </a:lnSpc>
              <a:buSzPct val="100000"/>
            </a:pPr>
            <a:r>
              <a:rPr lang="en-US" sz="2400" dirty="0" smtClean="0">
                <a:solidFill>
                  <a:srgbClr val="000000"/>
                </a:solidFill>
              </a:rPr>
              <a:t>You're just curious how something works and would rather not read someone else's PHP .</a:t>
            </a:r>
          </a:p>
          <a:p>
            <a:pPr marL="571494" lvl="1" indent="-457195" algn="just">
              <a:lnSpc>
                <a:spcPct val="95000"/>
              </a:lnSpc>
              <a:buClr>
                <a:srgbClr val="FFC000"/>
              </a:buClr>
              <a:buSzPct val="100000"/>
            </a:pPr>
            <a:endParaRPr lang="en-US" sz="2700" dirty="0" smtClean="0">
              <a:solidFill>
                <a:srgbClr val="000000"/>
              </a:solidFill>
            </a:endParaRPr>
          </a:p>
          <a:p>
            <a:endParaRPr lang="en-US" dirty="0"/>
          </a:p>
        </p:txBody>
      </p:sp>
    </p:spTree>
    <p:extLst>
      <p:ext uri="{BB962C8B-B14F-4D97-AF65-F5344CB8AC3E}">
        <p14:creationId xmlns:p14="http://schemas.microsoft.com/office/powerpoint/2010/main" val="4096770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PHP - Reflection Example</a:t>
            </a:r>
          </a:p>
        </p:txBody>
      </p:sp>
      <p:sp>
        <p:nvSpPr>
          <p:cNvPr id="43012" name="Text Box 4"/>
          <p:cNvSpPr txBox="1">
            <a:spLocks noChangeArrowheads="1"/>
          </p:cNvSpPr>
          <p:nvPr/>
        </p:nvSpPr>
        <p:spPr bwMode="auto">
          <a:xfrm>
            <a:off x="975544" y="1689238"/>
            <a:ext cx="7920880" cy="5262979"/>
          </a:xfrm>
          <a:prstGeom prst="rect">
            <a:avLst/>
          </a:prstGeom>
          <a:noFill/>
          <a:ln w="9525">
            <a:noFill/>
            <a:miter lim="800000"/>
            <a:headEnd/>
            <a:tailEnd/>
          </a:ln>
          <a:effectLst/>
        </p:spPr>
        <p:txBody>
          <a:bodyPr wrap="square" lIns="0" tIns="0" rIns="0" bIns="0">
            <a:spAutoFit/>
          </a:bodyPr>
          <a:lstStyle/>
          <a:p>
            <a:pPr>
              <a:lnSpc>
                <a:spcPct val="95000"/>
              </a:lnSpc>
            </a:pPr>
            <a:r>
              <a:rPr lang="en-US" sz="2000" dirty="0">
                <a:solidFill>
                  <a:srgbClr val="0000BB"/>
                </a:solidFill>
                <a:latin typeface="Courier New" pitchFamily="49" charset="0"/>
                <a:cs typeface="Courier New" pitchFamily="49" charset="0"/>
              </a:rPr>
              <a:t>&lt;?</a:t>
            </a:r>
            <a:r>
              <a:rPr lang="en-US" sz="2000" dirty="0" err="1">
                <a:solidFill>
                  <a:srgbClr val="0000BB"/>
                </a:solidFill>
                <a:latin typeface="Courier New" pitchFamily="49" charset="0"/>
                <a:cs typeface="Courier New" pitchFamily="49" charset="0"/>
              </a:rPr>
              <a:t>php</a:t>
            </a:r>
            <a:endParaRPr lang="en-US" sz="2000" dirty="0">
              <a:latin typeface="Courier New" pitchFamily="49" charset="0"/>
              <a:cs typeface="Courier New" pitchFamily="49" charset="0"/>
            </a:endParaRPr>
          </a:p>
          <a:p>
            <a:pPr>
              <a:lnSpc>
                <a:spcPct val="95000"/>
              </a:lnSpc>
            </a:pPr>
            <a:r>
              <a:rPr lang="en-US" sz="2000" dirty="0">
                <a:solidFill>
                  <a:srgbClr val="0000BB"/>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class</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public function</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foo</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$bar</a:t>
            </a: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FF8000"/>
                </a:solidFill>
                <a:latin typeface="Courier New" pitchFamily="49" charset="0"/>
                <a:cs typeface="Courier New" pitchFamily="49" charset="0"/>
              </a:rPr>
              <a:t>// do stuff</a:t>
            </a:r>
            <a:br>
              <a:rPr lang="en-US" sz="2000" dirty="0">
                <a:solidFill>
                  <a:srgbClr val="FF8000"/>
                </a:solidFill>
                <a:latin typeface="Courier New" pitchFamily="49" charset="0"/>
                <a:cs typeface="Courier New" pitchFamily="49" charset="0"/>
              </a:rPr>
            </a:br>
            <a:r>
              <a:rPr lang="en-US" sz="2000" dirty="0">
                <a:solidFill>
                  <a:srgbClr val="FF8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class</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mychild</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extends</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public</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val</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private function</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bar</a:t>
            </a:r>
            <a:r>
              <a:rPr lang="en-US" sz="2000" dirty="0">
                <a:solidFill>
                  <a:srgbClr val="007700"/>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&amp;</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baz</a:t>
            </a: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FF8000"/>
                </a:solidFill>
                <a:latin typeface="Courier New" pitchFamily="49" charset="0"/>
                <a:cs typeface="Courier New" pitchFamily="49" charset="0"/>
              </a:rPr>
              <a:t>// do stuff</a:t>
            </a:r>
            <a:br>
              <a:rPr lang="en-US" sz="2000" dirty="0">
                <a:solidFill>
                  <a:srgbClr val="FF8000"/>
                </a:solidFill>
                <a:latin typeface="Courier New" pitchFamily="49" charset="0"/>
                <a:cs typeface="Courier New" pitchFamily="49" charset="0"/>
              </a:rPr>
            </a:br>
            <a:r>
              <a:rPr lang="en-US" sz="2000" dirty="0">
                <a:solidFill>
                  <a:srgbClr val="FF8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public function</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__construct</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val</a:t>
            </a: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$this</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val</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val</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$child</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new</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mychild</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'hello world'</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$child</a:t>
            </a:r>
            <a:r>
              <a:rPr lang="en-US" sz="2000" dirty="0">
                <a:solidFill>
                  <a:srgbClr val="007700"/>
                </a:solidFill>
                <a:latin typeface="Courier New" pitchFamily="49" charset="0"/>
                <a:cs typeface="Courier New" pitchFamily="49" charset="0"/>
              </a:rPr>
              <a:t>-&gt;</a:t>
            </a:r>
            <a:r>
              <a:rPr lang="en-US" sz="2000" dirty="0">
                <a:solidFill>
                  <a:srgbClr val="0000BB"/>
                </a:solidFill>
                <a:latin typeface="Courier New" pitchFamily="49" charset="0"/>
                <a:cs typeface="Courier New" pitchFamily="49" charset="0"/>
              </a:rPr>
              <a:t>foo</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'test'</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smtClean="0">
                <a:solidFill>
                  <a:srgbClr val="0000BB"/>
                </a:solidFill>
                <a:latin typeface="Courier New" pitchFamily="49" charset="0"/>
                <a:cs typeface="Courier New" pitchFamily="49" charset="0"/>
              </a:rPr>
              <a:t>?&gt;</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939741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3130</TotalTime>
  <Words>2550</Words>
  <Application>Microsoft Office PowerPoint</Application>
  <PresentationFormat>Custom</PresentationFormat>
  <Paragraphs>291</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Courier New</vt:lpstr>
      <vt:lpstr>Times New Roman</vt:lpstr>
      <vt:lpstr>Tw Cen MT</vt:lpstr>
      <vt:lpstr>Wingdings</vt:lpstr>
      <vt:lpstr>Wingdings 2</vt:lpstr>
      <vt:lpstr>Median</vt:lpstr>
      <vt:lpstr>REFLECTION</vt:lpstr>
      <vt:lpstr>Reflection in Programming Languages</vt:lpstr>
      <vt:lpstr>Reflection: Why?</vt:lpstr>
      <vt:lpstr>Practical Applications of Reflection</vt:lpstr>
      <vt:lpstr>Reflection: who uses it</vt:lpstr>
      <vt:lpstr>Outline</vt:lpstr>
      <vt:lpstr>Reflection in modern PLs</vt:lpstr>
      <vt:lpstr>Web Programming - PHP Reflection</vt:lpstr>
      <vt:lpstr>PHP - Reflection Example</vt:lpstr>
      <vt:lpstr>PHP - Reflection Example</vt:lpstr>
      <vt:lpstr>Ruby Reflection</vt:lpstr>
      <vt:lpstr>Reflection in Ruby</vt:lpstr>
      <vt:lpstr>Reflection in Ruby</vt:lpstr>
      <vt:lpstr>Reflection in Java</vt:lpstr>
      <vt:lpstr>Reflection in Java</vt:lpstr>
      <vt:lpstr>Practical Use of Reflection</vt:lpstr>
      <vt:lpstr>Code and Databases: a difficult marriage</vt:lpstr>
      <vt:lpstr>Problems</vt:lpstr>
      <vt:lpstr>Reflection to the rescue </vt:lpstr>
      <vt:lpstr>One Table</vt:lpstr>
      <vt:lpstr>Reflection to the rescue </vt:lpstr>
      <vt:lpstr>Reflection to the rescue </vt:lpstr>
      <vt:lpstr>Reflection to the rescue </vt:lpstr>
      <vt:lpstr>Reflection to the rescue </vt:lpstr>
      <vt:lpstr>Performance Penalty</vt:lpstr>
      <vt:lpstr>Security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Crista</cp:lastModifiedBy>
  <cp:revision>300</cp:revision>
  <dcterms:created xsi:type="dcterms:W3CDTF">2004-05-06T09:28:21Z</dcterms:created>
  <dcterms:modified xsi:type="dcterms:W3CDTF">2020-05-05T19:16:10Z</dcterms:modified>
</cp:coreProperties>
</file>