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305" r:id="rId9"/>
    <p:sldId id="306" r:id="rId10"/>
    <p:sldId id="262" r:id="rId11"/>
    <p:sldId id="264" r:id="rId12"/>
    <p:sldId id="28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4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88" d="100"/>
          <a:sy n="88" d="100"/>
        </p:scale>
        <p:origin x="6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8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491A1A-C724-BA4B-9CBC-2CE2CCF8C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41019-61D3-FB41-958A-B03945555A94}" type="slidenum">
              <a:rPr lang="en-US"/>
              <a:pPr/>
              <a:t>5</a:t>
            </a:fld>
            <a:endParaRPr lang="en-US"/>
          </a:p>
        </p:txBody>
      </p:sp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7997-F9BC-8747-A241-CB152480C895}" type="slidenum">
              <a:rPr lang="en-US"/>
              <a:pPr/>
              <a:t>16</a:t>
            </a:fld>
            <a:endParaRPr lang="en-US"/>
          </a:p>
        </p:txBody>
      </p:sp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90FCB-A830-354A-89D5-46CBC9EC5092}" type="slidenum">
              <a:rPr lang="en-US"/>
              <a:pPr/>
              <a:t>17</a:t>
            </a:fld>
            <a:endParaRPr lang="en-US"/>
          </a:p>
        </p:txBody>
      </p:sp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8752D-C797-F64A-A804-0E5CDE57E6E0}" type="slidenum">
              <a:rPr lang="en-US"/>
              <a:pPr/>
              <a:t>18</a:t>
            </a:fld>
            <a:endParaRPr lang="en-US"/>
          </a:p>
        </p:txBody>
      </p:sp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07C0E-AAE7-D847-BC57-72F4AC74182C}" type="slidenum">
              <a:rPr lang="en-US"/>
              <a:pPr/>
              <a:t>19</a:t>
            </a:fld>
            <a:endParaRPr lang="en-US"/>
          </a:p>
        </p:txBody>
      </p:sp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429E-C2A0-9649-B909-F0E2E2A26D79}" type="slidenum">
              <a:rPr lang="en-US"/>
              <a:pPr/>
              <a:t>20</a:t>
            </a:fld>
            <a:endParaRPr lang="en-US"/>
          </a:p>
        </p:txBody>
      </p:sp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9DF54-7AA9-A949-BFA0-3ADF78BC573D}" type="slidenum">
              <a:rPr lang="en-US"/>
              <a:pPr/>
              <a:t>21</a:t>
            </a:fld>
            <a:endParaRPr lang="en-US"/>
          </a:p>
        </p:txBody>
      </p:sp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23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24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25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26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E5AB3-D7F9-8241-BAEA-E473F5F5C212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27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28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29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30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31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C16BE-2DA6-E947-9D0F-F7FC460B4C2D}" type="slidenum">
              <a:rPr lang="en-US"/>
              <a:pPr/>
              <a:t>32</a:t>
            </a:fld>
            <a:endParaRPr lang="en-US"/>
          </a:p>
        </p:txBody>
      </p:sp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C16BE-2DA6-E947-9D0F-F7FC460B4C2D}" type="slidenum">
              <a:rPr lang="en-US"/>
              <a:pPr/>
              <a:t>33</a:t>
            </a:fld>
            <a:endParaRPr lang="en-US"/>
          </a:p>
        </p:txBody>
      </p:sp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5F794-882F-FB4F-A88C-DC4821FCA6EB}" type="slidenum">
              <a:rPr lang="en-US"/>
              <a:pPr/>
              <a:t>34</a:t>
            </a:fld>
            <a:endParaRPr lang="en-US"/>
          </a:p>
        </p:txBody>
      </p:sp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8A306-045C-1F41-94C1-F427A8ADA0EC}" type="slidenum">
              <a:rPr lang="en-US"/>
              <a:pPr/>
              <a:t>35</a:t>
            </a:fld>
            <a:endParaRPr lang="en-US"/>
          </a:p>
        </p:txBody>
      </p:sp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B736B-63CD-B149-BB4C-A69026704A0E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D82D7-DC31-4049-82A8-5CD8855FC80C}" type="slidenum">
              <a:rPr lang="en-US"/>
              <a:pPr/>
              <a:t>10</a:t>
            </a:fld>
            <a:endParaRPr lang="en-US"/>
          </a:p>
        </p:txBody>
      </p:sp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49B2-1601-884D-99C9-8DC7CEE54C13}" type="slidenum">
              <a:rPr lang="en-US"/>
              <a:pPr/>
              <a:t>11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49B2-1601-884D-99C9-8DC7CEE54C13}" type="slidenum">
              <a:rPr lang="en-US"/>
              <a:pPr/>
              <a:t>12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972F2-B3D5-EC4D-BEF7-5D599F2F8CF1}" type="slidenum">
              <a:rPr lang="en-US"/>
              <a:pPr/>
              <a:t>13</a:t>
            </a:fld>
            <a:endParaRPr lang="en-US"/>
          </a:p>
        </p:txBody>
      </p:sp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1C746-6939-B647-8455-8F20C87494AF}" type="slidenum">
              <a:rPr lang="en-US"/>
              <a:pPr/>
              <a:t>14</a:t>
            </a:fld>
            <a:endParaRPr lang="en-US"/>
          </a:p>
        </p:txBody>
      </p:sp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C06D3-C79E-7341-9546-8649BD474EE7}" type="slidenum">
              <a:rPr lang="en-US"/>
              <a:pPr/>
              <a:t>15</a:t>
            </a:fld>
            <a:endParaRPr lang="en-US"/>
          </a:p>
        </p:txBody>
      </p:sp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2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B04-C259-5B44-8D9E-710628C4B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7E8F-5416-554F-8FFA-34BFBAB9B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4444" y="338669"/>
            <a:ext cx="2540000" cy="72248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4444" y="338669"/>
            <a:ext cx="7450667" cy="7224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6509-C60F-6C45-8552-0F5ED20C9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871-24BE-7D4E-AE19-12701FFAF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8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F8D0-8649-5845-87B8-62C5A16E6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447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9111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C33-4ED0-9F40-BEA3-B0BAF8814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2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2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FA9A-57F4-AE45-8BFC-FCFC8060C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041-40B3-C64F-81C2-A1993DA3C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FA4B-54E5-8D40-8019-12F5D5B1E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3391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92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0856-DAA2-4849-8372-6578C8C8E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129-7E10-3445-8A71-E773BAEC6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7" tIns="50797" rIns="101597" bIns="50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8848"/>
          </a:xfrm>
          <a:prstGeom prst="rect">
            <a:avLst/>
          </a:prstGeom>
        </p:spPr>
        <p:txBody>
          <a:bodyPr vert="horz" lIns="101597" tIns="50797" rIns="101597" bIns="50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2" y="7062614"/>
            <a:ext cx="2370667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6" y="7062614"/>
            <a:ext cx="3217333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4"/>
            <a:ext cx="2370667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AA3D-A2D7-4C48-B557-A68A2864D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01597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88" indent="-380988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476" indent="-317490" algn="l" defTabSz="1015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62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947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32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17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01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86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70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8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7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5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4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2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1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93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77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OcDAv-N9Zjs&amp;feature=relmf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27200" y="5413060"/>
            <a:ext cx="7872413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400" i="1" dirty="0" smtClean="0">
                <a:solidFill>
                  <a:srgbClr val="EBDDC3"/>
                </a:solidFill>
                <a:latin typeface="Arial" charset="0"/>
              </a:rPr>
              <a:t>Type </a:t>
            </a:r>
            <a:r>
              <a:rPr lang="en-US" sz="4400" i="1" dirty="0">
                <a:solidFill>
                  <a:srgbClr val="EBDDC3"/>
                </a:solidFill>
                <a:latin typeface="Arial" charset="0"/>
              </a:rPr>
              <a:t>Systems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67000" y="6733937"/>
            <a:ext cx="7366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Instructors: Crista Lopes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Copyright ©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Checking - Compile Time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Check types at compile time, before a program is started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In these languages, a program that violates a type constraint is not compiled and cannot be executed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Expressiveness of the Compiler: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a) </a:t>
            </a:r>
            <a:r>
              <a:rPr lang="en-US" i="1">
                <a:solidFill>
                  <a:srgbClr val="000000"/>
                </a:solidFill>
                <a:latin typeface="'times new roman'" charset="0"/>
              </a:rPr>
              <a:t>sound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If no programs with errors are considered correct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b)</a:t>
            </a:r>
            <a:r>
              <a:rPr lang="en-US" i="1">
                <a:solidFill>
                  <a:srgbClr val="000000"/>
                </a:solidFill>
                <a:latin typeface="'times new roman'" charset="0"/>
              </a:rPr>
              <a:t> conservative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 if some programs without errors are still considered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 to have errors (especially in the case of type-safe languages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Checking - Run Time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compiler generates the code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When an operation is performed, the code checks to  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make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sure that the operands have the correct type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b="1" u="sng" dirty="0">
                <a:solidFill>
                  <a:srgbClr val="000000"/>
                </a:solidFill>
                <a:latin typeface="'times new roman'" charset="0"/>
              </a:rPr>
              <a:t>Combining the Compile and Run time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b="1" u="sng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Most programming languages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use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some combination of compile-time and run-time type checking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In Java, for example, static type checking is used to distinguish arrays from integers, but array bounds errors are checked at run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708474"/>
            <a:ext cx="8974138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600" dirty="0" smtClean="0">
                <a:solidFill>
                  <a:srgbClr val="783F04"/>
                </a:solidFill>
                <a:latin typeface="Arial" charset="0"/>
              </a:rPr>
              <a:t>A Comparison – Compile vs. Run Time</a:t>
            </a:r>
            <a:endParaRPr lang="en-US" sz="36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1981200"/>
            <a:ext cx="89154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491"/>
              </p:ext>
            </p:extLst>
          </p:nvPr>
        </p:nvGraphicFramePr>
        <p:xfrm>
          <a:off x="660400" y="2057401"/>
          <a:ext cx="8915400" cy="5218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5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Form of Type Checking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Advantages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Disadvantages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549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r>
                        <a:rPr lang="en-US" baseline="0" dirty="0" smtClean="0"/>
                        <a:t> -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May restrict</a:t>
                      </a:r>
                      <a:r>
                        <a:rPr lang="en-US" baseline="0" dirty="0" smtClean="0"/>
                        <a:t> programming because tests are conservative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2009">
                <a:tc>
                  <a:txBody>
                    <a:bodyPr/>
                    <a:lstStyle/>
                    <a:p>
                      <a:r>
                        <a:rPr lang="en-US" dirty="0" smtClean="0"/>
                        <a:t>Run -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Prevents</a:t>
                      </a:r>
                      <a:r>
                        <a:rPr lang="en-US" baseline="0" dirty="0" smtClean="0"/>
                        <a:t> type errors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Need not be conservative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Slows Program</a:t>
                      </a:r>
                      <a:r>
                        <a:rPr lang="en-US" baseline="0" dirty="0" smtClean="0"/>
                        <a:t> Execution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84600" y="2895600"/>
            <a:ext cx="2540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Prevents type errors</a:t>
            </a: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Eliminates run-time tests</a:t>
            </a:r>
          </a:p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Finds type errors before execution and run-time tests</a:t>
            </a:r>
            <a:endParaRPr lang="en-US" sz="1800" dirty="0">
              <a:solidFill>
                <a:srgbClr val="000000"/>
              </a:solidFill>
              <a:latin typeface="Times New Roman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556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Inference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Process of identifying the type of the expressions based on the type of the symbols that appear in them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Similar to the concept of compile type checking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All information is not specified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Some degree of logical inference required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Some languages that include Type Inference are Visual Basic (starting with version 9.0), C# (starting with version 3.0), Clean, Haskell, ML, OCaml, Scala 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This feature is also being planned and introduced for C++0x and Perl6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Inference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52450" y="1625600"/>
            <a:ext cx="9539288" cy="561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Example: Compile Time checking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For language, C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addone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x) {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result;     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/*declare integer result (C language)*/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   result = x+1;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   return result;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Lets look at the following example,</a:t>
            </a:r>
            <a:br>
              <a:rPr lang="en-US" dirty="0">
                <a:solidFill>
                  <a:srgbClr val="000000"/>
                </a:solidFill>
                <a:latin typeface="'times new roman'" charset="0"/>
              </a:rPr>
            </a:b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addone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(x) {   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result;     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/*inferred-type result */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 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result = x+1;       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return result;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700">
                <a:solidFill>
                  <a:srgbClr val="783F04"/>
                </a:solidFill>
                <a:latin typeface="Arial" charset="0"/>
              </a:rPr>
              <a:t>Haskell Type Inference Algorithm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There are three steps: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Assign a type to the expression and each subexpression.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Generate a set of constraints on types, using the parse tree of the expression.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Solve these constraints by means of uniﬁcation, which is a substitution-base algorithm for solving systems of equations.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4050" y="1803400"/>
            <a:ext cx="901382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Consider an example function: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 add x = 2 + x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add :: Int →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0: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Construct a parse tree.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Node 'Fun' represents function declaration.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Children of Node 'Fun' are name of the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   function 'add', its argument and function body.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The nodes labeled 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‘</a:t>
            </a:r>
            <a:r>
              <a:rPr lang="en-US">
                <a:solidFill>
                  <a:srgbClr val="000000"/>
                </a:solidFill>
                <a:latin typeface="'times new roman'" charset="0"/>
              </a:rPr>
              <a:t>@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’</a:t>
            </a:r>
            <a:r>
              <a:rPr lang="en-US">
                <a:solidFill>
                  <a:srgbClr val="000000"/>
                </a:solidFill>
                <a:latin typeface="'times new roman'" charset="0"/>
              </a:rPr>
              <a:t> denote function applications, in which the left child is applied to the right child.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Constant expressions like '+', '3' and variables also have their own node.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3098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1: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Assign a type variable to the expression and each subexpression.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Each of the types, written  t_i for some integer i,is a type variable, representing the eventual type of the associated expression.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455988"/>
            <a:ext cx="6491287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66725" y="1803400"/>
            <a:ext cx="9529763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2: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Generate a set of constraints on types, using the parse tree of the expression.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Constant Expression: we add a constraint equating the type variable of the node with the known type of the constant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Variable will not introduce any type constraints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Function Application (@ nodes): If the type of 'f' is t_f, the type of 'a' is t_a, and the type of 'f a' is t_r,then we must have t_f = t_a -&gt; t_ r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Function Deﬁnition: If 'f' is a function with argument 'x' and body 'b',then if 'f' has type 't_f', 'x' has type t_x, and 'b' has type 't_b', then these types must satisfy the constraint t_f=t_x -&gt; t_b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u="sng">
              <a:solidFill>
                <a:srgbClr val="000000"/>
              </a:solidFill>
              <a:latin typeface="'times new roman'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Set of Constraints generated: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t_0 = t_1 -&gt; t_6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t_4 = t_1 -&gt; t_6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t_3 -&gt; t_4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Int -&gt; (Int -&gt; Int)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= Int</a:t>
            </a: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336800"/>
            <a:ext cx="5870575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23900" y="446687"/>
            <a:ext cx="8974138" cy="7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783F04"/>
                </a:solidFill>
                <a:latin typeface="Arial" charset="0"/>
              </a:rPr>
              <a:t>What is a Data Type?</a:t>
            </a:r>
            <a:endParaRPr lang="en-US" sz="49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A type is a collection of computational entities that share some common property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Programming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languages are designed to help programmers organize computational constructs and use them correctly. Many programming languages organize data and computations into collections called types.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Some examples of types are: 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type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of integers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type 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Int→Int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of functions from integers to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3: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Solve the generated constraints using unification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For Equations (3) and (4) to be true, it must be the case that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t_3 -&gt; t_4 = Int -&gt; (Int -&gt; Int), which implies that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6.   t_3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7.   t_4 = Int -&gt;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Equations (2) and (7) imply that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8. t_1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9. t_6 =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Result of the Algorithm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Thus the system of equations that satisfy the assignment of all the variables: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t_0 =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t_1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Int -&gt;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 _4 =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 _6 =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Polymorphism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5"/>
            <a:ext cx="9361488" cy="264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Constructs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that can take different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forms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poly = many</a:t>
            </a:r>
            <a:br>
              <a:rPr lang="en-US" dirty="0" smtClean="0">
                <a:solidFill>
                  <a:srgbClr val="000000"/>
                </a:solidFill>
                <a:latin typeface="'times new roman'" charset="0"/>
              </a:rPr>
            </a:b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morph = shape</a:t>
            </a:r>
            <a:br>
              <a:rPr lang="en-US" dirty="0" smtClean="0">
                <a:solidFill>
                  <a:srgbClr val="000000"/>
                </a:solidFill>
                <a:latin typeface="'times new roman'" charset="0"/>
              </a:rPr>
            </a:br>
            <a:endParaRPr lang="en-US" dirty="0"/>
          </a:p>
          <a:p>
            <a:pPr marL="285750" indent="-285750">
              <a:lnSpc>
                <a:spcPct val="95000"/>
              </a:lnSpc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Types of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4"/>
            <a:ext cx="936148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Ad-hoc polymorphism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similar function implementations for different types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(method overloading, but not only)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Subtype (inclusion) polymorphism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instances of different classes related by common super class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Parametric polymorphism </a:t>
            </a:r>
            <a:br>
              <a:rPr lang="en-US" b="1" i="1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functions that work for different types of data</a:t>
            </a:r>
          </a:p>
          <a:p>
            <a:pPr marL="342900" indent="-342900">
              <a:lnSpc>
                <a:spcPct val="95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4400" y="6096000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def plus(x, y):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x +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600" y="4038600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 {...}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B extends A {...}; class C extends A {...}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Ad-hoc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400" y="2133600"/>
            <a:ext cx="62680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plus(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+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plus(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+ y;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+ y;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Subtype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77123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First introduced in the 60s with </a:t>
            </a:r>
            <a:r>
              <a:rPr lang="en-US" dirty="0" err="1" smtClean="0">
                <a:latin typeface="+mn-lt"/>
                <a:cs typeface="Courier New" pitchFamily="49" charset="0"/>
              </a:rPr>
              <a:t>Simula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Usually associated with OOP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(in some circles, polymorphism = </a:t>
            </a:r>
            <a:r>
              <a:rPr lang="en-US" dirty="0" err="1" smtClean="0">
                <a:latin typeface="+mn-lt"/>
                <a:cs typeface="Courier New" pitchFamily="49" charset="0"/>
              </a:rPr>
              <a:t>subtyping</a:t>
            </a:r>
            <a:r>
              <a:rPr lang="en-US" dirty="0" smtClean="0">
                <a:latin typeface="+mn-lt"/>
                <a:cs typeface="Courier New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Principle of safe substitution (</a:t>
            </a:r>
            <a:r>
              <a:rPr lang="en-US" dirty="0" err="1" smtClean="0">
                <a:latin typeface="+mn-lt"/>
                <a:cs typeface="Courier New" pitchFamily="49" charset="0"/>
              </a:rPr>
              <a:t>Liskov</a:t>
            </a:r>
            <a:r>
              <a:rPr lang="en-US" dirty="0" smtClean="0">
                <a:latin typeface="+mn-lt"/>
                <a:cs typeface="Courier New" pitchFamily="49" charset="0"/>
              </a:rPr>
              <a:t> substitution principle)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Note that this is </a:t>
            </a:r>
            <a:r>
              <a:rPr lang="en-US" b="1" dirty="0" smtClean="0">
                <a:latin typeface="+mn-lt"/>
                <a:cs typeface="Courier New" pitchFamily="49" charset="0"/>
              </a:rPr>
              <a:t>behavioral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subtyping</a:t>
            </a:r>
            <a:r>
              <a:rPr lang="en-US" dirty="0" smtClean="0">
                <a:latin typeface="+mn-lt"/>
                <a:cs typeface="Courier New" pitchFamily="49" charset="0"/>
              </a:rPr>
              <a:t>, stronger than simple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functional </a:t>
            </a:r>
            <a:r>
              <a:rPr lang="en-US" dirty="0" err="1" smtClean="0">
                <a:latin typeface="+mn-lt"/>
                <a:cs typeface="Courier New" pitchFamily="49" charset="0"/>
              </a:rPr>
              <a:t>subtyping</a:t>
            </a:r>
            <a:r>
              <a:rPr lang="en-US" dirty="0" smtClean="0">
                <a:latin typeface="+mn-lt"/>
                <a:cs typeface="Courier New" pitchFamily="49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200" y="4572000"/>
            <a:ext cx="6715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if S is a subtype of T, then objects of type T may be</a:t>
            </a:r>
          </a:p>
          <a:p>
            <a:r>
              <a:rPr lang="en-US" i="1" dirty="0" smtClean="0"/>
              <a:t>replaced with objects of type S without altering any </a:t>
            </a:r>
          </a:p>
          <a:p>
            <a:r>
              <a:rPr lang="en-US" i="1" dirty="0" smtClean="0"/>
              <a:t>of the desirable properties of the program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Behavioral </a:t>
            </a:r>
            <a:r>
              <a:rPr lang="en-US" sz="4300" dirty="0" err="1" smtClean="0">
                <a:solidFill>
                  <a:srgbClr val="783F04"/>
                </a:solidFill>
                <a:latin typeface="Arial" charset="0"/>
              </a:rPr>
              <a:t>Subtyping</a:t>
            </a: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 Requirements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88665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Contravariance</a:t>
            </a:r>
            <a:r>
              <a:rPr lang="en-US" dirty="0" smtClean="0">
                <a:latin typeface="+mn-lt"/>
                <a:cs typeface="Courier New" pitchFamily="49" charset="0"/>
              </a:rPr>
              <a:t> of method arguments in subtype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(from narrower to wider, e.g. Triangle to Shape)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Covariance of return types in subtype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(from wider to narrower, e.g. Shape to Triangle)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Preconditions cannot be strengthened in subtype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Postcondition</a:t>
            </a:r>
            <a:r>
              <a:rPr lang="en-US" dirty="0" smtClean="0">
                <a:latin typeface="+mn-lt"/>
                <a:cs typeface="Courier New" pitchFamily="49" charset="0"/>
              </a:rPr>
              <a:t> cannot be weakened in subtype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History constraint: state changes in subtype not possible in </a:t>
            </a:r>
            <a:r>
              <a:rPr lang="en-US" dirty="0" err="1" smtClean="0">
                <a:latin typeface="+mn-lt"/>
                <a:cs typeface="Courier New" pitchFamily="49" charset="0"/>
              </a:rPr>
              <a:t>supertype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are not allowed (</a:t>
            </a:r>
            <a:r>
              <a:rPr lang="en-US" dirty="0" err="1" smtClean="0">
                <a:latin typeface="+mn-lt"/>
                <a:cs typeface="Courier New" pitchFamily="49" charset="0"/>
              </a:rPr>
              <a:t>Liskov’s</a:t>
            </a:r>
            <a:r>
              <a:rPr lang="en-US" dirty="0" smtClean="0">
                <a:latin typeface="+mn-lt"/>
                <a:cs typeface="Courier New" pitchFamily="49" charset="0"/>
              </a:rPr>
              <a:t> constraint)</a:t>
            </a:r>
          </a:p>
        </p:txBody>
      </p:sp>
    </p:spTree>
    <p:extLst>
      <p:ext uri="{BB962C8B-B14F-4D97-AF65-F5344CB8AC3E}">
        <p14:creationId xmlns:p14="http://schemas.microsoft.com/office/powerpoint/2010/main" val="558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LSP Violations?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1905000"/>
            <a:ext cx="48013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Thing {...}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Shape extends Thing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Shape m1(Shape a) {...}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Triangle extends Shape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Triangle m1(Shape a) {...}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Square extends Shape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Thing m1(Shape a) {...}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8600" y="6705600"/>
            <a:ext cx="484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Java does not support </a:t>
            </a:r>
            <a:r>
              <a:rPr lang="en-US" i="1" dirty="0" err="1" smtClean="0"/>
              <a:t>contravariance</a:t>
            </a:r>
            <a:endParaRPr lang="en-US" i="1" dirty="0" smtClean="0"/>
          </a:p>
          <a:p>
            <a:r>
              <a:rPr lang="en-US" i="1" dirty="0" smtClean="0"/>
              <a:t>of method arguments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56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LSP Violations?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1905000"/>
            <a:ext cx="58785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Thing {...}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Shape extends Thing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Shape m1(Shape a)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assert(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Shape.color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Triangle extends Shape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Triangle m1(Shape a)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assert(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Shape.color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assert(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Shape.nsizes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3);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23900" y="446687"/>
            <a:ext cx="8974138" cy="7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783F04"/>
                </a:solidFill>
                <a:latin typeface="Arial" charset="0"/>
              </a:rPr>
              <a:t>Why do we need them?</a:t>
            </a:r>
            <a:endParaRPr lang="en-US" sz="49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Consider “</a:t>
            </a:r>
            <a:r>
              <a:rPr lang="en-US" dirty="0" err="1" smtClean="0">
                <a:solidFill>
                  <a:srgbClr val="000000"/>
                </a:solidFill>
                <a:latin typeface="'times new roman'" charset="0"/>
              </a:rPr>
              <a:t>untyped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” universes: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Bit string in computer memory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l-GR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λ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-expressions in </a:t>
            </a:r>
            <a:r>
              <a:rPr lang="el-GR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λ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 calculus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Sets in set theory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“</a:t>
            </a:r>
            <a:r>
              <a:rPr lang="en-US" dirty="0" err="1" smtClean="0">
                <a:solidFill>
                  <a:srgbClr val="000000"/>
                </a:solidFill>
                <a:latin typeface="'times new roman'" charset="0"/>
                <a:cs typeface="Arial"/>
              </a:rPr>
              <a:t>untyped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” = there’s only 1 type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Types arise naturally to categorize objects according to patterns of use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E.g. all integer numbers have same set of applicable operations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Parametric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4"/>
            <a:ext cx="936148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Parametric polymorphism </a:t>
            </a:r>
            <a:br>
              <a:rPr lang="en-US" b="1" i="1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functions that work for different types of data</a:t>
            </a:r>
          </a:p>
          <a:p>
            <a:pPr marL="342900" indent="-342900">
              <a:lnSpc>
                <a:spcPct val="95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5400" y="3200400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def plus(x, y):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x +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4648200"/>
            <a:ext cx="585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How to do this in statically-typed languages?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60600" y="5334000"/>
            <a:ext cx="4424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plus(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x + y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???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Parametric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4"/>
            <a:ext cx="9361488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Parametric polymorphism for statically-typed languages introduced in ML in the 70s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aka “generic functions”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C++: templates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Java: generics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C#, Haskell: parametric types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Parametric Polymorphism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54050" y="1717675"/>
            <a:ext cx="8850313" cy="529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 u="sng" dirty="0">
                <a:solidFill>
                  <a:srgbClr val="000000"/>
                </a:solidFill>
                <a:latin typeface="'times new roman'" charset="0"/>
              </a:rPr>
              <a:t>Explicit Parametric Polymorphism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C++ implements explicit polymorphism, in which explicit instantiation or type application to indicate how type variables are replaced with speciﬁc types in the use of a polymorphic value.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Example: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   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(T&amp; x, T&amp; y){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x &lt; y) return x;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   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            return y;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 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We define a template function with T as a parameter which can take any type as a parameter to the function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.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Parametric Polymorphism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54050" y="1717675"/>
            <a:ext cx="8850313" cy="571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 u="sng" dirty="0">
                <a:solidFill>
                  <a:srgbClr val="000000"/>
                </a:solidFill>
                <a:latin typeface="'times new roman'" charset="0"/>
              </a:rPr>
              <a:t>Explicit Parametric Polymorphism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Java example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Generic version of the Box class.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&lt;T&gt; the type of value being boxed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Box&lt;T&gt; {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// T stands for "Type"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T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add(T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t;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T get() {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t;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3000" y="4343400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Box&lt;Integer&gt;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integerBox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m(Box&lt;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fbox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28652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Parametric Polymorphism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27013" y="1727200"/>
            <a:ext cx="9675812" cy="596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 u="sng" dirty="0">
                <a:solidFill>
                  <a:srgbClr val="000000"/>
                </a:solidFill>
                <a:latin typeface="'times new roman'" charset="0"/>
              </a:rPr>
              <a:t>Implicit parametric polymorphism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Haskell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uses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polymorphic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functions that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do not need to contain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types</a:t>
            </a:r>
          </a:p>
          <a:p>
            <a:pPr>
              <a:lnSpc>
                <a:spcPct val="95000"/>
              </a:lnSpc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inference algorithm computes when a function is polymorphic and computes the instantiation of type variables as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needed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   template &lt;type t&gt;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insert(less :: (t, t) -&gt;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, x :: t, [] :: [t]) = [x]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insert(less, x,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y:ys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= if less(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then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x:y:ys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                                  else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y:insert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less,x,ys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)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Type Inference Algorithm can be simply considered as preprocessor that converts expression without type information into expression in intermediate language with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templates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</a:t>
            </a:r>
          </a:p>
        </p:txBody>
      </p:sp>
    </p:spTree>
    <p:extLst>
      <p:ext uri="{BB962C8B-B14F-4D97-AF65-F5344CB8AC3E}">
        <p14:creationId xmlns:p14="http://schemas.microsoft.com/office/powerpoint/2010/main" val="23245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Video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hlinkClick r:id="rId6"/>
              </a:rPr>
              <a:t>The structure of a compiler</a:t>
            </a:r>
            <a:endParaRPr lang="en-US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700">
                <a:solidFill>
                  <a:srgbClr val="783F04"/>
                </a:solidFill>
                <a:latin typeface="Arial" charset="0"/>
              </a:rPr>
              <a:t>Use of Types 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endParaRPr lang="en-US" sz="210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Identifying and preventing meaningless errors in the program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Compile-time checking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Run-time checking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Program Organization and documentation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Separate types for separate concepts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Indicates intended use declared identifiers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Supports Optimization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Short integers require fewer bits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Access record component by known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349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type error occurs when a computational entity, such as a function or a data value, is used in a manner that is inconsistent with the concept it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represents</a:t>
            </a: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Languages represent values as sequences of bits. A "type error" occurs when a bit sequence written for one type is used as a bit sequence for another type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300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simple example can be assigning a string to an integer or using addition to add an integer or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Systems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316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tractable syntactic framework for classifying phrases according to the kinds of values they compute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By examining the flow of these values, a type system </a:t>
            </a: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     attempts to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prove that no 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type errors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can occur 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Seeks to guarantee that operations expecting a certain kind of value are not used with values for which that operation does not make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Safety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9129713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 programming language is type safe if no program is allowed to violate its type distinctions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Example of current languages: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Not Safe : C and C++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Type casts, pointer arithmetic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Almost Safe : Pascal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Explicit deallocation; dangling pointers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Safe : Lisp, Smalltalk, ML, Haskell, Java, Scala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Complete type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Declarations 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566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Two basic kinds of type declaration: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'times new roman'" charset="0"/>
              </a:rPr>
              <a:t> transparent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meaning an alternative name is given to a type that can also be expressed without this name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For example,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C, the statements,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i="1" dirty="0" err="1">
                <a:solidFill>
                  <a:srgbClr val="000000"/>
                </a:solidFill>
                <a:latin typeface="'times new roman'" charset="0"/>
              </a:rPr>
              <a:t>typedef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char byte;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i="1" dirty="0" err="1">
                <a:solidFill>
                  <a:srgbClr val="000000"/>
                </a:solidFill>
                <a:latin typeface="'times new roman'" charset="0"/>
              </a:rPr>
              <a:t>typedef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byte ten bytes[10];  </a:t>
            </a:r>
            <a:endParaRPr lang="en-US" dirty="0"/>
          </a:p>
          <a:p>
            <a:pPr>
              <a:lnSpc>
                <a:spcPct val="95000"/>
              </a:lnSpc>
            </a:pPr>
            <a:endParaRPr lang="en-US" i="1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first, declaring a type byte that is equal to char and the second an array type ten bytes that is equal to arrays of 10 bytes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Declarations 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2. Opaque</a:t>
            </a:r>
            <a:endParaRPr lang="en-US"/>
          </a:p>
          <a:p>
            <a:pPr>
              <a:lnSpc>
                <a:spcPct val="95000"/>
              </a:lnSpc>
            </a:pPr>
            <a:endParaRPr lang="en-US" i="1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Opaque, meaning a new type is introduced into the program that is not equal to any other type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Example in C,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typedef struct Node{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int val;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struct Node *left;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struct Node* right;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}N;</a:t>
            </a:r>
          </a:p>
        </p:txBody>
      </p:sp>
    </p:spTree>
    <p:extLst>
      <p:ext uri="{BB962C8B-B14F-4D97-AF65-F5344CB8AC3E}">
        <p14:creationId xmlns:p14="http://schemas.microsoft.com/office/powerpoint/2010/main" val="10100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2600</Words>
  <Application>Microsoft Office PowerPoint</Application>
  <PresentationFormat>Custom</PresentationFormat>
  <Paragraphs>425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MS PGothic</vt:lpstr>
      <vt:lpstr>Arial</vt:lpstr>
      <vt:lpstr>Calibri</vt:lpstr>
      <vt:lpstr>Courier New</vt:lpstr>
      <vt:lpstr>'times new roman'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Crista</cp:lastModifiedBy>
  <cp:revision>33</cp:revision>
  <dcterms:created xsi:type="dcterms:W3CDTF">2012-05-07T20:42:03Z</dcterms:created>
  <dcterms:modified xsi:type="dcterms:W3CDTF">2020-04-28T16:32:33Z</dcterms:modified>
</cp:coreProperties>
</file>