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79" r:id="rId3"/>
    <p:sldId id="267" r:id="rId4"/>
    <p:sldId id="268" r:id="rId5"/>
    <p:sldId id="269" r:id="rId6"/>
    <p:sldId id="276" r:id="rId7"/>
    <p:sldId id="257" r:id="rId8"/>
    <p:sldId id="258" r:id="rId9"/>
    <p:sldId id="259" r:id="rId10"/>
    <p:sldId id="260" r:id="rId11"/>
    <p:sldId id="281" r:id="rId12"/>
    <p:sldId id="28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Gill Sans" panose="020B0502020104020203" pitchFamily="34" charset="-79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4"/>
    <p:restoredTop sz="94664"/>
  </p:normalViewPr>
  <p:slideViewPr>
    <p:cSldViewPr snapToGrid="0">
      <p:cViewPr varScale="1">
        <p:scale>
          <a:sx n="156" d="100"/>
          <a:sy n="156" d="100"/>
        </p:scale>
        <p:origin x="2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54e3777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54e3777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54e3777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54e3777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954e3777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954e3777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65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954e3777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954e3777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954e3777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954e3777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54e37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54e37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cb4edb3d_6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cb4edb3d_6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54e3777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954e3777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54e3777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54e3777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54e3777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54e3777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15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cb4edb3d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acb4edb3d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52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954e3777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954e3777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9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954e3777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954e3777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6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54e3777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54e3777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45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54e3777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954e3777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954e3777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954e3777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54e3777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54e3777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aper award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0" y="2068925"/>
            <a:ext cx="91440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0" y="3293575"/>
            <a:ext cx="91440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name award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0" y="2068925"/>
            <a:ext cx="91440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0" y="3293575"/>
            <a:ext cx="91440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ictures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1196425"/>
            <a:ext cx="91440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12490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20125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12490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40175" y="2070025"/>
            <a:ext cx="44211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561225" y="2070025"/>
            <a:ext cx="4459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no title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40175" y="1308025"/>
            <a:ext cx="43671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507300" y="1308025"/>
            <a:ext cx="4513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no title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3200" y="1272400"/>
            <a:ext cx="9014700" cy="52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24901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Gill Sans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0125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●"/>
              <a:defRPr sz="1600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●"/>
              <a:defRPr sz="1600">
                <a:latin typeface="Gill Sans"/>
                <a:ea typeface="Gill Sans"/>
                <a:cs typeface="Gill Sans"/>
                <a:sym typeface="Gill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Gill Sans"/>
              <a:buChar char="○"/>
              <a:defRPr sz="1600">
                <a:latin typeface="Gill Sans"/>
                <a:ea typeface="Gill Sans"/>
                <a:cs typeface="Gill Sans"/>
                <a:sym typeface="Gill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Gill Sans"/>
              <a:buChar char="■"/>
              <a:defRPr sz="16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01506" y="2008296"/>
            <a:ext cx="8520600" cy="1486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Welcome to the </a:t>
            </a:r>
            <a:br>
              <a:rPr lang="en" b="1" dirty="0"/>
            </a:br>
            <a:r>
              <a:rPr lang="en" b="1" dirty="0"/>
              <a:t>Awards Plenary Session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ctrTitle"/>
          </p:nvPr>
        </p:nvSpPr>
        <p:spPr>
          <a:xfrm>
            <a:off x="0" y="2068925"/>
            <a:ext cx="91440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Harlan D. Mills Award</a:t>
            </a:r>
            <a:endParaRPr sz="3600" b="1"/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0" y="3293575"/>
            <a:ext cx="91440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Nachiappan Naggapan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11700" y="12490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SIGSOFT Distinguished Paper Awards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9A9B-B523-4E89-B559-9B73CA6B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75" y="1940716"/>
            <a:ext cx="8615898" cy="167993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 Tale from the Trenches: </a:t>
            </a:r>
            <a:br>
              <a:rPr lang="en-US" b="1" dirty="0"/>
            </a:br>
            <a:r>
              <a:rPr lang="en-US" b="1" dirty="0"/>
              <a:t>Cognitive Biases and Software Development</a:t>
            </a:r>
          </a:p>
          <a:p>
            <a:pPr marL="101600" indent="0" algn="ctr">
              <a:buNone/>
            </a:pPr>
            <a:r>
              <a:rPr lang="en-US" sz="1800" dirty="0" err="1"/>
              <a:t>Souti</a:t>
            </a:r>
            <a:r>
              <a:rPr lang="en-US" sz="1800" dirty="0"/>
              <a:t> Chattopadhyay, Nicholas Nelson, Audrey Au, Natalia Morales, </a:t>
            </a:r>
            <a:br>
              <a:rPr lang="en-US" sz="1800" dirty="0"/>
            </a:br>
            <a:r>
              <a:rPr lang="en-US" sz="1800" dirty="0"/>
              <a:t>Christopher Sanchez, Rahul </a:t>
            </a:r>
            <a:r>
              <a:rPr lang="en-US" sz="1800" dirty="0" err="1"/>
              <a:t>Pandita</a:t>
            </a:r>
            <a:r>
              <a:rPr lang="en-US" sz="1800" dirty="0"/>
              <a:t>, Anita </a:t>
            </a:r>
            <a:r>
              <a:rPr lang="en-US" sz="1800" dirty="0" err="1"/>
              <a:t>Sarma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A9083-98E4-418A-BB62-A3336926F454}"/>
              </a:ext>
            </a:extLst>
          </p:cNvPr>
          <p:cNvSpPr/>
          <p:nvPr/>
        </p:nvSpPr>
        <p:spPr>
          <a:xfrm>
            <a:off x="311700" y="3759542"/>
            <a:ext cx="8444373" cy="11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An Empirical Study on Program Failures of 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2000" b="1" dirty="0">
                <a:latin typeface="Gill Sans"/>
                <a:sym typeface="Gill Sans"/>
              </a:rPr>
              <a:t>Deep Learning Jobs</a:t>
            </a:r>
            <a:br>
              <a:rPr lang="en-US" sz="1800" dirty="0">
                <a:latin typeface="Gill Sans"/>
                <a:sym typeface="Gill Sans"/>
              </a:rPr>
            </a:br>
            <a:r>
              <a:rPr lang="en-US" sz="1800" dirty="0">
                <a:latin typeface="Gill Sans"/>
                <a:sym typeface="Gill Sans"/>
              </a:rPr>
              <a:t>Ru Zhang, </a:t>
            </a:r>
            <a:r>
              <a:rPr lang="en-US" sz="1800" dirty="0" err="1">
                <a:latin typeface="Gill Sans"/>
                <a:sym typeface="Gill Sans"/>
              </a:rPr>
              <a:t>Wencong</a:t>
            </a:r>
            <a:r>
              <a:rPr lang="en-US" sz="1800" dirty="0">
                <a:latin typeface="Gill Sans"/>
                <a:sym typeface="Gill Sans"/>
              </a:rPr>
              <a:t> Xiao, </a:t>
            </a:r>
            <a:r>
              <a:rPr lang="en-US" sz="1800" dirty="0" err="1">
                <a:latin typeface="Gill Sans"/>
                <a:sym typeface="Gill Sans"/>
              </a:rPr>
              <a:t>Hongyu</a:t>
            </a:r>
            <a:r>
              <a:rPr lang="en-US" sz="1800" dirty="0">
                <a:latin typeface="Gill Sans"/>
                <a:sym typeface="Gill Sans"/>
              </a:rPr>
              <a:t> Zhang, Yu Liu, </a:t>
            </a:r>
            <a:r>
              <a:rPr lang="en-US" sz="1800" dirty="0" err="1">
                <a:latin typeface="Gill Sans"/>
                <a:sym typeface="Gill Sans"/>
              </a:rPr>
              <a:t>Haoxiang</a:t>
            </a:r>
            <a:r>
              <a:rPr lang="en-US" sz="1800" dirty="0">
                <a:latin typeface="Gill Sans"/>
                <a:sym typeface="Gill Sans"/>
              </a:rPr>
              <a:t> Lin, Mao Yang,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F6955-2522-42D1-9A67-F8319A485425}"/>
              </a:ext>
            </a:extLst>
          </p:cNvPr>
          <p:cNvSpPr/>
          <p:nvPr/>
        </p:nvSpPr>
        <p:spPr>
          <a:xfrm>
            <a:off x="387927" y="5222937"/>
            <a:ext cx="8444373" cy="1139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Big Code != Big Vocabulary: 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2000" b="1" dirty="0">
                <a:latin typeface="Gill Sans"/>
                <a:sym typeface="Gill Sans"/>
              </a:rPr>
              <a:t>Open-Vocabulary Models for Source code, 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1800" dirty="0">
                <a:latin typeface="Gill Sans"/>
                <a:sym typeface="Gill Sans"/>
              </a:rPr>
              <a:t>Rafael </a:t>
            </a:r>
            <a:r>
              <a:rPr lang="en-US" sz="1800" dirty="0" err="1">
                <a:latin typeface="Gill Sans"/>
                <a:sym typeface="Gill Sans"/>
              </a:rPr>
              <a:t>Karampatsis</a:t>
            </a:r>
            <a:r>
              <a:rPr lang="en-US" sz="1800" dirty="0">
                <a:latin typeface="Gill Sans"/>
                <a:sym typeface="Gill Sans"/>
              </a:rPr>
              <a:t>, </a:t>
            </a:r>
            <a:r>
              <a:rPr lang="en-US" sz="1800" dirty="0" err="1">
                <a:latin typeface="Gill Sans"/>
                <a:sym typeface="Gill Sans"/>
              </a:rPr>
              <a:t>Hlib</a:t>
            </a:r>
            <a:r>
              <a:rPr lang="en-US" sz="1800" dirty="0">
                <a:latin typeface="Gill Sans"/>
                <a:sym typeface="Gill Sans"/>
              </a:rPr>
              <a:t> </a:t>
            </a:r>
            <a:r>
              <a:rPr lang="en-US" sz="1800" dirty="0" err="1">
                <a:latin typeface="Gill Sans"/>
                <a:sym typeface="Gill Sans"/>
              </a:rPr>
              <a:t>Babii</a:t>
            </a:r>
            <a:r>
              <a:rPr lang="en-US" sz="1800" dirty="0">
                <a:latin typeface="Gill Sans"/>
                <a:sym typeface="Gill Sans"/>
              </a:rPr>
              <a:t>, Romain </a:t>
            </a:r>
            <a:r>
              <a:rPr lang="en-US" sz="1800" dirty="0" err="1">
                <a:latin typeface="Gill Sans"/>
                <a:sym typeface="Gill Sans"/>
              </a:rPr>
              <a:t>Robbes</a:t>
            </a:r>
            <a:r>
              <a:rPr lang="en-US" sz="1800" dirty="0">
                <a:latin typeface="Gill Sans"/>
                <a:sym typeface="Gill Sans"/>
              </a:rPr>
              <a:t>, Charles Sutton, Andrea Janes</a:t>
            </a:r>
            <a:endParaRPr lang="en-US" sz="2000" dirty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714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11700" y="12490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SIGSOFT Distinguished Paper Awards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9A9B-B523-4E89-B559-9B73CA6B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75" y="1940717"/>
            <a:ext cx="8615898" cy="113954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Context-aware In-process </a:t>
            </a:r>
            <a:r>
              <a:rPr lang="en-US" b="1" dirty="0" err="1"/>
              <a:t>Crowdworker</a:t>
            </a:r>
            <a:r>
              <a:rPr lang="en-US" b="1" dirty="0"/>
              <a:t> Recommendation</a:t>
            </a:r>
            <a:br>
              <a:rPr lang="en-US" b="1" dirty="0"/>
            </a:br>
            <a:r>
              <a:rPr lang="en-US" sz="1800" dirty="0" err="1"/>
              <a:t>Junjie</a:t>
            </a:r>
            <a:r>
              <a:rPr lang="en-US" sz="1800" dirty="0"/>
              <a:t> Wang, Ye Yang, Song Wang, </a:t>
            </a:r>
            <a:r>
              <a:rPr lang="en-US" sz="1800" dirty="0" err="1"/>
              <a:t>Yuanzhe</a:t>
            </a:r>
            <a:r>
              <a:rPr lang="en-US" sz="1800" dirty="0"/>
              <a:t> Hu, </a:t>
            </a:r>
            <a:br>
              <a:rPr lang="en-US" sz="1800" dirty="0"/>
            </a:br>
            <a:r>
              <a:rPr lang="en-US" sz="1800" dirty="0" err="1"/>
              <a:t>Dandan</a:t>
            </a:r>
            <a:r>
              <a:rPr lang="en-US" sz="1800" dirty="0"/>
              <a:t> Wang, Qing Wang</a:t>
            </a:r>
            <a:endParaRPr lang="en-US" dirty="0"/>
          </a:p>
          <a:p>
            <a:pPr marL="101600" indent="0" algn="ctr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A9083-98E4-418A-BB62-A3336926F454}"/>
              </a:ext>
            </a:extLst>
          </p:cNvPr>
          <p:cNvSpPr/>
          <p:nvPr/>
        </p:nvSpPr>
        <p:spPr>
          <a:xfrm>
            <a:off x="311700" y="3202189"/>
            <a:ext cx="8444373" cy="1139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Here We Go Again: Why Is It Difficult for Developers to Learn Another Programming Language?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2000" b="1" dirty="0">
                <a:latin typeface="Gill Sans"/>
                <a:sym typeface="Gill Sans"/>
              </a:rPr>
              <a:t> </a:t>
            </a:r>
            <a:r>
              <a:rPr lang="en-US" sz="1800" dirty="0" err="1">
                <a:latin typeface="Gill Sans"/>
                <a:sym typeface="Gill Sans"/>
              </a:rPr>
              <a:t>Nischal</a:t>
            </a:r>
            <a:r>
              <a:rPr lang="en-US" sz="1800" dirty="0">
                <a:latin typeface="Gill Sans"/>
                <a:sym typeface="Gill Sans"/>
              </a:rPr>
              <a:t> Shrestha, Colton </a:t>
            </a:r>
            <a:r>
              <a:rPr lang="en-US" sz="1800" dirty="0" err="1">
                <a:latin typeface="Gill Sans"/>
                <a:sym typeface="Gill Sans"/>
              </a:rPr>
              <a:t>Botta</a:t>
            </a:r>
            <a:r>
              <a:rPr lang="en-US" sz="1800" dirty="0">
                <a:latin typeface="Gill Sans"/>
                <a:sym typeface="Gill Sans"/>
              </a:rPr>
              <a:t>, Titus Barik, Chris </a:t>
            </a:r>
            <a:r>
              <a:rPr lang="en-US" sz="1800" dirty="0" err="1">
                <a:latin typeface="Gill Sans"/>
                <a:sym typeface="Gill Sans"/>
              </a:rPr>
              <a:t>Parnin</a:t>
            </a:r>
            <a:endParaRPr lang="en-US" sz="2000" dirty="0">
              <a:latin typeface="Gill Sans"/>
              <a:sym typeface="Gill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F6955-2522-42D1-9A67-F8319A485425}"/>
              </a:ext>
            </a:extLst>
          </p:cNvPr>
          <p:cNvSpPr/>
          <p:nvPr/>
        </p:nvSpPr>
        <p:spPr>
          <a:xfrm>
            <a:off x="387927" y="4469643"/>
            <a:ext cx="8444373" cy="75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Time-travel Testing of Android Apps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1800" dirty="0">
                <a:latin typeface="Gill Sans"/>
                <a:sym typeface="Gill Sans"/>
              </a:rPr>
              <a:t>Zhen Dong, Marcel </a:t>
            </a:r>
            <a:r>
              <a:rPr lang="en-US" sz="1800" dirty="0" err="1">
                <a:latin typeface="Gill Sans"/>
                <a:sym typeface="Gill Sans"/>
              </a:rPr>
              <a:t>Böhme</a:t>
            </a:r>
            <a:r>
              <a:rPr lang="en-US" sz="1800" dirty="0">
                <a:latin typeface="Gill Sans"/>
                <a:sym typeface="Gill Sans"/>
              </a:rPr>
              <a:t>, Lucia </a:t>
            </a:r>
            <a:r>
              <a:rPr lang="en-US" sz="1800" dirty="0" err="1">
                <a:latin typeface="Gill Sans"/>
                <a:sym typeface="Gill Sans"/>
              </a:rPr>
              <a:t>Cojocaru</a:t>
            </a:r>
            <a:r>
              <a:rPr lang="en-US" sz="1800" dirty="0">
                <a:latin typeface="Gill Sans"/>
                <a:sym typeface="Gill Sans"/>
              </a:rPr>
              <a:t>, </a:t>
            </a:r>
            <a:r>
              <a:rPr lang="en-US" sz="1800" dirty="0" err="1">
                <a:latin typeface="Gill Sans"/>
                <a:sym typeface="Gill Sans"/>
              </a:rPr>
              <a:t>Abhik</a:t>
            </a:r>
            <a:r>
              <a:rPr lang="en-US" sz="1800" dirty="0">
                <a:latin typeface="Gill Sans"/>
                <a:sym typeface="Gill Sans"/>
              </a:rPr>
              <a:t> </a:t>
            </a:r>
            <a:r>
              <a:rPr lang="en-US" sz="1800" dirty="0" err="1">
                <a:latin typeface="Gill Sans"/>
                <a:sym typeface="Gill Sans"/>
              </a:rPr>
              <a:t>Roychoudhury</a:t>
            </a:r>
            <a:endParaRPr lang="en-US" sz="2000" dirty="0">
              <a:latin typeface="Gill San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3FCAC-2F43-4ECE-B272-D4957B97535C}"/>
              </a:ext>
            </a:extLst>
          </p:cNvPr>
          <p:cNvSpPr/>
          <p:nvPr/>
        </p:nvSpPr>
        <p:spPr>
          <a:xfrm>
            <a:off x="349813" y="5462552"/>
            <a:ext cx="8444373" cy="1139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Towards the Use of the Readily Available Tests from the Release Pipeline as Performance Tests. Are We There Yet?, 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1800" dirty="0" err="1">
                <a:latin typeface="Gill Sans"/>
                <a:sym typeface="Gill Sans"/>
              </a:rPr>
              <a:t>Zishuo</a:t>
            </a:r>
            <a:r>
              <a:rPr lang="en-US" sz="1800" dirty="0">
                <a:latin typeface="Gill Sans"/>
                <a:sym typeface="Gill Sans"/>
              </a:rPr>
              <a:t> Ding, </a:t>
            </a:r>
            <a:r>
              <a:rPr lang="en-US" sz="1800" dirty="0" err="1">
                <a:latin typeface="Gill Sans"/>
                <a:sym typeface="Gill Sans"/>
              </a:rPr>
              <a:t>Jinfu</a:t>
            </a:r>
            <a:r>
              <a:rPr lang="en-US" sz="1800" dirty="0">
                <a:latin typeface="Gill Sans"/>
                <a:sym typeface="Gill Sans"/>
              </a:rPr>
              <a:t> Chen, </a:t>
            </a:r>
            <a:r>
              <a:rPr lang="en-US" sz="1800" dirty="0" err="1">
                <a:latin typeface="Gill Sans"/>
                <a:sym typeface="Gill Sans"/>
              </a:rPr>
              <a:t>Weiyi</a:t>
            </a:r>
            <a:r>
              <a:rPr lang="en-US" sz="1800" dirty="0">
                <a:latin typeface="Gill Sans"/>
                <a:sym typeface="Gill Sans"/>
              </a:rPr>
              <a:t> Shang</a:t>
            </a:r>
            <a:endParaRPr lang="en-US" sz="2000" dirty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8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11700" y="12490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SIGSOFT Distinguished Paper Awards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9A9B-B523-4E89-B559-9B73CA6B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75" y="2012517"/>
            <a:ext cx="8615898" cy="167993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Translating Video Recordings of Mobile App </a:t>
            </a:r>
            <a:br>
              <a:rPr lang="en-US" b="1" dirty="0"/>
            </a:br>
            <a:r>
              <a:rPr lang="en-US" b="1" dirty="0"/>
              <a:t>Usages into </a:t>
            </a:r>
            <a:r>
              <a:rPr lang="en-US" b="1" dirty="0" err="1"/>
              <a:t>Replayable</a:t>
            </a:r>
            <a:r>
              <a:rPr lang="en-US" b="1" dirty="0"/>
              <a:t> Scenarios</a:t>
            </a:r>
            <a:br>
              <a:rPr lang="en-US" b="1" dirty="0"/>
            </a:br>
            <a:r>
              <a:rPr lang="en-US" sz="1800" dirty="0"/>
              <a:t>Carlos Bernal-Cárdenas, Nathan Cooper, Kevin Moran, Oscar Chaparro, </a:t>
            </a:r>
            <a:br>
              <a:rPr lang="en-US" sz="1800" dirty="0"/>
            </a:br>
            <a:r>
              <a:rPr lang="en-US" sz="1800" dirty="0" err="1"/>
              <a:t>Andrian</a:t>
            </a:r>
            <a:r>
              <a:rPr lang="en-US" sz="1800" dirty="0"/>
              <a:t> Marcus, Denys </a:t>
            </a:r>
            <a:r>
              <a:rPr lang="en-US" sz="1800" dirty="0" err="1"/>
              <a:t>Poshyvanyk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A9083-98E4-418A-BB62-A3336926F454}"/>
              </a:ext>
            </a:extLst>
          </p:cNvPr>
          <p:cNvSpPr/>
          <p:nvPr/>
        </p:nvSpPr>
        <p:spPr>
          <a:xfrm>
            <a:off x="311700" y="3697925"/>
            <a:ext cx="8444373" cy="1424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Unblind Your Apps: Predicting Natural-Language Labels 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2000" b="1" dirty="0">
                <a:latin typeface="Gill Sans"/>
                <a:sym typeface="Gill Sans"/>
              </a:rPr>
              <a:t>for Mobile GUI Components by Deep Learning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1800" dirty="0" err="1">
                <a:latin typeface="Gill Sans"/>
                <a:sym typeface="Gill Sans"/>
              </a:rPr>
              <a:t>Jieshan</a:t>
            </a:r>
            <a:r>
              <a:rPr lang="en-US" sz="1800" dirty="0">
                <a:latin typeface="Gill Sans"/>
                <a:sym typeface="Gill Sans"/>
              </a:rPr>
              <a:t> Chen, </a:t>
            </a:r>
            <a:r>
              <a:rPr lang="en-US" sz="1800" dirty="0" err="1">
                <a:latin typeface="Gill Sans"/>
                <a:sym typeface="Gill Sans"/>
              </a:rPr>
              <a:t>Chunyang</a:t>
            </a:r>
            <a:r>
              <a:rPr lang="en-US" sz="1800" dirty="0">
                <a:latin typeface="Gill Sans"/>
                <a:sym typeface="Gill Sans"/>
              </a:rPr>
              <a:t> Chen, </a:t>
            </a:r>
            <a:r>
              <a:rPr lang="en-US" sz="1800" dirty="0" err="1">
                <a:latin typeface="Gill Sans"/>
                <a:sym typeface="Gill Sans"/>
              </a:rPr>
              <a:t>Zhenchang</a:t>
            </a:r>
            <a:r>
              <a:rPr lang="en-US" sz="1800" dirty="0">
                <a:latin typeface="Gill Sans"/>
                <a:sym typeface="Gill Sans"/>
              </a:rPr>
              <a:t> Xing, </a:t>
            </a:r>
            <a:r>
              <a:rPr lang="en-US" sz="1800" dirty="0" err="1">
                <a:latin typeface="Gill Sans"/>
                <a:sym typeface="Gill Sans"/>
              </a:rPr>
              <a:t>Xiwei</a:t>
            </a:r>
            <a:r>
              <a:rPr lang="en-US" sz="1800" dirty="0">
                <a:latin typeface="Gill Sans"/>
                <a:sym typeface="Gill Sans"/>
              </a:rPr>
              <a:t> Xu, </a:t>
            </a:r>
            <a:br>
              <a:rPr lang="en-US" sz="1800" dirty="0">
                <a:latin typeface="Gill Sans"/>
                <a:sym typeface="Gill Sans"/>
              </a:rPr>
            </a:br>
            <a:r>
              <a:rPr lang="en-US" sz="1800" dirty="0">
                <a:latin typeface="Gill Sans"/>
                <a:sym typeface="Gill Sans"/>
              </a:rPr>
              <a:t>Liming Zhu, </a:t>
            </a:r>
            <a:r>
              <a:rPr lang="en-US" sz="1800" dirty="0" err="1">
                <a:latin typeface="Gill Sans"/>
                <a:sym typeface="Gill Sans"/>
              </a:rPr>
              <a:t>Guoqiang</a:t>
            </a:r>
            <a:r>
              <a:rPr lang="en-US" sz="1800" dirty="0">
                <a:latin typeface="Gill Sans"/>
                <a:sym typeface="Gill Sans"/>
              </a:rPr>
              <a:t> Li, </a:t>
            </a:r>
            <a:r>
              <a:rPr lang="en-US" sz="1800" dirty="0" err="1">
                <a:latin typeface="Gill Sans"/>
                <a:sym typeface="Gill Sans"/>
              </a:rPr>
              <a:t>Jinshui</a:t>
            </a:r>
            <a:r>
              <a:rPr lang="en-US" sz="1800" dirty="0">
                <a:latin typeface="Gill Sans"/>
                <a:sym typeface="Gill Sans"/>
              </a:rPr>
              <a:t> Wang</a:t>
            </a:r>
            <a:endParaRPr lang="en-US" sz="2000" dirty="0">
              <a:latin typeface="Gill Sans"/>
              <a:sym typeface="Gill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F6955-2522-42D1-9A67-F8319A485425}"/>
              </a:ext>
            </a:extLst>
          </p:cNvPr>
          <p:cNvSpPr/>
          <p:nvPr/>
        </p:nvSpPr>
        <p:spPr>
          <a:xfrm>
            <a:off x="387927" y="5404768"/>
            <a:ext cx="8444373" cy="1070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algn="ctr">
              <a:lnSpc>
                <a:spcPct val="115000"/>
              </a:lnSpc>
              <a:buSzPts val="2000"/>
            </a:pPr>
            <a:r>
              <a:rPr lang="en-US" sz="2000" b="1" dirty="0">
                <a:latin typeface="Gill Sans"/>
                <a:sym typeface="Gill Sans"/>
              </a:rPr>
              <a:t>White-box Fairness Testing through Adversarial Sampling</a:t>
            </a:r>
            <a:br>
              <a:rPr lang="en-US" sz="2000" b="1" dirty="0">
                <a:latin typeface="Gill Sans"/>
                <a:sym typeface="Gill Sans"/>
              </a:rPr>
            </a:br>
            <a:r>
              <a:rPr lang="en-US" sz="1800" dirty="0" err="1">
                <a:latin typeface="Gill Sans"/>
                <a:sym typeface="Gill Sans"/>
              </a:rPr>
              <a:t>Peixin</a:t>
            </a:r>
            <a:r>
              <a:rPr lang="en-US" sz="1800" dirty="0">
                <a:latin typeface="Gill Sans"/>
                <a:sym typeface="Gill Sans"/>
              </a:rPr>
              <a:t> Zhang, </a:t>
            </a:r>
            <a:r>
              <a:rPr lang="en-US" sz="1800" dirty="0" err="1">
                <a:latin typeface="Gill Sans"/>
                <a:sym typeface="Gill Sans"/>
              </a:rPr>
              <a:t>Jingyi</a:t>
            </a:r>
            <a:r>
              <a:rPr lang="en-US" sz="1800" dirty="0">
                <a:latin typeface="Gill Sans"/>
                <a:sym typeface="Gill Sans"/>
              </a:rPr>
              <a:t> Wang, Jun Sun, Guoliang Dong, </a:t>
            </a:r>
            <a:br>
              <a:rPr lang="en-US" sz="1800" dirty="0">
                <a:latin typeface="Gill Sans"/>
                <a:sym typeface="Gill Sans"/>
              </a:rPr>
            </a:br>
            <a:r>
              <a:rPr lang="en-US" sz="1800" dirty="0" err="1">
                <a:latin typeface="Gill Sans"/>
                <a:sym typeface="Gill Sans"/>
              </a:rPr>
              <a:t>Xinyu</a:t>
            </a:r>
            <a:r>
              <a:rPr lang="en-US" sz="1800" dirty="0">
                <a:latin typeface="Gill Sans"/>
                <a:sym typeface="Gill Sans"/>
              </a:rPr>
              <a:t> Wang, </a:t>
            </a:r>
            <a:r>
              <a:rPr lang="en-US" sz="1800" dirty="0" err="1">
                <a:latin typeface="Gill Sans"/>
                <a:sym typeface="Gill Sans"/>
              </a:rPr>
              <a:t>Xingen</a:t>
            </a:r>
            <a:r>
              <a:rPr lang="en-US" sz="1800" dirty="0">
                <a:latin typeface="Gill Sans"/>
                <a:sym typeface="Gill Sans"/>
              </a:rPr>
              <a:t> Wang, </a:t>
            </a:r>
            <a:r>
              <a:rPr lang="en-US" sz="1800" dirty="0" err="1">
                <a:latin typeface="Gill Sans"/>
                <a:sym typeface="Gill Sans"/>
              </a:rPr>
              <a:t>Jin</a:t>
            </a:r>
            <a:r>
              <a:rPr lang="en-US" sz="1800" dirty="0">
                <a:latin typeface="Gill Sans"/>
                <a:sym typeface="Gill Sans"/>
              </a:rPr>
              <a:t> Song Dong, Dai Ting</a:t>
            </a:r>
            <a:endParaRPr lang="en-US" sz="2000" dirty="0">
              <a:latin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0" y="1213406"/>
            <a:ext cx="9201636" cy="52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New Ideas and Emerging Results Distinguished Paper Awards</a:t>
            </a:r>
            <a:endParaRPr b="1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Is Your Quantum Program Bug-Free?</a:t>
            </a:r>
            <a:b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Andriy Miranskyy, Lei Zhang, Javad Doliskani</a:t>
            </a:r>
            <a:endParaRPr sz="16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Predictive Constraint Solving and Analysis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Alyas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Almaawi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Nima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 Dini,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Cagdas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Yelen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Milos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Gligoric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Sasa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Misailovic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Sarfraz Khurshid</a:t>
            </a:r>
            <a:b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endParaRPr sz="8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IEEE Software Best Software Engineering in Practice </a:t>
            </a:r>
            <a:b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Distinguished Paper Award</a:t>
            </a:r>
            <a:endParaRPr b="1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Property-based Testing for LG Home Appliances using Accelerated 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Software-in-the-Loop Simulation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Mingyu Park, Hoon Jang, Taejoon Byun, Yunja Choi</a:t>
            </a:r>
            <a:b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endParaRPr sz="7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Software Engineering Education and Training </a:t>
            </a:r>
            <a:b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Distinguished Paper Awards</a:t>
            </a:r>
            <a:endParaRPr sz="1600" b="1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600" b="1" i="1" dirty="0">
                <a:latin typeface="Gill Sans" panose="020B0604020202020204" charset="0"/>
                <a:ea typeface="Georgia"/>
                <a:cs typeface="Georgia"/>
                <a:sym typeface="Georgia"/>
              </a:rPr>
              <a:t>Presenting and Evaluating the Impact of Experiential Learning in Computing Accessibility Education</a:t>
            </a:r>
            <a:br>
              <a:rPr lang="en" sz="1600" b="1" i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Yasmine El-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Glaly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Weishi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Sh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Samuel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Malachowsky</a:t>
            </a: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, Qi Yu, Daniel E. </a:t>
            </a:r>
            <a:r>
              <a:rPr lang="en" sz="1600" dirty="0" err="1">
                <a:latin typeface="Gill Sans" panose="020B0604020202020204" charset="0"/>
                <a:ea typeface="Georgia"/>
                <a:cs typeface="Georgia"/>
                <a:sym typeface="Georgia"/>
              </a:rPr>
              <a:t>Krutz</a:t>
            </a:r>
            <a:endParaRPr sz="16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We should teach our Students what Industry doesn’t want</a:t>
            </a:r>
            <a:b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600" dirty="0">
                <a:latin typeface="Gill Sans" panose="020B0604020202020204" charset="0"/>
                <a:ea typeface="Georgia"/>
                <a:cs typeface="Georgia"/>
                <a:sym typeface="Georgia"/>
              </a:rPr>
              <a:t>Kevin Ryan</a:t>
            </a:r>
            <a:endParaRPr sz="16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53200" y="1272400"/>
            <a:ext cx="9014700" cy="52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ACM SIGSOFT Distinguished Artifact Awards</a:t>
            </a:r>
            <a:br>
              <a:rPr lang="en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endParaRPr sz="1600" b="1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120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Primers or Reminders? The Effects of Existing Review Comments on Code Review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Davide Spadini, Gul Calikli, Alberto Bacchelli</a:t>
            </a:r>
            <a:endParaRPr sz="14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120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Taxonomy of Real Faults in Deep Learning Systems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Nargiz Humbatova, Gunel Jahangirova, Gabriele Bavota, Vincenzo Riccio, Andrea Stocco, Paolo Tonella</a:t>
            </a:r>
            <a:endParaRPr sz="14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120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Causal Testing: Understanding Defects' Root Causes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Brittany Johnson, Yuriy Brun, Alexandra Meliou</a:t>
            </a:r>
            <a:endParaRPr sz="14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120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Effects of Personality Traits on Pull Request Acceptance</a:t>
            </a:r>
            <a:b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Rahul N. Iyer, S. Alex Yun, Meiyappan Nagappan, Jesse Hoey</a:t>
            </a:r>
            <a:b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For reproduction of  “</a:t>
            </a:r>
            <a:r>
              <a:rPr lang="en" sz="1400" i="1" dirty="0">
                <a:latin typeface="Gill Sans" panose="020B0604020202020204" charset="0"/>
                <a:ea typeface="Georgia"/>
                <a:cs typeface="Georgia"/>
                <a:sym typeface="Georgia"/>
              </a:rPr>
              <a:t>Influence of Social and Technical Factors for Evaluating Contribution in Github</a:t>
            </a: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”</a:t>
            </a:r>
            <a:b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Jason Tsay, Laura A Dabbish, James Herbsleb</a:t>
            </a:r>
            <a:endParaRPr sz="14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  <a:p>
            <a:pPr marL="571500" lvl="1" indent="-203200" algn="l" rtl="0">
              <a:spcBef>
                <a:spcPts val="0"/>
              </a:spcBef>
              <a:spcAft>
                <a:spcPts val="1200"/>
              </a:spcAft>
              <a:buSzPts val="1400"/>
              <a:buFont typeface="Georgia"/>
              <a:buChar char="○"/>
            </a:pPr>
            <a:r>
              <a:rPr lang="en" sz="1600" b="1" dirty="0">
                <a:latin typeface="Gill Sans" panose="020B0604020202020204" charset="0"/>
                <a:ea typeface="Georgia"/>
                <a:cs typeface="Georgia"/>
                <a:sym typeface="Georgia"/>
              </a:rPr>
              <a:t>Revisiting Hyper-Parameter Tuning for Search-Based Test Data Generation</a:t>
            </a:r>
            <a:br>
              <a:rPr lang="en" sz="1400" b="1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Shayan Zamani, Hadi Hemmati</a:t>
            </a:r>
            <a:b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For replication of “</a:t>
            </a:r>
            <a:r>
              <a:rPr lang="en" sz="1400" i="1" dirty="0">
                <a:latin typeface="Gill Sans" panose="020B0604020202020204" charset="0"/>
                <a:ea typeface="Georgia"/>
                <a:cs typeface="Georgia"/>
                <a:sym typeface="Georgia"/>
              </a:rPr>
              <a:t>Parameter Tuning or Default Values? An Empirical Investigation in Search-Based Software Engineering</a:t>
            </a: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”</a:t>
            </a:r>
            <a:b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</a:br>
            <a:r>
              <a:rPr lang="en" sz="1400" dirty="0">
                <a:latin typeface="Gill Sans" panose="020B0604020202020204" charset="0"/>
                <a:ea typeface="Georgia"/>
                <a:cs typeface="Georgia"/>
                <a:sym typeface="Georgia"/>
              </a:rPr>
              <a:t>Andrea Arcuri, Gordon Fraser</a:t>
            </a:r>
            <a:endParaRPr sz="1400" dirty="0">
              <a:latin typeface="Gill Sans" panose="020B0604020202020204" charset="0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140175" y="1308025"/>
            <a:ext cx="43671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Distinguished Reviewers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Jonathan Bell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Thorsten Berger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Antonia Bertolino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Kelly Blincoe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John Grundy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Rashina Hoda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Awais Rashid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Federica Sarro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Helen Sharp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Manu Sridharan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“Peggy” Margaret-Anne Storey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Jun Sun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Patanamon (Pick) Thongtanunam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Alessandro (Alex) Orso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Yingfei Xiong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Minghui Zhou</a:t>
            </a:r>
            <a:endParaRPr sz="1600"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2"/>
          </p:nvPr>
        </p:nvSpPr>
        <p:spPr>
          <a:xfrm>
            <a:off x="4507300" y="1308025"/>
            <a:ext cx="4513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Reliable Rapid Response Reviewers</a:t>
            </a:r>
            <a:endParaRPr sz="18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Joanne M. Atlee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Antonio Carzaniga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Sebastian Elbaum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Emelie Engström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Lars Grunske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Mark Harman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Gail Kaiser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Alessandro (Alex) Orso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Liliana Pasquale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Paul Ralph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Per Runeson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Alexander Serebrenik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Jun Sun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140175" y="1308025"/>
            <a:ext cx="43671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ACM SIGSOFT Awards</a:t>
            </a:r>
            <a:endParaRPr b="1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Distinguished Service Award</a:t>
            </a:r>
            <a:br>
              <a:rPr lang="en"/>
            </a:br>
            <a:r>
              <a:rPr lang="en"/>
              <a:t>Nenad Medvidović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Influential Educator Award</a:t>
            </a:r>
            <a:br>
              <a:rPr lang="en"/>
            </a:br>
            <a:r>
              <a:rPr lang="en"/>
              <a:t>Greg Wilson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Early Career Researcher Award</a:t>
            </a:r>
            <a:r>
              <a:rPr lang="en"/>
              <a:t> Claire Le Goues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Outstanding Dissertation</a:t>
            </a:r>
            <a:br>
              <a:rPr lang="en"/>
            </a:br>
            <a:r>
              <a:rPr lang="en"/>
              <a:t>Rachel Tzoref-Brill</a:t>
            </a:r>
            <a:br>
              <a:rPr lang="en"/>
            </a:br>
            <a:r>
              <a:rPr lang="en"/>
              <a:t>(Advisor: Shahar Maoz)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2"/>
          </p:nvPr>
        </p:nvSpPr>
        <p:spPr>
          <a:xfrm>
            <a:off x="4507300" y="1308025"/>
            <a:ext cx="4513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IEEE CS TCSE Awards</a:t>
            </a:r>
            <a:endParaRPr b="1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Distinguished Women in Science &amp; Engineering Leadership Award</a:t>
            </a:r>
            <a:br>
              <a:rPr lang="en"/>
            </a:br>
            <a:r>
              <a:rPr lang="en"/>
              <a:t>Jo Atlee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i="1">
                <a:solidFill>
                  <a:schemeClr val="dk1"/>
                </a:solidFill>
              </a:rPr>
              <a:t>New Directions Award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Thomas Zimmermann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Ahmed Hassan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i="1">
                <a:solidFill>
                  <a:schemeClr val="dk1"/>
                </a:solidFill>
              </a:rPr>
              <a:t>Distinguished Service Award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Tao Xie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i="1">
                <a:solidFill>
                  <a:schemeClr val="dk1"/>
                </a:solidFill>
              </a:rPr>
              <a:t>Rising Star Award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Mike Papadakis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Distinguished Synergy Award</a:t>
            </a:r>
            <a:br>
              <a:rPr lang="en"/>
            </a:br>
            <a:r>
              <a:rPr lang="en"/>
              <a:t>Peking University – Software Engineering Institute (PKU-SEI)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01506" y="2008296"/>
            <a:ext cx="8520600" cy="1486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We Thank our </a:t>
            </a:r>
            <a:br>
              <a:rPr lang="en" sz="3600" b="1" dirty="0"/>
            </a:br>
            <a:r>
              <a:rPr lang="en" sz="3600" b="1" dirty="0"/>
              <a:t>Supporters and Sponsors: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2853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>
            <a:spLocks noGrp="1"/>
          </p:cNvSpPr>
          <p:nvPr>
            <p:ph type="title"/>
          </p:nvPr>
        </p:nvSpPr>
        <p:spPr>
          <a:xfrm>
            <a:off x="0" y="1196425"/>
            <a:ext cx="91440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Platinum-level Supporters</a:t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8" y="2286588"/>
            <a:ext cx="300380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300" y="2319725"/>
            <a:ext cx="4572001" cy="130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50" y="4620425"/>
            <a:ext cx="5486399" cy="9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5150" y="4324350"/>
            <a:ext cx="1581150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5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6"/>
          <p:cNvPicPr preferRelativeResize="0"/>
          <p:nvPr/>
        </p:nvPicPr>
        <p:blipFill rotWithShape="1">
          <a:blip r:embed="rId3">
            <a:alphaModFix/>
          </a:blip>
          <a:srcRect t="18511" b="16146"/>
          <a:stretch/>
        </p:blipFill>
        <p:spPr>
          <a:xfrm>
            <a:off x="6858425" y="5271225"/>
            <a:ext cx="2286000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6"/>
          <p:cNvSpPr txBox="1">
            <a:spLocks noGrp="1"/>
          </p:cNvSpPr>
          <p:nvPr>
            <p:ph type="title"/>
          </p:nvPr>
        </p:nvSpPr>
        <p:spPr>
          <a:xfrm>
            <a:off x="0" y="1120225"/>
            <a:ext cx="91440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Gold-level Supporters</a:t>
            </a:r>
            <a:endParaRPr sz="3600"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50" y="1569930"/>
            <a:ext cx="3469233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950" y="1652455"/>
            <a:ext cx="3878887" cy="128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788" y="3915492"/>
            <a:ext cx="3474720" cy="49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2938" y="3535905"/>
            <a:ext cx="2194560" cy="116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 rotWithShape="1">
          <a:blip r:embed="rId8">
            <a:alphaModFix/>
          </a:blip>
          <a:srcRect t="37175" b="35862"/>
          <a:stretch/>
        </p:blipFill>
        <p:spPr>
          <a:xfrm>
            <a:off x="6051663" y="3746773"/>
            <a:ext cx="3108959" cy="68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538" y="5727684"/>
            <a:ext cx="228600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9175" y="5515405"/>
            <a:ext cx="2286000" cy="90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6225" y="5652850"/>
            <a:ext cx="1828800" cy="62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8" y="4777825"/>
            <a:ext cx="91440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Bronze-level Supporters</a:t>
            </a:r>
            <a:endParaRPr sz="3600"/>
          </a:p>
        </p:txBody>
      </p:sp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0" y="2797600"/>
            <a:ext cx="91440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Silver-level Supporters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167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0" y="1196425"/>
            <a:ext cx="91440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Sponsors</a:t>
            </a:r>
            <a:endParaRPr/>
          </a:p>
        </p:txBody>
      </p:sp>
      <p:pic>
        <p:nvPicPr>
          <p:cNvPr id="286" name="Google Shape;2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63" y="2096125"/>
            <a:ext cx="3657599" cy="127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38" y="3582563"/>
            <a:ext cx="3387848" cy="137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360" y="2096125"/>
            <a:ext cx="3657599" cy="111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602" y="3576260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0063" y="5315072"/>
            <a:ext cx="5363870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7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03534" y="2016460"/>
            <a:ext cx="8520600" cy="1486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Congratulations to all Award Recipients! </a:t>
            </a:r>
            <a:br>
              <a:rPr lang="en" b="1" dirty="0"/>
            </a:br>
            <a:r>
              <a:rPr lang="en" b="1" dirty="0"/>
              <a:t> </a:t>
            </a:r>
            <a:br>
              <a:rPr lang="en" b="1" dirty="0"/>
            </a:br>
            <a:r>
              <a:rPr lang="en" sz="2000" b="1" dirty="0"/>
              <a:t>The Following Slides Name all Award Recipients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2718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0" y="2068925"/>
            <a:ext cx="91440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ICSE-10 Most Influential Paper Award</a:t>
            </a:r>
            <a:endParaRPr b="1"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0" y="3293575"/>
            <a:ext cx="91440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“</a:t>
            </a:r>
            <a:r>
              <a:rPr lang="en" sz="2600" i="1">
                <a:solidFill>
                  <a:schemeClr val="dk1"/>
                </a:solidFill>
              </a:rPr>
              <a:t>Oracle-Guided Component-Based Program Synthesis</a:t>
            </a:r>
            <a:r>
              <a:rPr lang="en" sz="2600">
                <a:solidFill>
                  <a:schemeClr val="dk1"/>
                </a:solidFill>
              </a:rPr>
              <a:t>”</a:t>
            </a:r>
            <a:br>
              <a:rPr lang="en" sz="2600">
                <a:solidFill>
                  <a:schemeClr val="dk1"/>
                </a:solidFill>
              </a:rPr>
            </a:br>
            <a:r>
              <a:rPr lang="en" sz="2600"/>
              <a:t>Susmit Jha, Sumit Gulwani, Sanjit A. Seshia</a:t>
            </a:r>
            <a:r>
              <a:rPr lang="en"/>
              <a:t>,</a:t>
            </a:r>
            <a:r>
              <a:rPr lang="en" sz="2600"/>
              <a:t> Ashish Tiwari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0" y="2068925"/>
            <a:ext cx="91440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SIGSOFT Impact Paper Award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0" y="3293575"/>
            <a:ext cx="91440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Model Checking Programs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Willem Visser, Klaus Havelund, Guillaume Brat</a:t>
            </a:r>
            <a:r>
              <a:rPr lang="en">
                <a:solidFill>
                  <a:schemeClr val="dk1"/>
                </a:solidFill>
              </a:rPr>
              <a:t>, SeungJoon</a:t>
            </a:r>
            <a:r>
              <a:rPr lang="en" dirty="0">
                <a:solidFill>
                  <a:schemeClr val="dk1"/>
                </a:solidFill>
              </a:rPr>
              <a:t> Park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ctrTitle"/>
          </p:nvPr>
        </p:nvSpPr>
        <p:spPr>
          <a:xfrm>
            <a:off x="0" y="2068925"/>
            <a:ext cx="91440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SIGSOFT</a:t>
            </a:r>
            <a:br>
              <a:rPr lang="en"/>
            </a:br>
            <a:r>
              <a:rPr lang="en"/>
              <a:t>Outstanding Research Award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1"/>
          </p:nvPr>
        </p:nvSpPr>
        <p:spPr>
          <a:xfrm>
            <a:off x="0" y="3293575"/>
            <a:ext cx="91440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Ernst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861</Words>
  <Application>Microsoft Macintosh PowerPoint</Application>
  <PresentationFormat>On-screen Show (4:3)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Georgia</vt:lpstr>
      <vt:lpstr>Gill Sans</vt:lpstr>
      <vt:lpstr>Simple Light</vt:lpstr>
      <vt:lpstr>Welcome to the  Awards Plenary Session</vt:lpstr>
      <vt:lpstr>We Thank our  Supporters and Sponsors:</vt:lpstr>
      <vt:lpstr>Platinum-level Supporters</vt:lpstr>
      <vt:lpstr>Gold-level Supporters</vt:lpstr>
      <vt:lpstr>Sponsors</vt:lpstr>
      <vt:lpstr>Congratulations to all Award Recipients!    The Following Slides Name all Award Recipients</vt:lpstr>
      <vt:lpstr>ICSE-10 Most Influential Paper Award</vt:lpstr>
      <vt:lpstr>ACM SIGSOFT Impact Paper Award</vt:lpstr>
      <vt:lpstr>ACM SIGSOFT Outstanding Research Award</vt:lpstr>
      <vt:lpstr>Harlan D. Mills Award</vt:lpstr>
      <vt:lpstr>ACM SIGSOFT Distinguished Paper Awards</vt:lpstr>
      <vt:lpstr>ACM SIGSOFT Distinguished Paper Awards</vt:lpstr>
      <vt:lpstr>ACM SIGSOFT Distinguished Paper Awards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Awards Plenary Session</dc:title>
  <cp:lastModifiedBy>Gregg Rothermel</cp:lastModifiedBy>
  <cp:revision>13</cp:revision>
  <dcterms:modified xsi:type="dcterms:W3CDTF">2020-07-01T14:15:25Z</dcterms:modified>
</cp:coreProperties>
</file>