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Sniglet" pitchFamily="82" charset="0"/>
      <p:regular r:id="rId16"/>
    </p:embeddedFont>
    <p:embeddedFont>
      <p:font typeface="Walter Turncoat" panose="02000000000000000000" pitchFamily="2"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9"/>
  </p:normalViewPr>
  <p:slideViewPr>
    <p:cSldViewPr snapToGrid="0">
      <p:cViewPr varScale="1">
        <p:scale>
          <a:sx n="116" d="100"/>
          <a:sy n="116" d="100"/>
        </p:scale>
        <p:origin x="98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252c9cf30_0_14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252c9cf30_0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252c9cf30_0_16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252c9cf30_0_1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52c9cf30_0_17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6252c9cf30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252c9cf30_0_18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252c9cf30_0_1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252c9cf30_0_14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252c9cf30_0_1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b="1">
                <a:solidFill>
                  <a:schemeClr val="dk1"/>
                </a:solidFill>
              </a:rPr>
              <a:t>ANNIE</a:t>
            </a:r>
            <a:endParaRPr sz="1000" b="1">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LAC (Los Angeles County)+USC psychiatry residency program has an inpatient locked facility at Augustus Hawkins Hospital. During the course of the year, 24 residents rotate through the facility (interns and second-year residents). Chief resident of this site is responsible for the creation of a call schedule for the year which takes into account different responsibilities</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252c9cf30_0_159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252c9cf30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LIAM</a:t>
            </a:r>
            <a:endParaRPr b="1"/>
          </a:p>
          <a:p>
            <a:pPr marL="0" lvl="0" indent="0" algn="l" rtl="0">
              <a:spcBef>
                <a:spcPts val="0"/>
              </a:spcBef>
              <a:spcAft>
                <a:spcPts val="0"/>
              </a:spcAft>
              <a:buNone/>
            </a:pPr>
            <a:r>
              <a:rPr lang="en"/>
              <a:t>“Ho. Ly. Shit. She says maybe 100 hours when she totals all the time (for the year). Insane.” - FORNEY SEPT. 2019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252c9cf30_0_149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252c9cf30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LIAM</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252c9cf30_0_14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252c9cf30_0_1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LINA</a:t>
            </a: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For MVP (or minimum viable product which is basically the first iteration or launch of the product), we will fulfill the baseline requirements that Dr. Jones asked for. These include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Having a minimum number of people on the 4 different shift types: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Day float (person on call during the day when the rest of the team members leave)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Night float (person on call who covers the entire hospital overnight)</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Long call and short call (people who cover the hospital over the weekend)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Each resident will rotate over the course of a two month block</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Be able to take vacation block requests into account if possible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Balance each ward with second and first year residents so that each ward is equivalent in terms of resident knowledge/experience</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 future phases a couple things that we would like to accomplish will be to:</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Allow residents to autonomously swap shifts without needing approval from Dr. Jones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Setting constraints on groups of people rather than each person individually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Scaling to broader use cases - this includes expanding to other areas of the hospital/other hospitals as well as other types of businesses that need to schedule groups (like a retail business with Sales Associates, Managers, etc.)</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6252c9cf30_0_15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6252c9cf30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SOPHIA</a:t>
            </a:r>
            <a:r>
              <a:rPr lang="en"/>
              <a:t> </a:t>
            </a:r>
            <a:endParaRPr/>
          </a:p>
          <a:p>
            <a:pPr marL="0" lvl="0" indent="0" algn="l" rtl="0">
              <a:spcBef>
                <a:spcPts val="0"/>
              </a:spcBef>
              <a:spcAft>
                <a:spcPts val="0"/>
              </a:spcAft>
              <a:buNone/>
            </a:pPr>
            <a:r>
              <a:rPr lang="en"/>
              <a:t>Her time can be spent on other things</a:t>
            </a:r>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Increases revenue for the hospital by decreasing time spent by Dr. Kelly Jones on scheduling brute force</a:t>
            </a:r>
            <a:endParaRPr>
              <a:solidFill>
                <a:schemeClr val="dk1"/>
              </a:solidFill>
            </a:endParaRPr>
          </a:p>
          <a:p>
            <a:pPr marL="0" lvl="0" indent="0" algn="l" rtl="0">
              <a:spcBef>
                <a:spcPts val="0"/>
              </a:spcBef>
              <a:spcAft>
                <a:spcPts val="0"/>
              </a:spcAft>
              <a:buNone/>
            </a:pPr>
            <a:r>
              <a:rPr lang="en"/>
              <a:t>Can save time and $ for LOTs of businesses in the future once scales out (esp if schedulers are being paid by the hour b/c that will have a direct visible impact)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252c9cf30_0_16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6252c9cf30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CHRIS</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252c9cf30_0_15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252c9cf30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CHRIS</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252c9cf30_0_16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252c9cf30_0_1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AMELIA</a:t>
            </a:r>
            <a:endParaRPr b="1"/>
          </a:p>
          <a:p>
            <a:pPr marL="0" lvl="0" indent="0" algn="l" rtl="0">
              <a:spcBef>
                <a:spcPts val="0"/>
              </a:spcBef>
              <a:spcAft>
                <a:spcPts val="0"/>
              </a:spcAft>
              <a:buNone/>
            </a:pPr>
            <a:r>
              <a:rPr lang="en"/>
              <a:t>We will have a daily standup to discuss our progress and bring up any challenges we’re facing. We will be meeting weekly with Forney and we are on a biweekly sprint schedule. We will also be meeting with Dr. Jones regularly throughout this process to better understand her needs and to make sure that the product we create aligns with her vision.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58" name="Google Shape;58;p15"/>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9" name="Google Shape;59;p1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0"/>
        <p:cNvGrpSpPr/>
        <p:nvPr/>
      </p:nvGrpSpPr>
      <p:grpSpPr>
        <a:xfrm>
          <a:off x="0" y="0"/>
          <a:ext cx="0" cy="0"/>
          <a:chOff x="0" y="0"/>
          <a:chExt cx="0" cy="0"/>
        </a:xfrm>
      </p:grpSpPr>
      <p:sp>
        <p:nvSpPr>
          <p:cNvPr id="61" name="Google Shape;61;p16"/>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rtl="0">
              <a:spcBef>
                <a:spcPts val="0"/>
              </a:spcBef>
              <a:spcAft>
                <a:spcPts val="0"/>
              </a:spcAft>
              <a:buSzPts val="3000"/>
              <a:buChar char="■"/>
              <a:defRPr sz="3000"/>
            </a:lvl9pPr>
          </a:lstStyle>
          <a:p>
            <a:endParaRPr/>
          </a:p>
        </p:txBody>
      </p:sp>
      <p:sp>
        <p:nvSpPr>
          <p:cNvPr id="62" name="Google Shape;62;p16"/>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63" name="Google Shape;63;p16"/>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67" name="Google Shape;67;p17"/>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0"/>
              </a:spcBef>
              <a:spcAft>
                <a:spcPts val="0"/>
              </a:spcAft>
              <a:buSzPts val="2000"/>
              <a:buChar char="■"/>
              <a:defRPr/>
            </a:lvl3pPr>
            <a:lvl4pPr marL="1828800" lvl="3" indent="-355600" rtl="0">
              <a:spcBef>
                <a:spcPts val="0"/>
              </a:spcBef>
              <a:spcAft>
                <a:spcPts val="0"/>
              </a:spcAft>
              <a:buSzPts val="2000"/>
              <a:buChar char="●"/>
              <a:defRPr/>
            </a:lvl4pPr>
            <a:lvl5pPr marL="2286000" lvl="4" indent="-355600" rtl="0">
              <a:spcBef>
                <a:spcPts val="0"/>
              </a:spcBef>
              <a:spcAft>
                <a:spcPts val="0"/>
              </a:spcAft>
              <a:buSzPts val="2000"/>
              <a:buChar char="○"/>
              <a:defRPr/>
            </a:lvl5pPr>
            <a:lvl6pPr marL="2743200" lvl="5" indent="-355600" rtl="0">
              <a:spcBef>
                <a:spcPts val="0"/>
              </a:spcBef>
              <a:spcAft>
                <a:spcPts val="0"/>
              </a:spcAft>
              <a:buSzPts val="2000"/>
              <a:buChar char="■"/>
              <a:defRPr/>
            </a:lvl6pPr>
            <a:lvl7pPr marL="3200400" lvl="6" indent="-355600" rtl="0">
              <a:spcBef>
                <a:spcPts val="0"/>
              </a:spcBef>
              <a:spcAft>
                <a:spcPts val="0"/>
              </a:spcAft>
              <a:buSzPts val="2000"/>
              <a:buChar char="●"/>
              <a:defRPr/>
            </a:lvl7pPr>
            <a:lvl8pPr marL="3657600" lvl="7" indent="-355600" rtl="0">
              <a:spcBef>
                <a:spcPts val="0"/>
              </a:spcBef>
              <a:spcAft>
                <a:spcPts val="0"/>
              </a:spcAft>
              <a:buSzPts val="2000"/>
              <a:buChar char="○"/>
              <a:defRPr/>
            </a:lvl8pPr>
            <a:lvl9pPr marL="4114800" lvl="8" indent="-355600" rtl="0">
              <a:spcBef>
                <a:spcPts val="0"/>
              </a:spcBef>
              <a:spcAft>
                <a:spcPts val="0"/>
              </a:spcAft>
              <a:buSzPts val="2000"/>
              <a:buChar char="■"/>
              <a:defRPr/>
            </a:lvl9pPr>
          </a:lstStyle>
          <a:p>
            <a:endParaRPr/>
          </a:p>
        </p:txBody>
      </p:sp>
      <p:sp>
        <p:nvSpPr>
          <p:cNvPr id="68" name="Google Shape;68;p1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1" name="Google Shape;71;p18"/>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72" name="Google Shape;72;p18"/>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73" name="Google Shape;73;p1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6" name="Google Shape;76;p19"/>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7" name="Google Shape;77;p19"/>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8" name="Google Shape;78;p19"/>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9" name="Google Shape;79;p1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82" name="Google Shape;82;p2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85" name="Google Shape;85;p21"/>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2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no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rtl="0">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52" name="Google Shape;52;p13"/>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rtl="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rtl="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53" name="Google Shape;53;p1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rtl="0">
              <a:buNone/>
              <a:defRPr sz="1000">
                <a:solidFill>
                  <a:srgbClr val="FFFFFF"/>
                </a:solidFill>
                <a:latin typeface="Sniglet"/>
                <a:ea typeface="Sniglet"/>
                <a:cs typeface="Sniglet"/>
                <a:sym typeface="Sniglet"/>
              </a:defRPr>
            </a:lvl1pPr>
            <a:lvl2pPr lvl="1" algn="ctr" rtl="0">
              <a:buNone/>
              <a:defRPr sz="1000">
                <a:solidFill>
                  <a:srgbClr val="FFFFFF"/>
                </a:solidFill>
                <a:latin typeface="Sniglet"/>
                <a:ea typeface="Sniglet"/>
                <a:cs typeface="Sniglet"/>
                <a:sym typeface="Sniglet"/>
              </a:defRPr>
            </a:lvl2pPr>
            <a:lvl3pPr lvl="2" algn="ctr" rtl="0">
              <a:buNone/>
              <a:defRPr sz="1000">
                <a:solidFill>
                  <a:srgbClr val="FFFFFF"/>
                </a:solidFill>
                <a:latin typeface="Sniglet"/>
                <a:ea typeface="Sniglet"/>
                <a:cs typeface="Sniglet"/>
                <a:sym typeface="Sniglet"/>
              </a:defRPr>
            </a:lvl3pPr>
            <a:lvl4pPr lvl="3" algn="ctr" rtl="0">
              <a:buNone/>
              <a:defRPr sz="1000">
                <a:solidFill>
                  <a:srgbClr val="FFFFFF"/>
                </a:solidFill>
                <a:latin typeface="Sniglet"/>
                <a:ea typeface="Sniglet"/>
                <a:cs typeface="Sniglet"/>
                <a:sym typeface="Sniglet"/>
              </a:defRPr>
            </a:lvl4pPr>
            <a:lvl5pPr lvl="4" algn="ctr" rtl="0">
              <a:buNone/>
              <a:defRPr sz="1000">
                <a:solidFill>
                  <a:srgbClr val="FFFFFF"/>
                </a:solidFill>
                <a:latin typeface="Sniglet"/>
                <a:ea typeface="Sniglet"/>
                <a:cs typeface="Sniglet"/>
                <a:sym typeface="Sniglet"/>
              </a:defRPr>
            </a:lvl5pPr>
            <a:lvl6pPr lvl="5" algn="ctr" rtl="0">
              <a:buNone/>
              <a:defRPr sz="1000">
                <a:solidFill>
                  <a:srgbClr val="FFFFFF"/>
                </a:solidFill>
                <a:latin typeface="Sniglet"/>
                <a:ea typeface="Sniglet"/>
                <a:cs typeface="Sniglet"/>
                <a:sym typeface="Sniglet"/>
              </a:defRPr>
            </a:lvl6pPr>
            <a:lvl7pPr lvl="6" algn="ctr" rtl="0">
              <a:buNone/>
              <a:defRPr sz="1000">
                <a:solidFill>
                  <a:srgbClr val="FFFFFF"/>
                </a:solidFill>
                <a:latin typeface="Sniglet"/>
                <a:ea typeface="Sniglet"/>
                <a:cs typeface="Sniglet"/>
                <a:sym typeface="Sniglet"/>
              </a:defRPr>
            </a:lvl7pPr>
            <a:lvl8pPr lvl="7" algn="ctr" rtl="0">
              <a:buNone/>
              <a:defRPr sz="1000">
                <a:solidFill>
                  <a:srgbClr val="FFFFFF"/>
                </a:solidFill>
                <a:latin typeface="Sniglet"/>
                <a:ea typeface="Sniglet"/>
                <a:cs typeface="Sniglet"/>
                <a:sym typeface="Sniglet"/>
              </a:defRPr>
            </a:lvl8pPr>
            <a:lvl9pPr lvl="8" algn="ctr" rtl="0">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91"/>
        <p:cNvGrpSpPr/>
        <p:nvPr/>
      </p:nvGrpSpPr>
      <p:grpSpPr>
        <a:xfrm>
          <a:off x="0" y="0"/>
          <a:ext cx="0" cy="0"/>
          <a:chOff x="0" y="0"/>
          <a:chExt cx="0" cy="0"/>
        </a:xfrm>
      </p:grpSpPr>
      <p:sp>
        <p:nvSpPr>
          <p:cNvPr id="92" name="Google Shape;92;p23"/>
          <p:cNvSpPr txBox="1">
            <a:spLocks noGrp="1"/>
          </p:cNvSpPr>
          <p:nvPr>
            <p:ph type="ctrTitle"/>
          </p:nvPr>
        </p:nvSpPr>
        <p:spPr>
          <a:xfrm>
            <a:off x="685800" y="1765888"/>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Resolving Scheduling Woes</a:t>
            </a:r>
            <a:endParaRPr/>
          </a:p>
        </p:txBody>
      </p:sp>
      <p:grpSp>
        <p:nvGrpSpPr>
          <p:cNvPr id="93" name="Google Shape;93;p23"/>
          <p:cNvGrpSpPr/>
          <p:nvPr/>
        </p:nvGrpSpPr>
        <p:grpSpPr>
          <a:xfrm rot="8100000" flipH="1">
            <a:off x="2219190" y="1336196"/>
            <a:ext cx="791228" cy="419622"/>
            <a:chOff x="238125" y="1918825"/>
            <a:chExt cx="1042450" cy="660400"/>
          </a:xfrm>
        </p:grpSpPr>
        <p:sp>
          <p:nvSpPr>
            <p:cNvPr id="94" name="Google Shape;94;p23"/>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23"/>
          <p:cNvSpPr/>
          <p:nvPr/>
        </p:nvSpPr>
        <p:spPr>
          <a:xfrm rot="10800000" flipH="1">
            <a:off x="1446450" y="3193148"/>
            <a:ext cx="3210654" cy="54652"/>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3"/>
          <p:cNvSpPr/>
          <p:nvPr/>
        </p:nvSpPr>
        <p:spPr>
          <a:xfrm>
            <a:off x="5525900" y="2295250"/>
            <a:ext cx="2216915" cy="1055721"/>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3"/>
          <p:cNvSpPr/>
          <p:nvPr/>
        </p:nvSpPr>
        <p:spPr>
          <a:xfrm>
            <a:off x="3948513" y="258484"/>
            <a:ext cx="1246971" cy="1159817"/>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3"/>
          <p:cNvSpPr txBox="1">
            <a:spLocks noGrp="1"/>
          </p:cNvSpPr>
          <p:nvPr>
            <p:ph type="ctrTitle"/>
          </p:nvPr>
        </p:nvSpPr>
        <p:spPr>
          <a:xfrm>
            <a:off x="685800" y="3747088"/>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401 Senior Project</a:t>
            </a:r>
            <a:endParaRPr sz="2400"/>
          </a:p>
          <a:p>
            <a:pPr marL="457200" lvl="0" indent="0" algn="ctr" rtl="0">
              <a:spcBef>
                <a:spcPts val="0"/>
              </a:spcBef>
              <a:spcAft>
                <a:spcPts val="0"/>
              </a:spcAft>
              <a:buNone/>
            </a:pPr>
            <a:r>
              <a:rPr lang="en" sz="1800" i="1"/>
              <a:t>Annie Flora, Amelia Jay, Liam Namba, Cristalina Nguyen, Sophia Prochnow, Christian Santander</a:t>
            </a:r>
            <a:endParaRPr sz="18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96"/>
        <p:cNvGrpSpPr/>
        <p:nvPr/>
      </p:nvGrpSpPr>
      <p:grpSpPr>
        <a:xfrm>
          <a:off x="0" y="0"/>
          <a:ext cx="0" cy="0"/>
          <a:chOff x="0" y="0"/>
          <a:chExt cx="0" cy="0"/>
        </a:xfrm>
      </p:grpSpPr>
      <p:sp>
        <p:nvSpPr>
          <p:cNvPr id="197" name="Google Shape;197;p32"/>
          <p:cNvSpPr txBox="1">
            <a:spLocks noGrp="1"/>
          </p:cNvSpPr>
          <p:nvPr>
            <p:ph type="ctrTitle" idx="4294967295"/>
          </p:nvPr>
        </p:nvSpPr>
        <p:spPr>
          <a:xfrm>
            <a:off x="3320450" y="2025300"/>
            <a:ext cx="2518800" cy="78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thanks!</a:t>
            </a:r>
            <a:endParaRPr sz="4800"/>
          </a:p>
        </p:txBody>
      </p:sp>
      <p:sp>
        <p:nvSpPr>
          <p:cNvPr id="198" name="Google Shape;198;p32"/>
          <p:cNvSpPr/>
          <p:nvPr/>
        </p:nvSpPr>
        <p:spPr>
          <a:xfrm>
            <a:off x="3513399" y="1495850"/>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00" name="Google Shape;200;p32"/>
          <p:cNvPicPr preferRelativeResize="0"/>
          <p:nvPr/>
        </p:nvPicPr>
        <p:blipFill rotWithShape="1">
          <a:blip r:embed="rId3">
            <a:alphaModFix/>
          </a:blip>
          <a:srcRect l="2410" t="2181"/>
          <a:stretch/>
        </p:blipFill>
        <p:spPr>
          <a:xfrm>
            <a:off x="0" y="22925"/>
            <a:ext cx="3087176" cy="4444099"/>
          </a:xfrm>
          <a:prstGeom prst="rect">
            <a:avLst/>
          </a:prstGeom>
          <a:noFill/>
          <a:ln>
            <a:noFill/>
          </a:ln>
        </p:spPr>
      </p:pic>
      <p:pic>
        <p:nvPicPr>
          <p:cNvPr id="201" name="Google Shape;201;p32"/>
          <p:cNvPicPr preferRelativeResize="0"/>
          <p:nvPr/>
        </p:nvPicPr>
        <p:blipFill rotWithShape="1">
          <a:blip r:embed="rId4">
            <a:alphaModFix/>
          </a:blip>
          <a:srcRect l="7527" t="36876" r="20503"/>
          <a:stretch/>
        </p:blipFill>
        <p:spPr>
          <a:xfrm>
            <a:off x="6344025" y="1868975"/>
            <a:ext cx="2799976" cy="3274500"/>
          </a:xfrm>
          <a:prstGeom prst="rect">
            <a:avLst/>
          </a:prstGeom>
          <a:noFill/>
          <a:ln>
            <a:noFill/>
          </a:ln>
        </p:spPr>
      </p:pic>
      <p:pic>
        <p:nvPicPr>
          <p:cNvPr id="202" name="Google Shape;202;p32"/>
          <p:cNvPicPr preferRelativeResize="0"/>
          <p:nvPr/>
        </p:nvPicPr>
        <p:blipFill rotWithShape="1">
          <a:blip r:embed="rId5">
            <a:alphaModFix/>
          </a:blip>
          <a:srcRect t="6815" b="45825"/>
          <a:stretch/>
        </p:blipFill>
        <p:spPr>
          <a:xfrm>
            <a:off x="2454550" y="0"/>
            <a:ext cx="2041350" cy="1289034"/>
          </a:xfrm>
          <a:prstGeom prst="rect">
            <a:avLst/>
          </a:prstGeom>
          <a:noFill/>
          <a:ln>
            <a:noFill/>
          </a:ln>
        </p:spPr>
      </p:pic>
      <p:pic>
        <p:nvPicPr>
          <p:cNvPr id="203" name="Google Shape;203;p32"/>
          <p:cNvPicPr preferRelativeResize="0"/>
          <p:nvPr/>
        </p:nvPicPr>
        <p:blipFill rotWithShape="1">
          <a:blip r:embed="rId6">
            <a:alphaModFix/>
          </a:blip>
          <a:srcRect t="27470" b="7433"/>
          <a:stretch/>
        </p:blipFill>
        <p:spPr>
          <a:xfrm>
            <a:off x="3875600" y="2965986"/>
            <a:ext cx="2518799" cy="2186189"/>
          </a:xfrm>
          <a:prstGeom prst="rect">
            <a:avLst/>
          </a:prstGeom>
          <a:noFill/>
          <a:ln>
            <a:noFill/>
          </a:ln>
        </p:spPr>
      </p:pic>
      <p:pic>
        <p:nvPicPr>
          <p:cNvPr id="204" name="Google Shape;204;p32"/>
          <p:cNvPicPr preferRelativeResize="0"/>
          <p:nvPr/>
        </p:nvPicPr>
        <p:blipFill rotWithShape="1">
          <a:blip r:embed="rId7">
            <a:alphaModFix/>
          </a:blip>
          <a:srcRect t="17911"/>
          <a:stretch/>
        </p:blipFill>
        <p:spPr>
          <a:xfrm>
            <a:off x="4432475" y="0"/>
            <a:ext cx="4711526" cy="1916425"/>
          </a:xfrm>
          <a:prstGeom prst="rect">
            <a:avLst/>
          </a:prstGeom>
          <a:noFill/>
          <a:ln>
            <a:noFill/>
          </a:ln>
        </p:spPr>
      </p:pic>
      <p:pic>
        <p:nvPicPr>
          <p:cNvPr id="205" name="Google Shape;205;p32"/>
          <p:cNvPicPr preferRelativeResize="0"/>
          <p:nvPr/>
        </p:nvPicPr>
        <p:blipFill rotWithShape="1">
          <a:blip r:embed="rId8">
            <a:alphaModFix/>
          </a:blip>
          <a:srcRect l="3864" t="26551" r="45216" b="12312"/>
          <a:stretch/>
        </p:blipFill>
        <p:spPr>
          <a:xfrm>
            <a:off x="2103650" y="3359051"/>
            <a:ext cx="1760200" cy="1816149"/>
          </a:xfrm>
          <a:prstGeom prst="rect">
            <a:avLst/>
          </a:prstGeom>
          <a:noFill/>
          <a:ln>
            <a:noFill/>
          </a:ln>
        </p:spPr>
      </p:pic>
      <p:sp>
        <p:nvSpPr>
          <p:cNvPr id="206" name="Google Shape;206;p32"/>
          <p:cNvSpPr txBox="1">
            <a:spLocks noGrp="1"/>
          </p:cNvSpPr>
          <p:nvPr>
            <p:ph type="ctrTitle" idx="4294967295"/>
          </p:nvPr>
        </p:nvSpPr>
        <p:spPr>
          <a:xfrm>
            <a:off x="240550" y="4539525"/>
            <a:ext cx="1628100" cy="4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Love, Fuzz</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10"/>
        <p:cNvGrpSpPr/>
        <p:nvPr/>
      </p:nvGrpSpPr>
      <p:grpSpPr>
        <a:xfrm>
          <a:off x="0" y="0"/>
          <a:ext cx="0" cy="0"/>
          <a:chOff x="0" y="0"/>
          <a:chExt cx="0" cy="0"/>
        </a:xfrm>
      </p:grpSpPr>
      <p:sp>
        <p:nvSpPr>
          <p:cNvPr id="211" name="Google Shape;211;p33"/>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299"/>
        <p:cNvGrpSpPr/>
        <p:nvPr/>
      </p:nvGrpSpPr>
      <p:grpSpPr>
        <a:xfrm>
          <a:off x="0" y="0"/>
          <a:ext cx="0" cy="0"/>
          <a:chOff x="0" y="0"/>
          <a:chExt cx="0" cy="0"/>
        </a:xfrm>
      </p:grpSpPr>
      <p:grpSp>
        <p:nvGrpSpPr>
          <p:cNvPr id="300" name="Google Shape;300;p34"/>
          <p:cNvGrpSpPr/>
          <p:nvPr/>
        </p:nvGrpSpPr>
        <p:grpSpPr>
          <a:xfrm>
            <a:off x="814699" y="1747824"/>
            <a:ext cx="2818834" cy="420033"/>
            <a:chOff x="242825" y="1204225"/>
            <a:chExt cx="2136775" cy="318400"/>
          </a:xfrm>
        </p:grpSpPr>
        <p:sp>
          <p:nvSpPr>
            <p:cNvPr id="301" name="Google Shape;301;p34"/>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34"/>
          <p:cNvGrpSpPr/>
          <p:nvPr/>
        </p:nvGrpSpPr>
        <p:grpSpPr>
          <a:xfrm>
            <a:off x="1349349" y="2618784"/>
            <a:ext cx="1375200" cy="871200"/>
            <a:chOff x="238125" y="1918825"/>
            <a:chExt cx="1042450" cy="660400"/>
          </a:xfrm>
        </p:grpSpPr>
        <p:sp>
          <p:nvSpPr>
            <p:cNvPr id="304" name="Google Shape;304;p34"/>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4"/>
          <p:cNvGrpSpPr/>
          <p:nvPr/>
        </p:nvGrpSpPr>
        <p:grpSpPr>
          <a:xfrm rot="2090725">
            <a:off x="1494143" y="3744558"/>
            <a:ext cx="1057805" cy="936479"/>
            <a:chOff x="1113100" y="2199475"/>
            <a:chExt cx="801900" cy="709925"/>
          </a:xfrm>
        </p:grpSpPr>
        <p:sp>
          <p:nvSpPr>
            <p:cNvPr id="307" name="Google Shape;307;p34"/>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34"/>
          <p:cNvGrpSpPr/>
          <p:nvPr/>
        </p:nvGrpSpPr>
        <p:grpSpPr>
          <a:xfrm>
            <a:off x="1718513" y="1203749"/>
            <a:ext cx="1011200" cy="292500"/>
            <a:chOff x="271125" y="812725"/>
            <a:chExt cx="766525" cy="221725"/>
          </a:xfrm>
        </p:grpSpPr>
        <p:sp>
          <p:nvSpPr>
            <p:cNvPr id="310" name="Google Shape;310;p34"/>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4"/>
          <p:cNvSpPr/>
          <p:nvPr/>
        </p:nvSpPr>
        <p:spPr>
          <a:xfrm>
            <a:off x="4207347" y="1019176"/>
            <a:ext cx="1533252" cy="1565327"/>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6222600" y="1028798"/>
            <a:ext cx="1657266" cy="1546082"/>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235136" y="3262426"/>
            <a:ext cx="1477672" cy="141350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6314355" y="3121303"/>
            <a:ext cx="1629476" cy="1554628"/>
          </a:xfrm>
          <a:custGeom>
            <a:avLst/>
            <a:gdLst/>
            <a:ahLst/>
            <a:cxnLst/>
            <a:rect l="l" t="t" r="r" b="b"/>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txBox="1">
            <a:spLocks noGrp="1"/>
          </p:cNvSpPr>
          <p:nvPr>
            <p:ph type="title"/>
          </p:nvPr>
        </p:nvSpPr>
        <p:spPr>
          <a:xfrm>
            <a:off x="-6025" y="205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Extra graphics</a:t>
            </a:r>
            <a:endParaRPr/>
          </a:p>
        </p:txBody>
      </p:sp>
      <p:sp>
        <p:nvSpPr>
          <p:cNvPr id="317" name="Google Shape;317;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03"/>
        <p:cNvGrpSpPr/>
        <p:nvPr/>
      </p:nvGrpSpPr>
      <p:grpSpPr>
        <a:xfrm>
          <a:off x="0" y="0"/>
          <a:ext cx="0" cy="0"/>
          <a:chOff x="0" y="0"/>
          <a:chExt cx="0" cy="0"/>
        </a:xfrm>
      </p:grpSpPr>
      <p:sp>
        <p:nvSpPr>
          <p:cNvPr id="104" name="Google Shape;104;p24"/>
          <p:cNvSpPr txBox="1">
            <a:spLocks noGrp="1"/>
          </p:cNvSpPr>
          <p:nvPr>
            <p:ph type="ctrTitle"/>
          </p:nvPr>
        </p:nvSpPr>
        <p:spPr>
          <a:xfrm>
            <a:off x="685800" y="424167"/>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The Problem</a:t>
            </a:r>
            <a:endParaRPr/>
          </a:p>
        </p:txBody>
      </p:sp>
      <p:sp>
        <p:nvSpPr>
          <p:cNvPr id="105" name="Google Shape;105;p24"/>
          <p:cNvSpPr/>
          <p:nvPr/>
        </p:nvSpPr>
        <p:spPr>
          <a:xfrm>
            <a:off x="3617075" y="256025"/>
            <a:ext cx="1824693" cy="170227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107" name="Google Shape;107;p24"/>
          <p:cNvSpPr txBox="1">
            <a:spLocks noGrp="1"/>
          </p:cNvSpPr>
          <p:nvPr>
            <p:ph type="subTitle" idx="1"/>
          </p:nvPr>
        </p:nvSpPr>
        <p:spPr>
          <a:xfrm>
            <a:off x="300325" y="2355425"/>
            <a:ext cx="8458200" cy="16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D9D9D9"/>
                </a:solidFill>
              </a:rPr>
              <a:t>LAC+USC psychiatry residency program has 24 residents who rotate through the facility under Chief Resident Dr. Kelly Jones.</a:t>
            </a:r>
            <a:endParaRPr>
              <a:solidFill>
                <a:srgbClr val="D9D9D9"/>
              </a:solidFill>
            </a:endParaRPr>
          </a:p>
          <a:p>
            <a:pPr marL="0" lvl="0" indent="0" algn="l" rtl="0">
              <a:spcBef>
                <a:spcPts val="0"/>
              </a:spcBef>
              <a:spcAft>
                <a:spcPts val="0"/>
              </a:spcAft>
              <a:buNone/>
            </a:pPr>
            <a:endParaRPr>
              <a:solidFill>
                <a:srgbClr val="D9D9D9"/>
              </a:solidFill>
            </a:endParaRPr>
          </a:p>
          <a:p>
            <a:pPr marL="0" lvl="0" indent="0" algn="l" rtl="0">
              <a:spcBef>
                <a:spcPts val="0"/>
              </a:spcBef>
              <a:spcAft>
                <a:spcPts val="0"/>
              </a:spcAft>
              <a:buClr>
                <a:schemeClr val="dk1"/>
              </a:buClr>
              <a:buSzPts val="1100"/>
              <a:buFont typeface="Arial"/>
              <a:buNone/>
            </a:pPr>
            <a:r>
              <a:rPr lang="en">
                <a:solidFill>
                  <a:srgbClr val="D9D9D9"/>
                </a:solidFill>
              </a:rPr>
              <a:t>Dr. Jones is responsible for the creation of a call schedule over multiple wards, patient time-off requests, and scheduling constraints for the hospital.</a:t>
            </a:r>
            <a:endParaRPr>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11"/>
        <p:cNvGrpSpPr/>
        <p:nvPr/>
      </p:nvGrpSpPr>
      <p:grpSpPr>
        <a:xfrm>
          <a:off x="0" y="0"/>
          <a:ext cx="0" cy="0"/>
          <a:chOff x="0" y="0"/>
          <a:chExt cx="0" cy="0"/>
        </a:xfrm>
      </p:grpSpPr>
      <p:sp>
        <p:nvSpPr>
          <p:cNvPr id="112" name="Google Shape;112;p25"/>
          <p:cNvSpPr txBox="1">
            <a:spLocks noGrp="1"/>
          </p:cNvSpPr>
          <p:nvPr>
            <p:ph type="ctrTitle" idx="4294967295"/>
          </p:nvPr>
        </p:nvSpPr>
        <p:spPr>
          <a:xfrm>
            <a:off x="3257250" y="3012525"/>
            <a:ext cx="26295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FFFFFF"/>
                </a:solidFill>
                <a:latin typeface="Sniglet"/>
                <a:ea typeface="Sniglet"/>
                <a:cs typeface="Sniglet"/>
                <a:sym typeface="Sniglet"/>
              </a:rPr>
              <a:t>HOURS</a:t>
            </a:r>
            <a:endParaRPr sz="4800">
              <a:solidFill>
                <a:srgbClr val="FFFFFF"/>
              </a:solidFill>
              <a:latin typeface="Sniglet"/>
              <a:ea typeface="Sniglet"/>
              <a:cs typeface="Sniglet"/>
              <a:sym typeface="Sniglet"/>
            </a:endParaRPr>
          </a:p>
        </p:txBody>
      </p:sp>
      <p:sp>
        <p:nvSpPr>
          <p:cNvPr id="113" name="Google Shape;113;p25"/>
          <p:cNvSpPr/>
          <p:nvPr/>
        </p:nvSpPr>
        <p:spPr>
          <a:xfrm rot="231374">
            <a:off x="2978748" y="2918584"/>
            <a:ext cx="3491296" cy="326027"/>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115" name="Google Shape;115;p25"/>
          <p:cNvSpPr txBox="1">
            <a:spLocks noGrp="1"/>
          </p:cNvSpPr>
          <p:nvPr>
            <p:ph type="ctrTitle" idx="4294967295"/>
          </p:nvPr>
        </p:nvSpPr>
        <p:spPr>
          <a:xfrm>
            <a:off x="2785200" y="1035300"/>
            <a:ext cx="3573600" cy="15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Sniglet"/>
                <a:ea typeface="Sniglet"/>
                <a:cs typeface="Sniglet"/>
                <a:sym typeface="Sniglet"/>
              </a:rPr>
              <a:t>100</a:t>
            </a:r>
            <a:endParaRPr sz="15000">
              <a:solidFill>
                <a:srgbClr val="FFFFFF"/>
              </a:solidFill>
              <a:latin typeface="Sniglet"/>
              <a:ea typeface="Sniglet"/>
              <a:cs typeface="Sniglet"/>
              <a:sym typeface="Sniglet"/>
            </a:endParaRPr>
          </a:p>
        </p:txBody>
      </p:sp>
      <p:sp>
        <p:nvSpPr>
          <p:cNvPr id="116" name="Google Shape;116;p25"/>
          <p:cNvSpPr/>
          <p:nvPr/>
        </p:nvSpPr>
        <p:spPr>
          <a:xfrm>
            <a:off x="8339458" y="4295701"/>
            <a:ext cx="548707" cy="634571"/>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5"/>
          <p:cNvSpPr/>
          <p:nvPr/>
        </p:nvSpPr>
        <p:spPr>
          <a:xfrm>
            <a:off x="8284350" y="197775"/>
            <a:ext cx="658926" cy="649822"/>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p:nvPr/>
        </p:nvSpPr>
        <p:spPr>
          <a:xfrm>
            <a:off x="193725" y="4108201"/>
            <a:ext cx="789110" cy="826027"/>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5"/>
          <p:cNvSpPr/>
          <p:nvPr/>
        </p:nvSpPr>
        <p:spPr>
          <a:xfrm rot="10799776">
            <a:off x="323912" y="205416"/>
            <a:ext cx="658913" cy="634527"/>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23"/>
        <p:cNvGrpSpPr/>
        <p:nvPr/>
      </p:nvGrpSpPr>
      <p:grpSpPr>
        <a:xfrm>
          <a:off x="0" y="0"/>
          <a:ext cx="0" cy="0"/>
          <a:chOff x="0" y="0"/>
          <a:chExt cx="0" cy="0"/>
        </a:xfrm>
      </p:grpSpPr>
      <p:sp>
        <p:nvSpPr>
          <p:cNvPr id="124" name="Google Shape;124;p26"/>
          <p:cNvSpPr txBox="1">
            <a:spLocks noGrp="1"/>
          </p:cNvSpPr>
          <p:nvPr>
            <p:ph type="body" idx="1"/>
          </p:nvPr>
        </p:nvSpPr>
        <p:spPr>
          <a:xfrm>
            <a:off x="1182150" y="1410800"/>
            <a:ext cx="67797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rgbClr val="FFFFFF"/>
                </a:solidFill>
              </a:rPr>
              <a:t>“We want to create a webapp that can take the residents’ preferences and generate a call schedule using constraints given, to both accelerate and automate the process”</a:t>
            </a:r>
            <a:endParaRPr/>
          </a:p>
        </p:txBody>
      </p:sp>
      <p:sp>
        <p:nvSpPr>
          <p:cNvPr id="125" name="Google Shape;125;p2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29"/>
        <p:cNvGrpSpPr/>
        <p:nvPr/>
      </p:nvGrpSpPr>
      <p:grpSpPr>
        <a:xfrm>
          <a:off x="0" y="0"/>
          <a:ext cx="0" cy="0"/>
          <a:chOff x="0" y="0"/>
          <a:chExt cx="0" cy="0"/>
        </a:xfrm>
      </p:grpSpPr>
      <p:sp>
        <p:nvSpPr>
          <p:cNvPr id="130" name="Google Shape;130;p27"/>
          <p:cNvSpPr txBox="1">
            <a:spLocks noGrp="1"/>
          </p:cNvSpPr>
          <p:nvPr>
            <p:ph type="body" idx="1"/>
          </p:nvPr>
        </p:nvSpPr>
        <p:spPr>
          <a:xfrm>
            <a:off x="457200" y="1563400"/>
            <a:ext cx="8229600" cy="338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FFFFFF"/>
                </a:solidFill>
              </a:rPr>
              <a:t>MVP (Minimum Viable Product)</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Minimum # of different shifts</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2 month rotation block</a:t>
            </a:r>
            <a:endParaRPr sz="1800">
              <a:solidFill>
                <a:srgbClr val="FFFFFF"/>
              </a:solidFill>
            </a:endParaRPr>
          </a:p>
          <a:p>
            <a:pPr marL="457200" lvl="0" indent="-342900" algn="l" rtl="0">
              <a:spcBef>
                <a:spcPts val="0"/>
              </a:spcBef>
              <a:spcAft>
                <a:spcPts val="0"/>
              </a:spcAft>
              <a:buClr>
                <a:srgbClr val="FFFFFF"/>
              </a:buClr>
              <a:buSzPts val="1800"/>
              <a:buChar char="✘"/>
            </a:pPr>
            <a:r>
              <a:rPr lang="en" sz="1800"/>
              <a:t>Vacation requests</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Balanc</a:t>
            </a:r>
            <a:r>
              <a:rPr lang="en" sz="1800"/>
              <a:t>ing resident experience per ward</a:t>
            </a:r>
            <a:endParaRPr sz="1800">
              <a:solidFill>
                <a:srgbClr val="FFFFFF"/>
              </a:solidFill>
            </a:endParaRPr>
          </a:p>
          <a:p>
            <a:pPr marL="0" lvl="0" indent="0" algn="l" rtl="0">
              <a:spcBef>
                <a:spcPts val="0"/>
              </a:spcBef>
              <a:spcAft>
                <a:spcPts val="0"/>
              </a:spcAft>
              <a:buNone/>
            </a:pPr>
            <a:endParaRPr sz="1800" b="1">
              <a:solidFill>
                <a:srgbClr val="FFFFFF"/>
              </a:solidFill>
            </a:endParaRPr>
          </a:p>
          <a:p>
            <a:pPr marL="0" lvl="0" indent="0" algn="l" rtl="0">
              <a:spcBef>
                <a:spcPts val="0"/>
              </a:spcBef>
              <a:spcAft>
                <a:spcPts val="0"/>
              </a:spcAft>
              <a:buNone/>
            </a:pPr>
            <a:r>
              <a:rPr lang="en" sz="1800">
                <a:solidFill>
                  <a:srgbClr val="FFFFFF"/>
                </a:solidFill>
              </a:rPr>
              <a:t>Future Phases</a:t>
            </a:r>
            <a:endParaRPr sz="1800">
              <a:solidFill>
                <a:srgbClr val="FFFFFF"/>
              </a:solidFill>
            </a:endParaRPr>
          </a:p>
          <a:p>
            <a:pPr marL="457200" lvl="0" indent="-342900" algn="l" rtl="0">
              <a:spcBef>
                <a:spcPts val="0"/>
              </a:spcBef>
              <a:spcAft>
                <a:spcPts val="0"/>
              </a:spcAft>
              <a:buClr>
                <a:srgbClr val="FFFFFF"/>
              </a:buClr>
              <a:buSzPts val="1800"/>
              <a:buChar char="✘"/>
            </a:pPr>
            <a:r>
              <a:rPr lang="en" sz="1800">
                <a:solidFill>
                  <a:srgbClr val="FFFFFF"/>
                </a:solidFill>
              </a:rPr>
              <a:t>Allow residents to swap shifts without going through the admin</a:t>
            </a:r>
            <a:endParaRPr sz="1800">
              <a:solidFill>
                <a:srgbClr val="FFFFFF"/>
              </a:solidFill>
            </a:endParaRPr>
          </a:p>
          <a:p>
            <a:pPr marL="457200" lvl="0" indent="-342900" algn="l" rtl="0">
              <a:spcBef>
                <a:spcPts val="0"/>
              </a:spcBef>
              <a:spcAft>
                <a:spcPts val="0"/>
              </a:spcAft>
              <a:buClr>
                <a:srgbClr val="FFFFFF"/>
              </a:buClr>
              <a:buSzPts val="1800"/>
              <a:buChar char="✘"/>
            </a:pPr>
            <a:r>
              <a:rPr lang="en" sz="1800"/>
              <a:t>Ability to set</a:t>
            </a:r>
            <a:r>
              <a:rPr lang="en" sz="1800">
                <a:solidFill>
                  <a:srgbClr val="FFFFFF"/>
                </a:solidFill>
              </a:rPr>
              <a:t> constraints on groups instead of individuals</a:t>
            </a:r>
            <a:endParaRPr sz="1800">
              <a:solidFill>
                <a:srgbClr val="FFFFFF"/>
              </a:solidFill>
            </a:endParaRPr>
          </a:p>
          <a:p>
            <a:pPr marL="457200" lvl="0" indent="-342900" algn="l" rtl="0">
              <a:spcBef>
                <a:spcPts val="0"/>
              </a:spcBef>
              <a:spcAft>
                <a:spcPts val="0"/>
              </a:spcAft>
              <a:buSzPts val="1800"/>
              <a:buChar char="✘"/>
            </a:pPr>
            <a:r>
              <a:rPr lang="en" sz="1800"/>
              <a:t>Scale to broader use cases</a:t>
            </a:r>
            <a:endParaRPr sz="1800"/>
          </a:p>
        </p:txBody>
      </p:sp>
      <p:sp>
        <p:nvSpPr>
          <p:cNvPr id="131" name="Google Shape;131;p2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Hopes and Requirements</a:t>
            </a:r>
            <a:endParaRPr/>
          </a:p>
        </p:txBody>
      </p:sp>
      <p:sp>
        <p:nvSpPr>
          <p:cNvPr id="132" name="Google Shape;132;p2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133" name="Google Shape;133;p27"/>
          <p:cNvSpPr/>
          <p:nvPr/>
        </p:nvSpPr>
        <p:spPr>
          <a:xfrm>
            <a:off x="4315941" y="411233"/>
            <a:ext cx="512037" cy="472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4224835" y="326623"/>
            <a:ext cx="694335" cy="641358"/>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Impact</a:t>
            </a:r>
            <a:endParaRPr/>
          </a:p>
        </p:txBody>
      </p:sp>
      <p:sp>
        <p:nvSpPr>
          <p:cNvPr id="140" name="Google Shape;140;p28"/>
          <p:cNvSpPr txBox="1">
            <a:spLocks noGrp="1"/>
          </p:cNvSpPr>
          <p:nvPr>
            <p:ph type="body" idx="2"/>
          </p:nvPr>
        </p:nvSpPr>
        <p:spPr>
          <a:xfrm>
            <a:off x="2600075" y="1825363"/>
            <a:ext cx="3943800" cy="716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solidFill>
                  <a:schemeClr val="lt1"/>
                </a:solidFill>
              </a:rPr>
              <a:t>Saving TIME and MONEY</a:t>
            </a:r>
            <a:endParaRPr sz="2400">
              <a:solidFill>
                <a:schemeClr val="lt1"/>
              </a:solidFill>
            </a:endParaRPr>
          </a:p>
          <a:p>
            <a:pPr marL="0" lvl="0" indent="0" algn="ctr" rtl="0">
              <a:spcBef>
                <a:spcPts val="0"/>
              </a:spcBef>
              <a:spcAft>
                <a:spcPts val="0"/>
              </a:spcAft>
              <a:buNone/>
            </a:pPr>
            <a:endParaRPr sz="2400">
              <a:solidFill>
                <a:schemeClr val="lt1"/>
              </a:solidFill>
            </a:endParaRPr>
          </a:p>
        </p:txBody>
      </p:sp>
      <p:sp>
        <p:nvSpPr>
          <p:cNvPr id="141" name="Google Shape;141;p28"/>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143" name="Google Shape;143;p28"/>
          <p:cNvSpPr/>
          <p:nvPr/>
        </p:nvSpPr>
        <p:spPr>
          <a:xfrm>
            <a:off x="4331345" y="47093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txBox="1"/>
          <p:nvPr/>
        </p:nvSpPr>
        <p:spPr>
          <a:xfrm>
            <a:off x="660825" y="2742475"/>
            <a:ext cx="7852800" cy="155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Sniglet"/>
              <a:buChar char="✘"/>
            </a:pPr>
            <a:r>
              <a:rPr lang="en" sz="1800">
                <a:solidFill>
                  <a:schemeClr val="lt1"/>
                </a:solidFill>
                <a:latin typeface="Sniglet"/>
                <a:ea typeface="Sniglet"/>
                <a:cs typeface="Sniglet"/>
                <a:sym typeface="Sniglet"/>
              </a:rPr>
              <a:t>Reduces time spent by Dr. Kelly on scheduling</a:t>
            </a:r>
            <a:endParaRPr sz="1800">
              <a:solidFill>
                <a:schemeClr val="lt1"/>
              </a:solidFill>
              <a:latin typeface="Sniglet"/>
              <a:ea typeface="Sniglet"/>
              <a:cs typeface="Sniglet"/>
              <a:sym typeface="Sniglet"/>
            </a:endParaRPr>
          </a:p>
          <a:p>
            <a:pPr marL="457200" lvl="0" indent="-342900" algn="l" rtl="0">
              <a:spcBef>
                <a:spcPts val="0"/>
              </a:spcBef>
              <a:spcAft>
                <a:spcPts val="0"/>
              </a:spcAft>
              <a:buClr>
                <a:schemeClr val="lt1"/>
              </a:buClr>
              <a:buSzPts val="1800"/>
              <a:buFont typeface="Sniglet"/>
              <a:buChar char="✘"/>
            </a:pPr>
            <a:r>
              <a:rPr lang="en" sz="1800">
                <a:solidFill>
                  <a:schemeClr val="lt1"/>
                </a:solidFill>
                <a:latin typeface="Sniglet"/>
                <a:ea typeface="Sniglet"/>
                <a:cs typeface="Sniglet"/>
                <a:sym typeface="Sniglet"/>
              </a:rPr>
              <a:t>Reduces errors in schedule by making sure constraints are satisfied without brute force/trial and error methods</a:t>
            </a:r>
            <a:endParaRPr sz="1800">
              <a:solidFill>
                <a:schemeClr val="lt1"/>
              </a:solidFill>
              <a:latin typeface="Sniglet"/>
              <a:ea typeface="Sniglet"/>
              <a:cs typeface="Sniglet"/>
              <a:sym typeface="Sniglet"/>
            </a:endParaRPr>
          </a:p>
          <a:p>
            <a:pPr marL="457200" lvl="0" indent="-342900" algn="l" rtl="0">
              <a:spcBef>
                <a:spcPts val="0"/>
              </a:spcBef>
              <a:spcAft>
                <a:spcPts val="0"/>
              </a:spcAft>
              <a:buClr>
                <a:schemeClr val="lt1"/>
              </a:buClr>
              <a:buSzPts val="1800"/>
              <a:buFont typeface="Sniglet"/>
              <a:buChar char="✘"/>
            </a:pPr>
            <a:r>
              <a:rPr lang="en" sz="1800">
                <a:solidFill>
                  <a:schemeClr val="lt1"/>
                </a:solidFill>
                <a:latin typeface="Sniglet"/>
                <a:ea typeface="Sniglet"/>
                <a:cs typeface="Sniglet"/>
                <a:sym typeface="Sniglet"/>
              </a:rPr>
              <a:t>Opportunity for scaling would reduce time spent on scheduling for other businesses</a:t>
            </a:r>
            <a:endParaRPr sz="1800">
              <a:solidFill>
                <a:schemeClr val="lt1"/>
              </a:solidFill>
              <a:latin typeface="Sniglet"/>
              <a:ea typeface="Sniglet"/>
              <a:cs typeface="Sniglet"/>
              <a:sym typeface="Sniglet"/>
            </a:endParaRPr>
          </a:p>
        </p:txBody>
      </p:sp>
      <p:sp>
        <p:nvSpPr>
          <p:cNvPr id="145" name="Google Shape;145;p28"/>
          <p:cNvSpPr/>
          <p:nvPr/>
        </p:nvSpPr>
        <p:spPr>
          <a:xfrm rot="355">
            <a:off x="3973514" y="2321868"/>
            <a:ext cx="674693" cy="57830"/>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rot="281">
            <a:off x="5274978" y="2321886"/>
            <a:ext cx="849820" cy="5778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50"/>
        <p:cNvGrpSpPr/>
        <p:nvPr/>
      </p:nvGrpSpPr>
      <p:grpSpPr>
        <a:xfrm>
          <a:off x="0" y="0"/>
          <a:ext cx="0" cy="0"/>
          <a:chOff x="0" y="0"/>
          <a:chExt cx="0" cy="0"/>
        </a:xfrm>
      </p:grpSpPr>
      <p:sp>
        <p:nvSpPr>
          <p:cNvPr id="151" name="Google Shape;151;p29"/>
          <p:cNvSpPr/>
          <p:nvPr/>
        </p:nvSpPr>
        <p:spPr>
          <a:xfrm>
            <a:off x="2268813" y="1047076"/>
            <a:ext cx="4606383" cy="358612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152" name="Google Shape;152;p29"/>
          <p:cNvSpPr txBox="1">
            <a:spLocks noGrp="1"/>
          </p:cNvSpPr>
          <p:nvPr>
            <p:ph type="body" idx="4294967295"/>
          </p:nvPr>
        </p:nvSpPr>
        <p:spPr>
          <a:xfrm>
            <a:off x="3485850" y="366400"/>
            <a:ext cx="2172300" cy="4809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Clr>
                <a:schemeClr val="dk1"/>
              </a:buClr>
              <a:buSzPts val="1100"/>
              <a:buFont typeface="Arial"/>
              <a:buNone/>
            </a:pPr>
            <a:r>
              <a:rPr lang="en" sz="2400">
                <a:solidFill>
                  <a:schemeClr val="lt1"/>
                </a:solidFill>
              </a:rPr>
              <a:t>Current Model</a:t>
            </a:r>
            <a:endParaRPr>
              <a:latin typeface="Walter Turncoat"/>
              <a:ea typeface="Walter Turncoat"/>
              <a:cs typeface="Walter Turncoat"/>
              <a:sym typeface="Walter Turncoat"/>
            </a:endParaRPr>
          </a:p>
        </p:txBody>
      </p:sp>
      <p:sp>
        <p:nvSpPr>
          <p:cNvPr id="153" name="Google Shape;153;p2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pic>
        <p:nvPicPr>
          <p:cNvPr id="154" name="Google Shape;154;p29"/>
          <p:cNvPicPr preferRelativeResize="0"/>
          <p:nvPr/>
        </p:nvPicPr>
        <p:blipFill rotWithShape="1">
          <a:blip r:embed="rId3">
            <a:alphaModFix/>
          </a:blip>
          <a:srcRect r="9926"/>
          <a:stretch/>
        </p:blipFill>
        <p:spPr>
          <a:xfrm>
            <a:off x="2445500" y="1243850"/>
            <a:ext cx="4234774" cy="2655801"/>
          </a:xfrm>
          <a:prstGeom prst="rect">
            <a:avLst/>
          </a:prstGeom>
          <a:noFill/>
          <a:ln>
            <a:noFill/>
          </a:ln>
        </p:spPr>
      </p:pic>
      <p:sp>
        <p:nvSpPr>
          <p:cNvPr id="155" name="Google Shape;155;p29"/>
          <p:cNvSpPr txBox="1"/>
          <p:nvPr/>
        </p:nvSpPr>
        <p:spPr>
          <a:xfrm>
            <a:off x="730600" y="832900"/>
            <a:ext cx="1534200" cy="3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156" name="Google Shape;156;p29"/>
          <p:cNvSpPr txBox="1">
            <a:spLocks noGrp="1"/>
          </p:cNvSpPr>
          <p:nvPr>
            <p:ph type="body" idx="4294967295"/>
          </p:nvPr>
        </p:nvSpPr>
        <p:spPr>
          <a:xfrm rot="-1923730">
            <a:off x="239690" y="804445"/>
            <a:ext cx="2182017" cy="71677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chemeClr val="lt1"/>
                </a:solidFill>
              </a:rPr>
              <a:t>#STRESSFUL!</a:t>
            </a:r>
            <a:endParaRPr sz="2400">
              <a:solidFill>
                <a:schemeClr val="lt1"/>
              </a:solidFill>
            </a:endParaRPr>
          </a:p>
          <a:p>
            <a:pPr marL="0" lvl="0" indent="0" algn="l" rtl="0">
              <a:spcBef>
                <a:spcPts val="0"/>
              </a:spcBef>
              <a:spcAft>
                <a:spcPts val="0"/>
              </a:spcAft>
              <a:buNone/>
            </a:pPr>
            <a:endParaRPr sz="2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Relevant Coursework for the project</a:t>
            </a:r>
            <a:endParaRPr/>
          </a:p>
        </p:txBody>
      </p:sp>
      <p:sp>
        <p:nvSpPr>
          <p:cNvPr id="162" name="Google Shape;162;p30"/>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164" name="Google Shape;164;p30"/>
          <p:cNvSpPr/>
          <p:nvPr/>
        </p:nvSpPr>
        <p:spPr>
          <a:xfrm>
            <a:off x="4308052" y="460027"/>
            <a:ext cx="456089" cy="447641"/>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txBox="1">
            <a:spLocks noGrp="1"/>
          </p:cNvSpPr>
          <p:nvPr>
            <p:ph type="body" idx="1"/>
          </p:nvPr>
        </p:nvSpPr>
        <p:spPr>
          <a:xfrm>
            <a:off x="1485400" y="17716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Databases</a:t>
            </a:r>
            <a:endParaRPr sz="1800"/>
          </a:p>
          <a:p>
            <a:pPr marL="457200" lvl="0" indent="-330200" algn="l" rtl="0">
              <a:spcBef>
                <a:spcPts val="600"/>
              </a:spcBef>
              <a:spcAft>
                <a:spcPts val="0"/>
              </a:spcAft>
              <a:buSzPts val="1600"/>
              <a:buChar char="✘"/>
            </a:pPr>
            <a:r>
              <a:rPr lang="en" sz="1600"/>
              <a:t>Storing and using resident and scheduling data</a:t>
            </a:r>
            <a:endParaRPr sz="1600"/>
          </a:p>
        </p:txBody>
      </p:sp>
      <p:sp>
        <p:nvSpPr>
          <p:cNvPr id="166" name="Google Shape;166;p30"/>
          <p:cNvSpPr txBox="1">
            <a:spLocks noGrp="1"/>
          </p:cNvSpPr>
          <p:nvPr>
            <p:ph type="body" idx="2"/>
          </p:nvPr>
        </p:nvSpPr>
        <p:spPr>
          <a:xfrm>
            <a:off x="1485389" y="32255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lt1"/>
                </a:solidFill>
              </a:rPr>
              <a:t>Algorithms</a:t>
            </a:r>
            <a:endParaRPr sz="1800">
              <a:solidFill>
                <a:schemeClr val="lt1"/>
              </a:solidFill>
            </a:endParaRPr>
          </a:p>
          <a:p>
            <a:pPr marL="457200" lvl="0" indent="-330200" algn="l" rtl="0">
              <a:spcBef>
                <a:spcPts val="600"/>
              </a:spcBef>
              <a:spcAft>
                <a:spcPts val="0"/>
              </a:spcAft>
              <a:buClr>
                <a:schemeClr val="lt1"/>
              </a:buClr>
              <a:buSzPts val="1600"/>
              <a:buChar char="✘"/>
            </a:pPr>
            <a:r>
              <a:rPr lang="en" sz="1600">
                <a:solidFill>
                  <a:schemeClr val="lt1"/>
                </a:solidFill>
              </a:rPr>
              <a:t>Constraint Propagation </a:t>
            </a:r>
            <a:endParaRPr sz="1600">
              <a:solidFill>
                <a:schemeClr val="lt1"/>
              </a:solidFill>
            </a:endParaRPr>
          </a:p>
          <a:p>
            <a:pPr marL="0" lvl="0" indent="0" algn="l" rtl="0">
              <a:spcBef>
                <a:spcPts val="600"/>
              </a:spcBef>
              <a:spcAft>
                <a:spcPts val="0"/>
              </a:spcAft>
              <a:buNone/>
            </a:pPr>
            <a:endParaRPr sz="1800">
              <a:solidFill>
                <a:schemeClr val="lt1"/>
              </a:solidFill>
            </a:endParaRPr>
          </a:p>
        </p:txBody>
      </p:sp>
      <p:sp>
        <p:nvSpPr>
          <p:cNvPr id="167" name="Google Shape;167;p30"/>
          <p:cNvSpPr txBox="1">
            <a:spLocks noGrp="1"/>
          </p:cNvSpPr>
          <p:nvPr>
            <p:ph type="body" idx="3"/>
          </p:nvPr>
        </p:nvSpPr>
        <p:spPr>
          <a:xfrm>
            <a:off x="5026702" y="322550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lt1"/>
                </a:solidFill>
              </a:rPr>
              <a:t>Artificial Intelligence</a:t>
            </a:r>
            <a:endParaRPr sz="1800">
              <a:solidFill>
                <a:schemeClr val="lt1"/>
              </a:solidFill>
            </a:endParaRPr>
          </a:p>
          <a:p>
            <a:pPr marL="457200" lvl="0" indent="-330200" algn="l" rtl="0">
              <a:spcBef>
                <a:spcPts val="600"/>
              </a:spcBef>
              <a:spcAft>
                <a:spcPts val="0"/>
              </a:spcAft>
              <a:buClr>
                <a:schemeClr val="lt1"/>
              </a:buClr>
              <a:buSzPts val="1600"/>
              <a:buChar char="✘"/>
            </a:pPr>
            <a:r>
              <a:rPr lang="en" sz="1600">
                <a:solidFill>
                  <a:schemeClr val="lt1"/>
                </a:solidFill>
              </a:rPr>
              <a:t>Forney</a:t>
            </a:r>
            <a:endParaRPr sz="1600">
              <a:solidFill>
                <a:schemeClr val="lt1"/>
              </a:solidFill>
            </a:endParaRPr>
          </a:p>
          <a:p>
            <a:pPr marL="457200" lvl="0" indent="-330200" algn="l" rtl="0">
              <a:spcBef>
                <a:spcPts val="0"/>
              </a:spcBef>
              <a:spcAft>
                <a:spcPts val="0"/>
              </a:spcAft>
              <a:buClr>
                <a:schemeClr val="lt1"/>
              </a:buClr>
              <a:buSzPts val="1600"/>
              <a:buChar char="✘"/>
            </a:pPr>
            <a:r>
              <a:rPr lang="en" sz="1600">
                <a:solidFill>
                  <a:schemeClr val="lt1"/>
                </a:solidFill>
              </a:rPr>
              <a:t>Maximizing expected utility</a:t>
            </a:r>
            <a:endParaRPr sz="1600">
              <a:solidFill>
                <a:schemeClr val="lt1"/>
              </a:solidFill>
            </a:endParaRPr>
          </a:p>
        </p:txBody>
      </p:sp>
      <p:sp>
        <p:nvSpPr>
          <p:cNvPr id="168" name="Google Shape;168;p30"/>
          <p:cNvSpPr txBox="1">
            <a:spLocks noGrp="1"/>
          </p:cNvSpPr>
          <p:nvPr>
            <p:ph type="body" idx="1"/>
          </p:nvPr>
        </p:nvSpPr>
        <p:spPr>
          <a:xfrm>
            <a:off x="5026700" y="1771650"/>
            <a:ext cx="26319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chemeClr val="lt1"/>
                </a:solidFill>
              </a:rPr>
              <a:t>Interaction Design</a:t>
            </a:r>
            <a:endParaRPr sz="1800">
              <a:solidFill>
                <a:schemeClr val="lt1"/>
              </a:solidFill>
            </a:endParaRPr>
          </a:p>
          <a:p>
            <a:pPr marL="457200" lvl="0" indent="-330200" algn="l" rtl="0">
              <a:spcBef>
                <a:spcPts val="600"/>
              </a:spcBef>
              <a:spcAft>
                <a:spcPts val="0"/>
              </a:spcAft>
              <a:buClr>
                <a:schemeClr val="lt1"/>
              </a:buClr>
              <a:buSzPts val="1600"/>
              <a:buChar char="✘"/>
            </a:pPr>
            <a:r>
              <a:rPr lang="en" sz="1600">
                <a:solidFill>
                  <a:schemeClr val="lt1"/>
                </a:solidFill>
              </a:rPr>
              <a:t>Web development skills</a:t>
            </a:r>
            <a:endParaRPr sz="1600">
              <a:solidFill>
                <a:schemeClr val="lt1"/>
              </a:solidFill>
            </a:endParaRPr>
          </a:p>
          <a:p>
            <a:pPr marL="457200" lvl="0" indent="-330200" algn="l" rtl="0">
              <a:spcBef>
                <a:spcPts val="0"/>
              </a:spcBef>
              <a:spcAft>
                <a:spcPts val="0"/>
              </a:spcAft>
              <a:buClr>
                <a:schemeClr val="lt1"/>
              </a:buClr>
              <a:buSzPts val="1600"/>
              <a:buChar char="✘"/>
            </a:pPr>
            <a:r>
              <a:rPr lang="en" sz="1600">
                <a:solidFill>
                  <a:schemeClr val="lt1"/>
                </a:solidFill>
              </a:rPr>
              <a:t>UX Design </a:t>
            </a:r>
            <a:endParaRPr sz="1600">
              <a:solidFill>
                <a:schemeClr val="lt1"/>
              </a:solidFill>
            </a:endParaRPr>
          </a:p>
        </p:txBody>
      </p:sp>
      <p:sp>
        <p:nvSpPr>
          <p:cNvPr id="169" name="Google Shape;169;p30"/>
          <p:cNvSpPr/>
          <p:nvPr/>
        </p:nvSpPr>
        <p:spPr>
          <a:xfrm>
            <a:off x="1556600" y="2191749"/>
            <a:ext cx="1780627" cy="66097"/>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5130750" y="3653000"/>
            <a:ext cx="2083359" cy="66097"/>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1556600" y="3653000"/>
            <a:ext cx="1152830" cy="66097"/>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5130750" y="2201850"/>
            <a:ext cx="1896126" cy="66097"/>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6000" y="103330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Development Plan</a:t>
            </a:r>
            <a:endParaRPr/>
          </a:p>
          <a:p>
            <a:pPr marL="0" lvl="0" indent="0" algn="ctr" rtl="0">
              <a:spcBef>
                <a:spcPts val="0"/>
              </a:spcBef>
              <a:spcAft>
                <a:spcPts val="0"/>
              </a:spcAft>
              <a:buNone/>
            </a:pPr>
            <a:r>
              <a:rPr lang="en" sz="1800"/>
              <a:t>Biweekly Sprints:</a:t>
            </a:r>
            <a:endParaRPr sz="1800"/>
          </a:p>
        </p:txBody>
      </p:sp>
      <p:sp>
        <p:nvSpPr>
          <p:cNvPr id="178" name="Google Shape;178;p31"/>
          <p:cNvSpPr/>
          <p:nvPr/>
        </p:nvSpPr>
        <p:spPr>
          <a:xfrm>
            <a:off x="4141750" y="2812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1"/>
          <p:cNvSpPr/>
          <p:nvPr/>
        </p:nvSpPr>
        <p:spPr>
          <a:xfrm>
            <a:off x="4274710" y="485776"/>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1"/>
          <p:cNvSpPr/>
          <p:nvPr/>
        </p:nvSpPr>
        <p:spPr>
          <a:xfrm>
            <a:off x="370802" y="2244038"/>
            <a:ext cx="1951800" cy="192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lt1"/>
                </a:solidFill>
                <a:latin typeface="Sniglet"/>
                <a:ea typeface="Sniglet"/>
                <a:cs typeface="Sniglet"/>
                <a:sym typeface="Sniglet"/>
              </a:rPr>
              <a:t>Planning</a:t>
            </a:r>
            <a:endParaRPr sz="1500">
              <a:solidFill>
                <a:srgbClr val="FFFFFF"/>
              </a:solidFill>
              <a:latin typeface="Sniglet"/>
              <a:ea typeface="Sniglet"/>
              <a:cs typeface="Sniglet"/>
              <a:sym typeface="Sniglet"/>
            </a:endParaRPr>
          </a:p>
        </p:txBody>
      </p:sp>
      <p:sp>
        <p:nvSpPr>
          <p:cNvPr id="181" name="Google Shape;181;p31"/>
          <p:cNvSpPr/>
          <p:nvPr/>
        </p:nvSpPr>
        <p:spPr>
          <a:xfrm>
            <a:off x="3596100" y="2244038"/>
            <a:ext cx="1951800" cy="192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solidFill>
                  <a:schemeClr val="lt1"/>
                </a:solidFill>
                <a:latin typeface="Sniglet"/>
                <a:ea typeface="Sniglet"/>
                <a:cs typeface="Sniglet"/>
                <a:sym typeface="Sniglet"/>
              </a:rPr>
              <a:t>Development</a:t>
            </a:r>
            <a:endParaRPr sz="1500">
              <a:solidFill>
                <a:srgbClr val="FFFFFF"/>
              </a:solidFill>
              <a:latin typeface="Sniglet"/>
              <a:ea typeface="Sniglet"/>
              <a:cs typeface="Sniglet"/>
              <a:sym typeface="Sniglet"/>
            </a:endParaRPr>
          </a:p>
        </p:txBody>
      </p:sp>
      <p:sp>
        <p:nvSpPr>
          <p:cNvPr id="182" name="Google Shape;182;p31"/>
          <p:cNvSpPr/>
          <p:nvPr/>
        </p:nvSpPr>
        <p:spPr>
          <a:xfrm>
            <a:off x="6799527" y="2244050"/>
            <a:ext cx="1951800" cy="1923600"/>
          </a:xfrm>
          <a:prstGeom prst="ellipse">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500">
                <a:solidFill>
                  <a:schemeClr val="lt1"/>
                </a:solidFill>
                <a:latin typeface="Sniglet"/>
                <a:ea typeface="Sniglet"/>
                <a:cs typeface="Sniglet"/>
                <a:sym typeface="Sniglet"/>
              </a:rPr>
              <a:t>Iteration</a:t>
            </a:r>
            <a:endParaRPr sz="1500">
              <a:solidFill>
                <a:srgbClr val="FFFFFF"/>
              </a:solidFill>
              <a:latin typeface="Sniglet"/>
              <a:ea typeface="Sniglet"/>
              <a:cs typeface="Sniglet"/>
              <a:sym typeface="Sniglet"/>
            </a:endParaRPr>
          </a:p>
        </p:txBody>
      </p:sp>
      <p:grpSp>
        <p:nvGrpSpPr>
          <p:cNvPr id="183" name="Google Shape;183;p31"/>
          <p:cNvGrpSpPr/>
          <p:nvPr/>
        </p:nvGrpSpPr>
        <p:grpSpPr>
          <a:xfrm>
            <a:off x="2033628" y="2667100"/>
            <a:ext cx="1792245" cy="232966"/>
            <a:chOff x="2266178" y="2764475"/>
            <a:chExt cx="1792245" cy="232966"/>
          </a:xfrm>
        </p:grpSpPr>
        <p:sp>
          <p:nvSpPr>
            <p:cNvPr id="184" name="Google Shape;184;p31"/>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1"/>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31"/>
          <p:cNvGrpSpPr/>
          <p:nvPr/>
        </p:nvGrpSpPr>
        <p:grpSpPr>
          <a:xfrm>
            <a:off x="5366928" y="2667100"/>
            <a:ext cx="1792245" cy="232966"/>
            <a:chOff x="2266178" y="2764475"/>
            <a:chExt cx="1792245" cy="232966"/>
          </a:xfrm>
        </p:grpSpPr>
        <p:sp>
          <p:nvSpPr>
            <p:cNvPr id="187" name="Google Shape;187;p31"/>
            <p:cNvSpPr/>
            <p:nvPr/>
          </p:nvSpPr>
          <p:spPr>
            <a:xfrm>
              <a:off x="2266178" y="2855800"/>
              <a:ext cx="1683567"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1"/>
            <p:cNvSpPr/>
            <p:nvPr/>
          </p:nvSpPr>
          <p:spPr>
            <a:xfrm>
              <a:off x="3870041" y="2764475"/>
              <a:ext cx="188382" cy="232966"/>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31"/>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90" name="Google Shape;190;p31"/>
          <p:cNvGrpSpPr/>
          <p:nvPr/>
        </p:nvGrpSpPr>
        <p:grpSpPr>
          <a:xfrm rot="-10371311">
            <a:off x="1985021" y="3854868"/>
            <a:ext cx="5366945" cy="1034869"/>
            <a:chOff x="242825" y="1204225"/>
            <a:chExt cx="2136775" cy="318400"/>
          </a:xfrm>
        </p:grpSpPr>
        <p:sp>
          <p:nvSpPr>
            <p:cNvPr id="191" name="Google Shape;191;p31"/>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712</Words>
  <Application>Microsoft Macintosh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Walter Turncoat</vt:lpstr>
      <vt:lpstr>Sniglet</vt:lpstr>
      <vt:lpstr>Arial</vt:lpstr>
      <vt:lpstr>Simple Light</vt:lpstr>
      <vt:lpstr>Ursula template</vt:lpstr>
      <vt:lpstr>Resolving Scheduling Woes</vt:lpstr>
      <vt:lpstr>The Problem</vt:lpstr>
      <vt:lpstr>HOURS</vt:lpstr>
      <vt:lpstr>PowerPoint Presentation</vt:lpstr>
      <vt:lpstr>Hopes and Requirements</vt:lpstr>
      <vt:lpstr>Impact</vt:lpstr>
      <vt:lpstr>PowerPoint Presentation</vt:lpstr>
      <vt:lpstr>Relevant Coursework for the project</vt:lpstr>
      <vt:lpstr>Product Development Plan Biweekly Sprints:</vt:lpstr>
      <vt:lpstr>thanks!</vt:lpstr>
      <vt:lpstr>PowerPoint Presentation</vt:lpstr>
      <vt:lpstr>Extra 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Resolving Scheduling Woes</dc:title>
  <cp:lastModifiedBy>Flora, Annie</cp:lastModifiedBy>
  <cp:revision>1</cp:revision>
  <dcterms:modified xsi:type="dcterms:W3CDTF">2019-09-04T23:47:42Z</dcterms:modified>
</cp:coreProperties>
</file>