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Sniglet"/>
      <p:regular r:id="rId19"/>
    </p:embeddedFont>
    <p:embeddedFont>
      <p:font typeface="Walter Turncoat"/>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alterTurncoat-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Sniglet-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252c9cf30_0_14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252c9cf30_0_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252c9cf30_0_16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252c9cf30_0_1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252c9cf30_0_17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252c9cf30_0_1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252c9cf30_0_18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252c9cf30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252c9cf30_0_14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252c9cf30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chemeClr val="dk1"/>
                </a:solidFill>
              </a:rPr>
              <a:t>ANNIE</a:t>
            </a:r>
            <a:endParaRPr b="1" sz="1000">
              <a:solidFill>
                <a:schemeClr val="dk1"/>
              </a:solidFill>
            </a:endParaRPr>
          </a:p>
          <a:p>
            <a:pPr indent="0" lvl="0" marL="0" rtl="0" algn="l">
              <a:spcBef>
                <a:spcPts val="0"/>
              </a:spcBef>
              <a:spcAft>
                <a:spcPts val="0"/>
              </a:spcAft>
              <a:buClr>
                <a:schemeClr val="dk1"/>
              </a:buClr>
              <a:buSzPts val="1100"/>
              <a:buFont typeface="Arial"/>
              <a:buNone/>
            </a:pPr>
            <a:r>
              <a:t/>
            </a:r>
            <a:endParaRPr b="1"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Same problem and reiterate - state that we are continuing to work to add more constraints and optimize alg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LAC (Los Angeles County)+USC psychiatry residency program has an inpatient locked facility at Augustus Hawkins Hospital. During the course of the year, 24 residents rotate through the facility (interns and second-year residents). Chief resident of this site is responsible for the creation of a call schedule for the year which takes into account different responsibilities</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252c9cf30_0_14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252c9cf30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LIAM</a:t>
            </a:r>
            <a:endParaRPr b="1"/>
          </a:p>
          <a:p>
            <a:pPr indent="0" lvl="0" marL="0" rtl="0" algn="l">
              <a:spcBef>
                <a:spcPts val="0"/>
              </a:spcBef>
              <a:spcAft>
                <a:spcPts val="0"/>
              </a:spcAft>
              <a:buNone/>
            </a:pPr>
            <a:r>
              <a:rPr lang="en"/>
              <a:t>Talk about how far along we are with this and what more needs to be done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252c9cf30_0_14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252c9cf30_0_1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LINA</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Talk about what mvps we have completed and what we still need to accomplish … stars are complete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State that future phases is what we will be tackling this semester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MVP (or minimum viable product which is basically the first iteration or launch of the product), we will fulfill the baseline requirements that Dr. Jones asked for. These include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Having a minimum number of people on the 4 different shift types: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Day float (person on call during the day when the rest of the team members leave)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Night float (person on call who covers the entire hospital overnight)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Long call and short call (people who cover the hospital over the weekend)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Each resident will rotate over the course of a two month block</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 able to take vacation block requests into account if possible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Balance each ward with second and first year residents so that each ward is equivalent in terms of resident knowledge/experience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future phases a couple things that we would like to accomplish will be to:</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Allow residents to autonomously swap shifts without needing approval from Dr. Jones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Setting constraints on groups of people rather than each person individually</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Scaling to broader use cases - this includes expanding to other areas of the hospital/other hospitals as well as other types of businesses that need to schedule groups (like a retail business with Sales Associates, Managers, etc.)</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252c9cf30_0_15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252c9cf30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SOPHIA</a:t>
            </a:r>
            <a:r>
              <a:rPr lang="en"/>
              <a:t> </a:t>
            </a:r>
            <a:endParaRPr/>
          </a:p>
          <a:p>
            <a:pPr indent="0" lvl="0" marL="0" rtl="0" algn="l">
              <a:spcBef>
                <a:spcPts val="0"/>
              </a:spcBef>
              <a:spcAft>
                <a:spcPts val="0"/>
              </a:spcAft>
              <a:buNone/>
            </a:pPr>
            <a:r>
              <a:rPr lang="en"/>
              <a:t>State that so far we have </a:t>
            </a:r>
            <a:r>
              <a:rPr lang="en"/>
              <a:t>definitely</a:t>
            </a:r>
            <a:r>
              <a:rPr lang="en"/>
              <a:t> checked off helping her save, but this semester will be focused on helping her save more time by finishing satisfying all of her constraints. Since we still have some missing she would have to do these by hand and our goal is for her to not have to do any constraints herself </a:t>
            </a:r>
            <a:endParaRPr/>
          </a:p>
          <a:p>
            <a:pPr indent="0" lvl="0" marL="0" rtl="0" algn="l">
              <a:spcBef>
                <a:spcPts val="0"/>
              </a:spcBef>
              <a:spcAft>
                <a:spcPts val="0"/>
              </a:spcAft>
              <a:buNone/>
            </a:pPr>
            <a:r>
              <a:rPr lang="en"/>
              <a:t>Her time can be spent on other things</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Increases revenue for the hospital by decreasing time spent by Dr. Kelly Jones on scheduling brute force</a:t>
            </a:r>
            <a:endParaRPr>
              <a:solidFill>
                <a:schemeClr val="dk1"/>
              </a:solidFill>
            </a:endParaRPr>
          </a:p>
          <a:p>
            <a:pPr indent="0" lvl="0" marL="0" rtl="0" algn="l">
              <a:spcBef>
                <a:spcPts val="0"/>
              </a:spcBef>
              <a:spcAft>
                <a:spcPts val="0"/>
              </a:spcAft>
              <a:buNone/>
            </a:pPr>
            <a:r>
              <a:rPr lang="en"/>
              <a:t>Can save time and $ for LOTs of businesses in the future once scales out (esp if schedulers are being paid by the hour b/c that will have a direct visible impact)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cc36c63a3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cc36c63a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CHRIS</a:t>
            </a:r>
            <a:endParaRPr b="1"/>
          </a:p>
          <a:p>
            <a:pPr indent="0" lvl="0" marL="0" rtl="0" algn="l">
              <a:spcBef>
                <a:spcPts val="0"/>
              </a:spcBef>
              <a:spcAft>
                <a:spcPts val="0"/>
              </a:spcAft>
              <a:buNone/>
            </a:pPr>
            <a:r>
              <a:rPr b="1" lang="en"/>
              <a:t>Talk about UI </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252c9cf30_0_16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252c9cf30_0_1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CHRIS</a:t>
            </a:r>
            <a:endParaRPr b="1"/>
          </a:p>
          <a:p>
            <a:pPr indent="0" lvl="0" marL="0" rtl="0" algn="l">
              <a:spcBef>
                <a:spcPts val="0"/>
              </a:spcBef>
              <a:spcAft>
                <a:spcPts val="0"/>
              </a:spcAft>
              <a:buNone/>
            </a:pPr>
            <a:r>
              <a:rPr b="1" lang="en"/>
              <a:t>Talk about UI </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252c9cf30_0_15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252c9cf30_0_1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LINA</a:t>
            </a:r>
            <a:endParaRPr b="1"/>
          </a:p>
          <a:p>
            <a:pPr indent="0" lvl="0" marL="0" rtl="0" algn="l">
              <a:spcBef>
                <a:spcPts val="0"/>
              </a:spcBef>
              <a:spcAft>
                <a:spcPts val="0"/>
              </a:spcAft>
              <a:buNone/>
            </a:pPr>
            <a:r>
              <a:rPr b="1" lang="en"/>
              <a:t>And also 401 lol since we are continuing on from there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252c9cf30_0_16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252c9cf30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AMELIA</a:t>
            </a:r>
            <a:endParaRPr b="1"/>
          </a:p>
          <a:p>
            <a:pPr indent="0" lvl="0" marL="0" rtl="0" algn="l">
              <a:spcBef>
                <a:spcPts val="0"/>
              </a:spcBef>
              <a:spcAft>
                <a:spcPts val="0"/>
              </a:spcAft>
              <a:buNone/>
            </a:pPr>
            <a:r>
              <a:rPr b="1" lang="en"/>
              <a:t>We have done a good job of having daily standups to stay on the same page as well as weekly meetings with our advisor forney which we will continue to do this semester. We finished an iteration and are now on a second phase of this project </a:t>
            </a:r>
            <a:endParaRPr b="1"/>
          </a:p>
          <a:p>
            <a:pPr indent="0" lvl="0" marL="0" rtl="0" algn="l">
              <a:spcBef>
                <a:spcPts val="0"/>
              </a:spcBef>
              <a:spcAft>
                <a:spcPts val="0"/>
              </a:spcAft>
              <a:buNone/>
            </a:pPr>
            <a:r>
              <a:rPr lang="en"/>
              <a:t>We will have a </a:t>
            </a:r>
            <a:r>
              <a:rPr b="1" lang="en"/>
              <a:t>daily</a:t>
            </a:r>
            <a:r>
              <a:rPr lang="en"/>
              <a:t> standup to discuss our progress and bring up any challenges we’re facing. We will be meeting </a:t>
            </a:r>
            <a:r>
              <a:rPr b="1" lang="en"/>
              <a:t>weekly</a:t>
            </a:r>
            <a:r>
              <a:rPr lang="en"/>
              <a:t> with Forney and we are on a </a:t>
            </a:r>
            <a:r>
              <a:rPr b="1" lang="en"/>
              <a:t>biweekly</a:t>
            </a:r>
            <a:r>
              <a:rPr lang="en"/>
              <a:t> sprint schedule. We will also be meeting with Dr. Jones regularly throughout this process to better understand her needs and to make sure that the product we create aligns with her vision.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685800" y="1991813"/>
            <a:ext cx="77724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56" name="Shape 56"/>
        <p:cNvGrpSpPr/>
        <p:nvPr/>
      </p:nvGrpSpPr>
      <p:grpSpPr>
        <a:xfrm>
          <a:off x="0" y="0"/>
          <a:ext cx="0" cy="0"/>
          <a:chOff x="0" y="0"/>
          <a:chExt cx="0" cy="0"/>
        </a:xfrm>
      </p:grpSpPr>
      <p:sp>
        <p:nvSpPr>
          <p:cNvPr id="57" name="Google Shape;57;p15"/>
          <p:cNvSpPr txBox="1"/>
          <p:nvPr>
            <p:ph type="ctrTitle"/>
          </p:nvPr>
        </p:nvSpPr>
        <p:spPr>
          <a:xfrm>
            <a:off x="685800" y="1964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58" name="Google Shape;58;p15"/>
          <p:cNvSpPr txBox="1"/>
          <p:nvPr>
            <p:ph idx="1" type="subTitle"/>
          </p:nvPr>
        </p:nvSpPr>
        <p:spPr>
          <a:xfrm>
            <a:off x="685800" y="31448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9" name="Google Shape;59;p15"/>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60" name="Shape 60"/>
        <p:cNvGrpSpPr/>
        <p:nvPr/>
      </p:nvGrpSpPr>
      <p:grpSpPr>
        <a:xfrm>
          <a:off x="0" y="0"/>
          <a:ext cx="0" cy="0"/>
          <a:chOff x="0" y="0"/>
          <a:chExt cx="0" cy="0"/>
        </a:xfrm>
      </p:grpSpPr>
      <p:sp>
        <p:nvSpPr>
          <p:cNvPr id="61" name="Google Shape;61;p16"/>
          <p:cNvSpPr txBox="1"/>
          <p:nvPr>
            <p:ph idx="1" type="body"/>
          </p:nvPr>
        </p:nvSpPr>
        <p:spPr>
          <a:xfrm>
            <a:off x="1700925" y="1399800"/>
            <a:ext cx="5742300" cy="8199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Char char="✘"/>
              <a:defRPr sz="3000"/>
            </a:lvl1pPr>
            <a:lvl2pPr indent="-419100" lvl="1" marL="914400" rtl="0" algn="ctr">
              <a:spcBef>
                <a:spcPts val="0"/>
              </a:spcBef>
              <a:spcAft>
                <a:spcPts val="0"/>
              </a:spcAft>
              <a:buSzPts val="3000"/>
              <a:buChar char="○"/>
              <a:defRPr sz="3000"/>
            </a:lvl2pPr>
            <a:lvl3pPr indent="-419100" lvl="2" marL="1371600" rtl="0" algn="ctr">
              <a:spcBef>
                <a:spcPts val="0"/>
              </a:spcBef>
              <a:spcAft>
                <a:spcPts val="0"/>
              </a:spcAft>
              <a:buSzPts val="3000"/>
              <a:buChar char="■"/>
              <a:defRPr sz="3000"/>
            </a:lvl3pPr>
            <a:lvl4pPr indent="-419100" lvl="3" marL="1828800" rtl="0" algn="ctr">
              <a:spcBef>
                <a:spcPts val="0"/>
              </a:spcBef>
              <a:spcAft>
                <a:spcPts val="0"/>
              </a:spcAft>
              <a:buSzPts val="3000"/>
              <a:buChar char="●"/>
              <a:defRPr sz="3000"/>
            </a:lvl4pPr>
            <a:lvl5pPr indent="-419100" lvl="4" marL="2286000" rtl="0" algn="ctr">
              <a:spcBef>
                <a:spcPts val="0"/>
              </a:spcBef>
              <a:spcAft>
                <a:spcPts val="0"/>
              </a:spcAft>
              <a:buSzPts val="3000"/>
              <a:buChar char="○"/>
              <a:defRPr sz="3000"/>
            </a:lvl5pPr>
            <a:lvl6pPr indent="-419100" lvl="5" marL="2743200" rtl="0" algn="ctr">
              <a:spcBef>
                <a:spcPts val="0"/>
              </a:spcBef>
              <a:spcAft>
                <a:spcPts val="0"/>
              </a:spcAft>
              <a:buSzPts val="3000"/>
              <a:buChar char="■"/>
              <a:defRPr sz="3000"/>
            </a:lvl6pPr>
            <a:lvl7pPr indent="-419100" lvl="6" marL="3200400" rtl="0" algn="ctr">
              <a:spcBef>
                <a:spcPts val="0"/>
              </a:spcBef>
              <a:spcAft>
                <a:spcPts val="0"/>
              </a:spcAft>
              <a:buSzPts val="3000"/>
              <a:buChar char="●"/>
              <a:defRPr sz="3000"/>
            </a:lvl7pPr>
            <a:lvl8pPr indent="-419100" lvl="7" marL="3657600" rtl="0" algn="ctr">
              <a:spcBef>
                <a:spcPts val="0"/>
              </a:spcBef>
              <a:spcAft>
                <a:spcPts val="0"/>
              </a:spcAft>
              <a:buSzPts val="3000"/>
              <a:buChar char="○"/>
              <a:defRPr sz="3000"/>
            </a:lvl8pPr>
            <a:lvl9pPr indent="-419100" lvl="8" marL="4114800" rtl="0" algn="ctr">
              <a:spcBef>
                <a:spcPts val="0"/>
              </a:spcBef>
              <a:spcAft>
                <a:spcPts val="0"/>
              </a:spcAft>
              <a:buSzPts val="3000"/>
              <a:buChar char="■"/>
              <a:defRPr sz="3000"/>
            </a:lvl9pPr>
          </a:lstStyle>
          <a:p/>
        </p:txBody>
      </p:sp>
      <p:sp>
        <p:nvSpPr>
          <p:cNvPr id="62" name="Google Shape;62;p16"/>
          <p:cNvSpPr txBox="1"/>
          <p:nvPr/>
        </p:nvSpPr>
        <p:spPr>
          <a:xfrm>
            <a:off x="3593400" y="857569"/>
            <a:ext cx="1957200" cy="65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63" name="Google Shape;63;p16"/>
          <p:cNvSpPr/>
          <p:nvPr/>
        </p:nvSpPr>
        <p:spPr>
          <a:xfrm>
            <a:off x="4128150" y="550650"/>
            <a:ext cx="887711" cy="849160"/>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5" name="Shape 65"/>
        <p:cNvGrpSpPr/>
        <p:nvPr/>
      </p:nvGrpSpPr>
      <p:grpSpPr>
        <a:xfrm>
          <a:off x="0" y="0"/>
          <a:ext cx="0" cy="0"/>
          <a:chOff x="0" y="0"/>
          <a:chExt cx="0" cy="0"/>
        </a:xfrm>
      </p:grpSpPr>
      <p:sp>
        <p:nvSpPr>
          <p:cNvPr id="66" name="Google Shape;66;p17"/>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67" name="Google Shape;67;p17"/>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68" name="Google Shape;68;p17"/>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69" name="Shape 69"/>
        <p:cNvGrpSpPr/>
        <p:nvPr/>
      </p:nvGrpSpPr>
      <p:grpSpPr>
        <a:xfrm>
          <a:off x="0" y="0"/>
          <a:ext cx="0" cy="0"/>
          <a:chOff x="0" y="0"/>
          <a:chExt cx="0" cy="0"/>
        </a:xfrm>
      </p:grpSpPr>
      <p:sp>
        <p:nvSpPr>
          <p:cNvPr id="70" name="Google Shape;70;p18"/>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71" name="Google Shape;71;p18"/>
          <p:cNvSpPr txBox="1"/>
          <p:nvPr>
            <p:ph idx="1" type="body"/>
          </p:nvPr>
        </p:nvSpPr>
        <p:spPr>
          <a:xfrm>
            <a:off x="457200" y="1507925"/>
            <a:ext cx="3994500" cy="34179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72" name="Google Shape;72;p18"/>
          <p:cNvSpPr txBox="1"/>
          <p:nvPr>
            <p:ph idx="2" type="body"/>
          </p:nvPr>
        </p:nvSpPr>
        <p:spPr>
          <a:xfrm>
            <a:off x="4692275" y="1507925"/>
            <a:ext cx="3994500" cy="34179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73" name="Google Shape;73;p18"/>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74" name="Shape 74"/>
        <p:cNvGrpSpPr/>
        <p:nvPr/>
      </p:nvGrpSpPr>
      <p:grpSpPr>
        <a:xfrm>
          <a:off x="0" y="0"/>
          <a:ext cx="0" cy="0"/>
          <a:chOff x="0" y="0"/>
          <a:chExt cx="0" cy="0"/>
        </a:xfrm>
      </p:grpSpPr>
      <p:sp>
        <p:nvSpPr>
          <p:cNvPr id="75" name="Google Shape;75;p19"/>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76" name="Google Shape;76;p19"/>
          <p:cNvSpPr txBox="1"/>
          <p:nvPr>
            <p:ph idx="1" type="body"/>
          </p:nvPr>
        </p:nvSpPr>
        <p:spPr>
          <a:xfrm>
            <a:off x="457200" y="1507925"/>
            <a:ext cx="2631900" cy="3417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7" name="Google Shape;77;p19"/>
          <p:cNvSpPr txBox="1"/>
          <p:nvPr>
            <p:ph idx="2" type="body"/>
          </p:nvPr>
        </p:nvSpPr>
        <p:spPr>
          <a:xfrm>
            <a:off x="3223964" y="1507925"/>
            <a:ext cx="2631900" cy="3417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8" name="Google Shape;78;p19"/>
          <p:cNvSpPr txBox="1"/>
          <p:nvPr>
            <p:ph idx="3" type="body"/>
          </p:nvPr>
        </p:nvSpPr>
        <p:spPr>
          <a:xfrm>
            <a:off x="5990727" y="1507925"/>
            <a:ext cx="2631900" cy="3417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9" name="Google Shape;79;p19"/>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20"/>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82" name="Google Shape;82;p20"/>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3" name="Shape 83"/>
        <p:cNvGrpSpPr/>
        <p:nvPr/>
      </p:nvGrpSpPr>
      <p:grpSpPr>
        <a:xfrm>
          <a:off x="0" y="0"/>
          <a:ext cx="0" cy="0"/>
          <a:chOff x="0" y="0"/>
          <a:chExt cx="0" cy="0"/>
        </a:xfrm>
      </p:grpSpPr>
      <p:sp>
        <p:nvSpPr>
          <p:cNvPr id="84" name="Google Shape;84;p21"/>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85" name="Google Shape;85;p21"/>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6" name="Shape 86"/>
        <p:cNvGrpSpPr/>
        <p:nvPr/>
      </p:nvGrpSpPr>
      <p:grpSpPr>
        <a:xfrm>
          <a:off x="0" y="0"/>
          <a:ext cx="0" cy="0"/>
          <a:chOff x="0" y="0"/>
          <a:chExt cx="0" cy="0"/>
        </a:xfrm>
      </p:grpSpPr>
      <p:sp>
        <p:nvSpPr>
          <p:cNvPr id="87" name="Google Shape;87;p22"/>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no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p:txBody>
      </p:sp>
      <p:sp>
        <p:nvSpPr>
          <p:cNvPr id="52" name="Google Shape;52;p13"/>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indent="-355600" lvl="1" marL="914400" rtl="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indent="-355600" lvl="2" marL="1371600" rtl="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indent="-355600" lvl="3" marL="1828800" rtl="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indent="-355600" lvl="4" marL="2286000" rtl="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indent="-355600" lvl="5" marL="2743200" rtl="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indent="-355600" lvl="6" marL="3200400" rtl="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indent="-355600" lvl="7" marL="3657600" rtl="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indent="-355600" lvl="8" marL="4114800" rtl="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p:txBody>
      </p:sp>
      <p:sp>
        <p:nvSpPr>
          <p:cNvPr id="53" name="Google Shape;53;p13"/>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lvl="0" rtl="0" algn="ctr">
              <a:buNone/>
              <a:defRPr sz="1000">
                <a:solidFill>
                  <a:srgbClr val="FFFFFF"/>
                </a:solidFill>
                <a:latin typeface="Sniglet"/>
                <a:ea typeface="Sniglet"/>
                <a:cs typeface="Sniglet"/>
                <a:sym typeface="Sniglet"/>
              </a:defRPr>
            </a:lvl1pPr>
            <a:lvl2pPr lvl="1" rtl="0" algn="ctr">
              <a:buNone/>
              <a:defRPr sz="1000">
                <a:solidFill>
                  <a:srgbClr val="FFFFFF"/>
                </a:solidFill>
                <a:latin typeface="Sniglet"/>
                <a:ea typeface="Sniglet"/>
                <a:cs typeface="Sniglet"/>
                <a:sym typeface="Sniglet"/>
              </a:defRPr>
            </a:lvl2pPr>
            <a:lvl3pPr lvl="2" rtl="0" algn="ctr">
              <a:buNone/>
              <a:defRPr sz="1000">
                <a:solidFill>
                  <a:srgbClr val="FFFFFF"/>
                </a:solidFill>
                <a:latin typeface="Sniglet"/>
                <a:ea typeface="Sniglet"/>
                <a:cs typeface="Sniglet"/>
                <a:sym typeface="Sniglet"/>
              </a:defRPr>
            </a:lvl3pPr>
            <a:lvl4pPr lvl="3" rtl="0" algn="ctr">
              <a:buNone/>
              <a:defRPr sz="1000">
                <a:solidFill>
                  <a:srgbClr val="FFFFFF"/>
                </a:solidFill>
                <a:latin typeface="Sniglet"/>
                <a:ea typeface="Sniglet"/>
                <a:cs typeface="Sniglet"/>
                <a:sym typeface="Sniglet"/>
              </a:defRPr>
            </a:lvl4pPr>
            <a:lvl5pPr lvl="4" rtl="0" algn="ctr">
              <a:buNone/>
              <a:defRPr sz="1000">
                <a:solidFill>
                  <a:srgbClr val="FFFFFF"/>
                </a:solidFill>
                <a:latin typeface="Sniglet"/>
                <a:ea typeface="Sniglet"/>
                <a:cs typeface="Sniglet"/>
                <a:sym typeface="Sniglet"/>
              </a:defRPr>
            </a:lvl5pPr>
            <a:lvl6pPr lvl="5" rtl="0" algn="ctr">
              <a:buNone/>
              <a:defRPr sz="1000">
                <a:solidFill>
                  <a:srgbClr val="FFFFFF"/>
                </a:solidFill>
                <a:latin typeface="Sniglet"/>
                <a:ea typeface="Sniglet"/>
                <a:cs typeface="Sniglet"/>
                <a:sym typeface="Sniglet"/>
              </a:defRPr>
            </a:lvl6pPr>
            <a:lvl7pPr lvl="6" rtl="0" algn="ctr">
              <a:buNone/>
              <a:defRPr sz="1000">
                <a:solidFill>
                  <a:srgbClr val="FFFFFF"/>
                </a:solidFill>
                <a:latin typeface="Sniglet"/>
                <a:ea typeface="Sniglet"/>
                <a:cs typeface="Sniglet"/>
                <a:sym typeface="Sniglet"/>
              </a:defRPr>
            </a:lvl7pPr>
            <a:lvl8pPr lvl="7" rtl="0" algn="ctr">
              <a:buNone/>
              <a:defRPr sz="1000">
                <a:solidFill>
                  <a:srgbClr val="FFFFFF"/>
                </a:solidFill>
                <a:latin typeface="Sniglet"/>
                <a:ea typeface="Sniglet"/>
                <a:cs typeface="Sniglet"/>
                <a:sym typeface="Sniglet"/>
              </a:defRPr>
            </a:lvl8pPr>
            <a:lvl9pPr lvl="8" rtl="0" algn="ctr">
              <a:buNone/>
              <a:defRPr sz="1000">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91" name="Shape 91"/>
        <p:cNvGrpSpPr/>
        <p:nvPr/>
      </p:nvGrpSpPr>
      <p:grpSpPr>
        <a:xfrm>
          <a:off x="0" y="0"/>
          <a:ext cx="0" cy="0"/>
          <a:chOff x="0" y="0"/>
          <a:chExt cx="0" cy="0"/>
        </a:xfrm>
      </p:grpSpPr>
      <p:sp>
        <p:nvSpPr>
          <p:cNvPr id="92" name="Google Shape;92;p23"/>
          <p:cNvSpPr txBox="1"/>
          <p:nvPr>
            <p:ph type="ctrTitle"/>
          </p:nvPr>
        </p:nvSpPr>
        <p:spPr>
          <a:xfrm>
            <a:off x="1368700" y="2192075"/>
            <a:ext cx="6271500" cy="54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200"/>
              <a:t>USchedule</a:t>
            </a:r>
            <a:r>
              <a:rPr lang="en"/>
              <a:t> </a:t>
            </a:r>
            <a:r>
              <a:rPr lang="en" sz="4000"/>
              <a:t>Resolving Scheduling Woes</a:t>
            </a:r>
            <a:endParaRPr sz="4000"/>
          </a:p>
        </p:txBody>
      </p:sp>
      <p:sp>
        <p:nvSpPr>
          <p:cNvPr id="93" name="Google Shape;93;p23"/>
          <p:cNvSpPr/>
          <p:nvPr/>
        </p:nvSpPr>
        <p:spPr>
          <a:xfrm flipH="1" rot="10800000">
            <a:off x="3098600" y="2137423"/>
            <a:ext cx="3210654" cy="54652"/>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3"/>
          <p:cNvSpPr/>
          <p:nvPr/>
        </p:nvSpPr>
        <p:spPr>
          <a:xfrm>
            <a:off x="3656599" y="2937614"/>
            <a:ext cx="1642763" cy="709946"/>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p:nvPr/>
        </p:nvSpPr>
        <p:spPr>
          <a:xfrm>
            <a:off x="4042047" y="261725"/>
            <a:ext cx="924813" cy="856184"/>
          </a:xfrm>
          <a:custGeom>
            <a:rect b="b" l="l" r="r" t="t"/>
            <a:pathLst>
              <a:path extrusionOk="0" h="15987" w="16766">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3"/>
          <p:cNvSpPr txBox="1"/>
          <p:nvPr>
            <p:ph type="ctrTitle"/>
          </p:nvPr>
        </p:nvSpPr>
        <p:spPr>
          <a:xfrm>
            <a:off x="685800" y="3846800"/>
            <a:ext cx="7772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402 Senior Project</a:t>
            </a:r>
            <a:endParaRPr sz="2400"/>
          </a:p>
          <a:p>
            <a:pPr indent="0" lvl="0" marL="457200" rtl="0" algn="ctr">
              <a:spcBef>
                <a:spcPts val="0"/>
              </a:spcBef>
              <a:spcAft>
                <a:spcPts val="0"/>
              </a:spcAft>
              <a:buNone/>
            </a:pPr>
            <a:r>
              <a:rPr i="1" lang="en" sz="1800"/>
              <a:t>Annie Flora, Amelia Jay, Liam Namba, Cristalina Nguyen, Sophia Prochnow, Christian Santander</a:t>
            </a:r>
            <a:endParaRPr i="1" sz="1800"/>
          </a:p>
        </p:txBody>
      </p:sp>
      <p:grpSp>
        <p:nvGrpSpPr>
          <p:cNvPr id="97" name="Google Shape;97;p23"/>
          <p:cNvGrpSpPr/>
          <p:nvPr/>
        </p:nvGrpSpPr>
        <p:grpSpPr>
          <a:xfrm flipH="1" rot="4929498">
            <a:off x="2950144" y="444891"/>
            <a:ext cx="702943" cy="1015238"/>
            <a:chOff x="1113100" y="2199475"/>
            <a:chExt cx="801900" cy="709925"/>
          </a:xfrm>
        </p:grpSpPr>
        <p:sp>
          <p:nvSpPr>
            <p:cNvPr id="98" name="Google Shape;98;p23"/>
            <p:cNvSpPr/>
            <p:nvPr/>
          </p:nvSpPr>
          <p:spPr>
            <a:xfrm>
              <a:off x="1113100" y="2291450"/>
              <a:ext cx="735850" cy="617950"/>
            </a:xfrm>
            <a:custGeom>
              <a:rect b="b" l="l" r="r" t="t"/>
              <a:pathLst>
                <a:path extrusionOk="0" h="24718" w="29434">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3"/>
            <p:cNvSpPr/>
            <p:nvPr/>
          </p:nvSpPr>
          <p:spPr>
            <a:xfrm>
              <a:off x="1745175" y="2199475"/>
              <a:ext cx="169825" cy="162775"/>
            </a:xfrm>
            <a:custGeom>
              <a:rect b="b" l="l" r="r" t="t"/>
              <a:pathLst>
                <a:path extrusionOk="0" h="6511" w="6793">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92" name="Shape 192"/>
        <p:cNvGrpSpPr/>
        <p:nvPr/>
      </p:nvGrpSpPr>
      <p:grpSpPr>
        <a:xfrm>
          <a:off x="0" y="0"/>
          <a:ext cx="0" cy="0"/>
          <a:chOff x="0" y="0"/>
          <a:chExt cx="0" cy="0"/>
        </a:xfrm>
      </p:grpSpPr>
      <p:sp>
        <p:nvSpPr>
          <p:cNvPr id="193" name="Google Shape;193;p32"/>
          <p:cNvSpPr txBox="1"/>
          <p:nvPr>
            <p:ph idx="4294967295" type="ctrTitle"/>
          </p:nvPr>
        </p:nvSpPr>
        <p:spPr>
          <a:xfrm>
            <a:off x="6344025" y="685938"/>
            <a:ext cx="2518800" cy="7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thanks!</a:t>
            </a:r>
            <a:endParaRPr sz="4800"/>
          </a:p>
        </p:txBody>
      </p:sp>
      <p:sp>
        <p:nvSpPr>
          <p:cNvPr id="194" name="Google Shape;194;p32"/>
          <p:cNvSpPr/>
          <p:nvPr/>
        </p:nvSpPr>
        <p:spPr>
          <a:xfrm>
            <a:off x="6651449" y="134650"/>
            <a:ext cx="687464" cy="691590"/>
          </a:xfrm>
          <a:custGeom>
            <a:rect b="b" l="l" r="r" t="t"/>
            <a:pathLst>
              <a:path extrusionOk="0" h="15938" w="15842">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2"/>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96" name="Google Shape;196;p32"/>
          <p:cNvPicPr preferRelativeResize="0"/>
          <p:nvPr/>
        </p:nvPicPr>
        <p:blipFill rotWithShape="1">
          <a:blip r:embed="rId3">
            <a:alphaModFix/>
          </a:blip>
          <a:srcRect b="0" l="2410" r="0" t="2181"/>
          <a:stretch/>
        </p:blipFill>
        <p:spPr>
          <a:xfrm>
            <a:off x="0" y="0"/>
            <a:ext cx="3087176" cy="4444099"/>
          </a:xfrm>
          <a:prstGeom prst="rect">
            <a:avLst/>
          </a:prstGeom>
          <a:noFill/>
          <a:ln>
            <a:noFill/>
          </a:ln>
        </p:spPr>
      </p:pic>
      <p:pic>
        <p:nvPicPr>
          <p:cNvPr id="197" name="Google Shape;197;p32"/>
          <p:cNvPicPr preferRelativeResize="0"/>
          <p:nvPr/>
        </p:nvPicPr>
        <p:blipFill rotWithShape="1">
          <a:blip r:embed="rId4">
            <a:alphaModFix/>
          </a:blip>
          <a:srcRect b="0" l="7527" r="20503" t="36876"/>
          <a:stretch/>
        </p:blipFill>
        <p:spPr>
          <a:xfrm>
            <a:off x="6203424" y="1704578"/>
            <a:ext cx="2940575" cy="3438898"/>
          </a:xfrm>
          <a:prstGeom prst="rect">
            <a:avLst/>
          </a:prstGeom>
          <a:noFill/>
          <a:ln>
            <a:noFill/>
          </a:ln>
        </p:spPr>
      </p:pic>
      <p:sp>
        <p:nvSpPr>
          <p:cNvPr id="198" name="Google Shape;198;p32"/>
          <p:cNvSpPr txBox="1"/>
          <p:nvPr>
            <p:ph idx="4294967295" type="ctrTitle"/>
          </p:nvPr>
        </p:nvSpPr>
        <p:spPr>
          <a:xfrm>
            <a:off x="240550" y="4539525"/>
            <a:ext cx="1628100" cy="48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Love, Fuzz</a:t>
            </a:r>
            <a:endParaRPr sz="1400"/>
          </a:p>
        </p:txBody>
      </p:sp>
      <p:pic>
        <p:nvPicPr>
          <p:cNvPr id="199" name="Google Shape;199;p32"/>
          <p:cNvPicPr preferRelativeResize="0"/>
          <p:nvPr/>
        </p:nvPicPr>
        <p:blipFill>
          <a:blip r:embed="rId5">
            <a:alphaModFix/>
          </a:blip>
          <a:stretch>
            <a:fillRect/>
          </a:stretch>
        </p:blipFill>
        <p:spPr>
          <a:xfrm>
            <a:off x="3087173" y="-664975"/>
            <a:ext cx="3147372" cy="4196526"/>
          </a:xfrm>
          <a:prstGeom prst="rect">
            <a:avLst/>
          </a:prstGeom>
          <a:noFill/>
          <a:ln>
            <a:noFill/>
          </a:ln>
        </p:spPr>
      </p:pic>
      <p:pic>
        <p:nvPicPr>
          <p:cNvPr id="200" name="Google Shape;200;p32"/>
          <p:cNvPicPr preferRelativeResize="0"/>
          <p:nvPr/>
        </p:nvPicPr>
        <p:blipFill rotWithShape="1">
          <a:blip r:embed="rId6">
            <a:alphaModFix/>
          </a:blip>
          <a:srcRect b="7433" l="0" r="0" t="27470"/>
          <a:stretch/>
        </p:blipFill>
        <p:spPr>
          <a:xfrm>
            <a:off x="3875600" y="3091678"/>
            <a:ext cx="2438075" cy="2116135"/>
          </a:xfrm>
          <a:prstGeom prst="rect">
            <a:avLst/>
          </a:prstGeom>
          <a:noFill/>
          <a:ln>
            <a:noFill/>
          </a:ln>
        </p:spPr>
      </p:pic>
      <p:pic>
        <p:nvPicPr>
          <p:cNvPr id="201" name="Google Shape;201;p32"/>
          <p:cNvPicPr preferRelativeResize="0"/>
          <p:nvPr/>
        </p:nvPicPr>
        <p:blipFill rotWithShape="1">
          <a:blip r:embed="rId7">
            <a:alphaModFix/>
          </a:blip>
          <a:srcRect b="12312" l="3864" r="45216" t="26551"/>
          <a:stretch/>
        </p:blipFill>
        <p:spPr>
          <a:xfrm>
            <a:off x="1949363" y="3156025"/>
            <a:ext cx="1926226" cy="1987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205" name="Shape 205"/>
        <p:cNvGrpSpPr/>
        <p:nvPr/>
      </p:nvGrpSpPr>
      <p:grpSpPr>
        <a:xfrm>
          <a:off x="0" y="0"/>
          <a:ext cx="0" cy="0"/>
          <a:chOff x="0" y="0"/>
          <a:chExt cx="0" cy="0"/>
        </a:xfrm>
      </p:grpSpPr>
      <p:sp>
        <p:nvSpPr>
          <p:cNvPr id="206" name="Google Shape;206;p33"/>
          <p:cNvSpPr/>
          <p:nvPr/>
        </p:nvSpPr>
        <p:spPr>
          <a:xfrm>
            <a:off x="277965" y="271963"/>
            <a:ext cx="373873" cy="479695"/>
          </a:xfrm>
          <a:custGeom>
            <a:rect b="b" l="l" r="r" t="t"/>
            <a:pathLst>
              <a:path extrusionOk="0" h="21949" w="17107">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3"/>
          <p:cNvSpPr/>
          <p:nvPr/>
        </p:nvSpPr>
        <p:spPr>
          <a:xfrm>
            <a:off x="852801" y="338968"/>
            <a:ext cx="398876" cy="337703"/>
          </a:xfrm>
          <a:custGeom>
            <a:rect b="b" l="l" r="r" t="t"/>
            <a:pathLst>
              <a:path extrusionOk="0" h="15452" w="18251">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3"/>
          <p:cNvSpPr/>
          <p:nvPr/>
        </p:nvSpPr>
        <p:spPr>
          <a:xfrm>
            <a:off x="1445208" y="340017"/>
            <a:ext cx="387139" cy="341965"/>
          </a:xfrm>
          <a:custGeom>
            <a:rect b="b" l="l" r="r" t="t"/>
            <a:pathLst>
              <a:path extrusionOk="0" h="15647" w="17714">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3"/>
          <p:cNvSpPr/>
          <p:nvPr/>
        </p:nvSpPr>
        <p:spPr>
          <a:xfrm>
            <a:off x="2071095" y="330991"/>
            <a:ext cx="315368" cy="354182"/>
          </a:xfrm>
          <a:custGeom>
            <a:rect b="b" l="l" r="r" t="t"/>
            <a:pathLst>
              <a:path extrusionOk="0" h="16206" w="1443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3"/>
          <p:cNvSpPr/>
          <p:nvPr/>
        </p:nvSpPr>
        <p:spPr>
          <a:xfrm>
            <a:off x="2678363" y="327801"/>
            <a:ext cx="268576" cy="357373"/>
          </a:xfrm>
          <a:custGeom>
            <a:rect b="b" l="l" r="r" t="t"/>
            <a:pathLst>
              <a:path extrusionOk="0" h="16352" w="12289">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3"/>
          <p:cNvSpPr/>
          <p:nvPr/>
        </p:nvSpPr>
        <p:spPr>
          <a:xfrm>
            <a:off x="3190980" y="323539"/>
            <a:ext cx="414830" cy="366421"/>
          </a:xfrm>
          <a:custGeom>
            <a:rect b="b" l="l" r="r" t="t"/>
            <a:pathLst>
              <a:path extrusionOk="0" h="16766" w="18981">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p:nvPr/>
        </p:nvSpPr>
        <p:spPr>
          <a:xfrm>
            <a:off x="3808913" y="301728"/>
            <a:ext cx="355778" cy="411093"/>
          </a:xfrm>
          <a:custGeom>
            <a:rect b="b" l="l" r="r" t="t"/>
            <a:pathLst>
              <a:path extrusionOk="0" h="18810" w="16279">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3"/>
          <p:cNvSpPr/>
          <p:nvPr/>
        </p:nvSpPr>
        <p:spPr>
          <a:xfrm>
            <a:off x="4367795" y="328325"/>
            <a:ext cx="414283" cy="362159"/>
          </a:xfrm>
          <a:custGeom>
            <a:rect b="b" l="l" r="r" t="t"/>
            <a:pathLst>
              <a:path extrusionOk="0" h="16571" w="18956">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3"/>
          <p:cNvSpPr/>
          <p:nvPr/>
        </p:nvSpPr>
        <p:spPr>
          <a:xfrm>
            <a:off x="4977729" y="334707"/>
            <a:ext cx="366421" cy="349396"/>
          </a:xfrm>
          <a:custGeom>
            <a:rect b="b" l="l" r="r" t="t"/>
            <a:pathLst>
              <a:path extrusionOk="0" h="15987" w="16766">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p:nvPr/>
        </p:nvSpPr>
        <p:spPr>
          <a:xfrm>
            <a:off x="5571185" y="326205"/>
            <a:ext cx="355778" cy="363230"/>
          </a:xfrm>
          <a:custGeom>
            <a:rect b="b" l="l" r="r" t="t"/>
            <a:pathLst>
              <a:path extrusionOk="0" h="16620" w="16279">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p:nvPr/>
        </p:nvSpPr>
        <p:spPr>
          <a:xfrm>
            <a:off x="282226" y="865419"/>
            <a:ext cx="368541" cy="456289"/>
          </a:xfrm>
          <a:custGeom>
            <a:rect b="b" l="l" r="r" t="t"/>
            <a:pathLst>
              <a:path extrusionOk="0" h="20878" w="16863">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p:nvPr/>
        </p:nvSpPr>
        <p:spPr>
          <a:xfrm>
            <a:off x="869825" y="865419"/>
            <a:ext cx="368541" cy="456289"/>
          </a:xfrm>
          <a:custGeom>
            <a:rect b="b" l="l" r="r" t="t"/>
            <a:pathLst>
              <a:path extrusionOk="0" h="20878" w="16863">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3"/>
          <p:cNvSpPr/>
          <p:nvPr/>
        </p:nvSpPr>
        <p:spPr>
          <a:xfrm>
            <a:off x="1447327" y="934019"/>
            <a:ext cx="380233" cy="327060"/>
          </a:xfrm>
          <a:custGeom>
            <a:rect b="b" l="l" r="r" t="t"/>
            <a:pathLst>
              <a:path extrusionOk="0" h="14965" w="17398">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3"/>
          <p:cNvSpPr/>
          <p:nvPr/>
        </p:nvSpPr>
        <p:spPr>
          <a:xfrm>
            <a:off x="2034402" y="901041"/>
            <a:ext cx="379709" cy="384495"/>
          </a:xfrm>
          <a:custGeom>
            <a:rect b="b" l="l" r="r" t="t"/>
            <a:pathLst>
              <a:path extrusionOk="0" h="17593" w="17374">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3"/>
          <p:cNvSpPr/>
          <p:nvPr/>
        </p:nvSpPr>
        <p:spPr>
          <a:xfrm>
            <a:off x="2624667" y="926043"/>
            <a:ext cx="376518" cy="332917"/>
          </a:xfrm>
          <a:custGeom>
            <a:rect b="b" l="l" r="r" t="t"/>
            <a:pathLst>
              <a:path extrusionOk="0" h="15233" w="17228">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3"/>
          <p:cNvSpPr/>
          <p:nvPr/>
        </p:nvSpPr>
        <p:spPr>
          <a:xfrm>
            <a:off x="3218647" y="926043"/>
            <a:ext cx="365350" cy="336633"/>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3"/>
          <p:cNvSpPr/>
          <p:nvPr/>
        </p:nvSpPr>
        <p:spPr>
          <a:xfrm>
            <a:off x="3815818" y="929758"/>
            <a:ext cx="338774" cy="329202"/>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p:nvPr/>
        </p:nvSpPr>
        <p:spPr>
          <a:xfrm>
            <a:off x="4384820" y="911138"/>
            <a:ext cx="375447" cy="368016"/>
          </a:xfrm>
          <a:custGeom>
            <a:rect b="b" l="l" r="r" t="t"/>
            <a:pathLst>
              <a:path extrusionOk="0" h="16839" w="17179">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3"/>
          <p:cNvSpPr/>
          <p:nvPr/>
        </p:nvSpPr>
        <p:spPr>
          <a:xfrm>
            <a:off x="4934129" y="870729"/>
            <a:ext cx="458409" cy="451502"/>
          </a:xfrm>
          <a:custGeom>
            <a:rect b="b" l="l" r="r" t="t"/>
            <a:pathLst>
              <a:path extrusionOk="0" h="20659" w="20975">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3"/>
          <p:cNvSpPr/>
          <p:nvPr/>
        </p:nvSpPr>
        <p:spPr>
          <a:xfrm>
            <a:off x="5532896" y="886683"/>
            <a:ext cx="429691" cy="410568"/>
          </a:xfrm>
          <a:custGeom>
            <a:rect b="b" l="l" r="r" t="t"/>
            <a:pathLst>
              <a:path extrusionOk="0" h="18786" w="19661">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3"/>
          <p:cNvSpPr/>
          <p:nvPr/>
        </p:nvSpPr>
        <p:spPr>
          <a:xfrm>
            <a:off x="252963" y="1538097"/>
            <a:ext cx="421211" cy="298889"/>
          </a:xfrm>
          <a:custGeom>
            <a:rect b="b" l="l" r="r" t="t"/>
            <a:pathLst>
              <a:path extrusionOk="0" h="13676" w="19273">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3"/>
          <p:cNvSpPr/>
          <p:nvPr/>
        </p:nvSpPr>
        <p:spPr>
          <a:xfrm>
            <a:off x="842704" y="1481734"/>
            <a:ext cx="417999" cy="404711"/>
          </a:xfrm>
          <a:custGeom>
            <a:rect b="b" l="l" r="r" t="t"/>
            <a:pathLst>
              <a:path extrusionOk="0" h="18518" w="19126">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3"/>
          <p:cNvSpPr/>
          <p:nvPr/>
        </p:nvSpPr>
        <p:spPr>
          <a:xfrm>
            <a:off x="1445732" y="1499808"/>
            <a:ext cx="376518" cy="380255"/>
          </a:xfrm>
          <a:custGeom>
            <a:rect b="b" l="l" r="r" t="t"/>
            <a:pathLst>
              <a:path extrusionOk="0" h="17399" w="17228">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p:cNvSpPr/>
          <p:nvPr/>
        </p:nvSpPr>
        <p:spPr>
          <a:xfrm>
            <a:off x="2029616" y="1488116"/>
            <a:ext cx="392472" cy="391401"/>
          </a:xfrm>
          <a:custGeom>
            <a:rect b="b" l="l" r="r" t="t"/>
            <a:pathLst>
              <a:path extrusionOk="0" h="17909" w="17958">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3"/>
          <p:cNvSpPr/>
          <p:nvPr/>
        </p:nvSpPr>
        <p:spPr>
          <a:xfrm>
            <a:off x="2629978" y="1500354"/>
            <a:ext cx="365350" cy="366945"/>
          </a:xfrm>
          <a:custGeom>
            <a:rect b="b" l="l" r="r" t="t"/>
            <a:pathLst>
              <a:path extrusionOk="0" h="16790" w="16717">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p:nvPr/>
        </p:nvSpPr>
        <p:spPr>
          <a:xfrm>
            <a:off x="3234055" y="1457279"/>
            <a:ext cx="332917" cy="452551"/>
          </a:xfrm>
          <a:custGeom>
            <a:rect b="b" l="l" r="r" t="t"/>
            <a:pathLst>
              <a:path extrusionOk="0" h="20707" w="15233">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3"/>
          <p:cNvSpPr/>
          <p:nvPr/>
        </p:nvSpPr>
        <p:spPr>
          <a:xfrm>
            <a:off x="3777530" y="1547144"/>
            <a:ext cx="417999" cy="269625"/>
          </a:xfrm>
          <a:custGeom>
            <a:rect b="b" l="l" r="r" t="t"/>
            <a:pathLst>
              <a:path extrusionOk="0" h="12337" w="19126">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p:nvPr/>
        </p:nvSpPr>
        <p:spPr>
          <a:xfrm>
            <a:off x="4382678" y="1489711"/>
            <a:ext cx="385041" cy="389281"/>
          </a:xfrm>
          <a:custGeom>
            <a:rect b="b" l="l" r="r" t="t"/>
            <a:pathLst>
              <a:path extrusionOk="0" h="17812" w="17618">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3"/>
          <p:cNvSpPr/>
          <p:nvPr/>
        </p:nvSpPr>
        <p:spPr>
          <a:xfrm>
            <a:off x="4969227" y="1474828"/>
            <a:ext cx="387161" cy="402569"/>
          </a:xfrm>
          <a:custGeom>
            <a:rect b="b" l="l" r="r" t="t"/>
            <a:pathLst>
              <a:path extrusionOk="0" h="18420" w="17715">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
          <p:cNvSpPr/>
          <p:nvPr/>
        </p:nvSpPr>
        <p:spPr>
          <a:xfrm>
            <a:off x="5538753" y="1486520"/>
            <a:ext cx="414283" cy="388210"/>
          </a:xfrm>
          <a:custGeom>
            <a:rect b="b" l="l" r="r" t="t"/>
            <a:pathLst>
              <a:path extrusionOk="0" h="17763" w="18956">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p:nvPr/>
        </p:nvSpPr>
        <p:spPr>
          <a:xfrm>
            <a:off x="301895" y="2092193"/>
            <a:ext cx="324416" cy="354204"/>
          </a:xfrm>
          <a:custGeom>
            <a:rect b="b" l="l" r="r" t="t"/>
            <a:pathLst>
              <a:path extrusionOk="0" h="16207" w="14844">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p:nvPr/>
        </p:nvSpPr>
        <p:spPr>
          <a:xfrm>
            <a:off x="875136" y="2092739"/>
            <a:ext cx="346227" cy="348325"/>
          </a:xfrm>
          <a:custGeom>
            <a:rect b="b" l="l" r="r" t="t"/>
            <a:pathLst>
              <a:path extrusionOk="0" h="15938" w="15842">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p:nvPr/>
        </p:nvSpPr>
        <p:spPr>
          <a:xfrm>
            <a:off x="1469663" y="2092739"/>
            <a:ext cx="346205" cy="348325"/>
          </a:xfrm>
          <a:custGeom>
            <a:rect b="b" l="l" r="r" t="t"/>
            <a:pathLst>
              <a:path extrusionOk="0" h="15938" w="15841">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3"/>
          <p:cNvSpPr/>
          <p:nvPr/>
        </p:nvSpPr>
        <p:spPr>
          <a:xfrm>
            <a:off x="2052475" y="2092739"/>
            <a:ext cx="345681" cy="348325"/>
          </a:xfrm>
          <a:custGeom>
            <a:rect b="b" l="l" r="r" t="t"/>
            <a:pathLst>
              <a:path extrusionOk="0" h="15938" w="15817">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3"/>
          <p:cNvSpPr/>
          <p:nvPr/>
        </p:nvSpPr>
        <p:spPr>
          <a:xfrm>
            <a:off x="2720367" y="2038496"/>
            <a:ext cx="186685" cy="460550"/>
          </a:xfrm>
          <a:custGeom>
            <a:rect b="b" l="l" r="r" t="t"/>
            <a:pathLst>
              <a:path extrusionOk="0" h="21073" w="8542">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3"/>
          <p:cNvSpPr/>
          <p:nvPr/>
        </p:nvSpPr>
        <p:spPr>
          <a:xfrm>
            <a:off x="3319156" y="2041687"/>
            <a:ext cx="161683" cy="455218"/>
          </a:xfrm>
          <a:custGeom>
            <a:rect b="b" l="l" r="r" t="t"/>
            <a:pathLst>
              <a:path extrusionOk="0" h="20829" w="7398">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a:off x="3912065" y="2092193"/>
            <a:ext cx="147325" cy="348871"/>
          </a:xfrm>
          <a:custGeom>
            <a:rect b="b" l="l" r="r" t="t"/>
            <a:pathLst>
              <a:path extrusionOk="0" h="15963" w="6741">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
          <p:cNvSpPr/>
          <p:nvPr/>
        </p:nvSpPr>
        <p:spPr>
          <a:xfrm>
            <a:off x="4402368" y="2087407"/>
            <a:ext cx="343014" cy="363230"/>
          </a:xfrm>
          <a:custGeom>
            <a:rect b="b" l="l" r="r" t="t"/>
            <a:pathLst>
              <a:path extrusionOk="0" h="16620" w="15695">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3"/>
          <p:cNvSpPr/>
          <p:nvPr/>
        </p:nvSpPr>
        <p:spPr>
          <a:xfrm>
            <a:off x="4975609" y="2096979"/>
            <a:ext cx="375993" cy="347276"/>
          </a:xfrm>
          <a:custGeom>
            <a:rect b="b" l="l" r="r" t="t"/>
            <a:pathLst>
              <a:path extrusionOk="0" h="15890" w="17204">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3"/>
          <p:cNvSpPr/>
          <p:nvPr/>
        </p:nvSpPr>
        <p:spPr>
          <a:xfrm>
            <a:off x="5570114" y="2037950"/>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3"/>
          <p:cNvSpPr/>
          <p:nvPr/>
        </p:nvSpPr>
        <p:spPr>
          <a:xfrm>
            <a:off x="400284" y="2642049"/>
            <a:ext cx="127109" cy="429713"/>
          </a:xfrm>
          <a:custGeom>
            <a:rect b="b" l="l" r="r" t="t"/>
            <a:pathLst>
              <a:path extrusionOk="0" h="19662" w="5816">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3"/>
          <p:cNvSpPr/>
          <p:nvPr/>
        </p:nvSpPr>
        <p:spPr>
          <a:xfrm>
            <a:off x="913425" y="2626095"/>
            <a:ext cx="274958" cy="460550"/>
          </a:xfrm>
          <a:custGeom>
            <a:rect b="b" l="l" r="r" t="t"/>
            <a:pathLst>
              <a:path extrusionOk="0" h="21073" w="12581">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3"/>
          <p:cNvSpPr/>
          <p:nvPr/>
        </p:nvSpPr>
        <p:spPr>
          <a:xfrm>
            <a:off x="1461139" y="2626095"/>
            <a:ext cx="360039" cy="460550"/>
          </a:xfrm>
          <a:custGeom>
            <a:rect b="b" l="l" r="r" t="t"/>
            <a:pathLst>
              <a:path extrusionOk="0" h="21073" w="16474">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3"/>
          <p:cNvSpPr/>
          <p:nvPr/>
        </p:nvSpPr>
        <p:spPr>
          <a:xfrm>
            <a:off x="2592213" y="2704269"/>
            <a:ext cx="434499" cy="242503"/>
          </a:xfrm>
          <a:custGeom>
            <a:rect b="b" l="l" r="r" t="t"/>
            <a:pathLst>
              <a:path extrusionOk="0" h="11096" w="19881">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3"/>
          <p:cNvSpPr/>
          <p:nvPr/>
        </p:nvSpPr>
        <p:spPr>
          <a:xfrm>
            <a:off x="2013116" y="2653741"/>
            <a:ext cx="421736" cy="398876"/>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3"/>
          <p:cNvSpPr/>
          <p:nvPr/>
        </p:nvSpPr>
        <p:spPr>
          <a:xfrm>
            <a:off x="3210671" y="2663860"/>
            <a:ext cx="373327" cy="376518"/>
          </a:xfrm>
          <a:custGeom>
            <a:rect b="b" l="l" r="r" t="t"/>
            <a:pathLst>
              <a:path extrusionOk="0" h="17228" w="17082">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3"/>
          <p:cNvSpPr/>
          <p:nvPr/>
        </p:nvSpPr>
        <p:spPr>
          <a:xfrm>
            <a:off x="3796674" y="2667051"/>
            <a:ext cx="378113" cy="376518"/>
          </a:xfrm>
          <a:custGeom>
            <a:rect b="b" l="l" r="r" t="t"/>
            <a:pathLst>
              <a:path extrusionOk="0" h="17228" w="17301">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3"/>
          <p:cNvSpPr/>
          <p:nvPr/>
        </p:nvSpPr>
        <p:spPr>
          <a:xfrm>
            <a:off x="4332172" y="2667051"/>
            <a:ext cx="492437" cy="398329"/>
          </a:xfrm>
          <a:custGeom>
            <a:rect b="b" l="l" r="r" t="t"/>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3"/>
          <p:cNvSpPr/>
          <p:nvPr/>
        </p:nvSpPr>
        <p:spPr>
          <a:xfrm>
            <a:off x="5012302" y="2651097"/>
            <a:ext cx="296223" cy="412142"/>
          </a:xfrm>
          <a:custGeom>
            <a:rect b="b" l="l" r="r" t="t"/>
            <a:pathLst>
              <a:path extrusionOk="0" h="18858" w="13554">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
          <p:cNvSpPr/>
          <p:nvPr/>
        </p:nvSpPr>
        <p:spPr>
          <a:xfrm>
            <a:off x="5602568" y="2671837"/>
            <a:ext cx="289295" cy="396187"/>
          </a:xfrm>
          <a:custGeom>
            <a:rect b="b" l="l" r="r" t="t"/>
            <a:pathLst>
              <a:path extrusionOk="0" h="18128" w="13237">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3"/>
          <p:cNvSpPr/>
          <p:nvPr/>
        </p:nvSpPr>
        <p:spPr>
          <a:xfrm>
            <a:off x="264677" y="3280175"/>
            <a:ext cx="417999" cy="330797"/>
          </a:xfrm>
          <a:custGeom>
            <a:rect b="b" l="l" r="r" t="t"/>
            <a:pathLst>
              <a:path extrusionOk="0" h="15136" w="19126">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3"/>
          <p:cNvSpPr/>
          <p:nvPr/>
        </p:nvSpPr>
        <p:spPr>
          <a:xfrm>
            <a:off x="848015" y="3304630"/>
            <a:ext cx="407377" cy="276553"/>
          </a:xfrm>
          <a:custGeom>
            <a:rect b="b" l="l" r="r" t="t"/>
            <a:pathLst>
              <a:path extrusionOk="0" h="12654" w="1864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3"/>
          <p:cNvSpPr/>
          <p:nvPr/>
        </p:nvSpPr>
        <p:spPr>
          <a:xfrm>
            <a:off x="1447327" y="3292938"/>
            <a:ext cx="386615" cy="302080"/>
          </a:xfrm>
          <a:custGeom>
            <a:rect b="b" l="l" r="r" t="t"/>
            <a:pathLst>
              <a:path extrusionOk="0" h="13822" w="1769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3"/>
          <p:cNvSpPr/>
          <p:nvPr/>
        </p:nvSpPr>
        <p:spPr>
          <a:xfrm>
            <a:off x="2032260" y="3284961"/>
            <a:ext cx="389303" cy="316439"/>
          </a:xfrm>
          <a:custGeom>
            <a:rect b="b" l="l" r="r" t="t"/>
            <a:pathLst>
              <a:path extrusionOk="0" h="14479" w="17813">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2640621" y="3259436"/>
            <a:ext cx="351516" cy="354707"/>
          </a:xfrm>
          <a:custGeom>
            <a:rect b="b" l="l" r="r" t="t"/>
            <a:pathLst>
              <a:path extrusionOk="0" h="16230" w="16084">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3196312" y="3304106"/>
            <a:ext cx="397258" cy="292507"/>
          </a:xfrm>
          <a:custGeom>
            <a:rect b="b" l="l" r="r" t="t"/>
            <a:pathLst>
              <a:path extrusionOk="0" h="13384" w="18177">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a:off x="3784982" y="3304106"/>
            <a:ext cx="396734" cy="292507"/>
          </a:xfrm>
          <a:custGeom>
            <a:rect b="b" l="l" r="r" t="t"/>
            <a:pathLst>
              <a:path extrusionOk="0" h="13384" w="18153">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p:nvPr/>
        </p:nvSpPr>
        <p:spPr>
          <a:xfrm>
            <a:off x="4383224" y="3275389"/>
            <a:ext cx="382353" cy="335037"/>
          </a:xfrm>
          <a:custGeom>
            <a:rect b="b" l="l" r="r" t="t"/>
            <a:pathLst>
              <a:path extrusionOk="0" h="15330" w="17495">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3"/>
          <p:cNvSpPr/>
          <p:nvPr/>
        </p:nvSpPr>
        <p:spPr>
          <a:xfrm>
            <a:off x="4951132" y="3234980"/>
            <a:ext cx="419616" cy="422785"/>
          </a:xfrm>
          <a:custGeom>
            <a:rect b="b" l="l" r="r" t="t"/>
            <a:pathLst>
              <a:path extrusionOk="0" h="19345" w="1920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p:nvPr/>
        </p:nvSpPr>
        <p:spPr>
          <a:xfrm>
            <a:off x="5569065" y="3258911"/>
            <a:ext cx="359493" cy="364279"/>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258820" y="3831081"/>
            <a:ext cx="409497" cy="398854"/>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a:off x="828346" y="3895420"/>
            <a:ext cx="436619" cy="266981"/>
          </a:xfrm>
          <a:custGeom>
            <a:rect b="b" l="l" r="r" t="t"/>
            <a:pathLst>
              <a:path extrusionOk="0" h="12216" w="19978">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p:nvPr/>
        </p:nvSpPr>
        <p:spPr>
          <a:xfrm>
            <a:off x="1518573" y="3803959"/>
            <a:ext cx="256359" cy="437144"/>
          </a:xfrm>
          <a:custGeom>
            <a:rect b="b" l="l" r="r" t="t"/>
            <a:pathLst>
              <a:path extrusionOk="0" h="20002" w="1173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a:off x="2069500" y="3845964"/>
            <a:ext cx="321749" cy="403662"/>
          </a:xfrm>
          <a:custGeom>
            <a:rect b="b" l="l" r="r" t="t"/>
            <a:pathLst>
              <a:path extrusionOk="0" h="18470" w="14722">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a:off x="2632644" y="3876822"/>
            <a:ext cx="362159" cy="314821"/>
          </a:xfrm>
          <a:custGeom>
            <a:rect b="b" l="l" r="r" t="t"/>
            <a:pathLst>
              <a:path extrusionOk="0" h="14405" w="16571">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p:nvPr/>
        </p:nvSpPr>
        <p:spPr>
          <a:xfrm>
            <a:off x="3218101" y="3848630"/>
            <a:ext cx="363230" cy="363755"/>
          </a:xfrm>
          <a:custGeom>
            <a:rect b="b" l="l" r="r" t="t"/>
            <a:pathLst>
              <a:path extrusionOk="0" h="16644" w="1662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3804127" y="3843844"/>
            <a:ext cx="365875" cy="374398"/>
          </a:xfrm>
          <a:custGeom>
            <a:rect b="b" l="l" r="r" t="t"/>
            <a:pathLst>
              <a:path extrusionOk="0" h="17131" w="16741">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a:off x="4363533" y="3847559"/>
            <a:ext cx="422260" cy="356848"/>
          </a:xfrm>
          <a:custGeom>
            <a:rect b="b" l="l" r="r" t="t"/>
            <a:pathLst>
              <a:path extrusionOk="0" h="16328" w="19321">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
          <p:cNvSpPr/>
          <p:nvPr/>
        </p:nvSpPr>
        <p:spPr>
          <a:xfrm>
            <a:off x="4969227" y="3840129"/>
            <a:ext cx="384495" cy="379709"/>
          </a:xfrm>
          <a:custGeom>
            <a:rect b="b" l="l" r="r" t="t"/>
            <a:pathLst>
              <a:path extrusionOk="0" h="17374" w="17593">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p:nvPr/>
        </p:nvSpPr>
        <p:spPr>
          <a:xfrm>
            <a:off x="5566399" y="3822033"/>
            <a:ext cx="368541" cy="412163"/>
          </a:xfrm>
          <a:custGeom>
            <a:rect b="b" l="l" r="r" t="t"/>
            <a:pathLst>
              <a:path extrusionOk="0" h="18859" w="16863">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p:nvPr/>
        </p:nvSpPr>
        <p:spPr>
          <a:xfrm>
            <a:off x="230650" y="4486232"/>
            <a:ext cx="474363" cy="267505"/>
          </a:xfrm>
          <a:custGeom>
            <a:rect b="b" l="l" r="r" t="t"/>
            <a:pathLst>
              <a:path extrusionOk="0" h="12240" w="21705">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p:nvPr/>
        </p:nvSpPr>
        <p:spPr>
          <a:xfrm>
            <a:off x="858133" y="4415489"/>
            <a:ext cx="382375" cy="402591"/>
          </a:xfrm>
          <a:custGeom>
            <a:rect b="b" l="l" r="r" t="t"/>
            <a:pathLst>
              <a:path extrusionOk="0" h="18421" w="17496">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p:nvPr/>
        </p:nvSpPr>
        <p:spPr>
          <a:xfrm>
            <a:off x="1430849" y="4392629"/>
            <a:ext cx="420643" cy="433953"/>
          </a:xfrm>
          <a:custGeom>
            <a:rect b="b" l="l" r="r" t="t"/>
            <a:pathLst>
              <a:path extrusionOk="0" h="19856" w="19247">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
          <p:cNvSpPr/>
          <p:nvPr/>
        </p:nvSpPr>
        <p:spPr>
          <a:xfrm>
            <a:off x="2039713" y="4429323"/>
            <a:ext cx="371207" cy="375993"/>
          </a:xfrm>
          <a:custGeom>
            <a:rect b="b" l="l" r="r" t="t"/>
            <a:pathLst>
              <a:path extrusionOk="0" h="17204" w="16985">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p:nvPr/>
        </p:nvSpPr>
        <p:spPr>
          <a:xfrm>
            <a:off x="2590093" y="4430394"/>
            <a:ext cx="446192" cy="372256"/>
          </a:xfrm>
          <a:custGeom>
            <a:rect b="b" l="l" r="r" t="t"/>
            <a:pathLst>
              <a:path extrusionOk="0" h="17033" w="20416">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a:off x="3227673" y="4398486"/>
            <a:ext cx="344085" cy="416403"/>
          </a:xfrm>
          <a:custGeom>
            <a:rect b="b" l="l" r="r" t="t"/>
            <a:pathLst>
              <a:path extrusionOk="0" h="19053" w="15744">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
          <p:cNvSpPr/>
          <p:nvPr/>
        </p:nvSpPr>
        <p:spPr>
          <a:xfrm>
            <a:off x="3742432" y="4393700"/>
            <a:ext cx="494054" cy="448312"/>
          </a:xfrm>
          <a:custGeom>
            <a:rect b="b" l="l" r="r" t="t"/>
            <a:pathLst>
              <a:path extrusionOk="0" h="20513" w="22606">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p:nvPr/>
        </p:nvSpPr>
        <p:spPr>
          <a:xfrm>
            <a:off x="4336412" y="4386772"/>
            <a:ext cx="485006" cy="464266"/>
          </a:xfrm>
          <a:custGeom>
            <a:rect b="b" l="l" r="r" t="t"/>
            <a:pathLst>
              <a:path extrusionOk="0" h="21243" w="22192">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
          <p:cNvSpPr/>
          <p:nvPr/>
        </p:nvSpPr>
        <p:spPr>
          <a:xfrm>
            <a:off x="4946346" y="4497924"/>
            <a:ext cx="431308" cy="249956"/>
          </a:xfrm>
          <a:custGeom>
            <a:rect b="b" l="l" r="r" t="t"/>
            <a:pathLst>
              <a:path extrusionOk="0" h="11437" w="19735">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p:cNvSpPr/>
          <p:nvPr/>
        </p:nvSpPr>
        <p:spPr>
          <a:xfrm>
            <a:off x="5591925" y="4452182"/>
            <a:ext cx="321749" cy="353133"/>
          </a:xfrm>
          <a:custGeom>
            <a:rect b="b" l="l" r="r" t="t"/>
            <a:pathLst>
              <a:path extrusionOk="0" h="16158" w="14722">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p:nvPr/>
        </p:nvSpPr>
        <p:spPr>
          <a:xfrm>
            <a:off x="6350992" y="1877604"/>
            <a:ext cx="458409" cy="451502"/>
          </a:xfrm>
          <a:custGeom>
            <a:rect b="b" l="l" r="r" t="t"/>
            <a:pathLst>
              <a:path extrusionOk="0" h="20659" w="20975">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7244612" y="1877594"/>
            <a:ext cx="1104911" cy="1088368"/>
          </a:xfrm>
          <a:custGeom>
            <a:rect b="b" l="l" r="r" t="t"/>
            <a:pathLst>
              <a:path extrusionOk="0" h="20659" w="20975">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a:off x="6535708" y="2088458"/>
            <a:ext cx="436619" cy="266981"/>
          </a:xfrm>
          <a:custGeom>
            <a:rect b="b" l="l" r="r" t="t"/>
            <a:pathLst>
              <a:path extrusionOk="0" h="12216" w="19978">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p:nvPr/>
        </p:nvSpPr>
        <p:spPr>
          <a:xfrm>
            <a:off x="7689847" y="2385855"/>
            <a:ext cx="1052391" cy="643569"/>
          </a:xfrm>
          <a:custGeom>
            <a:rect b="b" l="l" r="r" t="t"/>
            <a:pathLst>
              <a:path extrusionOk="0" h="12216" w="19978">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3"/>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294" name="Shape 294"/>
        <p:cNvGrpSpPr/>
        <p:nvPr/>
      </p:nvGrpSpPr>
      <p:grpSpPr>
        <a:xfrm>
          <a:off x="0" y="0"/>
          <a:ext cx="0" cy="0"/>
          <a:chOff x="0" y="0"/>
          <a:chExt cx="0" cy="0"/>
        </a:xfrm>
      </p:grpSpPr>
      <p:grpSp>
        <p:nvGrpSpPr>
          <p:cNvPr id="295" name="Google Shape;295;p34"/>
          <p:cNvGrpSpPr/>
          <p:nvPr/>
        </p:nvGrpSpPr>
        <p:grpSpPr>
          <a:xfrm>
            <a:off x="814699" y="1747824"/>
            <a:ext cx="2818834" cy="420033"/>
            <a:chOff x="242825" y="1204225"/>
            <a:chExt cx="2136775" cy="318400"/>
          </a:xfrm>
        </p:grpSpPr>
        <p:sp>
          <p:nvSpPr>
            <p:cNvPr id="296" name="Google Shape;296;p34"/>
            <p:cNvSpPr/>
            <p:nvPr/>
          </p:nvSpPr>
          <p:spPr>
            <a:xfrm>
              <a:off x="242825" y="1298550"/>
              <a:ext cx="2054250" cy="224075"/>
            </a:xfrm>
            <a:custGeom>
              <a:rect b="b" l="l" r="r" t="t"/>
              <a:pathLst>
                <a:path extrusionOk="0" h="8963" w="8217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a:off x="2202700" y="1204225"/>
              <a:ext cx="176900" cy="176900"/>
            </a:xfrm>
            <a:custGeom>
              <a:rect b="b" l="l" r="r" t="t"/>
              <a:pathLst>
                <a:path extrusionOk="0" h="7076" w="7076">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34"/>
          <p:cNvGrpSpPr/>
          <p:nvPr/>
        </p:nvGrpSpPr>
        <p:grpSpPr>
          <a:xfrm>
            <a:off x="1349349" y="2618784"/>
            <a:ext cx="1375200" cy="871200"/>
            <a:chOff x="238125" y="1918825"/>
            <a:chExt cx="1042450" cy="660400"/>
          </a:xfrm>
        </p:grpSpPr>
        <p:sp>
          <p:nvSpPr>
            <p:cNvPr id="299" name="Google Shape;299;p34"/>
            <p:cNvSpPr/>
            <p:nvPr/>
          </p:nvSpPr>
          <p:spPr>
            <a:xfrm>
              <a:off x="238125" y="1918825"/>
              <a:ext cx="966975" cy="660400"/>
            </a:xfrm>
            <a:custGeom>
              <a:rect b="b" l="l" r="r" t="t"/>
              <a:pathLst>
                <a:path extrusionOk="0" h="26416" w="38679">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a:off x="1091875" y="1951850"/>
              <a:ext cx="188700" cy="136800"/>
            </a:xfrm>
            <a:custGeom>
              <a:rect b="b" l="l" r="r" t="t"/>
              <a:pathLst>
                <a:path extrusionOk="0" h="5472" w="7548">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34"/>
          <p:cNvGrpSpPr/>
          <p:nvPr/>
        </p:nvGrpSpPr>
        <p:grpSpPr>
          <a:xfrm rot="2090725">
            <a:off x="1494143" y="3744558"/>
            <a:ext cx="1057805" cy="936479"/>
            <a:chOff x="1113100" y="2199475"/>
            <a:chExt cx="801900" cy="709925"/>
          </a:xfrm>
        </p:grpSpPr>
        <p:sp>
          <p:nvSpPr>
            <p:cNvPr id="302" name="Google Shape;302;p34"/>
            <p:cNvSpPr/>
            <p:nvPr/>
          </p:nvSpPr>
          <p:spPr>
            <a:xfrm>
              <a:off x="1113100" y="2291450"/>
              <a:ext cx="735850" cy="617950"/>
            </a:xfrm>
            <a:custGeom>
              <a:rect b="b" l="l" r="r" t="t"/>
              <a:pathLst>
                <a:path extrusionOk="0" h="24718" w="29434">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p:nvPr/>
          </p:nvSpPr>
          <p:spPr>
            <a:xfrm>
              <a:off x="1745175" y="2199475"/>
              <a:ext cx="169825" cy="162775"/>
            </a:xfrm>
            <a:custGeom>
              <a:rect b="b" l="l" r="r" t="t"/>
              <a:pathLst>
                <a:path extrusionOk="0" h="6511" w="6793">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34"/>
          <p:cNvGrpSpPr/>
          <p:nvPr/>
        </p:nvGrpSpPr>
        <p:grpSpPr>
          <a:xfrm>
            <a:off x="1718513" y="1203749"/>
            <a:ext cx="1011200" cy="292500"/>
            <a:chOff x="271125" y="812725"/>
            <a:chExt cx="766525" cy="221725"/>
          </a:xfrm>
        </p:grpSpPr>
        <p:sp>
          <p:nvSpPr>
            <p:cNvPr id="305" name="Google Shape;305;p34"/>
            <p:cNvSpPr/>
            <p:nvPr/>
          </p:nvSpPr>
          <p:spPr>
            <a:xfrm>
              <a:off x="271125" y="921200"/>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4"/>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34"/>
          <p:cNvSpPr/>
          <p:nvPr/>
        </p:nvSpPr>
        <p:spPr>
          <a:xfrm>
            <a:off x="4207347" y="1019176"/>
            <a:ext cx="1533252" cy="1565327"/>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4"/>
          <p:cNvSpPr/>
          <p:nvPr/>
        </p:nvSpPr>
        <p:spPr>
          <a:xfrm>
            <a:off x="6222600" y="1028798"/>
            <a:ext cx="1657266" cy="1546082"/>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
          <p:cNvSpPr/>
          <p:nvPr/>
        </p:nvSpPr>
        <p:spPr>
          <a:xfrm>
            <a:off x="4235136" y="3262426"/>
            <a:ext cx="1477672" cy="1413500"/>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4"/>
          <p:cNvSpPr/>
          <p:nvPr/>
        </p:nvSpPr>
        <p:spPr>
          <a:xfrm>
            <a:off x="6314355" y="3121303"/>
            <a:ext cx="1629476" cy="1554628"/>
          </a:xfrm>
          <a:custGeom>
            <a:rect b="b" l="l" r="r" t="t"/>
            <a:pathLst>
              <a:path extrusionOk="0" h="68584" w="71886">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4"/>
          <p:cNvSpPr txBox="1"/>
          <p:nvPr>
            <p:ph type="title"/>
          </p:nvPr>
        </p:nvSpPr>
        <p:spPr>
          <a:xfrm>
            <a:off x="-6025" y="205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Extra graphics</a:t>
            </a:r>
            <a:endParaRPr/>
          </a:p>
        </p:txBody>
      </p:sp>
      <p:sp>
        <p:nvSpPr>
          <p:cNvPr id="312" name="Google Shape;312;p34"/>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03" name="Shape 103"/>
        <p:cNvGrpSpPr/>
        <p:nvPr/>
      </p:nvGrpSpPr>
      <p:grpSpPr>
        <a:xfrm>
          <a:off x="0" y="0"/>
          <a:ext cx="0" cy="0"/>
          <a:chOff x="0" y="0"/>
          <a:chExt cx="0" cy="0"/>
        </a:xfrm>
      </p:grpSpPr>
      <p:sp>
        <p:nvSpPr>
          <p:cNvPr id="104" name="Google Shape;104;p24"/>
          <p:cNvSpPr txBox="1"/>
          <p:nvPr>
            <p:ph type="ctrTitle"/>
          </p:nvPr>
        </p:nvSpPr>
        <p:spPr>
          <a:xfrm>
            <a:off x="685800" y="424167"/>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The Problem</a:t>
            </a:r>
            <a:endParaRPr/>
          </a:p>
        </p:txBody>
      </p:sp>
      <p:sp>
        <p:nvSpPr>
          <p:cNvPr id="105" name="Google Shape;105;p24"/>
          <p:cNvSpPr/>
          <p:nvPr/>
        </p:nvSpPr>
        <p:spPr>
          <a:xfrm>
            <a:off x="3617075" y="256025"/>
            <a:ext cx="1824693" cy="1702276"/>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alpha val="4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4"/>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7" name="Google Shape;107;p24"/>
          <p:cNvSpPr txBox="1"/>
          <p:nvPr>
            <p:ph idx="1" type="subTitle"/>
          </p:nvPr>
        </p:nvSpPr>
        <p:spPr>
          <a:xfrm>
            <a:off x="300325" y="2048351"/>
            <a:ext cx="8563200" cy="29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rPr>
              <a:t>LAC+USC psychiatry residency program has 24 residents who rotate through the facility under Chief Resident Dr. Kelly Jones.</a:t>
            </a:r>
            <a:endParaRPr>
              <a:solidFill>
                <a:srgbClr val="D9D9D9"/>
              </a:solidFill>
            </a:endParaRPr>
          </a:p>
          <a:p>
            <a:pPr indent="0" lvl="0" marL="0" rtl="0" algn="l">
              <a:spcBef>
                <a:spcPts val="0"/>
              </a:spcBef>
              <a:spcAft>
                <a:spcPts val="0"/>
              </a:spcAft>
              <a:buNone/>
            </a:pPr>
            <a:r>
              <a:t/>
            </a:r>
            <a:endParaRPr>
              <a:solidFill>
                <a:srgbClr val="D9D9D9"/>
              </a:solidFill>
            </a:endParaRPr>
          </a:p>
          <a:p>
            <a:pPr indent="0" lvl="0" marL="0" rtl="0" algn="l">
              <a:spcBef>
                <a:spcPts val="0"/>
              </a:spcBef>
              <a:spcAft>
                <a:spcPts val="0"/>
              </a:spcAft>
              <a:buClr>
                <a:schemeClr val="dk1"/>
              </a:buClr>
              <a:buSzPts val="1100"/>
              <a:buFont typeface="Arial"/>
              <a:buNone/>
            </a:pPr>
            <a:r>
              <a:rPr lang="en">
                <a:solidFill>
                  <a:srgbClr val="D9D9D9"/>
                </a:solidFill>
              </a:rPr>
              <a:t>Dr. Jones is responsible for the creation of a call schedule over multiple wards, patient time-off requests, and scheduling constraints for the hospital.</a:t>
            </a:r>
            <a:endParaRPr>
              <a:solidFill>
                <a:srgbClr val="D9D9D9"/>
              </a:solidFill>
            </a:endParaRPr>
          </a:p>
          <a:p>
            <a:pPr indent="0" lvl="0" marL="0" rtl="0" algn="l">
              <a:spcBef>
                <a:spcPts val="0"/>
              </a:spcBef>
              <a:spcAft>
                <a:spcPts val="0"/>
              </a:spcAft>
              <a:buClr>
                <a:schemeClr val="dk1"/>
              </a:buClr>
              <a:buSzPts val="1100"/>
              <a:buFont typeface="Arial"/>
              <a:buNone/>
            </a:pPr>
            <a:r>
              <a:t/>
            </a:r>
            <a:endParaRPr>
              <a:solidFill>
                <a:srgbClr val="D9D9D9"/>
              </a:solidFill>
            </a:endParaRPr>
          </a:p>
          <a:p>
            <a:pPr indent="0" lvl="0" marL="0" rtl="0" algn="l">
              <a:spcBef>
                <a:spcPts val="0"/>
              </a:spcBef>
              <a:spcAft>
                <a:spcPts val="0"/>
              </a:spcAft>
              <a:buClr>
                <a:schemeClr val="dk1"/>
              </a:buClr>
              <a:buSzPts val="1100"/>
              <a:buFont typeface="Arial"/>
              <a:buNone/>
            </a:pPr>
            <a:r>
              <a:rPr lang="en">
                <a:solidFill>
                  <a:srgbClr val="D9D9D9"/>
                </a:solidFill>
              </a:rPr>
              <a:t>We want to continue to work on USchedule, adding more constraints and optimizing our algorithm.  </a:t>
            </a:r>
            <a:endParaRPr>
              <a:solidFill>
                <a:srgbClr val="D9D9D9"/>
              </a:solidFill>
            </a:endParaRPr>
          </a:p>
          <a:p>
            <a:pPr indent="0" lvl="0" marL="0" rtl="0" algn="l">
              <a:spcBef>
                <a:spcPts val="0"/>
              </a:spcBef>
              <a:spcAft>
                <a:spcPts val="0"/>
              </a:spcAft>
              <a:buClr>
                <a:schemeClr val="dk1"/>
              </a:buClr>
              <a:buSzPts val="1100"/>
              <a:buFont typeface="Arial"/>
              <a:buNone/>
            </a:pPr>
            <a:r>
              <a:t/>
            </a:r>
            <a:endParaRPr>
              <a:solidFill>
                <a:srgbClr val="D9D9D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11" name="Shape 111"/>
        <p:cNvGrpSpPr/>
        <p:nvPr/>
      </p:nvGrpSpPr>
      <p:grpSpPr>
        <a:xfrm>
          <a:off x="0" y="0"/>
          <a:ext cx="0" cy="0"/>
          <a:chOff x="0" y="0"/>
          <a:chExt cx="0" cy="0"/>
        </a:xfrm>
      </p:grpSpPr>
      <p:sp>
        <p:nvSpPr>
          <p:cNvPr id="112" name="Google Shape;112;p25"/>
          <p:cNvSpPr txBox="1"/>
          <p:nvPr>
            <p:ph idx="1" type="body"/>
          </p:nvPr>
        </p:nvSpPr>
        <p:spPr>
          <a:xfrm>
            <a:off x="1182150" y="1410800"/>
            <a:ext cx="6779700" cy="81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FFFFFF"/>
                </a:solidFill>
              </a:rPr>
              <a:t>“We want to c</a:t>
            </a:r>
            <a:r>
              <a:rPr lang="en">
                <a:solidFill>
                  <a:srgbClr val="FFFFFF"/>
                </a:solidFill>
              </a:rPr>
              <a:t>reate a webapp that can take the residents’ preferences and generate a call schedule using constraints given, to both accelerate and automate the process”</a:t>
            </a:r>
            <a:endParaRPr/>
          </a:p>
        </p:txBody>
      </p:sp>
      <p:sp>
        <p:nvSpPr>
          <p:cNvPr id="113" name="Google Shape;113;p25"/>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17" name="Shape 117"/>
        <p:cNvGrpSpPr/>
        <p:nvPr/>
      </p:nvGrpSpPr>
      <p:grpSpPr>
        <a:xfrm>
          <a:off x="0" y="0"/>
          <a:ext cx="0" cy="0"/>
          <a:chOff x="0" y="0"/>
          <a:chExt cx="0" cy="0"/>
        </a:xfrm>
      </p:grpSpPr>
      <p:sp>
        <p:nvSpPr>
          <p:cNvPr id="118" name="Google Shape;118;p26"/>
          <p:cNvSpPr txBox="1"/>
          <p:nvPr>
            <p:ph idx="1" type="body"/>
          </p:nvPr>
        </p:nvSpPr>
        <p:spPr>
          <a:xfrm>
            <a:off x="457200" y="1563400"/>
            <a:ext cx="8229600" cy="338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FFFFFF"/>
                </a:solidFill>
              </a:rPr>
              <a:t>MVP (Minimum Viable Product)</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Minimum # of different shifts</a:t>
            </a:r>
            <a:endParaRPr sz="1800"/>
          </a:p>
          <a:p>
            <a:pPr indent="-342900" lvl="0" marL="457200" rtl="0" algn="l">
              <a:spcBef>
                <a:spcPts val="0"/>
              </a:spcBef>
              <a:spcAft>
                <a:spcPts val="0"/>
              </a:spcAft>
              <a:buClr>
                <a:srgbClr val="FFFFFF"/>
              </a:buClr>
              <a:buSzPts val="1800"/>
              <a:buChar char="★"/>
            </a:pPr>
            <a:r>
              <a:rPr lang="en" sz="1800">
                <a:solidFill>
                  <a:srgbClr val="FFFFFF"/>
                </a:solidFill>
              </a:rPr>
              <a:t>2 month rotation block</a:t>
            </a:r>
            <a:endParaRPr sz="1800"/>
          </a:p>
          <a:p>
            <a:pPr indent="-342900" lvl="0" marL="457200" rtl="0" algn="l">
              <a:spcBef>
                <a:spcPts val="0"/>
              </a:spcBef>
              <a:spcAft>
                <a:spcPts val="0"/>
              </a:spcAft>
              <a:buClr>
                <a:srgbClr val="FFFFFF"/>
              </a:buClr>
              <a:buSzPts val="1800"/>
              <a:buChar char="★"/>
            </a:pPr>
            <a:r>
              <a:rPr lang="en" sz="1800">
                <a:solidFill>
                  <a:schemeClr val="lt1"/>
                </a:solidFill>
              </a:rPr>
              <a:t>Balancing resident experience per ward</a:t>
            </a:r>
            <a:endParaRPr sz="1800"/>
          </a:p>
          <a:p>
            <a:pPr indent="-342900" lvl="0" marL="457200" rtl="0" algn="l">
              <a:spcBef>
                <a:spcPts val="0"/>
              </a:spcBef>
              <a:spcAft>
                <a:spcPts val="0"/>
              </a:spcAft>
              <a:buClr>
                <a:srgbClr val="FFFFFF"/>
              </a:buClr>
              <a:buSzPts val="1800"/>
              <a:buChar char="✘"/>
            </a:pPr>
            <a:r>
              <a:rPr lang="en" sz="1800"/>
              <a:t>Vacation requests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rgbClr val="FFFFFF"/>
                </a:solidFill>
              </a:rPr>
              <a:t>Future Phases </a:t>
            </a:r>
            <a:endParaRPr sz="1800">
              <a:solidFill>
                <a:srgbClr val="FFFFFF"/>
              </a:solidFill>
            </a:endParaRPr>
          </a:p>
          <a:p>
            <a:pPr indent="-342900" lvl="0" marL="457200" rtl="0" algn="l">
              <a:spcBef>
                <a:spcPts val="0"/>
              </a:spcBef>
              <a:spcAft>
                <a:spcPts val="0"/>
              </a:spcAft>
              <a:buSzPts val="1800"/>
              <a:buChar char="✘"/>
            </a:pPr>
            <a:r>
              <a:rPr lang="en" sz="1800">
                <a:solidFill>
                  <a:schemeClr val="lt1"/>
                </a:solidFill>
              </a:rPr>
              <a:t>Ensure every constraint requested by Dr. Jones is satisfied </a:t>
            </a:r>
            <a:endParaRPr sz="1800"/>
          </a:p>
          <a:p>
            <a:pPr indent="-342900" lvl="0" marL="457200" rtl="0" algn="l">
              <a:spcBef>
                <a:spcPts val="0"/>
              </a:spcBef>
              <a:spcAft>
                <a:spcPts val="0"/>
              </a:spcAft>
              <a:buClr>
                <a:srgbClr val="FFFFFF"/>
              </a:buClr>
              <a:buSzPts val="1800"/>
              <a:buChar char="✘"/>
            </a:pPr>
            <a:r>
              <a:rPr lang="en" sz="1800">
                <a:solidFill>
                  <a:srgbClr val="FFFFFF"/>
                </a:solidFill>
              </a:rPr>
              <a:t>Allow residents to swap shifts without going through the admin</a:t>
            </a:r>
            <a:endParaRPr sz="1800">
              <a:solidFill>
                <a:srgbClr val="FFFFFF"/>
              </a:solidFill>
            </a:endParaRPr>
          </a:p>
          <a:p>
            <a:pPr indent="-342900" lvl="0" marL="457200" rtl="0" algn="l">
              <a:spcBef>
                <a:spcPts val="0"/>
              </a:spcBef>
              <a:spcAft>
                <a:spcPts val="0"/>
              </a:spcAft>
              <a:buClr>
                <a:srgbClr val="FFFFFF"/>
              </a:buClr>
              <a:buSzPts val="1800"/>
              <a:buChar char="✘"/>
            </a:pPr>
            <a:r>
              <a:rPr lang="en" sz="1800"/>
              <a:t>Ability to set</a:t>
            </a:r>
            <a:r>
              <a:rPr lang="en" sz="1800">
                <a:solidFill>
                  <a:srgbClr val="FFFFFF"/>
                </a:solidFill>
              </a:rPr>
              <a:t> constraints on groups instead of individuals</a:t>
            </a:r>
            <a:endParaRPr sz="1800">
              <a:solidFill>
                <a:srgbClr val="FFFFFF"/>
              </a:solidFill>
            </a:endParaRPr>
          </a:p>
          <a:p>
            <a:pPr indent="0" lvl="0" marL="457200" rtl="0" algn="l">
              <a:spcBef>
                <a:spcPts val="0"/>
              </a:spcBef>
              <a:spcAft>
                <a:spcPts val="0"/>
              </a:spcAft>
              <a:buNone/>
            </a:pPr>
            <a:r>
              <a:t/>
            </a:r>
            <a:endParaRPr sz="1800"/>
          </a:p>
        </p:txBody>
      </p:sp>
      <p:sp>
        <p:nvSpPr>
          <p:cNvPr id="119" name="Google Shape;119;p26"/>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Hopes and Requirements</a:t>
            </a:r>
            <a:endParaRPr/>
          </a:p>
        </p:txBody>
      </p:sp>
      <p:sp>
        <p:nvSpPr>
          <p:cNvPr id="120" name="Google Shape;120;p26"/>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21" name="Google Shape;121;p26"/>
          <p:cNvSpPr/>
          <p:nvPr/>
        </p:nvSpPr>
        <p:spPr>
          <a:xfrm>
            <a:off x="4315941" y="411233"/>
            <a:ext cx="512037" cy="472187"/>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6"/>
          <p:cNvSpPr/>
          <p:nvPr/>
        </p:nvSpPr>
        <p:spPr>
          <a:xfrm>
            <a:off x="4224835" y="326623"/>
            <a:ext cx="694335" cy="641358"/>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26" name="Shape 126"/>
        <p:cNvGrpSpPr/>
        <p:nvPr/>
      </p:nvGrpSpPr>
      <p:grpSpPr>
        <a:xfrm>
          <a:off x="0" y="0"/>
          <a:ext cx="0" cy="0"/>
          <a:chOff x="0" y="0"/>
          <a:chExt cx="0" cy="0"/>
        </a:xfrm>
      </p:grpSpPr>
      <p:sp>
        <p:nvSpPr>
          <p:cNvPr id="127" name="Google Shape;127;p27"/>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a:t>
            </a:r>
            <a:endParaRPr/>
          </a:p>
        </p:txBody>
      </p:sp>
      <p:sp>
        <p:nvSpPr>
          <p:cNvPr id="128" name="Google Shape;128;p27"/>
          <p:cNvSpPr txBox="1"/>
          <p:nvPr>
            <p:ph idx="2" type="body"/>
          </p:nvPr>
        </p:nvSpPr>
        <p:spPr>
          <a:xfrm>
            <a:off x="2600075" y="1750613"/>
            <a:ext cx="3943800" cy="716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400">
                <a:solidFill>
                  <a:schemeClr val="lt1"/>
                </a:solidFill>
              </a:rPr>
              <a:t>Saving TIME and MONEY</a:t>
            </a:r>
            <a:endParaRPr sz="2400">
              <a:solidFill>
                <a:schemeClr val="lt1"/>
              </a:solidFill>
            </a:endParaRPr>
          </a:p>
          <a:p>
            <a:pPr indent="0" lvl="0" marL="0" rtl="0" algn="ctr">
              <a:spcBef>
                <a:spcPts val="0"/>
              </a:spcBef>
              <a:spcAft>
                <a:spcPts val="0"/>
              </a:spcAft>
              <a:buNone/>
            </a:pPr>
            <a:r>
              <a:t/>
            </a:r>
            <a:endParaRPr sz="2400">
              <a:solidFill>
                <a:schemeClr val="lt1"/>
              </a:solidFill>
            </a:endParaRPr>
          </a:p>
        </p:txBody>
      </p:sp>
      <p:sp>
        <p:nvSpPr>
          <p:cNvPr id="129" name="Google Shape;129;p27"/>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7"/>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31" name="Google Shape;131;p27"/>
          <p:cNvSpPr/>
          <p:nvPr/>
        </p:nvSpPr>
        <p:spPr>
          <a:xfrm>
            <a:off x="4331345" y="470931"/>
            <a:ext cx="409497" cy="398854"/>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7"/>
          <p:cNvSpPr txBox="1"/>
          <p:nvPr/>
        </p:nvSpPr>
        <p:spPr>
          <a:xfrm>
            <a:off x="645600" y="2830388"/>
            <a:ext cx="7852800" cy="1551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Sniglet"/>
              <a:buChar char="✘"/>
            </a:pPr>
            <a:r>
              <a:rPr lang="en" sz="1800">
                <a:solidFill>
                  <a:schemeClr val="lt1"/>
                </a:solidFill>
                <a:latin typeface="Sniglet"/>
                <a:ea typeface="Sniglet"/>
                <a:cs typeface="Sniglet"/>
                <a:sym typeface="Sniglet"/>
              </a:rPr>
              <a:t>Reduces time spent by Dr. Kelly on scheduling</a:t>
            </a:r>
            <a:endParaRPr sz="1800">
              <a:solidFill>
                <a:schemeClr val="lt1"/>
              </a:solidFill>
              <a:latin typeface="Sniglet"/>
              <a:ea typeface="Sniglet"/>
              <a:cs typeface="Sniglet"/>
              <a:sym typeface="Sniglet"/>
            </a:endParaRPr>
          </a:p>
          <a:p>
            <a:pPr indent="-342900" lvl="0" marL="457200" rtl="0" algn="l">
              <a:spcBef>
                <a:spcPts val="0"/>
              </a:spcBef>
              <a:spcAft>
                <a:spcPts val="0"/>
              </a:spcAft>
              <a:buClr>
                <a:schemeClr val="lt1"/>
              </a:buClr>
              <a:buSzPts val="1800"/>
              <a:buFont typeface="Sniglet"/>
              <a:buChar char="✘"/>
            </a:pPr>
            <a:r>
              <a:rPr lang="en" sz="1800">
                <a:solidFill>
                  <a:schemeClr val="lt1"/>
                </a:solidFill>
                <a:latin typeface="Sniglet"/>
                <a:ea typeface="Sniglet"/>
                <a:cs typeface="Sniglet"/>
                <a:sym typeface="Sniglet"/>
              </a:rPr>
              <a:t>Reduces errors in schedule by making sure ALL constraints are satisfied without brute force/trial and error methods</a:t>
            </a:r>
            <a:endParaRPr sz="1800">
              <a:solidFill>
                <a:schemeClr val="lt1"/>
              </a:solidFill>
              <a:latin typeface="Sniglet"/>
              <a:ea typeface="Sniglet"/>
              <a:cs typeface="Sniglet"/>
              <a:sym typeface="Sniglet"/>
            </a:endParaRPr>
          </a:p>
          <a:p>
            <a:pPr indent="0" lvl="0" marL="0" rtl="0" algn="l">
              <a:spcBef>
                <a:spcPts val="0"/>
              </a:spcBef>
              <a:spcAft>
                <a:spcPts val="0"/>
              </a:spcAft>
              <a:buNone/>
            </a:pPr>
            <a:r>
              <a:t/>
            </a:r>
            <a:endParaRPr sz="1800">
              <a:solidFill>
                <a:schemeClr val="lt1"/>
              </a:solidFill>
              <a:latin typeface="Sniglet"/>
              <a:ea typeface="Sniglet"/>
              <a:cs typeface="Sniglet"/>
              <a:sym typeface="Sniglet"/>
            </a:endParaRPr>
          </a:p>
        </p:txBody>
      </p:sp>
      <p:sp>
        <p:nvSpPr>
          <p:cNvPr id="133" name="Google Shape;133;p27"/>
          <p:cNvSpPr/>
          <p:nvPr/>
        </p:nvSpPr>
        <p:spPr>
          <a:xfrm rot="355">
            <a:off x="3973514" y="2321868"/>
            <a:ext cx="674693" cy="57830"/>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7"/>
          <p:cNvSpPr/>
          <p:nvPr/>
        </p:nvSpPr>
        <p:spPr>
          <a:xfrm rot="281">
            <a:off x="5274978" y="2321886"/>
            <a:ext cx="849820" cy="57788"/>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38" name="Shape 138"/>
        <p:cNvGrpSpPr/>
        <p:nvPr/>
      </p:nvGrpSpPr>
      <p:grpSpPr>
        <a:xfrm>
          <a:off x="0" y="0"/>
          <a:ext cx="0" cy="0"/>
          <a:chOff x="0" y="0"/>
          <a:chExt cx="0" cy="0"/>
        </a:xfrm>
      </p:grpSpPr>
      <p:sp>
        <p:nvSpPr>
          <p:cNvPr id="139" name="Google Shape;139;p28"/>
          <p:cNvSpPr/>
          <p:nvPr/>
        </p:nvSpPr>
        <p:spPr>
          <a:xfrm>
            <a:off x="1811626" y="847300"/>
            <a:ext cx="4952776" cy="4028873"/>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niglet"/>
              <a:ea typeface="Sniglet"/>
              <a:cs typeface="Sniglet"/>
              <a:sym typeface="Sniglet"/>
            </a:endParaRPr>
          </a:p>
        </p:txBody>
      </p:sp>
      <p:sp>
        <p:nvSpPr>
          <p:cNvPr id="140" name="Google Shape;140;p28"/>
          <p:cNvSpPr txBox="1"/>
          <p:nvPr>
            <p:ph idx="4294967295" type="body"/>
          </p:nvPr>
        </p:nvSpPr>
        <p:spPr>
          <a:xfrm>
            <a:off x="3485850" y="366400"/>
            <a:ext cx="2987700" cy="4809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solidFill>
                  <a:schemeClr val="lt1"/>
                </a:solidFill>
              </a:rPr>
              <a:t>Current Status </a:t>
            </a:r>
            <a:endParaRPr>
              <a:latin typeface="Walter Turncoat"/>
              <a:ea typeface="Walter Turncoat"/>
              <a:cs typeface="Walter Turncoat"/>
              <a:sym typeface="Walter Turncoat"/>
            </a:endParaRPr>
          </a:p>
        </p:txBody>
      </p:sp>
      <p:sp>
        <p:nvSpPr>
          <p:cNvPr id="141" name="Google Shape;141;p28"/>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42" name="Google Shape;142;p28"/>
          <p:cNvSpPr txBox="1"/>
          <p:nvPr/>
        </p:nvSpPr>
        <p:spPr>
          <a:xfrm>
            <a:off x="730600" y="832900"/>
            <a:ext cx="15342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niglet"/>
              <a:ea typeface="Sniglet"/>
              <a:cs typeface="Sniglet"/>
              <a:sym typeface="Sniglet"/>
            </a:endParaRPr>
          </a:p>
        </p:txBody>
      </p:sp>
      <p:pic>
        <p:nvPicPr>
          <p:cNvPr id="143" name="Google Shape;143;p28"/>
          <p:cNvPicPr preferRelativeResize="0"/>
          <p:nvPr/>
        </p:nvPicPr>
        <p:blipFill>
          <a:blip r:embed="rId3">
            <a:alphaModFix/>
          </a:blip>
          <a:stretch>
            <a:fillRect/>
          </a:stretch>
        </p:blipFill>
        <p:spPr>
          <a:xfrm>
            <a:off x="1965875" y="1023488"/>
            <a:ext cx="4644275" cy="3096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47" name="Shape 147"/>
        <p:cNvGrpSpPr/>
        <p:nvPr/>
      </p:nvGrpSpPr>
      <p:grpSpPr>
        <a:xfrm>
          <a:off x="0" y="0"/>
          <a:ext cx="0" cy="0"/>
          <a:chOff x="0" y="0"/>
          <a:chExt cx="0" cy="0"/>
        </a:xfrm>
      </p:grpSpPr>
      <p:sp>
        <p:nvSpPr>
          <p:cNvPr id="148" name="Google Shape;148;p29"/>
          <p:cNvSpPr/>
          <p:nvPr/>
        </p:nvSpPr>
        <p:spPr>
          <a:xfrm>
            <a:off x="1981400" y="832900"/>
            <a:ext cx="5181195" cy="4098664"/>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niglet"/>
              <a:ea typeface="Sniglet"/>
              <a:cs typeface="Sniglet"/>
              <a:sym typeface="Sniglet"/>
            </a:endParaRPr>
          </a:p>
        </p:txBody>
      </p:sp>
      <p:sp>
        <p:nvSpPr>
          <p:cNvPr id="149" name="Google Shape;149;p29"/>
          <p:cNvSpPr txBox="1"/>
          <p:nvPr>
            <p:ph idx="4294967295" type="body"/>
          </p:nvPr>
        </p:nvSpPr>
        <p:spPr>
          <a:xfrm>
            <a:off x="3485850" y="366400"/>
            <a:ext cx="2987700" cy="4809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solidFill>
                  <a:schemeClr val="lt1"/>
                </a:solidFill>
              </a:rPr>
              <a:t>Current Status </a:t>
            </a:r>
            <a:endParaRPr>
              <a:latin typeface="Walter Turncoat"/>
              <a:ea typeface="Walter Turncoat"/>
              <a:cs typeface="Walter Turncoat"/>
              <a:sym typeface="Walter Turncoat"/>
            </a:endParaRPr>
          </a:p>
        </p:txBody>
      </p:sp>
      <p:sp>
        <p:nvSpPr>
          <p:cNvPr id="150" name="Google Shape;150;p29"/>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1" name="Google Shape;151;p29"/>
          <p:cNvSpPr txBox="1"/>
          <p:nvPr/>
        </p:nvSpPr>
        <p:spPr>
          <a:xfrm>
            <a:off x="730600" y="832900"/>
            <a:ext cx="15342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niglet"/>
              <a:ea typeface="Sniglet"/>
              <a:cs typeface="Sniglet"/>
              <a:sym typeface="Sniglet"/>
            </a:endParaRPr>
          </a:p>
        </p:txBody>
      </p:sp>
      <p:pic>
        <p:nvPicPr>
          <p:cNvPr id="152" name="Google Shape;152;p29"/>
          <p:cNvPicPr preferRelativeResize="0"/>
          <p:nvPr/>
        </p:nvPicPr>
        <p:blipFill>
          <a:blip r:embed="rId3">
            <a:alphaModFix/>
          </a:blip>
          <a:stretch>
            <a:fillRect/>
          </a:stretch>
        </p:blipFill>
        <p:spPr>
          <a:xfrm>
            <a:off x="2204525" y="1013100"/>
            <a:ext cx="4734950" cy="311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56" name="Shape 156"/>
        <p:cNvGrpSpPr/>
        <p:nvPr/>
      </p:nvGrpSpPr>
      <p:grpSpPr>
        <a:xfrm>
          <a:off x="0" y="0"/>
          <a:ext cx="0" cy="0"/>
          <a:chOff x="0" y="0"/>
          <a:chExt cx="0" cy="0"/>
        </a:xfrm>
      </p:grpSpPr>
      <p:sp>
        <p:nvSpPr>
          <p:cNvPr id="157" name="Google Shape;157;p30"/>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Relevant </a:t>
            </a:r>
            <a:r>
              <a:rPr lang="en"/>
              <a:t>Coursework for the project</a:t>
            </a:r>
            <a:endParaRPr/>
          </a:p>
        </p:txBody>
      </p:sp>
      <p:sp>
        <p:nvSpPr>
          <p:cNvPr id="158" name="Google Shape;158;p30"/>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0"/>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0" name="Google Shape;160;p30"/>
          <p:cNvSpPr/>
          <p:nvPr/>
        </p:nvSpPr>
        <p:spPr>
          <a:xfrm>
            <a:off x="4308052" y="460027"/>
            <a:ext cx="456089" cy="447641"/>
          </a:xfrm>
          <a:custGeom>
            <a:rect b="b" l="l" r="r" t="t"/>
            <a:pathLst>
              <a:path extrusionOk="0" h="14965" w="17398">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0"/>
          <p:cNvSpPr txBox="1"/>
          <p:nvPr>
            <p:ph idx="1" type="body"/>
          </p:nvPr>
        </p:nvSpPr>
        <p:spPr>
          <a:xfrm>
            <a:off x="1485400" y="1771650"/>
            <a:ext cx="26319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Databases</a:t>
            </a:r>
            <a:endParaRPr sz="1800"/>
          </a:p>
          <a:p>
            <a:pPr indent="-330200" lvl="0" marL="457200" rtl="0" algn="l">
              <a:spcBef>
                <a:spcPts val="600"/>
              </a:spcBef>
              <a:spcAft>
                <a:spcPts val="0"/>
              </a:spcAft>
              <a:buSzPts val="1600"/>
              <a:buChar char="✘"/>
            </a:pPr>
            <a:r>
              <a:rPr lang="en" sz="1600"/>
              <a:t>Storing and using resident and scheduling data</a:t>
            </a:r>
            <a:endParaRPr sz="1600"/>
          </a:p>
        </p:txBody>
      </p:sp>
      <p:sp>
        <p:nvSpPr>
          <p:cNvPr id="162" name="Google Shape;162;p30"/>
          <p:cNvSpPr txBox="1"/>
          <p:nvPr>
            <p:ph idx="2" type="body"/>
          </p:nvPr>
        </p:nvSpPr>
        <p:spPr>
          <a:xfrm>
            <a:off x="1485389" y="3225500"/>
            <a:ext cx="26319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lt1"/>
                </a:solidFill>
              </a:rPr>
              <a:t>Algorithms</a:t>
            </a:r>
            <a:endParaRPr sz="1800">
              <a:solidFill>
                <a:schemeClr val="lt1"/>
              </a:solidFill>
            </a:endParaRPr>
          </a:p>
          <a:p>
            <a:pPr indent="-330200" lvl="0" marL="457200" rtl="0" algn="l">
              <a:spcBef>
                <a:spcPts val="600"/>
              </a:spcBef>
              <a:spcAft>
                <a:spcPts val="0"/>
              </a:spcAft>
              <a:buClr>
                <a:schemeClr val="lt1"/>
              </a:buClr>
              <a:buSzPts val="1600"/>
              <a:buChar char="✘"/>
            </a:pPr>
            <a:r>
              <a:rPr lang="en" sz="1600">
                <a:solidFill>
                  <a:schemeClr val="lt1"/>
                </a:solidFill>
              </a:rPr>
              <a:t>Constraint Propagation </a:t>
            </a:r>
            <a:endParaRPr sz="1600">
              <a:solidFill>
                <a:schemeClr val="lt1"/>
              </a:solidFill>
            </a:endParaRPr>
          </a:p>
          <a:p>
            <a:pPr indent="0" lvl="0" marL="0" rtl="0" algn="l">
              <a:spcBef>
                <a:spcPts val="600"/>
              </a:spcBef>
              <a:spcAft>
                <a:spcPts val="0"/>
              </a:spcAft>
              <a:buNone/>
            </a:pPr>
            <a:r>
              <a:t/>
            </a:r>
            <a:endParaRPr sz="1800">
              <a:solidFill>
                <a:schemeClr val="lt1"/>
              </a:solidFill>
            </a:endParaRPr>
          </a:p>
        </p:txBody>
      </p:sp>
      <p:sp>
        <p:nvSpPr>
          <p:cNvPr id="163" name="Google Shape;163;p30"/>
          <p:cNvSpPr txBox="1"/>
          <p:nvPr>
            <p:ph idx="3" type="body"/>
          </p:nvPr>
        </p:nvSpPr>
        <p:spPr>
          <a:xfrm>
            <a:off x="5026702" y="3225500"/>
            <a:ext cx="26319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lt1"/>
                </a:solidFill>
              </a:rPr>
              <a:t>Artificial Intelligence</a:t>
            </a:r>
            <a:endParaRPr sz="1800">
              <a:solidFill>
                <a:schemeClr val="lt1"/>
              </a:solidFill>
            </a:endParaRPr>
          </a:p>
          <a:p>
            <a:pPr indent="-330200" lvl="0" marL="457200" rtl="0" algn="l">
              <a:spcBef>
                <a:spcPts val="600"/>
              </a:spcBef>
              <a:spcAft>
                <a:spcPts val="0"/>
              </a:spcAft>
              <a:buClr>
                <a:schemeClr val="lt1"/>
              </a:buClr>
              <a:buSzPts val="1600"/>
              <a:buChar char="✘"/>
            </a:pPr>
            <a:r>
              <a:rPr lang="en" sz="1600">
                <a:solidFill>
                  <a:schemeClr val="lt1"/>
                </a:solidFill>
              </a:rPr>
              <a:t>Forney</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Maximizing expected utility</a:t>
            </a:r>
            <a:endParaRPr sz="1600">
              <a:solidFill>
                <a:schemeClr val="lt1"/>
              </a:solidFill>
            </a:endParaRPr>
          </a:p>
        </p:txBody>
      </p:sp>
      <p:sp>
        <p:nvSpPr>
          <p:cNvPr id="164" name="Google Shape;164;p30"/>
          <p:cNvSpPr txBox="1"/>
          <p:nvPr>
            <p:ph idx="1" type="body"/>
          </p:nvPr>
        </p:nvSpPr>
        <p:spPr>
          <a:xfrm>
            <a:off x="5026700" y="1771650"/>
            <a:ext cx="26319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lt1"/>
                </a:solidFill>
              </a:rPr>
              <a:t>Interaction Design</a:t>
            </a:r>
            <a:endParaRPr sz="1800">
              <a:solidFill>
                <a:schemeClr val="lt1"/>
              </a:solidFill>
            </a:endParaRPr>
          </a:p>
          <a:p>
            <a:pPr indent="-330200" lvl="0" marL="457200" rtl="0" algn="l">
              <a:spcBef>
                <a:spcPts val="600"/>
              </a:spcBef>
              <a:spcAft>
                <a:spcPts val="0"/>
              </a:spcAft>
              <a:buClr>
                <a:schemeClr val="lt1"/>
              </a:buClr>
              <a:buSzPts val="1600"/>
              <a:buChar char="✘"/>
            </a:pPr>
            <a:r>
              <a:rPr lang="en" sz="1600">
                <a:solidFill>
                  <a:schemeClr val="lt1"/>
                </a:solidFill>
              </a:rPr>
              <a:t>Web development skills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UX Design </a:t>
            </a:r>
            <a:endParaRPr sz="1600">
              <a:solidFill>
                <a:schemeClr val="lt1"/>
              </a:solidFill>
            </a:endParaRPr>
          </a:p>
        </p:txBody>
      </p:sp>
      <p:sp>
        <p:nvSpPr>
          <p:cNvPr id="165" name="Google Shape;165;p30"/>
          <p:cNvSpPr/>
          <p:nvPr/>
        </p:nvSpPr>
        <p:spPr>
          <a:xfrm>
            <a:off x="1556600" y="2191749"/>
            <a:ext cx="1780627" cy="66097"/>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0"/>
          <p:cNvSpPr/>
          <p:nvPr/>
        </p:nvSpPr>
        <p:spPr>
          <a:xfrm>
            <a:off x="5130750" y="3653000"/>
            <a:ext cx="2083359" cy="66097"/>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p:nvPr/>
        </p:nvSpPr>
        <p:spPr>
          <a:xfrm>
            <a:off x="1556600" y="3653000"/>
            <a:ext cx="1152830" cy="66097"/>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5130750" y="2201850"/>
            <a:ext cx="1896126" cy="66097"/>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72" name="Shape 172"/>
        <p:cNvGrpSpPr/>
        <p:nvPr/>
      </p:nvGrpSpPr>
      <p:grpSpPr>
        <a:xfrm>
          <a:off x="0" y="0"/>
          <a:ext cx="0" cy="0"/>
          <a:chOff x="0" y="0"/>
          <a:chExt cx="0" cy="0"/>
        </a:xfrm>
      </p:grpSpPr>
      <p:sp>
        <p:nvSpPr>
          <p:cNvPr id="173" name="Google Shape;173;p31"/>
          <p:cNvSpPr txBox="1"/>
          <p:nvPr>
            <p:ph type="title"/>
          </p:nvPr>
        </p:nvSpPr>
        <p:spPr>
          <a:xfrm>
            <a:off x="-6000" y="1033300"/>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Product Development Plan</a:t>
            </a:r>
            <a:endParaRPr/>
          </a:p>
          <a:p>
            <a:pPr indent="0" lvl="0" marL="0" rtl="0" algn="ctr">
              <a:spcBef>
                <a:spcPts val="0"/>
              </a:spcBef>
              <a:spcAft>
                <a:spcPts val="0"/>
              </a:spcAft>
              <a:buNone/>
            </a:pPr>
            <a:r>
              <a:rPr lang="en" sz="1800"/>
              <a:t>Biweekly Sprints:</a:t>
            </a:r>
            <a:endParaRPr sz="1800"/>
          </a:p>
        </p:txBody>
      </p:sp>
      <p:sp>
        <p:nvSpPr>
          <p:cNvPr id="174" name="Google Shape;174;p31"/>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1"/>
          <p:cNvSpPr/>
          <p:nvPr/>
        </p:nvSpPr>
        <p:spPr>
          <a:xfrm>
            <a:off x="4274710" y="485776"/>
            <a:ext cx="492437" cy="398329"/>
          </a:xfrm>
          <a:custGeom>
            <a:rect b="b" l="l" r="r" t="t"/>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1"/>
          <p:cNvSpPr/>
          <p:nvPr/>
        </p:nvSpPr>
        <p:spPr>
          <a:xfrm>
            <a:off x="370802" y="2244038"/>
            <a:ext cx="1951800" cy="1923600"/>
          </a:xfrm>
          <a:prstGeom prst="ellipse">
            <a:avLst/>
          </a:prstGeom>
          <a:solidFill>
            <a:srgbClr val="FFFFFF">
              <a:alpha val="1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Sniglet"/>
                <a:ea typeface="Sniglet"/>
                <a:cs typeface="Sniglet"/>
                <a:sym typeface="Sniglet"/>
              </a:rPr>
              <a:t>Planning</a:t>
            </a:r>
            <a:endParaRPr sz="1500">
              <a:solidFill>
                <a:srgbClr val="FFFFFF"/>
              </a:solidFill>
              <a:latin typeface="Sniglet"/>
              <a:ea typeface="Sniglet"/>
              <a:cs typeface="Sniglet"/>
              <a:sym typeface="Sniglet"/>
            </a:endParaRPr>
          </a:p>
        </p:txBody>
      </p:sp>
      <p:sp>
        <p:nvSpPr>
          <p:cNvPr id="177" name="Google Shape;177;p31"/>
          <p:cNvSpPr/>
          <p:nvPr/>
        </p:nvSpPr>
        <p:spPr>
          <a:xfrm>
            <a:off x="3596100" y="2244038"/>
            <a:ext cx="1951800" cy="1923600"/>
          </a:xfrm>
          <a:prstGeom prst="ellipse">
            <a:avLst/>
          </a:prstGeom>
          <a:solidFill>
            <a:srgbClr val="FFFFFF">
              <a:alpha val="1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lt1"/>
                </a:solidFill>
                <a:latin typeface="Sniglet"/>
                <a:ea typeface="Sniglet"/>
                <a:cs typeface="Sniglet"/>
                <a:sym typeface="Sniglet"/>
              </a:rPr>
              <a:t>Development</a:t>
            </a:r>
            <a:endParaRPr sz="1500">
              <a:solidFill>
                <a:srgbClr val="FFFFFF"/>
              </a:solidFill>
              <a:latin typeface="Sniglet"/>
              <a:ea typeface="Sniglet"/>
              <a:cs typeface="Sniglet"/>
              <a:sym typeface="Sniglet"/>
            </a:endParaRPr>
          </a:p>
        </p:txBody>
      </p:sp>
      <p:sp>
        <p:nvSpPr>
          <p:cNvPr id="178" name="Google Shape;178;p31"/>
          <p:cNvSpPr/>
          <p:nvPr/>
        </p:nvSpPr>
        <p:spPr>
          <a:xfrm>
            <a:off x="6799527" y="2244050"/>
            <a:ext cx="1951800" cy="1923600"/>
          </a:xfrm>
          <a:prstGeom prst="ellipse">
            <a:avLst/>
          </a:prstGeom>
          <a:solidFill>
            <a:srgbClr val="FFFFFF">
              <a:alpha val="1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lt1"/>
                </a:solidFill>
                <a:latin typeface="Sniglet"/>
                <a:ea typeface="Sniglet"/>
                <a:cs typeface="Sniglet"/>
                <a:sym typeface="Sniglet"/>
              </a:rPr>
              <a:t>Iteration</a:t>
            </a:r>
            <a:endParaRPr sz="1500">
              <a:solidFill>
                <a:srgbClr val="FFFFFF"/>
              </a:solidFill>
              <a:latin typeface="Sniglet"/>
              <a:ea typeface="Sniglet"/>
              <a:cs typeface="Sniglet"/>
              <a:sym typeface="Sniglet"/>
            </a:endParaRPr>
          </a:p>
        </p:txBody>
      </p:sp>
      <p:grpSp>
        <p:nvGrpSpPr>
          <p:cNvPr id="179" name="Google Shape;179;p31"/>
          <p:cNvGrpSpPr/>
          <p:nvPr/>
        </p:nvGrpSpPr>
        <p:grpSpPr>
          <a:xfrm>
            <a:off x="2033628" y="2667100"/>
            <a:ext cx="1792245" cy="232966"/>
            <a:chOff x="2266178" y="2764475"/>
            <a:chExt cx="1792245" cy="232966"/>
          </a:xfrm>
        </p:grpSpPr>
        <p:sp>
          <p:nvSpPr>
            <p:cNvPr id="180" name="Google Shape;180;p31"/>
            <p:cNvSpPr/>
            <p:nvPr/>
          </p:nvSpPr>
          <p:spPr>
            <a:xfrm>
              <a:off x="2266178" y="2855800"/>
              <a:ext cx="1683567" cy="102978"/>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1"/>
            <p:cNvSpPr/>
            <p:nvPr/>
          </p:nvSpPr>
          <p:spPr>
            <a:xfrm>
              <a:off x="3870041" y="2764475"/>
              <a:ext cx="188382" cy="232966"/>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31"/>
          <p:cNvGrpSpPr/>
          <p:nvPr/>
        </p:nvGrpSpPr>
        <p:grpSpPr>
          <a:xfrm>
            <a:off x="5366928" y="2667100"/>
            <a:ext cx="1792245" cy="232966"/>
            <a:chOff x="2266178" y="2764475"/>
            <a:chExt cx="1792245" cy="232966"/>
          </a:xfrm>
        </p:grpSpPr>
        <p:sp>
          <p:nvSpPr>
            <p:cNvPr id="183" name="Google Shape;183;p31"/>
            <p:cNvSpPr/>
            <p:nvPr/>
          </p:nvSpPr>
          <p:spPr>
            <a:xfrm>
              <a:off x="2266178" y="2855800"/>
              <a:ext cx="1683567" cy="102978"/>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1"/>
            <p:cNvSpPr/>
            <p:nvPr/>
          </p:nvSpPr>
          <p:spPr>
            <a:xfrm>
              <a:off x="3870041" y="2764475"/>
              <a:ext cx="188382" cy="232966"/>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31"/>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86" name="Google Shape;186;p31"/>
          <p:cNvGrpSpPr/>
          <p:nvPr/>
        </p:nvGrpSpPr>
        <p:grpSpPr>
          <a:xfrm rot="-10371311">
            <a:off x="1985021" y="3854868"/>
            <a:ext cx="5366945" cy="1034869"/>
            <a:chOff x="242825" y="1204225"/>
            <a:chExt cx="2136775" cy="318400"/>
          </a:xfrm>
        </p:grpSpPr>
        <p:sp>
          <p:nvSpPr>
            <p:cNvPr id="187" name="Google Shape;187;p31"/>
            <p:cNvSpPr/>
            <p:nvPr/>
          </p:nvSpPr>
          <p:spPr>
            <a:xfrm>
              <a:off x="242825" y="1298550"/>
              <a:ext cx="2054250" cy="224075"/>
            </a:xfrm>
            <a:custGeom>
              <a:rect b="b" l="l" r="r" t="t"/>
              <a:pathLst>
                <a:path extrusionOk="0" h="8963" w="8217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1"/>
            <p:cNvSpPr/>
            <p:nvPr/>
          </p:nvSpPr>
          <p:spPr>
            <a:xfrm>
              <a:off x="2202700" y="1204225"/>
              <a:ext cx="176900" cy="176900"/>
            </a:xfrm>
            <a:custGeom>
              <a:rect b="b" l="l" r="r" t="t"/>
              <a:pathLst>
                <a:path extrusionOk="0" h="7076" w="7076">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