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3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259" r:id="rId2"/>
    <p:sldId id="265" r:id="rId3"/>
    <p:sldId id="300" r:id="rId4"/>
    <p:sldId id="303" r:id="rId5"/>
    <p:sldId id="315" r:id="rId6"/>
    <p:sldId id="317" r:id="rId7"/>
    <p:sldId id="318" r:id="rId8"/>
    <p:sldId id="319" r:id="rId9"/>
    <p:sldId id="301" r:id="rId10"/>
    <p:sldId id="31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20" r:id="rId19"/>
    <p:sldId id="321" r:id="rId20"/>
    <p:sldId id="322" r:id="rId21"/>
    <p:sldId id="323" r:id="rId22"/>
    <p:sldId id="324" r:id="rId23"/>
    <p:sldId id="312" r:id="rId24"/>
    <p:sldId id="313" r:id="rId25"/>
  </p:sldIdLst>
  <p:sldSz cx="9501188" cy="7021513"/>
  <p:notesSz cx="6724650" cy="9774238"/>
  <p:defaultTextStyle>
    <a:defPPr>
      <a:defRPr lang="en-US"/>
    </a:defPPr>
    <a:lvl1pPr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1pPr>
    <a:lvl2pPr marL="4572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2pPr>
    <a:lvl3pPr marL="9144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3pPr>
    <a:lvl4pPr marL="13716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4pPr>
    <a:lvl5pPr marL="18288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orient="horz" pos="1903">
          <p15:clr>
            <a:srgbClr val="A4A3A4"/>
          </p15:clr>
        </p15:guide>
        <p15:guide id="3" orient="horz" pos="2904">
          <p15:clr>
            <a:srgbClr val="A4A3A4"/>
          </p15:clr>
        </p15:guide>
        <p15:guide id="4" orient="horz" pos="2011">
          <p15:clr>
            <a:srgbClr val="A4A3A4"/>
          </p15:clr>
        </p15:guide>
        <p15:guide id="5" orient="horz" pos="3012">
          <p15:clr>
            <a:srgbClr val="A4A3A4"/>
          </p15:clr>
        </p15:guide>
        <p15:guide id="6" orient="horz" pos="3903">
          <p15:clr>
            <a:srgbClr val="A4A3A4"/>
          </p15:clr>
        </p15:guide>
        <p15:guide id="7" orient="horz" pos="4010">
          <p15:clr>
            <a:srgbClr val="A4A3A4"/>
          </p15:clr>
        </p15:guide>
        <p15:guide id="8" orient="horz" pos="368">
          <p15:clr>
            <a:srgbClr val="A4A3A4"/>
          </p15:clr>
        </p15:guide>
        <p15:guide id="9" orient="horz" pos="792">
          <p15:clr>
            <a:srgbClr val="A4A3A4"/>
          </p15:clr>
        </p15:guide>
        <p15:guide id="10" orient="horz" pos="4422">
          <p15:clr>
            <a:srgbClr val="A4A3A4"/>
          </p15:clr>
        </p15:guide>
        <p15:guide id="11" orient="horz" pos="1049">
          <p15:clr>
            <a:srgbClr val="A4A3A4"/>
          </p15:clr>
        </p15:guide>
        <p15:guide id="12" orient="horz">
          <p15:clr>
            <a:srgbClr val="A4A3A4"/>
          </p15:clr>
        </p15:guide>
        <p15:guide id="13" orient="horz" pos="4230">
          <p15:clr>
            <a:srgbClr val="A4A3A4"/>
          </p15:clr>
        </p15:guide>
        <p15:guide id="14" pos="105">
          <p15:clr>
            <a:srgbClr val="A4A3A4"/>
          </p15:clr>
        </p15:guide>
        <p15:guide id="15" pos="1470">
          <p15:clr>
            <a:srgbClr val="A4A3A4"/>
          </p15:clr>
        </p15:guide>
        <p15:guide id="16" pos="1578">
          <p15:clr>
            <a:srgbClr val="A4A3A4"/>
          </p15:clr>
        </p15:guide>
        <p15:guide id="17" pos="2938">
          <p15:clr>
            <a:srgbClr val="A4A3A4"/>
          </p15:clr>
        </p15:guide>
        <p15:guide id="18" pos="3046">
          <p15:clr>
            <a:srgbClr val="A4A3A4"/>
          </p15:clr>
        </p15:guide>
        <p15:guide id="19" pos="4398">
          <p15:clr>
            <a:srgbClr val="A4A3A4"/>
          </p15:clr>
        </p15:guide>
        <p15:guide id="20" pos="4522">
          <p15:clr>
            <a:srgbClr val="A4A3A4"/>
          </p15:clr>
        </p15:guide>
        <p15:guide id="21" pos="5872">
          <p15:clr>
            <a:srgbClr val="A4A3A4"/>
          </p15:clr>
        </p15:guide>
        <p15:guide id="22">
          <p15:clr>
            <a:srgbClr val="A4A3A4"/>
          </p15:clr>
        </p15:guide>
        <p15:guide id="23" pos="59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85858"/>
    <a:srgbClr val="808080"/>
    <a:srgbClr val="AAAAAA"/>
    <a:srgbClr val="B4B4B4"/>
    <a:srgbClr val="D2D2D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3" autoAdjust="0"/>
    <p:restoredTop sz="73333" autoAdjust="0"/>
  </p:normalViewPr>
  <p:slideViewPr>
    <p:cSldViewPr snapToGrid="0">
      <p:cViewPr varScale="1">
        <p:scale>
          <a:sx n="66" d="100"/>
          <a:sy n="66" d="100"/>
        </p:scale>
        <p:origin x="2028" y="72"/>
      </p:cViewPr>
      <p:guideLst>
        <p:guide orient="horz" pos="486"/>
        <p:guide orient="horz" pos="1903"/>
        <p:guide orient="horz" pos="2904"/>
        <p:guide orient="horz" pos="2011"/>
        <p:guide orient="horz" pos="3012"/>
        <p:guide orient="horz" pos="3903"/>
        <p:guide orient="horz" pos="4010"/>
        <p:guide orient="horz" pos="368"/>
        <p:guide orient="horz" pos="792"/>
        <p:guide orient="horz" pos="4422"/>
        <p:guide orient="horz" pos="1049"/>
        <p:guide orient="horz"/>
        <p:guide orient="horz" pos="4230"/>
        <p:guide pos="105"/>
        <p:guide pos="1470"/>
        <p:guide pos="1578"/>
        <p:guide pos="2938"/>
        <p:guide pos="3046"/>
        <p:guide pos="4398"/>
        <p:guide pos="4522"/>
        <p:guide pos="5872"/>
        <p:guide/>
        <p:guide pos="59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2070" y="-90"/>
      </p:cViewPr>
      <p:guideLst>
        <p:guide orient="horz" pos="3079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46748C7B-1DB7-4696-927D-36E656E9CD44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82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2650" y="733425"/>
            <a:ext cx="495935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622" y="4642768"/>
            <a:ext cx="5006129" cy="439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Textformatierung des Masters zu bearbeiten.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269F4C00-FE88-4296-AE19-2C7D870243C7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671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="1" baseline="0" dirty="0" smtClean="0"/>
              <a:t>Einleitung: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Begrüßung, Vorstellung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Fragen während der Präsentation oder danach?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42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="1" baseline="0" dirty="0" smtClean="0"/>
              <a:t>Agenda: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6968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351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49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235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178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="1" baseline="0" dirty="0" smtClean="0"/>
              <a:t>Agenda: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0881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938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4267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70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="1" baseline="0" dirty="0" smtClean="0"/>
              <a:t>Agenda: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Präsensveranstaltung / Autor: Marian Bartsch / 18.-19.01.2016</a:t>
            </a:r>
            <a:endParaRPr lang="de-DE" dirty="0" smtClean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 smtClean="0"/>
              <a:t>SubSubheadline</a:t>
            </a:r>
            <a:r>
              <a:rPr lang="de-DE" dirty="0" smtClean="0"/>
              <a:t> 20 Pt Rotis SemiSans</a:t>
            </a:r>
          </a:p>
        </p:txBody>
      </p:sp>
      <p:sp>
        <p:nvSpPr>
          <p:cNvPr id="8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 smtClean="0"/>
              <a:t>Subheadline 20 Pt Rotis SemiSans fett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1118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Präsensveranstaltung / Autor: Marian Bartsch / 18.-19.01.2016</a:t>
            </a:r>
            <a:endParaRPr lang="de-DE" dirty="0" smtClean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174628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176213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23"/>
          </p:nvPr>
        </p:nvSpPr>
        <p:spPr>
          <a:xfrm>
            <a:off x="48355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24"/>
          </p:nvPr>
        </p:nvSpPr>
        <p:spPr>
          <a:xfrm>
            <a:off x="4835527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25"/>
          </p:nvPr>
        </p:nvSpPr>
        <p:spPr>
          <a:xfrm>
            <a:off x="483552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7165975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7164388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1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71659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28"/>
          </p:nvPr>
        </p:nvSpPr>
        <p:spPr>
          <a:xfrm>
            <a:off x="2506663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27"/>
          </p:nvPr>
        </p:nvSpPr>
        <p:spPr>
          <a:xfrm>
            <a:off x="2505075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buSzPct val="50000"/>
              <a:buFont typeface="Symbol" panose="05050102010706020507" pitchFamily="18" charset="2"/>
              <a:buNone/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 smtClean="0"/>
              <a:t>SubSubheadline 20 Pt Rotis SemiSans</a:t>
            </a:r>
          </a:p>
        </p:txBody>
      </p:sp>
      <p:sp>
        <p:nvSpPr>
          <p:cNvPr id="2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 smtClean="0"/>
              <a:t>Subheadline 20 Pt Rotis SemiSans fett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705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Präsensveranstaltung / Autor: Marian Bartsch / 18.-19.01.2016</a:t>
            </a:r>
            <a:endParaRPr lang="de-DE" dirty="0" smtClean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 smtClean="0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 smtClean="0"/>
              <a:t>Subheadline 20 Pt Rotis SemiSans fett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833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Präsensveranstaltung / Autor: Marian Bartsch / 18.-19.01.2016</a:t>
            </a:r>
            <a:endParaRPr lang="de-DE" dirty="0" smtClean="0"/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250507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6" y="3192734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2505075" y="160326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50825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7" y="3146162"/>
            <a:ext cx="4486275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4835525" y="1556829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 smtClean="0"/>
              <a:t>SubSubheadline 20 Pt Rotis SemiSans</a:t>
            </a:r>
          </a:p>
        </p:txBody>
      </p:sp>
      <p:sp>
        <p:nvSpPr>
          <p:cNvPr id="14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 smtClean="0"/>
              <a:t>Subheadline 20 Pt Rotis SemiSans fett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229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Präsensveranstaltung / Autor: Marian Bartsch / 18.-19.01.2016</a:t>
            </a:r>
            <a:endParaRPr lang="de-DE" dirty="0" smtClean="0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30"/>
          </p:nvPr>
        </p:nvSpPr>
        <p:spPr>
          <a:xfrm>
            <a:off x="4833938" y="1601838"/>
            <a:ext cx="4487862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31"/>
          </p:nvPr>
        </p:nvSpPr>
        <p:spPr>
          <a:xfrm>
            <a:off x="176213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6213" y="1603265"/>
            <a:ext cx="4487862" cy="3006898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 smtClean="0"/>
              <a:t>SubSubheadline 20 Pt Rotis SemiSans</a:t>
            </a:r>
          </a:p>
        </p:txBody>
      </p:sp>
      <p:sp>
        <p:nvSpPr>
          <p:cNvPr id="1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 smtClean="0"/>
              <a:t>Subheadline 20 Pt Rotis SemiSans fett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562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Präsensveranstaltung / Autor: Marian Bartsch / 18.-19.01.2016</a:t>
            </a:r>
            <a:endParaRPr lang="de-DE" dirty="0" smtClean="0"/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71659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34"/>
          </p:nvPr>
        </p:nvSpPr>
        <p:spPr>
          <a:xfrm>
            <a:off x="7162800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6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33"/>
          </p:nvPr>
        </p:nvSpPr>
        <p:spPr>
          <a:xfrm>
            <a:off x="48355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6"/>
          </p:nvPr>
        </p:nvSpPr>
        <p:spPr>
          <a:xfrm>
            <a:off x="25050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32"/>
          </p:nvPr>
        </p:nvSpPr>
        <p:spPr>
          <a:xfrm>
            <a:off x="250507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37"/>
          </p:nvPr>
        </p:nvSpPr>
        <p:spPr>
          <a:xfrm>
            <a:off x="17462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 smtClean="0"/>
              <a:t>SubSubheadline 20 Pt Rotis SemiSans</a:t>
            </a:r>
          </a:p>
        </p:txBody>
      </p:sp>
      <p:sp>
        <p:nvSpPr>
          <p:cNvPr id="23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 smtClean="0"/>
              <a:t>Subheadline 20 Pt Rotis SemiSans fett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8168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Präsensveranstaltung / Autor: Marian Bartsch / 18.-19.01.2016</a:t>
            </a:r>
            <a:endParaRPr lang="de-DE" dirty="0" smtClean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176215" y="1601837"/>
            <a:ext cx="9145587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smtClean="0"/>
              <a:t>SubSubheadline 20 Pt Rotis SemiSans</a:t>
            </a:r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 smtClean="0"/>
              <a:t>Subheadline 20 Pt Rotis SemiSans fett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703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Präsensveranstaltung / Autor: Marian Bartsch / 18.-19.01.2016</a:t>
            </a:r>
            <a:endParaRPr lang="de-DE" dirty="0" smtClean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smtClean="0"/>
              <a:t>SubSubheadline 20 Pt Rotis SemiSans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500793" y="779019"/>
            <a:ext cx="682307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b="1" dirty="0" smtClean="0">
                <a:latin typeface="Calibri" panose="020F0502020204030204" pitchFamily="34" charset="0"/>
              </a:rPr>
              <a:t>Agenda</a:t>
            </a:r>
            <a:endParaRPr lang="de-DE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68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Präsensveranstaltung / Autor: Marian Bartsch / 18.-19.01.2016</a:t>
            </a:r>
            <a:endParaRPr lang="de-DE" dirty="0" smtClean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 smtClean="0"/>
              <a:t>SubSubheadline</a:t>
            </a:r>
            <a:r>
              <a:rPr lang="de-DE" dirty="0" smtClean="0"/>
              <a:t> 20 Pt </a:t>
            </a:r>
            <a:r>
              <a:rPr lang="de-DE" dirty="0" err="1" smtClean="0"/>
              <a:t>Rotis</a:t>
            </a:r>
            <a:r>
              <a:rPr lang="de-DE" dirty="0" smtClean="0"/>
              <a:t> </a:t>
            </a:r>
            <a:r>
              <a:rPr lang="de-DE" dirty="0" err="1" smtClean="0"/>
              <a:t>SemiSans</a:t>
            </a:r>
            <a:endParaRPr lang="de-DE" dirty="0" smtClean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 smtClean="0"/>
              <a:t>Subheadline 20 Pt Rotis SemiSans fett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0455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Präsensveranstaltung / Autor: Marian Bartsch / 18.-19.01.2016</a:t>
            </a:r>
            <a:endParaRPr lang="de-DE" dirty="0" smtClean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 smtClean="0"/>
              <a:t>SubSubheadline</a:t>
            </a:r>
            <a:r>
              <a:rPr lang="de-DE" dirty="0" smtClean="0"/>
              <a:t> 20 Pt </a:t>
            </a:r>
            <a:r>
              <a:rPr lang="de-DE" dirty="0" err="1" smtClean="0"/>
              <a:t>Rotis</a:t>
            </a:r>
            <a:r>
              <a:rPr lang="de-DE" dirty="0" smtClean="0"/>
              <a:t> </a:t>
            </a:r>
            <a:r>
              <a:rPr lang="de-DE" dirty="0" err="1" smtClean="0"/>
              <a:t>SemiSans</a:t>
            </a:r>
            <a:endParaRPr lang="de-DE" dirty="0" smtClean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 smtClean="0"/>
              <a:t>Subheadline 20 Pt Rotis SemiSans fett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48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5"/>
          <p:cNvSpPr>
            <a:spLocks noChangeArrowheads="1"/>
          </p:cNvSpPr>
          <p:nvPr userDrawn="1"/>
        </p:nvSpPr>
        <p:spPr bwMode="auto">
          <a:xfrm>
            <a:off x="0" y="585820"/>
            <a:ext cx="9501188" cy="6435693"/>
          </a:xfrm>
          <a:prstGeom prst="rect">
            <a:avLst/>
          </a:prstGeom>
          <a:solidFill>
            <a:schemeClr val="tx2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Präsensveranstaltung / Autor: Marian Bartsch / 18.-19.01.2016</a:t>
            </a:r>
            <a:endParaRPr lang="de-DE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lnSpc>
                <a:spcPts val="2000"/>
              </a:lnSpc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smtClean="0"/>
              <a:t>SubSubheadline 20 Pt Rotis SemiSans</a:t>
            </a:r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solidFill>
                  <a:schemeClr val="bg1"/>
                </a:solidFill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 smtClean="0"/>
              <a:t>Subheadline 20 Pt Rotis SemiSans fett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5091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Präsensveranstaltung / Autor: Marian Bartsch / 18.-19.01.2016</a:t>
            </a:r>
            <a:endParaRPr lang="de-DE" dirty="0" smtClean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smtClean="0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 smtClean="0"/>
              <a:t>Subheadline 20 Pt Rotis SemiSans fett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1085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Präsensveranstaltung / Autor: Marian Bartsch / 18.-19.01.2016</a:t>
            </a:r>
            <a:endParaRPr lang="de-DE" dirty="0" smtClean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 smtClean="0"/>
              <a:t>SubSubheadline</a:t>
            </a:r>
            <a:r>
              <a:rPr lang="de-DE" dirty="0" smtClean="0"/>
              <a:t>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 smtClean="0"/>
              <a:t>Subheadline 20 Pt Rotis SemiSans fett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086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Präsensveranstaltung / Autor: Marian Bartsch / 18.-19.01.2016</a:t>
            </a:r>
            <a:endParaRPr lang="de-DE" dirty="0" smtClean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7162800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4835525" y="478050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5" y="4778807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7162800" y="3192734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716597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 smtClean="0"/>
              <a:t>SubSubheadline 20 Pt Rotis SemiSans</a:t>
            </a:r>
          </a:p>
        </p:txBody>
      </p:sp>
      <p:sp>
        <p:nvSpPr>
          <p:cNvPr id="1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 smtClean="0"/>
              <a:t>Subheadline 20 Pt Rotis SemiSans fett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4286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5"/>
          <p:cNvSpPr>
            <a:spLocks noChangeArrowheads="1"/>
          </p:cNvSpPr>
          <p:nvPr userDrawn="1"/>
        </p:nvSpPr>
        <p:spPr bwMode="auto">
          <a:xfrm>
            <a:off x="2505075" y="6438901"/>
            <a:ext cx="6998494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45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lvl="0"/>
            <a:endParaRPr lang="de-DE"/>
          </a:p>
        </p:txBody>
      </p:sp>
      <p:sp>
        <p:nvSpPr>
          <p:cNvPr id="55381" name="Rectangle 85"/>
          <p:cNvSpPr>
            <a:spLocks noChangeArrowheads="1"/>
          </p:cNvSpPr>
          <p:nvPr/>
        </p:nvSpPr>
        <p:spPr bwMode="auto">
          <a:xfrm>
            <a:off x="2381" y="1"/>
            <a:ext cx="9498807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35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899048" y="6686684"/>
            <a:ext cx="434101" cy="17508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bg1"/>
                </a:solidFill>
                <a:latin typeface="Rotis SemiSans" pitchFamily="34" charset="0"/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/>
        </p:nvCxnSpPr>
        <p:spPr bwMode="auto">
          <a:xfrm>
            <a:off x="2381" y="0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8"/>
          <p:cNvCxnSpPr/>
          <p:nvPr/>
        </p:nvCxnSpPr>
        <p:spPr bwMode="auto">
          <a:xfrm>
            <a:off x="9496425" y="-1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9"/>
          <p:cNvCxnSpPr/>
          <p:nvPr/>
        </p:nvCxnSpPr>
        <p:spPr bwMode="auto">
          <a:xfrm flipH="1">
            <a:off x="1" y="7017543"/>
            <a:ext cx="9501187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91"/>
          <p:cNvSpPr txBox="1">
            <a:spLocks noChangeArrowheads="1"/>
          </p:cNvSpPr>
          <p:nvPr userDrawn="1"/>
        </p:nvSpPr>
        <p:spPr bwMode="auto">
          <a:xfrm>
            <a:off x="2505075" y="-12337"/>
            <a:ext cx="6816725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Versionsverwaltung mit Git</a:t>
            </a:r>
            <a:endParaRPr lang="de-DE" sz="1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85"/>
          <p:cNvSpPr>
            <a:spLocks noChangeArrowheads="1"/>
          </p:cNvSpPr>
          <p:nvPr userDrawn="1"/>
        </p:nvSpPr>
        <p:spPr bwMode="auto">
          <a:xfrm>
            <a:off x="11007" y="6438902"/>
            <a:ext cx="2460327" cy="58261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68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1" y="3950"/>
            <a:ext cx="635794" cy="565151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129743" y="6497877"/>
            <a:ext cx="226218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000" b="1" dirty="0">
                <a:latin typeface="Calibri" panose="020F0502020204030204" pitchFamily="34" charset="0"/>
              </a:rPr>
              <a:t>Christian Nuetsa </a:t>
            </a:r>
            <a:r>
              <a:rPr lang="de-DE" sz="1000" b="1" dirty="0" err="1">
                <a:latin typeface="Calibri" panose="020F0502020204030204" pitchFamily="34" charset="0"/>
              </a:rPr>
              <a:t>Tayou</a:t>
            </a:r>
            <a:r>
              <a:rPr lang="de-DE" sz="1000" b="1" dirty="0">
                <a:latin typeface="Calibri" panose="020F0502020204030204" pitchFamily="34" charset="0"/>
              </a:rPr>
              <a:t> II, Marian </a:t>
            </a:r>
            <a:r>
              <a:rPr lang="de-DE" sz="1000" b="1" dirty="0" smtClean="0">
                <a:latin typeface="Calibri" panose="020F0502020204030204" pitchFamily="34" charset="0"/>
              </a:rPr>
              <a:t>Bartsch Fernuni </a:t>
            </a:r>
            <a:r>
              <a:rPr lang="de-DE" sz="1000" b="1" dirty="0">
                <a:latin typeface="Calibri" panose="020F0502020204030204" pitchFamily="34" charset="0"/>
              </a:rPr>
              <a:t>Hagen, Seminar 1915 / 19915 </a:t>
            </a:r>
            <a:r>
              <a:rPr lang="de-DE" sz="1000" b="1" dirty="0" smtClean="0">
                <a:latin typeface="Calibri" panose="020F0502020204030204" pitchFamily="34" charset="0"/>
              </a:rPr>
              <a:t>Präsenztag 18. Juni 2016</a:t>
            </a:r>
            <a:endParaRPr lang="de-DE" sz="1000" b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71" r:id="rId3"/>
    <p:sldLayoutId id="2147483672" r:id="rId4"/>
    <p:sldLayoutId id="2147483674" r:id="rId5"/>
    <p:sldLayoutId id="2147483673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2pPr>
      <a:lvl3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3pPr>
      <a:lvl4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4pPr>
      <a:lvl5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5pPr>
      <a:lvl6pPr marL="4572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6pPr>
      <a:lvl7pPr marL="9144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7pPr>
      <a:lvl8pPr marL="13716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8pPr>
      <a:lvl9pPr marL="18288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9pPr>
    </p:titleStyle>
    <p:bodyStyle>
      <a:lvl1pPr algn="l" defTabSz="949325" rtl="0" eaLnBrk="1" fontAlgn="base" hangingPunct="1">
        <a:lnSpc>
          <a:spcPts val="1388"/>
        </a:lnSpc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+mn-lt"/>
          <a:ea typeface="+mn-ea"/>
          <a:cs typeface="+mn-cs"/>
        </a:defRPr>
      </a:lvl1pPr>
      <a:lvl2pPr marL="496888" indent="-163513" algn="l" defTabSz="949325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bg1"/>
          </a:solidFill>
          <a:latin typeface="+mn-lt"/>
        </a:defRPr>
      </a:lvl2pPr>
      <a:lvl3pPr marL="827088" indent="-16351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3pPr>
      <a:lvl4pPr marL="1177925" indent="-18256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4pPr>
      <a:lvl5pPr marL="15081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5pPr>
      <a:lvl6pPr marL="19653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6pPr>
      <a:lvl7pPr marL="24225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7pPr>
      <a:lvl8pPr marL="28797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8pPr>
      <a:lvl9pPr marL="33369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allin/git-project-seminar.gi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Seminarvortrag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41318" y="6198172"/>
            <a:ext cx="1500411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Quelle: </a:t>
            </a:r>
            <a:r>
              <a:rPr lang="de-DE" sz="1200" dirty="0" smtClean="0"/>
              <a:t>www.git-scm.com</a:t>
            </a:r>
            <a:endParaRPr lang="de-DE" sz="1200" dirty="0"/>
          </a:p>
        </p:txBody>
      </p:sp>
      <p:pic>
        <p:nvPicPr>
          <p:cNvPr id="1032" name="Picture 8" descr="https://git-scm.com/images/branching-illustration@2x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r="2131"/>
          <a:stretch>
            <a:fillRect/>
          </a:stretch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964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7" t="-2153" r="15838" b="30514"/>
          <a:stretch/>
        </p:blipFill>
        <p:spPr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smtClean="0"/>
              <a:t>Einfache lokale Speicherung der Repositories (R)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Working </a:t>
            </a:r>
            <a:r>
              <a:rPr lang="de-DE" dirty="0" err="1" smtClean="0"/>
              <a:t>Directories</a:t>
            </a:r>
            <a:r>
              <a:rPr lang="de-DE" dirty="0" smtClean="0"/>
              <a:t> (WD) liegen auf dem gleichen Computer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Zugriff auf das VCS nur über diesen einen Rechner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Computerinterner Commit</a:t>
            </a:r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 typeface="Calibri" panose="020F0502020204030204" pitchFamily="34" charset="0"/>
              <a:buChar char="›"/>
            </a:pPr>
            <a:r>
              <a:rPr lang="de-DE" dirty="0" smtClean="0"/>
              <a:t>Problematik: Kooperatives Arbeiten nicht möglich</a:t>
            </a:r>
          </a:p>
          <a:p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</a:p>
        </p:txBody>
      </p:sp>
    </p:spTree>
    <p:extLst>
      <p:ext uri="{BB962C8B-B14F-4D97-AF65-F5344CB8AC3E}">
        <p14:creationId xmlns:p14="http://schemas.microsoft.com/office/powerpoint/2010/main" val="2763672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smtClean="0"/>
              <a:t>Computer- und plattformübergreifende Änderungen möglich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Gleichzeitige Änderung der identischen Ressource möglich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Zentraler VCS-Server mit Repositories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Client Computer mit Working </a:t>
            </a:r>
            <a:r>
              <a:rPr lang="de-DE" dirty="0" err="1" smtClean="0"/>
              <a:t>Directories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Zugriff auf das VCS über Client-Computer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Commit vom Client auf den Server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lvl="0" indent="-285750">
              <a:buFont typeface="Calibri" panose="020F0502020204030204" pitchFamily="34" charset="0"/>
              <a:buChar char="›"/>
            </a:pPr>
            <a:r>
              <a:rPr lang="de-DE" dirty="0">
                <a:solidFill>
                  <a:srgbClr val="1F2328"/>
                </a:solidFill>
              </a:rPr>
              <a:t>Problematik</a:t>
            </a:r>
            <a:r>
              <a:rPr lang="de-DE" dirty="0" smtClean="0">
                <a:solidFill>
                  <a:srgbClr val="1F2328"/>
                </a:solidFill>
              </a:rPr>
              <a:t>: Single Point </a:t>
            </a:r>
            <a:r>
              <a:rPr lang="de-DE" dirty="0" err="1" smtClean="0">
                <a:solidFill>
                  <a:srgbClr val="1F2328"/>
                </a:solidFill>
              </a:rPr>
              <a:t>of</a:t>
            </a:r>
            <a:r>
              <a:rPr lang="de-DE" dirty="0" smtClean="0">
                <a:solidFill>
                  <a:srgbClr val="1F2328"/>
                </a:solidFill>
              </a:rPr>
              <a:t> </a:t>
            </a:r>
            <a:r>
              <a:rPr lang="de-DE" dirty="0" err="1" smtClean="0">
                <a:solidFill>
                  <a:srgbClr val="1F2328"/>
                </a:solidFill>
              </a:rPr>
              <a:t>Failure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Zentrale Versionsverwaltung (CVCS)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1027" name="Picture 3" descr="U:\Documents\Studium Hagen\10_Seminar_und_BA\Seminar\Abbildungen\Konzept_CVCS.p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4" t="3438" r="6068" b="21253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03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Computer- und plattformübergreifende Änderungen möglich</a:t>
            </a:r>
          </a:p>
          <a:p>
            <a:pPr marL="285750" indent="-285750">
              <a:buFontTx/>
              <a:buChar char="-"/>
            </a:pPr>
            <a:r>
              <a:rPr lang="de-DE" dirty="0"/>
              <a:t>Gleichzeitige Änderung der identischen Ressource </a:t>
            </a:r>
            <a:r>
              <a:rPr lang="de-DE" dirty="0" smtClean="0"/>
              <a:t>möglich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Repositories liegen auf jedem Anwendercomputer (Klone)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Jeder Anwenderrechner hat individuelle </a:t>
            </a:r>
            <a:r>
              <a:rPr lang="de-DE" dirty="0" err="1" smtClean="0"/>
              <a:t>WD‘s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Zugriff auf das VCS von jedem Anwendercomputer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Computerinterner Commit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Erst push gleich mit anderen Computern ab</a:t>
            </a:r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Verteilte</a:t>
            </a:r>
            <a:r>
              <a:rPr lang="de-DE" dirty="0" smtClean="0">
                <a:latin typeface="Calibri" panose="020F0502020204030204" pitchFamily="34" charset="0"/>
              </a:rPr>
              <a:t> Versionsverwaltung (DVCS)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U:\Documents\Studium Hagen\10_Seminar_und_BA\Seminar\Abbildungen\Konzept_DVCS.p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0" t="6705" r="4570" b="5141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12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 smtClean="0"/>
              <a:t>Auschecken </a:t>
            </a:r>
            <a:r>
              <a:rPr lang="de-DE" dirty="0"/>
              <a:t>einer Datei des Repositories (Checkout</a:t>
            </a:r>
            <a:r>
              <a:rPr lang="de-DE" dirty="0" smtClean="0"/>
              <a:t>)</a:t>
            </a:r>
          </a:p>
          <a:p>
            <a:pPr marL="342900" indent="-342900">
              <a:buAutoNum type="arabicPeriod"/>
            </a:pPr>
            <a:r>
              <a:rPr lang="de-DE" dirty="0"/>
              <a:t>Veröffentlichung der Änderungen über das Repository (Commit</a:t>
            </a:r>
            <a:r>
              <a:rPr lang="de-DE" dirty="0" smtClean="0"/>
              <a:t>)</a:t>
            </a:r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SVN als CVCS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3074" name="Picture 2" descr="U:\Documents\Studium Hagen\10_Seminar_und_BA\Seminar\Abbildungen\Konzept_SVN_Prozess.p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59" b="-3059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339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 smtClean="0"/>
              <a:t>Bearbeitung </a:t>
            </a:r>
            <a:r>
              <a:rPr lang="de-DE" dirty="0"/>
              <a:t>der Dateien im </a:t>
            </a:r>
            <a:r>
              <a:rPr lang="de-DE" dirty="0" smtClean="0"/>
              <a:t>Arbeitsverzeichnis</a:t>
            </a:r>
          </a:p>
          <a:p>
            <a:pPr marL="342900" indent="-342900">
              <a:buAutoNum type="arabicPeriod"/>
            </a:pPr>
            <a:r>
              <a:rPr lang="de-DE" dirty="0" smtClean="0"/>
              <a:t>Markierung </a:t>
            </a:r>
            <a:r>
              <a:rPr lang="de-DE" dirty="0"/>
              <a:t>der Dateien für das nächste Commit indem man Snapshots zur Staging </a:t>
            </a:r>
            <a:r>
              <a:rPr lang="de-DE"/>
              <a:t>Area </a:t>
            </a:r>
            <a:r>
              <a:rPr lang="de-DE" smtClean="0"/>
              <a:t>hinzufügt</a:t>
            </a:r>
          </a:p>
          <a:p>
            <a:pPr marL="342900" indent="-342900">
              <a:buAutoNum type="arabicPeriod"/>
            </a:pPr>
            <a:r>
              <a:rPr lang="de-DE" smtClean="0"/>
              <a:t>Dauerhafte </a:t>
            </a:r>
            <a:r>
              <a:rPr lang="de-DE" dirty="0"/>
              <a:t>Speicherung der in der Staging Area vorgemerkten Snapshots im Git Repository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Git als DVCS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4098" name="Picture 2" descr="U:\Documents\Studium Hagen\10_Seminar_und_BA\Seminar\Abbildungen\Konzept_Git_Prozess.p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06" r="-9406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099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b="1" dirty="0" smtClean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 smtClean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 smtClean="0">
                <a:solidFill>
                  <a:schemeClr val="accent2">
                    <a:lumMod val="90000"/>
                  </a:schemeClr>
                </a:solidFill>
              </a:rPr>
              <a:t>	1.2 	Begriffliche Grundlagen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2</a:t>
            </a:r>
            <a:r>
              <a:rPr lang="de-DE" b="1" dirty="0" smtClean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. 	</a:t>
            </a:r>
            <a:r>
              <a:rPr lang="de-DE" b="1" dirty="0" smtClean="0">
                <a:solidFill>
                  <a:schemeClr val="accent2">
                    <a:lumMod val="90000"/>
                  </a:schemeClr>
                </a:solidFill>
              </a:rPr>
              <a:t>Versionsverwaltungskonzepte und -systeme</a:t>
            </a:r>
            <a:r>
              <a:rPr lang="de-DE" dirty="0" smtClean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</a:t>
            </a:r>
            <a:r>
              <a:rPr lang="de-DE" dirty="0" smtClean="0">
                <a:solidFill>
                  <a:schemeClr val="accent2">
                    <a:lumMod val="90000"/>
                  </a:schemeClr>
                </a:solidFill>
              </a:rPr>
              <a:t>2.1		Zentrale Versionsverwaltung (CVCS)</a:t>
            </a: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</a:t>
            </a:r>
            <a:r>
              <a:rPr lang="de-DE" dirty="0" smtClean="0">
                <a:solidFill>
                  <a:schemeClr val="accent2">
                    <a:lumMod val="90000"/>
                  </a:schemeClr>
                </a:solidFill>
              </a:rPr>
              <a:t>2.2 	Verteilte 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Versionsverwaltung (DVCS)</a:t>
            </a:r>
            <a:endParaRPr lang="de-DE" dirty="0" smtClean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</a:t>
            </a:r>
            <a:r>
              <a:rPr lang="de-DE" dirty="0" smtClean="0">
                <a:solidFill>
                  <a:schemeClr val="accent2">
                    <a:lumMod val="90000"/>
                  </a:schemeClr>
                </a:solidFill>
              </a:rPr>
              <a:t>2.2		SVN 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als CVCS </a:t>
            </a:r>
            <a:endParaRPr lang="de-DE" dirty="0" smtClean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 smtClean="0">
                <a:solidFill>
                  <a:schemeClr val="accent2">
                    <a:lumMod val="90000"/>
                  </a:schemeClr>
                </a:solidFill>
              </a:rPr>
              <a:t>	2.3		Git als DVCS</a:t>
            </a: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b="1" dirty="0"/>
              <a:t>3</a:t>
            </a:r>
            <a:r>
              <a:rPr lang="de-DE" b="1" dirty="0" smtClean="0">
                <a:latin typeface="Calibri" panose="020F0502020204030204" pitchFamily="34" charset="0"/>
              </a:rPr>
              <a:t>. 	Einsatz von </a:t>
            </a:r>
            <a:r>
              <a:rPr lang="de-DE" b="1" dirty="0" err="1" smtClean="0">
                <a:latin typeface="Calibri" panose="020F0502020204030204" pitchFamily="34" charset="0"/>
              </a:rPr>
              <a:t>Git</a:t>
            </a:r>
            <a:endParaRPr lang="de-DE" b="1" dirty="0" smtClean="0">
              <a:latin typeface="Calibri" panose="020F0502020204030204" pitchFamily="34" charset="0"/>
            </a:endParaRP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 smtClean="0"/>
              <a:t>	3.1 Installation von </a:t>
            </a:r>
            <a:r>
              <a:rPr lang="de-DE" dirty="0" err="1" smtClean="0"/>
              <a:t>Git</a:t>
            </a:r>
            <a:endParaRPr lang="de-DE" dirty="0" smtClean="0"/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 smtClean="0"/>
              <a:t>	3.2 </a:t>
            </a:r>
            <a:r>
              <a:rPr lang="de-DE" dirty="0"/>
              <a:t>Die </a:t>
            </a:r>
            <a:r>
              <a:rPr lang="de-DE" dirty="0" err="1" smtClean="0"/>
              <a:t>Git</a:t>
            </a:r>
            <a:r>
              <a:rPr lang="de-DE" dirty="0" smtClean="0"/>
              <a:t>-Kommandozeile</a:t>
            </a: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/>
              <a:t> </a:t>
            </a:r>
            <a:r>
              <a:rPr lang="de-DE" dirty="0" smtClean="0"/>
              <a:t>     </a:t>
            </a:r>
            <a:r>
              <a:rPr lang="de-DE" dirty="0"/>
              <a:t>3.3 Grafische Benutzeroberflächen für </a:t>
            </a:r>
            <a:r>
              <a:rPr lang="de-DE" dirty="0" err="1" smtClean="0"/>
              <a:t>Git</a:t>
            </a:r>
            <a:endParaRPr lang="de-DE" dirty="0" smtClean="0"/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b="1" dirty="0" smtClean="0">
                <a:solidFill>
                  <a:schemeClr val="accent2">
                    <a:lumMod val="90000"/>
                  </a:schemeClr>
                </a:solidFill>
              </a:rPr>
              <a:t>4</a:t>
            </a: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.	Git versus SVN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994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Installation unter </a:t>
            </a:r>
            <a:r>
              <a:rPr lang="de-DE" dirty="0" smtClean="0"/>
              <a:t>Windows</a:t>
            </a:r>
          </a:p>
          <a:p>
            <a:pPr marL="0" indent="0"/>
            <a:r>
              <a:rPr lang="de-DE" dirty="0" smtClean="0"/>
              <a:t>kostenlos </a:t>
            </a:r>
            <a:r>
              <a:rPr lang="de-DE" dirty="0"/>
              <a:t>aus dem Internet </a:t>
            </a:r>
            <a:r>
              <a:rPr lang="de-DE" dirty="0" smtClean="0"/>
              <a:t>herunterladen </a:t>
            </a:r>
            <a:r>
              <a:rPr lang="de-DE" dirty="0"/>
              <a:t>und auf dem eigenen Rechner </a:t>
            </a:r>
            <a:r>
              <a:rPr lang="de-DE" dirty="0" smtClean="0"/>
              <a:t>installieren.</a:t>
            </a:r>
          </a:p>
          <a:p>
            <a:pPr marL="0" indent="0"/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git-scm.com/download/win</a:t>
            </a:r>
            <a:endParaRPr lang="en-US" u="sng" dirty="0" smtClean="0"/>
          </a:p>
          <a:p>
            <a:pPr marL="0" indent="0"/>
            <a:endParaRPr lang="de-DE" dirty="0" smtClean="0"/>
          </a:p>
          <a:p>
            <a:pPr marL="0" indent="0"/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Installation </a:t>
            </a:r>
            <a:r>
              <a:rPr lang="de-DE" dirty="0"/>
              <a:t>unter </a:t>
            </a:r>
            <a:r>
              <a:rPr lang="de-DE" dirty="0" smtClean="0"/>
              <a:t>Linux</a:t>
            </a:r>
          </a:p>
          <a:p>
            <a:pPr marL="0" indent="0"/>
            <a:r>
              <a:rPr lang="de-DE" dirty="0"/>
              <a:t>Fedora </a:t>
            </a:r>
            <a:r>
              <a:rPr lang="de-DE" dirty="0" smtClean="0"/>
              <a:t>Linux-Distribution:</a:t>
            </a:r>
            <a:endParaRPr lang="de-DE" dirty="0"/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dnf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r>
              <a:rPr lang="de-DE" dirty="0" smtClean="0"/>
              <a:t>Debian/Ubuntu Linux-Distribution:</a:t>
            </a:r>
            <a:endParaRPr lang="de-DE" dirty="0"/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 smtClean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Installation von </a:t>
            </a:r>
            <a:r>
              <a:rPr lang="de-DE" dirty="0" err="1" smtClean="0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 von </a:t>
            </a:r>
            <a:r>
              <a:rPr lang="de-DE" dirty="0" err="1" smtClean="0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17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smtClean="0"/>
              <a:t>Repository anlegen</a:t>
            </a:r>
          </a:p>
          <a:p>
            <a:pPr marL="0" indent="0"/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Ein </a:t>
            </a:r>
            <a:r>
              <a:rPr lang="de-DE" dirty="0"/>
              <a:t>existierendes Projekt oder Verzeichnis in ein neues </a:t>
            </a:r>
            <a:r>
              <a:rPr lang="de-DE" dirty="0" err="1"/>
              <a:t>Git</a:t>
            </a:r>
            <a:r>
              <a:rPr lang="de-DE" dirty="0"/>
              <a:t> Repository </a:t>
            </a:r>
            <a:r>
              <a:rPr lang="de-DE" dirty="0" smtClean="0"/>
              <a:t>importieren</a:t>
            </a:r>
          </a:p>
          <a:p>
            <a:pPr marL="0" indent="0"/>
            <a:r>
              <a:rPr lang="de-DE" dirty="0" smtClean="0"/>
              <a:t>      </a:t>
            </a:r>
            <a:r>
              <a:rPr 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de-DE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Remote Repository </a:t>
            </a:r>
            <a:r>
              <a:rPr lang="de-DE" dirty="0" smtClean="0"/>
              <a:t>klonen</a:t>
            </a:r>
          </a:p>
          <a:p>
            <a:pPr marL="0" indent="0"/>
            <a:r>
              <a:rPr 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de-DE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</a:t>
            </a:r>
            <a:r>
              <a:rPr 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github.com/cristallin/git-project-seminar.git</a:t>
            </a:r>
            <a:endParaRPr lang="de-DE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 smtClean="0"/>
              <a:t>Git</a:t>
            </a:r>
            <a:r>
              <a:rPr lang="de-DE" dirty="0" smtClean="0"/>
              <a:t> konfigurieren</a:t>
            </a:r>
          </a:p>
          <a:p>
            <a:pPr marL="0" indent="0"/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–list</a:t>
            </a:r>
          </a:p>
          <a:p>
            <a:pPr marL="0" indent="0"/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--global user.name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 von </a:t>
            </a:r>
            <a:r>
              <a:rPr lang="de-DE" dirty="0" err="1" smtClean="0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529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Status von Dateien </a:t>
            </a:r>
            <a:r>
              <a:rPr lang="de-DE" dirty="0" smtClean="0"/>
              <a:t>abfragen</a:t>
            </a:r>
          </a:p>
          <a:p>
            <a:pPr marL="0" indent="0"/>
            <a:r>
              <a:rPr lang="de-DE" dirty="0" smtClean="0"/>
              <a:t>      </a:t>
            </a:r>
            <a:r>
              <a:rPr 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de-DE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r>
              <a:rPr lang="de-DE" dirty="0"/>
              <a:t> erstellen und </a:t>
            </a:r>
            <a:r>
              <a:rPr lang="de-DE" dirty="0" smtClean="0"/>
              <a:t>auschecken</a:t>
            </a:r>
          </a:p>
          <a:p>
            <a:pPr marL="0" indent="0"/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&lt;branch&gt;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&lt;branch&gt;</a:t>
            </a:r>
            <a:endParaRPr lang="en-US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en-US" dirty="0" smtClean="0"/>
          </a:p>
          <a:p>
            <a:pPr marL="285750" indent="-285750">
              <a:buFontTx/>
              <a:buChar char="-"/>
            </a:pPr>
            <a:r>
              <a:rPr lang="de-DE" dirty="0"/>
              <a:t>Neuer </a:t>
            </a:r>
            <a:r>
              <a:rPr lang="de-DE" dirty="0" err="1"/>
              <a:t>Branch</a:t>
            </a:r>
            <a:r>
              <a:rPr lang="de-DE" dirty="0"/>
              <a:t> mit anderen teilen</a:t>
            </a:r>
            <a:endParaRPr lang="de-DE" dirty="0" smtClean="0"/>
          </a:p>
          <a:p>
            <a:pPr marL="0" indent="0"/>
            <a:r>
              <a:rPr lang="en-US" dirty="0" smtClean="0"/>
              <a:t>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-u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 &lt;branch&gt;</a:t>
            </a:r>
          </a:p>
          <a:p>
            <a:pPr marL="0" indent="0"/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/>
              <a:t>Änderungen im neuen </a:t>
            </a:r>
            <a:r>
              <a:rPr lang="de-DE" dirty="0" err="1"/>
              <a:t>Branch</a:t>
            </a:r>
            <a:r>
              <a:rPr lang="de-DE" dirty="0"/>
              <a:t> vornehmen und mit anderen teilen</a:t>
            </a:r>
            <a:r>
              <a:rPr lang="de-DE" dirty="0" smtClean="0"/>
              <a:t>.</a:t>
            </a:r>
          </a:p>
          <a:p>
            <a:pPr marL="0" indent="0"/>
            <a:r>
              <a:rPr lang="en-US" dirty="0" smtClean="0"/>
              <a:t>     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origin &lt;branch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/>
            <a:endParaRPr lang="en-US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/>
              <a:t>Anzeige der </a:t>
            </a:r>
            <a:r>
              <a:rPr lang="de-DE" dirty="0" smtClean="0"/>
              <a:t>Historie</a:t>
            </a:r>
          </a:p>
          <a:p>
            <a:pPr marL="0" indent="0"/>
            <a:r>
              <a:rPr 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de-DE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</a:p>
          <a:p>
            <a:pPr marL="0" indent="0"/>
            <a:endParaRPr lang="de-DE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 smtClean="0"/>
              <a:t>Merge</a:t>
            </a:r>
            <a:r>
              <a:rPr lang="de-DE" dirty="0" smtClean="0"/>
              <a:t>-Prozess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 von </a:t>
            </a:r>
            <a:r>
              <a:rPr lang="de-DE" dirty="0" err="1" smtClean="0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1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 smtClean="0"/>
              <a:t>SourceTree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und Mac OS </a:t>
            </a:r>
            <a:r>
              <a:rPr lang="de-DE" dirty="0" smtClean="0"/>
              <a:t>X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kein Linux </a:t>
            </a:r>
            <a:r>
              <a:rPr lang="de-DE" dirty="0" smtClean="0"/>
              <a:t>Support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kostenloses </a:t>
            </a:r>
            <a:r>
              <a:rPr lang="de-DE" dirty="0" smtClean="0"/>
              <a:t>Programm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Registrierung nach 30 Tagen </a:t>
            </a:r>
            <a:endParaRPr lang="de-DE" dirty="0" smtClean="0"/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unterstützt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Mercurial</a:t>
            </a:r>
            <a:r>
              <a:rPr lang="de-DE" dirty="0"/>
              <a:t> und </a:t>
            </a:r>
            <a:r>
              <a:rPr lang="de-DE" dirty="0" smtClean="0"/>
              <a:t>SVN</a:t>
            </a:r>
          </a:p>
          <a:p>
            <a:pPr marL="0" indent="0"/>
            <a:endParaRPr lang="de-DE" dirty="0"/>
          </a:p>
          <a:p>
            <a:pPr marL="0" indent="0"/>
            <a:endParaRPr lang="de-DE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 von </a:t>
            </a:r>
            <a:r>
              <a:rPr lang="de-DE" dirty="0" err="1" smtClean="0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321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 smtClean="0"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 smtClean="0"/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 smtClean="0"/>
              <a:t>	1.2 	Begriffliche Grundlagen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 smtClean="0"/>
              <a:t>2. 	Versionsverwaltungskonzepte und -systeme</a:t>
            </a:r>
            <a:r>
              <a:rPr lang="de-DE" dirty="0" smtClean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</a:t>
            </a:r>
            <a:r>
              <a:rPr lang="de-DE" dirty="0" smtClean="0"/>
              <a:t>2.1		Zentrale Versionsverwaltung (CVCS)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</a:t>
            </a:r>
            <a:r>
              <a:rPr lang="de-DE" dirty="0" smtClean="0"/>
              <a:t>2.2 	Verteilte </a:t>
            </a:r>
            <a:r>
              <a:rPr lang="de-DE" dirty="0"/>
              <a:t>Versionsverwaltung (DVCS)</a:t>
            </a:r>
            <a:endParaRPr lang="de-DE" dirty="0" smtClean="0"/>
          </a:p>
          <a:p>
            <a:pPr defTabSz="180000">
              <a:spcAft>
                <a:spcPts val="600"/>
              </a:spcAft>
            </a:pPr>
            <a:r>
              <a:rPr lang="de-DE" dirty="0"/>
              <a:t>	</a:t>
            </a:r>
            <a:r>
              <a:rPr lang="de-DE" dirty="0" smtClean="0"/>
              <a:t>2.3		SVN </a:t>
            </a:r>
            <a:r>
              <a:rPr lang="de-DE" dirty="0"/>
              <a:t>als CVCS </a:t>
            </a:r>
            <a:endParaRPr lang="de-DE" dirty="0" smtClean="0"/>
          </a:p>
          <a:p>
            <a:pPr defTabSz="180000">
              <a:spcAft>
                <a:spcPts val="600"/>
              </a:spcAft>
            </a:pPr>
            <a:r>
              <a:rPr lang="de-DE" dirty="0" smtClean="0"/>
              <a:t>	2.4		Git als DVCS</a:t>
            </a:r>
          </a:p>
          <a:p>
            <a:pPr defTabSz="180000">
              <a:spcAft>
                <a:spcPts val="600"/>
              </a:spcAft>
            </a:pPr>
            <a:r>
              <a:rPr lang="de-DE" b="1" dirty="0" smtClean="0"/>
              <a:t>3.	Einsatz von </a:t>
            </a:r>
            <a:r>
              <a:rPr lang="de-DE" b="1" dirty="0" err="1" smtClean="0"/>
              <a:t>Git</a:t>
            </a:r>
            <a:endParaRPr lang="de-DE" b="1" dirty="0" smtClean="0"/>
          </a:p>
          <a:p>
            <a:pPr defTabSz="180000">
              <a:spcAft>
                <a:spcPts val="600"/>
              </a:spcAft>
            </a:pPr>
            <a:r>
              <a:rPr lang="de-DE" dirty="0" smtClean="0"/>
              <a:t>	3.1 Installation von </a:t>
            </a:r>
            <a:r>
              <a:rPr lang="de-DE" dirty="0" err="1" smtClean="0"/>
              <a:t>Git</a:t>
            </a:r>
            <a:endParaRPr lang="de-DE" dirty="0" smtClean="0"/>
          </a:p>
          <a:p>
            <a:pPr defTabSz="180000">
              <a:spcAft>
                <a:spcPts val="600"/>
              </a:spcAft>
            </a:pPr>
            <a:r>
              <a:rPr lang="de-DE" dirty="0"/>
              <a:t>	</a:t>
            </a:r>
            <a:r>
              <a:rPr lang="de-DE" dirty="0" smtClean="0"/>
              <a:t>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</a:t>
            </a:r>
            <a:r>
              <a:rPr lang="de-DE" dirty="0" smtClean="0"/>
              <a:t>3.3 </a:t>
            </a:r>
            <a:r>
              <a:rPr lang="de-DE" dirty="0"/>
              <a:t>Grafische Benutzeroberflächen für </a:t>
            </a:r>
            <a:r>
              <a:rPr lang="de-DE" dirty="0" err="1" smtClean="0"/>
              <a:t>Git</a:t>
            </a:r>
            <a:endParaRPr lang="de-DE" dirty="0" smtClean="0"/>
          </a:p>
          <a:p>
            <a:pPr defTabSz="180000">
              <a:spcAft>
                <a:spcPts val="600"/>
              </a:spcAft>
            </a:pPr>
            <a:r>
              <a:rPr lang="de-DE" b="1" dirty="0" smtClean="0"/>
              <a:t>4.	Git versus SVN</a:t>
            </a:r>
            <a:endParaRPr lang="de-DE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36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 smtClean="0"/>
              <a:t>SourceTree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 von </a:t>
            </a:r>
            <a:r>
              <a:rPr lang="de-DE" dirty="0" err="1" smtClean="0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64" y="1872343"/>
            <a:ext cx="5131865" cy="43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12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 smtClean="0"/>
              <a:t>TortoiseGit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steht unter der GNU General Public </a:t>
            </a:r>
            <a:r>
              <a:rPr lang="de-DE" dirty="0" err="1"/>
              <a:t>License</a:t>
            </a:r>
            <a:r>
              <a:rPr lang="de-DE" dirty="0"/>
              <a:t> (GPL</a:t>
            </a:r>
            <a:r>
              <a:rPr lang="de-DE" dirty="0" smtClean="0"/>
              <a:t>)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(Windows Vista SP2, Windows 7, Windows XP) </a:t>
            </a:r>
            <a:endParaRPr lang="de-DE" dirty="0" smtClean="0"/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nur mit Administrator-Rechten installiert </a:t>
            </a:r>
            <a:r>
              <a:rPr lang="de-DE" dirty="0" smtClean="0"/>
              <a:t>werden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mit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integriert werden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  <a:endParaRPr lang="de-DE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 von </a:t>
            </a:r>
            <a:r>
              <a:rPr lang="de-DE" dirty="0" err="1" smtClean="0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151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 smtClean="0"/>
              <a:t>TortoiseGit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  <a:endParaRPr lang="de-DE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 von </a:t>
            </a:r>
            <a:r>
              <a:rPr lang="de-DE" dirty="0" err="1" smtClean="0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11" y="2394857"/>
            <a:ext cx="7250476" cy="30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15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b="1" dirty="0" smtClean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 smtClean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 smtClean="0">
                <a:solidFill>
                  <a:schemeClr val="accent2">
                    <a:lumMod val="90000"/>
                  </a:schemeClr>
                </a:solidFill>
              </a:rPr>
              <a:t>	1.2 	Begriffliche Grundlagen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2</a:t>
            </a:r>
            <a:r>
              <a:rPr lang="de-DE" b="1" dirty="0" smtClean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. 	</a:t>
            </a:r>
            <a:r>
              <a:rPr lang="de-DE" b="1" dirty="0" smtClean="0">
                <a:solidFill>
                  <a:schemeClr val="accent2">
                    <a:lumMod val="90000"/>
                  </a:schemeClr>
                </a:solidFill>
              </a:rPr>
              <a:t>Versionsverwaltungskonzepte und -systeme</a:t>
            </a:r>
            <a:r>
              <a:rPr lang="de-DE" dirty="0" smtClean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</a:t>
            </a:r>
            <a:r>
              <a:rPr lang="de-DE" dirty="0" smtClean="0">
                <a:solidFill>
                  <a:schemeClr val="accent2">
                    <a:lumMod val="90000"/>
                  </a:schemeClr>
                </a:solidFill>
              </a:rPr>
              <a:t>2.1		Zentrale Versionsverwaltung (CVCS)</a:t>
            </a: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</a:t>
            </a:r>
            <a:r>
              <a:rPr lang="de-DE" dirty="0" smtClean="0">
                <a:solidFill>
                  <a:schemeClr val="accent2">
                    <a:lumMod val="90000"/>
                  </a:schemeClr>
                </a:solidFill>
              </a:rPr>
              <a:t>2.2 	Verteilte 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Versionsverwaltung (DVCS)</a:t>
            </a:r>
            <a:endParaRPr lang="de-DE" dirty="0" smtClean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</a:t>
            </a:r>
            <a:r>
              <a:rPr lang="de-DE" dirty="0" smtClean="0">
                <a:solidFill>
                  <a:schemeClr val="accent2">
                    <a:lumMod val="90000"/>
                  </a:schemeClr>
                </a:solidFill>
              </a:rPr>
              <a:t>2.2		SVN 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als CVCS </a:t>
            </a:r>
            <a:endParaRPr lang="de-DE" dirty="0" smtClean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 smtClean="0">
                <a:solidFill>
                  <a:schemeClr val="accent2">
                    <a:lumMod val="90000"/>
                  </a:schemeClr>
                </a:solidFill>
              </a:rPr>
              <a:t>	2.3		Git als DVCS</a:t>
            </a: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</a:t>
            </a:r>
            <a:r>
              <a:rPr lang="de-DE" b="1" dirty="0" smtClean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. 	Einsatz von </a:t>
            </a:r>
            <a:r>
              <a:rPr lang="de-DE" b="1" dirty="0" err="1" smtClean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Git</a:t>
            </a:r>
            <a:endParaRPr lang="de-DE" b="1" dirty="0" smtClean="0">
              <a:solidFill>
                <a:schemeClr val="accent2">
                  <a:lumMod val="90000"/>
                </a:schemeClr>
              </a:solidFill>
              <a:latin typeface="Calibri" panose="020F0502020204030204" pitchFamily="34" charset="0"/>
            </a:endParaRP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 smtClean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 smtClean="0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 smtClean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-Kommandozeile </a:t>
            </a:r>
            <a:endParaRPr lang="de-DE" dirty="0" smtClean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accent2">
                    <a:lumMod val="90000"/>
                  </a:schemeClr>
                </a:solidFill>
              </a:rPr>
              <a:t>     3.3 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Grafische Benutzeroberflächen für </a:t>
            </a:r>
            <a:r>
              <a:rPr lang="de-DE" dirty="0" err="1" smtClean="0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b="1" dirty="0" smtClean="0"/>
              <a:t>4</a:t>
            </a:r>
            <a:r>
              <a:rPr lang="de-DE" b="1" dirty="0"/>
              <a:t>.	Git versus SVN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209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Vor und Nachteile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versus SVN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84399"/>
              </p:ext>
            </p:extLst>
          </p:nvPr>
        </p:nvGraphicFramePr>
        <p:xfrm>
          <a:off x="205575" y="1459706"/>
          <a:ext cx="9014624" cy="4150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/>
                <a:gridCol w="450731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Viele Operationen auch lokal verfügbar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Netzwerkzugang notwendig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Viele schnelle lokale Operationen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Langsamere netzabhängige Operationen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  <a:p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Niedriger Schutz gegen Datenverlust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 smtClean="0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 smtClean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 smtClean="0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 smtClean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 smtClean="0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 smtClean="0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 smtClean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 smtClean="0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 smtClean="0">
                          <a:latin typeface="Calibri" panose="020F0502020204030204" pitchFamily="34" charset="0"/>
                        </a:rPr>
                        <a:t> Problem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 smtClean="0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 smtClean="0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Höherer Speicherbedarf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Wenig Speicherbedarf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Höherer Administrieraufwand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Wenig Administrieraufwand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215900" y="5758782"/>
            <a:ext cx="6697346" cy="4204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smtClean="0"/>
              <a:t>Notiz: Die Darstellung der Vor- und Nachteile erfolgt am Computer (praxisnah). </a:t>
            </a:r>
          </a:p>
          <a:p>
            <a:r>
              <a:rPr lang="de-DE" sz="1600" dirty="0" smtClean="0"/>
              <a:t>Dabei sollen die einzelnen Punkte im Produktivsystem anschaulich visualisiert werden.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01260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smtClean="0"/>
              <a:t>Der </a:t>
            </a:r>
            <a:r>
              <a:rPr lang="de-DE" dirty="0"/>
              <a:t>Einsatz von Versionsverwaltungssystemen spielt nicht nur in der </a:t>
            </a:r>
            <a:r>
              <a:rPr lang="de-DE" dirty="0" smtClean="0"/>
              <a:t>Softwareentwicklung eine </a:t>
            </a:r>
            <a:r>
              <a:rPr lang="de-DE" dirty="0"/>
              <a:t>wichtige Rolle. 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Bedarf </a:t>
            </a:r>
            <a:r>
              <a:rPr lang="de-DE" dirty="0"/>
              <a:t>an geeigneten </a:t>
            </a:r>
            <a:r>
              <a:rPr lang="de-DE" dirty="0" smtClean="0"/>
              <a:t>Versionsverwaltungssystemen.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Anwender </a:t>
            </a:r>
            <a:r>
              <a:rPr lang="de-DE" dirty="0"/>
              <a:t>von </a:t>
            </a:r>
            <a:r>
              <a:rPr lang="de-DE" dirty="0" err="1"/>
              <a:t>Concurrent</a:t>
            </a:r>
            <a:r>
              <a:rPr lang="de-DE" dirty="0"/>
              <a:t> Versions System </a:t>
            </a:r>
            <a:r>
              <a:rPr lang="de-DE" dirty="0" smtClean="0"/>
              <a:t>(CVS) </a:t>
            </a:r>
            <a:r>
              <a:rPr lang="de-DE" dirty="0"/>
              <a:t>oder Subversion (SVN) </a:t>
            </a:r>
            <a:r>
              <a:rPr lang="de-DE" dirty="0" smtClean="0"/>
              <a:t>überzeugen</a:t>
            </a:r>
            <a:r>
              <a:rPr lang="de-DE" dirty="0"/>
              <a:t>, auf </a:t>
            </a:r>
            <a:r>
              <a:rPr lang="de-DE" dirty="0" err="1"/>
              <a:t>Git</a:t>
            </a:r>
            <a:r>
              <a:rPr lang="de-DE" dirty="0"/>
              <a:t> umzusteigen.</a:t>
            </a:r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Zielsetzung der Seminararbeit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Einleitung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729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Repository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Versionshistorie</a:t>
            </a:r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Working </a:t>
            </a:r>
            <a:r>
              <a:rPr lang="de-DE" dirty="0" err="1"/>
              <a:t>Direktory</a:t>
            </a:r>
            <a:r>
              <a:rPr lang="de-DE" dirty="0"/>
              <a:t> oder auch Working </a:t>
            </a:r>
            <a:r>
              <a:rPr lang="de-DE" dirty="0" err="1" smtClean="0"/>
              <a:t>Tree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Klon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Snapshot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Begriffliche Grundlagen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Einleitung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007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Staging</a:t>
            </a:r>
            <a:r>
              <a:rPr lang="de-DE" dirty="0" smtClean="0"/>
              <a:t>(INDEX)</a:t>
            </a:r>
            <a:endParaRPr lang="de-DE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Begriffliche Grundlagen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Einleitung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601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Master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Hauptentwicklungszweig</a:t>
            </a:r>
            <a:endParaRPr lang="de-DE" dirty="0"/>
          </a:p>
          <a:p>
            <a:pPr marL="0" indent="0"/>
            <a:endParaRPr lang="de-DE" dirty="0" smtClean="0"/>
          </a:p>
          <a:p>
            <a:pPr marL="0" indent="0"/>
            <a:endParaRPr lang="de-DE" dirty="0" smtClean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 smtClean="0"/>
              <a:t>Branch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Begriffliche Grundlagen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Einleitung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438" y="2290688"/>
            <a:ext cx="2181225" cy="10953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23" y="4394108"/>
            <a:ext cx="2181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8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Remote </a:t>
            </a:r>
            <a:r>
              <a:rPr lang="de-DE" dirty="0" err="1" smtClean="0"/>
              <a:t>Repositorys</a:t>
            </a:r>
            <a:endParaRPr lang="de-DE" dirty="0" smtClean="0"/>
          </a:p>
          <a:p>
            <a:pPr marL="0" indent="0"/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Tag </a:t>
            </a:r>
            <a:endParaRPr lang="de-DE" dirty="0" smtClean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Code-</a:t>
            </a:r>
            <a:r>
              <a:rPr lang="de-DE" dirty="0" err="1" smtClean="0"/>
              <a:t>Merge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 smtClean="0"/>
              <a:t>Checkout</a:t>
            </a:r>
            <a:r>
              <a:rPr lang="de-DE" dirty="0" smtClean="0"/>
              <a:t> (Auschecken )</a:t>
            </a:r>
            <a:endParaRPr lang="de-DE" dirty="0" smtClean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Commit</a:t>
            </a:r>
            <a:endParaRPr lang="de-DE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Begriffliche Grundlagen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Einleitung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557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Mit </a:t>
            </a:r>
            <a:r>
              <a:rPr lang="de-DE" dirty="0" err="1"/>
              <a:t>Fetch</a:t>
            </a:r>
            <a:r>
              <a:rPr lang="de-DE" dirty="0"/>
              <a:t> werden alle Änderungen vom Remote Repository heruntergeladen</a:t>
            </a:r>
            <a:r>
              <a:rPr lang="de-DE" dirty="0" smtClean="0"/>
              <a:t>.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Mit Pull wird ein lokales Repository mit den neuesten Änderungen zum Beispiel vom Remote Repository aktualisiert </a:t>
            </a:r>
            <a:endParaRPr lang="de-DE" dirty="0" smtClean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Mit Push werden Änderungen in ein gemeinsam genutztes Repository (z.B. Master) </a:t>
            </a:r>
            <a:r>
              <a:rPr lang="de-DE" dirty="0" smtClean="0"/>
              <a:t>hochgeladen</a:t>
            </a:r>
          </a:p>
          <a:p>
            <a:pPr marL="0" indent="0"/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/>
              <a:t>Pull Request - Code-Reviews vor dem Zusammenführen in den Hauptentwicklungszweig.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Begriffliche Grundlagen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Einleitung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141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b="1" dirty="0" smtClean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 smtClean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 smtClean="0">
                <a:solidFill>
                  <a:schemeClr val="accent2">
                    <a:lumMod val="90000"/>
                  </a:schemeClr>
                </a:solidFill>
              </a:rPr>
              <a:t>	1.2 	Begriffliche Grundlagen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b="1" dirty="0">
                <a:latin typeface="Calibri" panose="020F0502020204030204" pitchFamily="34" charset="0"/>
              </a:rPr>
              <a:t>2</a:t>
            </a:r>
            <a:r>
              <a:rPr lang="de-DE" b="1" dirty="0" smtClean="0">
                <a:latin typeface="Calibri" panose="020F0502020204030204" pitchFamily="34" charset="0"/>
              </a:rPr>
              <a:t>. 	</a:t>
            </a:r>
            <a:r>
              <a:rPr lang="de-DE" b="1" dirty="0" smtClean="0"/>
              <a:t>Versionsverwaltungskonzepte und -systeme</a:t>
            </a:r>
            <a:r>
              <a:rPr lang="de-DE" dirty="0" smtClean="0">
                <a:latin typeface="Calibri" panose="020F0502020204030204" pitchFamily="34" charset="0"/>
              </a:rPr>
              <a:t>	</a:t>
            </a: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/>
              <a:t>	</a:t>
            </a:r>
            <a:r>
              <a:rPr lang="de-DE" dirty="0" smtClean="0"/>
              <a:t>2.1		Lokale Versionsverwaltung (LVCS)</a:t>
            </a: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/>
              <a:t>	</a:t>
            </a:r>
            <a:r>
              <a:rPr lang="de-DE" dirty="0" smtClean="0"/>
              <a:t>2.2		Zentrale Versionsverwaltung (CVCS)</a:t>
            </a: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/>
              <a:t>	</a:t>
            </a:r>
            <a:r>
              <a:rPr lang="de-DE" dirty="0" smtClean="0"/>
              <a:t>2.3 	Verteilte </a:t>
            </a:r>
            <a:r>
              <a:rPr lang="de-DE" dirty="0"/>
              <a:t>Versionsverwaltung (DVCS)</a:t>
            </a:r>
            <a:endParaRPr lang="de-DE" dirty="0" smtClean="0"/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/>
              <a:t>	</a:t>
            </a:r>
            <a:r>
              <a:rPr lang="de-DE" dirty="0" smtClean="0"/>
              <a:t>2.4 	SVN </a:t>
            </a:r>
            <a:r>
              <a:rPr lang="de-DE" dirty="0"/>
              <a:t>als CVCS </a:t>
            </a:r>
            <a:endParaRPr lang="de-DE" dirty="0" smtClean="0"/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 smtClean="0"/>
              <a:t>	2.5		Git als DVCS</a:t>
            </a: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b="1" dirty="0" smtClean="0">
                <a:solidFill>
                  <a:schemeClr val="accent2">
                    <a:lumMod val="90000"/>
                  </a:schemeClr>
                </a:solidFill>
              </a:rPr>
              <a:t>3</a:t>
            </a:r>
            <a:r>
              <a:rPr lang="de-DE" b="1" dirty="0" smtClean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. 	Einsatz von </a:t>
            </a:r>
            <a:r>
              <a:rPr lang="de-DE" b="1" dirty="0" err="1" smtClean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Git</a:t>
            </a:r>
            <a:endParaRPr lang="de-DE" b="1" dirty="0" smtClean="0">
              <a:solidFill>
                <a:schemeClr val="accent2">
                  <a:lumMod val="90000"/>
                </a:schemeClr>
              </a:solidFill>
              <a:latin typeface="Calibri" panose="020F0502020204030204" pitchFamily="34" charset="0"/>
            </a:endParaRP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</a:t>
            </a:r>
            <a:r>
              <a:rPr lang="de-DE" dirty="0" smtClean="0">
                <a:solidFill>
                  <a:schemeClr val="accent2">
                    <a:lumMod val="90000"/>
                  </a:schemeClr>
                </a:solidFill>
              </a:rPr>
              <a:t>3.1 Installation von </a:t>
            </a:r>
            <a:r>
              <a:rPr lang="de-DE" dirty="0" err="1" smtClean="0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 smtClean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</a:t>
            </a:r>
            <a:r>
              <a:rPr lang="de-DE" dirty="0" smtClean="0">
                <a:solidFill>
                  <a:schemeClr val="accent2">
                    <a:lumMod val="90000"/>
                  </a:schemeClr>
                </a:solidFill>
              </a:rPr>
              <a:t>.2 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Die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-Kommandozeile </a:t>
            </a: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dirty="0" smtClean="0">
                <a:solidFill>
                  <a:schemeClr val="accent2">
                    <a:lumMod val="90000"/>
                  </a:schemeClr>
                </a:solidFill>
              </a:rPr>
              <a:t>	3.3 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 smtClean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Bef>
                <a:spcPts val="0"/>
              </a:spcBef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785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ERCO colors extended">
      <a:dk1>
        <a:srgbClr val="1F2328"/>
      </a:dk1>
      <a:lt1>
        <a:srgbClr val="FFFFFF"/>
      </a:lt1>
      <a:dk2>
        <a:srgbClr val="353A40"/>
      </a:dk2>
      <a:lt2>
        <a:srgbClr val="EAEBEC"/>
      </a:lt2>
      <a:accent1>
        <a:srgbClr val="595F66"/>
      </a:accent1>
      <a:accent2>
        <a:srgbClr val="CBCDD0"/>
      </a:accent2>
      <a:accent3>
        <a:srgbClr val="FFFFB3"/>
      </a:accent3>
      <a:accent4>
        <a:srgbClr val="ECCE9E"/>
      </a:accent4>
      <a:accent5>
        <a:srgbClr val="D89C9E"/>
      </a:accent5>
      <a:accent6>
        <a:srgbClr val="B2D0BC"/>
      </a:accent6>
      <a:hlink>
        <a:srgbClr val="979CA1"/>
      </a:hlink>
      <a:folHlink>
        <a:srgbClr val="979CA1"/>
      </a:folHlink>
    </a:clrScheme>
    <a:fontScheme name="ERCO Schriftarten">
      <a:majorFont>
        <a:latin typeface="Rotis Semi Sans Std Light"/>
        <a:ea typeface=""/>
        <a:cs typeface=""/>
      </a:majorFont>
      <a:minorFont>
        <a:latin typeface="Rotis Semi Sans Std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0" cap="rnd">
          <a:solidFill>
            <a:schemeClr val="tx1"/>
          </a:solidFill>
          <a:prstDash val="sysDot"/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rtlCol="0" anchor="ctr"/>
      <a:lstStyle>
        <a:defPPr algn="ctr">
          <a:defRPr>
            <a:latin typeface="Rotis Semi Sans Std Ligh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1266825" rtl="0" eaLnBrk="0" fontAlgn="base" latinLnBrk="0" hangingPunct="0">
          <a:lnSpc>
            <a:spcPts val="16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Rotis SemiSans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C8C8C8"/>
        </a:lt1>
        <a:dk2>
          <a:srgbClr val="000000"/>
        </a:dk2>
        <a:lt2>
          <a:srgbClr val="636364"/>
        </a:lt2>
        <a:accent1>
          <a:srgbClr val="545454"/>
        </a:accent1>
        <a:accent2>
          <a:srgbClr val="E8C709"/>
        </a:accent2>
        <a:accent3>
          <a:srgbClr val="E0E0E0"/>
        </a:accent3>
        <a:accent4>
          <a:srgbClr val="000000"/>
        </a:accent4>
        <a:accent5>
          <a:srgbClr val="B3B3B3"/>
        </a:accent5>
        <a:accent6>
          <a:srgbClr val="D2B407"/>
        </a:accent6>
        <a:hlink>
          <a:srgbClr val="E8C709"/>
        </a:hlink>
        <a:folHlink>
          <a:srgbClr val="E8C70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845</Words>
  <Application>Microsoft Office PowerPoint</Application>
  <PresentationFormat>Benutzerdefiniert</PresentationFormat>
  <Paragraphs>323</Paragraphs>
  <Slides>24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2" baseType="lpstr">
      <vt:lpstr>Calibri</vt:lpstr>
      <vt:lpstr>Courier New</vt:lpstr>
      <vt:lpstr>David</vt:lpstr>
      <vt:lpstr>Rotis SemiSans</vt:lpstr>
      <vt:lpstr>Symbol</vt:lpstr>
      <vt:lpstr>Times</vt:lpstr>
      <vt:lpstr>Wingdings</vt:lpstr>
      <vt:lpstr>blank</vt:lpstr>
      <vt:lpstr>Seminarvortrag</vt:lpstr>
      <vt:lpstr>PowerPoint-Präsentation</vt:lpstr>
      <vt:lpstr>Einleitung</vt:lpstr>
      <vt:lpstr>Einleitung</vt:lpstr>
      <vt:lpstr>Einleitung</vt:lpstr>
      <vt:lpstr>Einleitung</vt:lpstr>
      <vt:lpstr>Einleitung</vt:lpstr>
      <vt:lpstr>Einleitung</vt:lpstr>
      <vt:lpstr>PowerPoint-Präsentation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PowerPoint-Präsentation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PowerPoint-Präsentation</vt:lpstr>
      <vt:lpstr>Git versus SVN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Bartsch, Marian</dc:creator>
  <cp:lastModifiedBy>Christian Nuetsa Tayou</cp:lastModifiedBy>
  <cp:revision>769</cp:revision>
  <cp:lastPrinted>2013-04-11T13:36:19Z</cp:lastPrinted>
  <dcterms:created xsi:type="dcterms:W3CDTF">2016-01-04T10:33:49Z</dcterms:created>
  <dcterms:modified xsi:type="dcterms:W3CDTF">2016-07-04T20:11:41Z</dcterms:modified>
</cp:coreProperties>
</file>