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50" r:id="rId1"/>
  </p:sldMasterIdLst>
  <p:notesMasterIdLst>
    <p:notesMasterId r:id="rId51"/>
  </p:notesMasterIdLst>
  <p:handoutMasterIdLst>
    <p:handoutMasterId r:id="rId52"/>
  </p:handoutMasterIdLst>
  <p:sldIdLst>
    <p:sldId id="259" r:id="rId2"/>
    <p:sldId id="265" r:id="rId3"/>
    <p:sldId id="381" r:id="rId4"/>
    <p:sldId id="348" r:id="rId5"/>
    <p:sldId id="330" r:id="rId6"/>
    <p:sldId id="329" r:id="rId7"/>
    <p:sldId id="382" r:id="rId8"/>
    <p:sldId id="383" r:id="rId9"/>
    <p:sldId id="384" r:id="rId10"/>
    <p:sldId id="385" r:id="rId11"/>
    <p:sldId id="376" r:id="rId12"/>
    <p:sldId id="325" r:id="rId13"/>
    <p:sldId id="326" r:id="rId14"/>
    <p:sldId id="305" r:id="rId15"/>
    <p:sldId id="379" r:id="rId16"/>
    <p:sldId id="364" r:id="rId17"/>
    <p:sldId id="356" r:id="rId18"/>
    <p:sldId id="349" r:id="rId19"/>
    <p:sldId id="380" r:id="rId20"/>
    <p:sldId id="363" r:id="rId21"/>
    <p:sldId id="374" r:id="rId22"/>
    <p:sldId id="377" r:id="rId23"/>
    <p:sldId id="310" r:id="rId24"/>
    <p:sldId id="311" r:id="rId25"/>
    <p:sldId id="320" r:id="rId26"/>
    <p:sldId id="321" r:id="rId27"/>
    <p:sldId id="322" r:id="rId28"/>
    <p:sldId id="323" r:id="rId29"/>
    <p:sldId id="324" r:id="rId30"/>
    <p:sldId id="378" r:id="rId31"/>
    <p:sldId id="372" r:id="rId32"/>
    <p:sldId id="373" r:id="rId33"/>
    <p:sldId id="371" r:id="rId34"/>
    <p:sldId id="370" r:id="rId35"/>
    <p:sldId id="369" r:id="rId36"/>
    <p:sldId id="368" r:id="rId37"/>
    <p:sldId id="367" r:id="rId38"/>
    <p:sldId id="366" r:id="rId39"/>
    <p:sldId id="337" r:id="rId40"/>
    <p:sldId id="334" r:id="rId41"/>
    <p:sldId id="335" r:id="rId42"/>
    <p:sldId id="336" r:id="rId43"/>
    <p:sldId id="338" r:id="rId44"/>
    <p:sldId id="339" r:id="rId45"/>
    <p:sldId id="350" r:id="rId46"/>
    <p:sldId id="351" r:id="rId47"/>
    <p:sldId id="352" r:id="rId48"/>
    <p:sldId id="353" r:id="rId49"/>
    <p:sldId id="355" r:id="rId50"/>
  </p:sldIdLst>
  <p:sldSz cx="9501188" cy="7021513"/>
  <p:notesSz cx="6724650" cy="9774238"/>
  <p:defaultTextStyle>
    <a:defPPr>
      <a:defRPr lang="en-US"/>
    </a:defPPr>
    <a:lvl1pPr algn="l" rtl="0" eaLnBrk="0" fontAlgn="base" hangingPunct="0">
      <a:lnSpc>
        <a:spcPts val="1600"/>
      </a:lnSpc>
      <a:spcBef>
        <a:spcPct val="0"/>
      </a:spcBef>
      <a:spcAft>
        <a:spcPct val="0"/>
      </a:spcAft>
      <a:defRPr sz="2000" kern="1200">
        <a:solidFill>
          <a:schemeClr val="tx1"/>
        </a:solidFill>
        <a:latin typeface="Rotis SemiSans" pitchFamily="34" charset="0"/>
        <a:ea typeface="+mn-ea"/>
        <a:cs typeface="+mn-cs"/>
      </a:defRPr>
    </a:lvl1pPr>
    <a:lvl2pPr marL="457200" algn="l" rtl="0" eaLnBrk="0" fontAlgn="base" hangingPunct="0">
      <a:lnSpc>
        <a:spcPts val="1600"/>
      </a:lnSpc>
      <a:spcBef>
        <a:spcPct val="0"/>
      </a:spcBef>
      <a:spcAft>
        <a:spcPct val="0"/>
      </a:spcAft>
      <a:defRPr sz="2000" kern="1200">
        <a:solidFill>
          <a:schemeClr val="tx1"/>
        </a:solidFill>
        <a:latin typeface="Rotis SemiSans" pitchFamily="34" charset="0"/>
        <a:ea typeface="+mn-ea"/>
        <a:cs typeface="+mn-cs"/>
      </a:defRPr>
    </a:lvl2pPr>
    <a:lvl3pPr marL="914400" algn="l" rtl="0" eaLnBrk="0" fontAlgn="base" hangingPunct="0">
      <a:lnSpc>
        <a:spcPts val="1600"/>
      </a:lnSpc>
      <a:spcBef>
        <a:spcPct val="0"/>
      </a:spcBef>
      <a:spcAft>
        <a:spcPct val="0"/>
      </a:spcAft>
      <a:defRPr sz="2000" kern="1200">
        <a:solidFill>
          <a:schemeClr val="tx1"/>
        </a:solidFill>
        <a:latin typeface="Rotis SemiSans" pitchFamily="34" charset="0"/>
        <a:ea typeface="+mn-ea"/>
        <a:cs typeface="+mn-cs"/>
      </a:defRPr>
    </a:lvl3pPr>
    <a:lvl4pPr marL="1371600" algn="l" rtl="0" eaLnBrk="0" fontAlgn="base" hangingPunct="0">
      <a:lnSpc>
        <a:spcPts val="1600"/>
      </a:lnSpc>
      <a:spcBef>
        <a:spcPct val="0"/>
      </a:spcBef>
      <a:spcAft>
        <a:spcPct val="0"/>
      </a:spcAft>
      <a:defRPr sz="2000" kern="1200">
        <a:solidFill>
          <a:schemeClr val="tx1"/>
        </a:solidFill>
        <a:latin typeface="Rotis SemiSans" pitchFamily="34" charset="0"/>
        <a:ea typeface="+mn-ea"/>
        <a:cs typeface="+mn-cs"/>
      </a:defRPr>
    </a:lvl4pPr>
    <a:lvl5pPr marL="1828800" algn="l" rtl="0" eaLnBrk="0" fontAlgn="base" hangingPunct="0">
      <a:lnSpc>
        <a:spcPts val="1600"/>
      </a:lnSpc>
      <a:spcBef>
        <a:spcPct val="0"/>
      </a:spcBef>
      <a:spcAft>
        <a:spcPct val="0"/>
      </a:spcAft>
      <a:defRPr sz="2000" kern="1200">
        <a:solidFill>
          <a:schemeClr val="tx1"/>
        </a:solidFill>
        <a:latin typeface="Rotis SemiSans" pitchFamily="34" charset="0"/>
        <a:ea typeface="+mn-ea"/>
        <a:cs typeface="+mn-cs"/>
      </a:defRPr>
    </a:lvl5pPr>
    <a:lvl6pPr marL="2286000" algn="l" defTabSz="914400" rtl="0" eaLnBrk="1" latinLnBrk="0" hangingPunct="1">
      <a:defRPr sz="2000" kern="1200">
        <a:solidFill>
          <a:schemeClr val="tx1"/>
        </a:solidFill>
        <a:latin typeface="Rotis SemiSans" pitchFamily="34" charset="0"/>
        <a:ea typeface="+mn-ea"/>
        <a:cs typeface="+mn-cs"/>
      </a:defRPr>
    </a:lvl6pPr>
    <a:lvl7pPr marL="2743200" algn="l" defTabSz="914400" rtl="0" eaLnBrk="1" latinLnBrk="0" hangingPunct="1">
      <a:defRPr sz="2000" kern="1200">
        <a:solidFill>
          <a:schemeClr val="tx1"/>
        </a:solidFill>
        <a:latin typeface="Rotis SemiSans" pitchFamily="34" charset="0"/>
        <a:ea typeface="+mn-ea"/>
        <a:cs typeface="+mn-cs"/>
      </a:defRPr>
    </a:lvl7pPr>
    <a:lvl8pPr marL="3200400" algn="l" defTabSz="914400" rtl="0" eaLnBrk="1" latinLnBrk="0" hangingPunct="1">
      <a:defRPr sz="2000" kern="1200">
        <a:solidFill>
          <a:schemeClr val="tx1"/>
        </a:solidFill>
        <a:latin typeface="Rotis SemiSans" pitchFamily="34" charset="0"/>
        <a:ea typeface="+mn-ea"/>
        <a:cs typeface="+mn-cs"/>
      </a:defRPr>
    </a:lvl8pPr>
    <a:lvl9pPr marL="3657600" algn="l" defTabSz="914400" rtl="0" eaLnBrk="1" latinLnBrk="0" hangingPunct="1">
      <a:defRPr sz="2000" kern="1200">
        <a:solidFill>
          <a:schemeClr val="tx1"/>
        </a:solidFill>
        <a:latin typeface="Rotis SemiSans" pitchFamily="34" charset="0"/>
        <a:ea typeface="+mn-ea"/>
        <a:cs typeface="+mn-cs"/>
      </a:defRPr>
    </a:lvl9pPr>
  </p:defaultTextStyle>
  <p:extLst>
    <p:ext uri="{EFAFB233-063F-42B5-8137-9DF3F51BA10A}">
      <p15:sldGuideLst xmlns:p15="http://schemas.microsoft.com/office/powerpoint/2012/main">
        <p15:guide id="1" orient="horz" pos="486">
          <p15:clr>
            <a:srgbClr val="A4A3A4"/>
          </p15:clr>
        </p15:guide>
        <p15:guide id="2" orient="horz" pos="1903">
          <p15:clr>
            <a:srgbClr val="A4A3A4"/>
          </p15:clr>
        </p15:guide>
        <p15:guide id="3" orient="horz" pos="2904">
          <p15:clr>
            <a:srgbClr val="A4A3A4"/>
          </p15:clr>
        </p15:guide>
        <p15:guide id="4" orient="horz" pos="2011">
          <p15:clr>
            <a:srgbClr val="A4A3A4"/>
          </p15:clr>
        </p15:guide>
        <p15:guide id="5" orient="horz" pos="3012">
          <p15:clr>
            <a:srgbClr val="A4A3A4"/>
          </p15:clr>
        </p15:guide>
        <p15:guide id="6" orient="horz" pos="3903">
          <p15:clr>
            <a:srgbClr val="A4A3A4"/>
          </p15:clr>
        </p15:guide>
        <p15:guide id="7" orient="horz" pos="4010">
          <p15:clr>
            <a:srgbClr val="A4A3A4"/>
          </p15:clr>
        </p15:guide>
        <p15:guide id="8" orient="horz" pos="368">
          <p15:clr>
            <a:srgbClr val="A4A3A4"/>
          </p15:clr>
        </p15:guide>
        <p15:guide id="9" orient="horz" pos="792">
          <p15:clr>
            <a:srgbClr val="A4A3A4"/>
          </p15:clr>
        </p15:guide>
        <p15:guide id="10" orient="horz" pos="4422">
          <p15:clr>
            <a:srgbClr val="A4A3A4"/>
          </p15:clr>
        </p15:guide>
        <p15:guide id="11" orient="horz" pos="1049">
          <p15:clr>
            <a:srgbClr val="A4A3A4"/>
          </p15:clr>
        </p15:guide>
        <p15:guide id="12" orient="horz">
          <p15:clr>
            <a:srgbClr val="A4A3A4"/>
          </p15:clr>
        </p15:guide>
        <p15:guide id="13" orient="horz" pos="4230">
          <p15:clr>
            <a:srgbClr val="A4A3A4"/>
          </p15:clr>
        </p15:guide>
        <p15:guide id="14" pos="105">
          <p15:clr>
            <a:srgbClr val="A4A3A4"/>
          </p15:clr>
        </p15:guide>
        <p15:guide id="15" pos="1470">
          <p15:clr>
            <a:srgbClr val="A4A3A4"/>
          </p15:clr>
        </p15:guide>
        <p15:guide id="16" pos="1578">
          <p15:clr>
            <a:srgbClr val="A4A3A4"/>
          </p15:clr>
        </p15:guide>
        <p15:guide id="17" pos="2938">
          <p15:clr>
            <a:srgbClr val="A4A3A4"/>
          </p15:clr>
        </p15:guide>
        <p15:guide id="18" pos="3046">
          <p15:clr>
            <a:srgbClr val="A4A3A4"/>
          </p15:clr>
        </p15:guide>
        <p15:guide id="19" pos="4398">
          <p15:clr>
            <a:srgbClr val="A4A3A4"/>
          </p15:clr>
        </p15:guide>
        <p15:guide id="20" pos="4522">
          <p15:clr>
            <a:srgbClr val="A4A3A4"/>
          </p15:clr>
        </p15:guide>
        <p15:guide id="21" pos="5872">
          <p15:clr>
            <a:srgbClr val="A4A3A4"/>
          </p15:clr>
        </p15:guide>
        <p15:guide id="22">
          <p15:clr>
            <a:srgbClr val="A4A3A4"/>
          </p15:clr>
        </p15:guide>
        <p15:guide id="23" pos="5984">
          <p15:clr>
            <a:srgbClr val="A4A3A4"/>
          </p15:clr>
        </p15:guide>
      </p15:sldGuideLst>
    </p:ext>
    <p:ext uri="{2D200454-40CA-4A62-9FC3-DE9A4176ACB9}">
      <p15:notesGuideLst xmlns:p15="http://schemas.microsoft.com/office/powerpoint/2012/main">
        <p15:guide id="1" orient="horz" pos="3079">
          <p15:clr>
            <a:srgbClr val="A4A3A4"/>
          </p15:clr>
        </p15:guide>
        <p15:guide id="2" pos="21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5858"/>
    <a:srgbClr val="808080"/>
    <a:srgbClr val="AAAAAA"/>
    <a:srgbClr val="B4B4B4"/>
    <a:srgbClr val="D2D2D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3" autoAdjust="0"/>
    <p:restoredTop sz="84125" autoAdjust="0"/>
  </p:normalViewPr>
  <p:slideViewPr>
    <p:cSldViewPr snapToGrid="0">
      <p:cViewPr>
        <p:scale>
          <a:sx n="75" d="100"/>
          <a:sy n="75" d="100"/>
        </p:scale>
        <p:origin x="1188" y="48"/>
      </p:cViewPr>
      <p:guideLst>
        <p:guide orient="horz" pos="486"/>
        <p:guide orient="horz" pos="1903"/>
        <p:guide orient="horz" pos="2904"/>
        <p:guide orient="horz" pos="2011"/>
        <p:guide orient="horz" pos="3012"/>
        <p:guide orient="horz" pos="3903"/>
        <p:guide orient="horz" pos="4010"/>
        <p:guide orient="horz" pos="368"/>
        <p:guide orient="horz" pos="792"/>
        <p:guide orient="horz" pos="4422"/>
        <p:guide orient="horz" pos="1049"/>
        <p:guide orient="horz"/>
        <p:guide orient="horz" pos="4230"/>
        <p:guide pos="105"/>
        <p:guide pos="1470"/>
        <p:guide pos="1578"/>
        <p:guide pos="2938"/>
        <p:guide pos="3046"/>
        <p:guide pos="4398"/>
        <p:guide pos="4522"/>
        <p:guide pos="5872"/>
        <p:guide/>
        <p:guide pos="59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238" y="2004"/>
      </p:cViewPr>
      <p:guideLst>
        <p:guide orient="horz" pos="3079"/>
        <p:guide pos="211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3" y="0"/>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defRPr sz="1200">
                <a:latin typeface="Times" pitchFamily="18" charset="0"/>
              </a:defRPr>
            </a:lvl1pPr>
          </a:lstStyle>
          <a:p>
            <a:endParaRPr lang="de-DE" dirty="0"/>
          </a:p>
        </p:txBody>
      </p:sp>
      <p:sp>
        <p:nvSpPr>
          <p:cNvPr id="6147" name="Rectangle 3"/>
          <p:cNvSpPr>
            <a:spLocks noGrp="1" noChangeArrowheads="1"/>
          </p:cNvSpPr>
          <p:nvPr>
            <p:ph type="dt" sz="quarter" idx="1"/>
          </p:nvPr>
        </p:nvSpPr>
        <p:spPr bwMode="auto">
          <a:xfrm>
            <a:off x="3810638" y="0"/>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200">
                <a:latin typeface="Times" pitchFamily="18" charset="0"/>
              </a:defRPr>
            </a:lvl1pPr>
          </a:lstStyle>
          <a:p>
            <a:endParaRPr lang="de-DE" dirty="0"/>
          </a:p>
        </p:txBody>
      </p:sp>
      <p:sp>
        <p:nvSpPr>
          <p:cNvPr id="6148" name="Rectangle 4"/>
          <p:cNvSpPr>
            <a:spLocks noGrp="1" noChangeArrowheads="1"/>
          </p:cNvSpPr>
          <p:nvPr>
            <p:ph type="ftr" sz="quarter" idx="2"/>
          </p:nvPr>
        </p:nvSpPr>
        <p:spPr bwMode="auto">
          <a:xfrm>
            <a:off x="3" y="9285526"/>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defRPr sz="1200">
                <a:latin typeface="Times" pitchFamily="18" charset="0"/>
              </a:defRPr>
            </a:lvl1pPr>
          </a:lstStyle>
          <a:p>
            <a:endParaRPr lang="de-DE" dirty="0"/>
          </a:p>
        </p:txBody>
      </p:sp>
      <p:sp>
        <p:nvSpPr>
          <p:cNvPr id="6149" name="Rectangle 5"/>
          <p:cNvSpPr>
            <a:spLocks noGrp="1" noChangeArrowheads="1"/>
          </p:cNvSpPr>
          <p:nvPr>
            <p:ph type="sldNum" sz="quarter" idx="3"/>
          </p:nvPr>
        </p:nvSpPr>
        <p:spPr bwMode="auto">
          <a:xfrm>
            <a:off x="3810638" y="9285526"/>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defRPr sz="1200">
                <a:latin typeface="Times" pitchFamily="18" charset="0"/>
              </a:defRPr>
            </a:lvl1pPr>
          </a:lstStyle>
          <a:p>
            <a:fld id="{46748C7B-1DB7-4696-927D-36E656E9CD44}" type="slidenum">
              <a:rPr lang="de-DE"/>
              <a:pPr/>
              <a:t>‹Nr.›</a:t>
            </a:fld>
            <a:endParaRPr lang="de-DE" dirty="0"/>
          </a:p>
        </p:txBody>
      </p:sp>
    </p:spTree>
    <p:extLst>
      <p:ext uri="{BB962C8B-B14F-4D97-AF65-F5344CB8AC3E}">
        <p14:creationId xmlns:p14="http://schemas.microsoft.com/office/powerpoint/2010/main" val="2602823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3" y="0"/>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defRPr sz="1200">
                <a:latin typeface="Times" pitchFamily="18" charset="0"/>
              </a:defRPr>
            </a:lvl1pPr>
          </a:lstStyle>
          <a:p>
            <a:endParaRPr lang="de-DE" dirty="0"/>
          </a:p>
        </p:txBody>
      </p:sp>
      <p:sp>
        <p:nvSpPr>
          <p:cNvPr id="8195" name="Rectangle 3"/>
          <p:cNvSpPr>
            <a:spLocks noGrp="1" noChangeArrowheads="1"/>
          </p:cNvSpPr>
          <p:nvPr>
            <p:ph type="dt" idx="1"/>
          </p:nvPr>
        </p:nvSpPr>
        <p:spPr bwMode="auto">
          <a:xfrm>
            <a:off x="3810638" y="0"/>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200">
                <a:latin typeface="Times" pitchFamily="18" charset="0"/>
              </a:defRPr>
            </a:lvl1pPr>
          </a:lstStyle>
          <a:p>
            <a:endParaRPr lang="de-DE" dirty="0"/>
          </a:p>
        </p:txBody>
      </p:sp>
      <p:sp>
        <p:nvSpPr>
          <p:cNvPr id="8196" name="Rectangle 4"/>
          <p:cNvSpPr>
            <a:spLocks noGrp="1" noRot="1" noChangeAspect="1" noChangeArrowheads="1" noTextEdit="1"/>
          </p:cNvSpPr>
          <p:nvPr>
            <p:ph type="sldImg" idx="2"/>
          </p:nvPr>
        </p:nvSpPr>
        <p:spPr bwMode="auto">
          <a:xfrm>
            <a:off x="882650" y="733425"/>
            <a:ext cx="495935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896622" y="4642768"/>
            <a:ext cx="5006129" cy="439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t>Klicken Sie, um die Textformatierung des Masters zu bearbeiten.</a:t>
            </a:r>
          </a:p>
          <a:p>
            <a:pPr lvl="1"/>
            <a:r>
              <a:rPr lang="de-DE"/>
              <a:t>Zweite Ebene</a:t>
            </a:r>
          </a:p>
          <a:p>
            <a:pPr lvl="2"/>
            <a:r>
              <a:rPr lang="de-DE"/>
              <a:t>Dritte Ebene</a:t>
            </a:r>
          </a:p>
          <a:p>
            <a:pPr lvl="3"/>
            <a:r>
              <a:rPr lang="de-DE"/>
              <a:t>Vierte Ebene</a:t>
            </a:r>
          </a:p>
          <a:p>
            <a:pPr lvl="4"/>
            <a:r>
              <a:rPr lang="de-DE"/>
              <a:t>Fünfte Ebene</a:t>
            </a:r>
          </a:p>
        </p:txBody>
      </p:sp>
      <p:sp>
        <p:nvSpPr>
          <p:cNvPr id="8198" name="Rectangle 6"/>
          <p:cNvSpPr>
            <a:spLocks noGrp="1" noChangeArrowheads="1"/>
          </p:cNvSpPr>
          <p:nvPr>
            <p:ph type="ftr" sz="quarter" idx="4"/>
          </p:nvPr>
        </p:nvSpPr>
        <p:spPr bwMode="auto">
          <a:xfrm>
            <a:off x="3" y="9285526"/>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defRPr sz="1200">
                <a:latin typeface="Times" pitchFamily="18" charset="0"/>
              </a:defRPr>
            </a:lvl1pPr>
          </a:lstStyle>
          <a:p>
            <a:endParaRPr lang="de-DE" dirty="0"/>
          </a:p>
        </p:txBody>
      </p:sp>
      <p:sp>
        <p:nvSpPr>
          <p:cNvPr id="8199" name="Rectangle 7"/>
          <p:cNvSpPr>
            <a:spLocks noGrp="1" noChangeArrowheads="1"/>
          </p:cNvSpPr>
          <p:nvPr>
            <p:ph type="sldNum" sz="quarter" idx="5"/>
          </p:nvPr>
        </p:nvSpPr>
        <p:spPr bwMode="auto">
          <a:xfrm>
            <a:off x="3810638" y="9285526"/>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defRPr sz="1200">
                <a:latin typeface="Times" pitchFamily="18" charset="0"/>
              </a:defRPr>
            </a:lvl1pPr>
          </a:lstStyle>
          <a:p>
            <a:fld id="{269F4C00-FE88-4296-AE19-2C7D870243C7}" type="slidenum">
              <a:rPr lang="de-DE"/>
              <a:pPr/>
              <a:t>‹Nr.›</a:t>
            </a:fld>
            <a:endParaRPr lang="de-DE" dirty="0"/>
          </a:p>
        </p:txBody>
      </p:sp>
    </p:spTree>
    <p:extLst>
      <p:ext uri="{BB962C8B-B14F-4D97-AF65-F5344CB8AC3E}">
        <p14:creationId xmlns:p14="http://schemas.microsoft.com/office/powerpoint/2010/main" val="8856714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1" baseline="0" dirty="0"/>
              <a:t>Einleitung:</a:t>
            </a:r>
          </a:p>
          <a:p>
            <a:pPr marL="0" indent="0">
              <a:buFontTx/>
              <a:buNone/>
            </a:pPr>
            <a:endParaRPr lang="de-DE" baseline="0" dirty="0"/>
          </a:p>
          <a:p>
            <a:pPr marL="171450" indent="-171450">
              <a:buFontTx/>
              <a:buChar char="-"/>
            </a:pPr>
            <a:r>
              <a:rPr lang="de-DE" baseline="0" dirty="0"/>
              <a:t>Begrüßung, Vorstellung</a:t>
            </a:r>
          </a:p>
          <a:p>
            <a:pPr marL="171450" indent="-171450">
              <a:buFontTx/>
              <a:buChar char="-"/>
            </a:pPr>
            <a:r>
              <a:rPr lang="de-DE" baseline="0" dirty="0"/>
              <a:t>Fragen während der Präsentation oder danach?</a:t>
            </a:r>
          </a:p>
        </p:txBody>
      </p:sp>
      <p:sp>
        <p:nvSpPr>
          <p:cNvPr id="4" name="Foliennummernplatzhalter 3"/>
          <p:cNvSpPr>
            <a:spLocks noGrp="1"/>
          </p:cNvSpPr>
          <p:nvPr>
            <p:ph type="sldNum" sz="quarter" idx="10"/>
          </p:nvPr>
        </p:nvSpPr>
        <p:spPr/>
        <p:txBody>
          <a:bodyPr/>
          <a:lstStyle/>
          <a:p>
            <a:fld id="{269F4C00-FE88-4296-AE19-2C7D870243C7}" type="slidenum">
              <a:rPr lang="de-DE" smtClean="0"/>
              <a:pPr/>
              <a:t>1</a:t>
            </a:fld>
            <a:endParaRPr lang="de-DE" dirty="0"/>
          </a:p>
        </p:txBody>
      </p:sp>
    </p:spTree>
    <p:extLst>
      <p:ext uri="{BB962C8B-B14F-4D97-AF65-F5344CB8AC3E}">
        <p14:creationId xmlns:p14="http://schemas.microsoft.com/office/powerpoint/2010/main" val="1927425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10</a:t>
            </a:fld>
            <a:endParaRPr lang="de-DE" dirty="0"/>
          </a:p>
        </p:txBody>
      </p:sp>
    </p:spTree>
    <p:extLst>
      <p:ext uri="{BB962C8B-B14F-4D97-AF65-F5344CB8AC3E}">
        <p14:creationId xmlns:p14="http://schemas.microsoft.com/office/powerpoint/2010/main" val="3942954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0" baseline="0" dirty="0"/>
              <a:t>Einleitung: </a:t>
            </a:r>
          </a:p>
          <a:p>
            <a:pPr marL="171450" indent="-171450">
              <a:buFontTx/>
              <a:buChar char="-"/>
            </a:pPr>
            <a:r>
              <a:rPr lang="de-DE" b="0" baseline="0" dirty="0"/>
              <a:t>Nun da wir uns mit den Fachbegriffen beschäftigt haben, können wir mit der Einarbeitung in das Themenfeld beginnen</a:t>
            </a:r>
          </a:p>
          <a:p>
            <a:pPr marL="171450" indent="-171450">
              <a:buFontTx/>
              <a:buChar char="-"/>
            </a:pPr>
            <a:r>
              <a:rPr lang="de-DE" b="0" baseline="0" dirty="0"/>
              <a:t>Was ein VCS ist haben wir bereits oberflächlich besprochen</a:t>
            </a:r>
          </a:p>
          <a:p>
            <a:pPr marL="171450" indent="-171450">
              <a:buFontTx/>
              <a:buChar char="-"/>
            </a:pPr>
            <a:r>
              <a:rPr lang="de-DE" b="0" baseline="0" dirty="0"/>
              <a:t>Wie das ganze im Detail aussehen kann, werde ich nun vorstellen</a:t>
            </a:r>
          </a:p>
          <a:p>
            <a:pPr marL="0" indent="0">
              <a:buFontTx/>
              <a:buNone/>
            </a:pPr>
            <a:endParaRPr lang="de-DE" baseline="0"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11</a:t>
            </a:fld>
            <a:endParaRPr lang="de-DE" dirty="0"/>
          </a:p>
        </p:txBody>
      </p:sp>
    </p:spTree>
    <p:extLst>
      <p:ext uri="{BB962C8B-B14F-4D97-AF65-F5344CB8AC3E}">
        <p14:creationId xmlns:p14="http://schemas.microsoft.com/office/powerpoint/2010/main" val="3198327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aseline="0" dirty="0"/>
              <a:t>Ist das Vorstellen der lokalen Versionsverwaltung wichtiger als die Staging Area?</a:t>
            </a:r>
          </a:p>
          <a:p>
            <a:pPr marL="0" indent="0">
              <a:buFontTx/>
              <a:buNone/>
            </a:pPr>
            <a:endParaRPr lang="de-DE" baseline="0" dirty="0"/>
          </a:p>
          <a:p>
            <a:pPr marL="171450" indent="-171450">
              <a:buFontTx/>
              <a:buChar char="-"/>
            </a:pPr>
            <a:r>
              <a:rPr lang="de-DE" baseline="0" dirty="0"/>
              <a:t>Ich stelle euch zunächst das Konzept der lokalen Versionsverwaltung vor</a:t>
            </a:r>
            <a:endParaRPr lang="de-DE" dirty="0"/>
          </a:p>
          <a:p>
            <a:endParaRPr lang="de-DE" dirty="0"/>
          </a:p>
          <a:p>
            <a:r>
              <a:rPr lang="de-DE" dirty="0"/>
              <a:t>Beschreibung:</a:t>
            </a:r>
          </a:p>
          <a:p>
            <a:pPr marL="171450" indent="-171450">
              <a:buFontTx/>
              <a:buChar char="-"/>
            </a:pPr>
            <a:r>
              <a:rPr lang="de-DE" baseline="0" dirty="0"/>
              <a:t>Wir haben einen Computer auf dem das LVCS installiert ist</a:t>
            </a:r>
          </a:p>
          <a:p>
            <a:pPr marL="171450" indent="-171450">
              <a:buFontTx/>
              <a:buChar char="-"/>
            </a:pPr>
            <a:r>
              <a:rPr lang="de-DE" baseline="0" dirty="0"/>
              <a:t>Auf diesem Computer legen wir Repositories an</a:t>
            </a:r>
          </a:p>
          <a:p>
            <a:pPr marL="171450" indent="-171450">
              <a:buFontTx/>
              <a:buChar char="-"/>
            </a:pPr>
            <a:r>
              <a:rPr lang="de-DE" baseline="0" dirty="0"/>
              <a:t>Dann fügen wir Dateien den Repositories hinzu</a:t>
            </a:r>
          </a:p>
          <a:p>
            <a:pPr marL="171450" indent="-171450">
              <a:buFontTx/>
              <a:buChar char="-"/>
            </a:pPr>
            <a:r>
              <a:rPr lang="de-DE" baseline="0" dirty="0"/>
              <a:t>Mit einem Checkout übertragen wir die Dateien in die Working Directories. Wir können diese nun bearbeiten.</a:t>
            </a:r>
          </a:p>
          <a:p>
            <a:pPr marL="171450" indent="-171450">
              <a:buFontTx/>
              <a:buChar char="-"/>
            </a:pPr>
            <a:r>
              <a:rPr lang="de-DE" baseline="0" dirty="0"/>
              <a:t>Anschließend speichern wir, über </a:t>
            </a:r>
            <a:r>
              <a:rPr lang="de-DE" baseline="0" dirty="0" err="1"/>
              <a:t>Commits</a:t>
            </a:r>
            <a:r>
              <a:rPr lang="de-DE" baseline="0" dirty="0"/>
              <a:t>, neue Versionen der Dateien in den Repositories</a:t>
            </a:r>
          </a:p>
          <a:p>
            <a:pPr marL="171450" indent="-171450">
              <a:buFontTx/>
              <a:buChar char="-"/>
            </a:pPr>
            <a:endParaRPr lang="de-DE" dirty="0"/>
          </a:p>
          <a:p>
            <a:r>
              <a:rPr lang="de-DE" dirty="0"/>
              <a:t>Zu</a:t>
            </a:r>
            <a:r>
              <a:rPr lang="de-DE" baseline="0" dirty="0"/>
              <a:t> 1: </a:t>
            </a:r>
          </a:p>
          <a:p>
            <a:pPr marL="171450" indent="-171450">
              <a:buFontTx/>
              <a:buChar char="-"/>
            </a:pPr>
            <a:r>
              <a:rPr lang="de-DE" baseline="0" dirty="0"/>
              <a:t>Das vollständige VCS befindet sich auf einem Computer</a:t>
            </a:r>
          </a:p>
          <a:p>
            <a:pPr marL="171450" indent="-171450">
              <a:buFontTx/>
              <a:buChar char="-"/>
            </a:pPr>
            <a:r>
              <a:rPr lang="de-DE" baseline="0" dirty="0"/>
              <a:t>Repository und Working Directories werden lokal auf der Festplatte des </a:t>
            </a:r>
            <a:r>
              <a:rPr lang="de-DE" baseline="0" dirty="0" err="1"/>
              <a:t>PC‘s</a:t>
            </a:r>
            <a:r>
              <a:rPr lang="de-DE" baseline="0" dirty="0"/>
              <a:t> gespeichert</a:t>
            </a:r>
          </a:p>
          <a:p>
            <a:pPr marL="171450" indent="-171450">
              <a:buFontTx/>
              <a:buChar char="-"/>
            </a:pPr>
            <a:endParaRPr lang="de-DE" baseline="0" dirty="0"/>
          </a:p>
          <a:p>
            <a:pPr marL="0" indent="0">
              <a:buFontTx/>
              <a:buNone/>
            </a:pPr>
            <a:r>
              <a:rPr lang="de-DE" baseline="0" dirty="0"/>
              <a:t>Zu 2:</a:t>
            </a:r>
          </a:p>
          <a:p>
            <a:pPr marL="171450" indent="-171450">
              <a:buFontTx/>
              <a:buChar char="-"/>
            </a:pPr>
            <a:r>
              <a:rPr lang="de-DE" dirty="0"/>
              <a:t>Working Directories</a:t>
            </a:r>
            <a:r>
              <a:rPr lang="de-DE" baseline="0" dirty="0"/>
              <a:t> und Repositories liegen also auf dem gleichen Computer</a:t>
            </a:r>
          </a:p>
          <a:p>
            <a:pPr marL="171450" indent="-171450">
              <a:buFontTx/>
              <a:buChar char="-"/>
            </a:pPr>
            <a:endParaRPr lang="de-DE" baseline="0" dirty="0"/>
          </a:p>
          <a:p>
            <a:pPr marL="0" indent="0">
              <a:buFontTx/>
              <a:buNone/>
            </a:pPr>
            <a:r>
              <a:rPr lang="de-DE" baseline="0" dirty="0"/>
              <a:t>Zu 3:</a:t>
            </a:r>
          </a:p>
          <a:p>
            <a:pPr marL="171450" indent="-171450">
              <a:buFontTx/>
              <a:buChar char="-"/>
            </a:pPr>
            <a:r>
              <a:rPr lang="de-DE" baseline="0" dirty="0"/>
              <a:t>Zugang zu dem LVCS und somit zu den darin liegenden Dateien bekommt man erstmal nur über diesen PC</a:t>
            </a:r>
          </a:p>
          <a:p>
            <a:pPr marL="171450" indent="-171450">
              <a:buFontTx/>
              <a:buChar char="-"/>
            </a:pPr>
            <a:endParaRPr lang="de-DE" baseline="0" dirty="0"/>
          </a:p>
          <a:p>
            <a:pPr marL="0" indent="0">
              <a:buFontTx/>
              <a:buNone/>
            </a:pPr>
            <a:r>
              <a:rPr lang="de-DE" baseline="0" dirty="0"/>
              <a:t>Zu 4:</a:t>
            </a:r>
          </a:p>
          <a:p>
            <a:pPr marL="0" indent="0">
              <a:buFontTx/>
              <a:buNone/>
            </a:pPr>
            <a:r>
              <a:rPr lang="de-DE" baseline="0" dirty="0"/>
              <a:t>- Ein Commit findet folglich lokal auf dem Computer statt</a:t>
            </a:r>
          </a:p>
          <a:p>
            <a:pPr marL="171450" indent="-171450">
              <a:buFontTx/>
              <a:buChar char="-"/>
            </a:pPr>
            <a:endParaRPr lang="de-DE" dirty="0"/>
          </a:p>
          <a:p>
            <a:pPr marL="171450" indent="-171450">
              <a:buFontTx/>
              <a:buChar char="-"/>
            </a:pPr>
            <a:endParaRPr lang="de-DE" dirty="0"/>
          </a:p>
          <a:p>
            <a:pPr marL="0" indent="0">
              <a:buFontTx/>
              <a:buNone/>
            </a:pPr>
            <a:r>
              <a:rPr lang="de-DE" dirty="0"/>
              <a:t>Dieses Konzept hat allerdings in</a:t>
            </a:r>
            <a:r>
              <a:rPr lang="de-DE" baseline="0" dirty="0"/>
              <a:t> erster Linie einen zentralen Nachteil!</a:t>
            </a:r>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12</a:t>
            </a:fld>
            <a:endParaRPr lang="de-DE" dirty="0"/>
          </a:p>
        </p:txBody>
      </p:sp>
    </p:spTree>
    <p:extLst>
      <p:ext uri="{BB962C8B-B14F-4D97-AF65-F5344CB8AC3E}">
        <p14:creationId xmlns:p14="http://schemas.microsoft.com/office/powerpoint/2010/main" val="3708921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a:t>Die Seminararbeit haben Christian und ich zu zweit ohne VCS erarbeitet. Wie haben wir das wohl gehandhabt? (Rhetorisch)</a:t>
            </a:r>
          </a:p>
          <a:p>
            <a:pPr marL="171450" indent="-171450">
              <a:buFontTx/>
              <a:buChar char="-"/>
            </a:pPr>
            <a:r>
              <a:rPr lang="de-DE" baseline="0" dirty="0"/>
              <a:t>Das ging etwa so: Hey Marian mach du zunächst deinen Teil fertig. Danach schickst du mir die Arbeit zu und ich mache meinen Teil. Dann schicke ich dir die Arbeit zu und du liest Korrektur. Und so weiter, und so weiter …</a:t>
            </a:r>
          </a:p>
          <a:p>
            <a:pPr marL="171450" indent="-171450">
              <a:buFontTx/>
              <a:buChar char="-"/>
            </a:pPr>
            <a:r>
              <a:rPr lang="de-DE" baseline="0" dirty="0"/>
              <a:t>Hört sich sehr umständlich an. Ist es auch! Sollte auch einfacher gehen oder?</a:t>
            </a:r>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13</a:t>
            </a:fld>
            <a:endParaRPr lang="de-DE" dirty="0"/>
          </a:p>
        </p:txBody>
      </p:sp>
    </p:spTree>
    <p:extLst>
      <p:ext uri="{BB962C8B-B14F-4D97-AF65-F5344CB8AC3E}">
        <p14:creationId xmlns:p14="http://schemas.microsoft.com/office/powerpoint/2010/main" val="3708921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spcBef>
                <a:spcPts val="0"/>
              </a:spcBef>
              <a:spcAft>
                <a:spcPts val="1200"/>
              </a:spcAft>
              <a:buFontTx/>
              <a:buChar char="-"/>
            </a:pPr>
            <a:r>
              <a:rPr lang="de-DE" b="1" dirty="0"/>
              <a:t>lokale, zentrale und verteilte</a:t>
            </a:r>
            <a:r>
              <a:rPr lang="de-DE" b="1" baseline="0" dirty="0"/>
              <a:t> Versionsverwaltungskonzept </a:t>
            </a:r>
          </a:p>
          <a:p>
            <a:pPr marL="171450" indent="-171450">
              <a:spcBef>
                <a:spcPts val="0"/>
              </a:spcBef>
              <a:spcAft>
                <a:spcPts val="1200"/>
              </a:spcAft>
              <a:buFontTx/>
              <a:buChar char="-"/>
            </a:pPr>
            <a:r>
              <a:rPr lang="de-DE" b="1" baseline="0" dirty="0"/>
              <a:t>SVN zentral</a:t>
            </a:r>
          </a:p>
          <a:p>
            <a:pPr marL="171450" indent="-171450">
              <a:spcBef>
                <a:spcPts val="0"/>
              </a:spcBef>
              <a:spcAft>
                <a:spcPts val="1200"/>
              </a:spcAft>
              <a:buFontTx/>
              <a:buChar char="-"/>
            </a:pPr>
            <a:r>
              <a:rPr lang="de-DE" b="1" baseline="0" dirty="0"/>
              <a:t>Git verteilt </a:t>
            </a:r>
          </a:p>
          <a:p>
            <a:pPr marL="171450" indent="-171450">
              <a:spcBef>
                <a:spcPts val="0"/>
              </a:spcBef>
              <a:spcAft>
                <a:spcPts val="1200"/>
              </a:spcAft>
              <a:buFontTx/>
              <a:buChar char="-"/>
            </a:pPr>
            <a:r>
              <a:rPr lang="de-DE" b="1" dirty="0"/>
              <a:t>Zeitgründen Beschränkung</a:t>
            </a:r>
            <a:r>
              <a:rPr lang="de-DE" b="1" baseline="0" dirty="0"/>
              <a:t> auf zentral und verteilt Versionsverwaltung</a:t>
            </a:r>
          </a:p>
          <a:p>
            <a:pPr marL="171450" indent="-171450">
              <a:spcBef>
                <a:spcPts val="0"/>
              </a:spcBef>
              <a:spcAft>
                <a:spcPts val="1200"/>
              </a:spcAft>
              <a:buFontTx/>
              <a:buChar char="-"/>
            </a:pPr>
            <a:r>
              <a:rPr lang="de-DE" b="1" baseline="0" dirty="0"/>
              <a:t>Beginnen zentralen Versionsverwaltung.</a:t>
            </a:r>
            <a:endParaRPr lang="de-DE" b="1" dirty="0"/>
          </a:p>
          <a:p>
            <a:pPr>
              <a:spcBef>
                <a:spcPts val="0"/>
              </a:spcBef>
              <a:spcAft>
                <a:spcPts val="1200"/>
              </a:spcAft>
            </a:pPr>
            <a:endParaRPr lang="de-DE" b="1" dirty="0"/>
          </a:p>
          <a:p>
            <a:pPr marL="228600" indent="-228600">
              <a:spcBef>
                <a:spcPts val="0"/>
              </a:spcBef>
              <a:spcAft>
                <a:spcPts val="1200"/>
              </a:spcAft>
              <a:buFontTx/>
              <a:buAutoNum type="arabicPeriod"/>
            </a:pPr>
            <a:r>
              <a:rPr lang="de-DE" b="1" baseline="0" dirty="0"/>
              <a:t>Bei CVCS immer ein Server und unbestimmte Anzahl Clients</a:t>
            </a:r>
          </a:p>
          <a:p>
            <a:pPr marL="228600" indent="-228600">
              <a:spcBef>
                <a:spcPts val="0"/>
              </a:spcBef>
              <a:spcAft>
                <a:spcPts val="1200"/>
              </a:spcAft>
              <a:buFontTx/>
              <a:buAutoNum type="arabicPeriod"/>
            </a:pPr>
            <a:r>
              <a:rPr lang="de-DE" b="1" baseline="0" dirty="0"/>
              <a:t>Repositories mit versionierten Dateien auf Server</a:t>
            </a:r>
          </a:p>
          <a:p>
            <a:pPr marL="228600" indent="-228600">
              <a:spcBef>
                <a:spcPts val="0"/>
              </a:spcBef>
              <a:spcAft>
                <a:spcPts val="1200"/>
              </a:spcAft>
              <a:buFontTx/>
              <a:buAutoNum type="arabicPeriod"/>
            </a:pPr>
            <a:r>
              <a:rPr lang="de-DE" b="1" baseline="0" dirty="0"/>
              <a:t>Checkout überträgt Dateien in Working Directories. </a:t>
            </a:r>
          </a:p>
          <a:p>
            <a:pPr marL="0" indent="0">
              <a:spcBef>
                <a:spcPts val="0"/>
              </a:spcBef>
              <a:spcAft>
                <a:spcPts val="1200"/>
              </a:spcAft>
              <a:buFontTx/>
              <a:buNone/>
            </a:pPr>
            <a:r>
              <a:rPr lang="de-DE" b="1" baseline="0" dirty="0"/>
              <a:t>     Working Directories auf Clients.</a:t>
            </a:r>
          </a:p>
          <a:p>
            <a:pPr marL="0" indent="0">
              <a:spcBef>
                <a:spcPts val="0"/>
              </a:spcBef>
              <a:spcAft>
                <a:spcPts val="1200"/>
              </a:spcAft>
              <a:buFontTx/>
              <a:buNone/>
            </a:pPr>
            <a:r>
              <a:rPr lang="de-DE" b="1" baseline="0" dirty="0"/>
              <a:t>     Datei-Bearbeitung in Working Directories</a:t>
            </a:r>
          </a:p>
          <a:p>
            <a:pPr marL="228600" indent="-228600">
              <a:spcBef>
                <a:spcPts val="0"/>
              </a:spcBef>
              <a:spcAft>
                <a:spcPts val="1200"/>
              </a:spcAft>
              <a:buFont typeface="+mj-lt"/>
              <a:buAutoNum type="arabicPeriod" startAt="4"/>
            </a:pPr>
            <a:r>
              <a:rPr lang="de-DE" b="1" baseline="0" dirty="0"/>
              <a:t>speichern, über Commit, neue Versionen in Repositories</a:t>
            </a:r>
          </a:p>
        </p:txBody>
      </p:sp>
      <p:sp>
        <p:nvSpPr>
          <p:cNvPr id="4" name="Foliennummernplatzhalter 3"/>
          <p:cNvSpPr>
            <a:spLocks noGrp="1"/>
          </p:cNvSpPr>
          <p:nvPr>
            <p:ph type="sldNum" sz="quarter" idx="10"/>
          </p:nvPr>
        </p:nvSpPr>
        <p:spPr/>
        <p:txBody>
          <a:bodyPr/>
          <a:lstStyle/>
          <a:p>
            <a:fld id="{269F4C00-FE88-4296-AE19-2C7D870243C7}" type="slidenum">
              <a:rPr lang="de-DE" smtClean="0"/>
              <a:pPr/>
              <a:t>14</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spcBef>
                <a:spcPts val="0"/>
              </a:spcBef>
              <a:spcAft>
                <a:spcPts val="1200"/>
              </a:spcAft>
              <a:buFontTx/>
              <a:buChar char="-"/>
            </a:pPr>
            <a:r>
              <a:rPr lang="de-DE" b="1" dirty="0"/>
              <a:t>lokale, zentrale und verteilte</a:t>
            </a:r>
            <a:r>
              <a:rPr lang="de-DE" b="1" baseline="0" dirty="0"/>
              <a:t> Versionsverwaltungskonzept </a:t>
            </a:r>
          </a:p>
          <a:p>
            <a:pPr marL="171450" indent="-171450">
              <a:spcBef>
                <a:spcPts val="0"/>
              </a:spcBef>
              <a:spcAft>
                <a:spcPts val="1200"/>
              </a:spcAft>
              <a:buFontTx/>
              <a:buChar char="-"/>
            </a:pPr>
            <a:r>
              <a:rPr lang="de-DE" b="1" baseline="0" dirty="0"/>
              <a:t>SVN zentral</a:t>
            </a:r>
          </a:p>
          <a:p>
            <a:pPr marL="171450" indent="-171450">
              <a:spcBef>
                <a:spcPts val="0"/>
              </a:spcBef>
              <a:spcAft>
                <a:spcPts val="1200"/>
              </a:spcAft>
              <a:buFontTx/>
              <a:buChar char="-"/>
            </a:pPr>
            <a:r>
              <a:rPr lang="de-DE" b="1" baseline="0" dirty="0"/>
              <a:t>Git verteilt </a:t>
            </a:r>
          </a:p>
          <a:p>
            <a:pPr marL="171450" indent="-171450">
              <a:spcBef>
                <a:spcPts val="0"/>
              </a:spcBef>
              <a:spcAft>
                <a:spcPts val="1200"/>
              </a:spcAft>
              <a:buFontTx/>
              <a:buChar char="-"/>
            </a:pPr>
            <a:r>
              <a:rPr lang="de-DE" b="1" dirty="0"/>
              <a:t>Zeitgründen Beschränkung</a:t>
            </a:r>
            <a:r>
              <a:rPr lang="de-DE" b="1" baseline="0" dirty="0"/>
              <a:t> auf zentral und verteilt Versionsverwaltung</a:t>
            </a:r>
          </a:p>
          <a:p>
            <a:pPr marL="171450" indent="-171450">
              <a:spcBef>
                <a:spcPts val="0"/>
              </a:spcBef>
              <a:spcAft>
                <a:spcPts val="1200"/>
              </a:spcAft>
              <a:buFontTx/>
              <a:buChar char="-"/>
            </a:pPr>
            <a:r>
              <a:rPr lang="de-DE" b="1" baseline="0" dirty="0"/>
              <a:t>Beginnen zentralen Versionsverwaltung.</a:t>
            </a:r>
            <a:endParaRPr lang="de-DE" b="1" dirty="0"/>
          </a:p>
          <a:p>
            <a:pPr>
              <a:spcBef>
                <a:spcPts val="0"/>
              </a:spcBef>
              <a:spcAft>
                <a:spcPts val="1200"/>
              </a:spcAft>
            </a:pPr>
            <a:endParaRPr lang="de-DE" b="1" dirty="0"/>
          </a:p>
          <a:p>
            <a:pPr marL="228600" indent="-228600">
              <a:spcBef>
                <a:spcPts val="0"/>
              </a:spcBef>
              <a:spcAft>
                <a:spcPts val="1200"/>
              </a:spcAft>
              <a:buFontTx/>
              <a:buAutoNum type="arabicPeriod"/>
            </a:pPr>
            <a:r>
              <a:rPr lang="de-DE" b="1" baseline="0" dirty="0"/>
              <a:t>Bei CVCS immer ein Server und unbestimmte Anzahl Clients</a:t>
            </a:r>
          </a:p>
          <a:p>
            <a:pPr marL="228600" indent="-228600">
              <a:spcBef>
                <a:spcPts val="0"/>
              </a:spcBef>
              <a:spcAft>
                <a:spcPts val="1200"/>
              </a:spcAft>
              <a:buFontTx/>
              <a:buAutoNum type="arabicPeriod"/>
            </a:pPr>
            <a:r>
              <a:rPr lang="de-DE" b="1" baseline="0" dirty="0"/>
              <a:t>Repositories mit versionierten Dateien auf Server</a:t>
            </a:r>
          </a:p>
          <a:p>
            <a:pPr marL="228600" indent="-228600">
              <a:spcBef>
                <a:spcPts val="0"/>
              </a:spcBef>
              <a:spcAft>
                <a:spcPts val="1200"/>
              </a:spcAft>
              <a:buFontTx/>
              <a:buAutoNum type="arabicPeriod"/>
            </a:pPr>
            <a:r>
              <a:rPr lang="de-DE" b="1" baseline="0" dirty="0"/>
              <a:t>Checkout überträgt Dateien in Working Directories. </a:t>
            </a:r>
          </a:p>
          <a:p>
            <a:pPr marL="0" indent="0">
              <a:spcBef>
                <a:spcPts val="0"/>
              </a:spcBef>
              <a:spcAft>
                <a:spcPts val="1200"/>
              </a:spcAft>
              <a:buFontTx/>
              <a:buNone/>
            </a:pPr>
            <a:r>
              <a:rPr lang="de-DE" b="1" baseline="0" dirty="0"/>
              <a:t>     Working Directories auf Clients.</a:t>
            </a:r>
          </a:p>
          <a:p>
            <a:pPr marL="0" indent="0">
              <a:spcBef>
                <a:spcPts val="0"/>
              </a:spcBef>
              <a:spcAft>
                <a:spcPts val="1200"/>
              </a:spcAft>
              <a:buFontTx/>
              <a:buNone/>
            </a:pPr>
            <a:r>
              <a:rPr lang="de-DE" b="1" baseline="0" dirty="0"/>
              <a:t>     Datei-Bearbeitung in Working Directories</a:t>
            </a:r>
          </a:p>
          <a:p>
            <a:pPr marL="228600" indent="-228600">
              <a:spcBef>
                <a:spcPts val="0"/>
              </a:spcBef>
              <a:spcAft>
                <a:spcPts val="1200"/>
              </a:spcAft>
              <a:buFont typeface="+mj-lt"/>
              <a:buAutoNum type="arabicPeriod" startAt="4"/>
            </a:pPr>
            <a:r>
              <a:rPr lang="de-DE" b="1" baseline="0" dirty="0"/>
              <a:t>speichern, über Commit, neue Versionen in Repositories</a:t>
            </a:r>
          </a:p>
        </p:txBody>
      </p:sp>
      <p:sp>
        <p:nvSpPr>
          <p:cNvPr id="4" name="Foliennummernplatzhalter 3"/>
          <p:cNvSpPr>
            <a:spLocks noGrp="1"/>
          </p:cNvSpPr>
          <p:nvPr>
            <p:ph type="sldNum" sz="quarter" idx="10"/>
          </p:nvPr>
        </p:nvSpPr>
        <p:spPr/>
        <p:txBody>
          <a:bodyPr/>
          <a:lstStyle/>
          <a:p>
            <a:fld id="{269F4C00-FE88-4296-AE19-2C7D870243C7}" type="slidenum">
              <a:rPr lang="de-DE" smtClean="0"/>
              <a:pPr/>
              <a:t>15</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baseline="0" dirty="0"/>
              <a:t>Wie Eingehens bereits erwähnt ist basiert SVN auf diesem Konzept.</a:t>
            </a:r>
          </a:p>
        </p:txBody>
      </p:sp>
      <p:sp>
        <p:nvSpPr>
          <p:cNvPr id="4" name="Foliennummernplatzhalter 3"/>
          <p:cNvSpPr>
            <a:spLocks noGrp="1"/>
          </p:cNvSpPr>
          <p:nvPr>
            <p:ph type="sldNum" sz="quarter" idx="10"/>
          </p:nvPr>
        </p:nvSpPr>
        <p:spPr/>
        <p:txBody>
          <a:bodyPr/>
          <a:lstStyle/>
          <a:p>
            <a:fld id="{269F4C00-FE88-4296-AE19-2C7D870243C7}" type="slidenum">
              <a:rPr lang="de-DE" smtClean="0"/>
              <a:pPr/>
              <a:t>16</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spcBef>
                <a:spcPts val="0"/>
              </a:spcBef>
              <a:spcAft>
                <a:spcPts val="1200"/>
              </a:spcAft>
              <a:buAutoNum type="arabicPeriod"/>
            </a:pPr>
            <a:r>
              <a:rPr lang="de-DE" b="1" baseline="0" dirty="0"/>
              <a:t>Single Point </a:t>
            </a:r>
            <a:r>
              <a:rPr lang="de-DE" b="1" baseline="0" dirty="0" err="1"/>
              <a:t>of</a:t>
            </a:r>
            <a:r>
              <a:rPr lang="de-DE" b="1" baseline="0" dirty="0"/>
              <a:t> </a:t>
            </a:r>
            <a:r>
              <a:rPr lang="de-DE" b="1" baseline="0" dirty="0" err="1"/>
              <a:t>Failure</a:t>
            </a:r>
            <a:r>
              <a:rPr lang="de-DE" b="1" baseline="0" dirty="0"/>
              <a:t> aufgrund einmalige Speicherung Repositories auf Server</a:t>
            </a:r>
          </a:p>
          <a:p>
            <a:pPr marL="228600" indent="-228600">
              <a:spcBef>
                <a:spcPts val="0"/>
              </a:spcBef>
              <a:spcAft>
                <a:spcPts val="1200"/>
              </a:spcAft>
              <a:buAutoNum type="arabicPeriod"/>
            </a:pPr>
            <a:r>
              <a:rPr lang="de-DE" b="1" baseline="0" dirty="0"/>
              <a:t>Gleicher Grund System stark netzwerkabhängig. Kein Internet- bzw. Netzwerk kein VCS</a:t>
            </a:r>
          </a:p>
        </p:txBody>
      </p:sp>
      <p:sp>
        <p:nvSpPr>
          <p:cNvPr id="4" name="Foliennummernplatzhalter 3"/>
          <p:cNvSpPr>
            <a:spLocks noGrp="1"/>
          </p:cNvSpPr>
          <p:nvPr>
            <p:ph type="sldNum" sz="quarter" idx="10"/>
          </p:nvPr>
        </p:nvSpPr>
        <p:spPr/>
        <p:txBody>
          <a:bodyPr/>
          <a:lstStyle/>
          <a:p>
            <a:fld id="{269F4C00-FE88-4296-AE19-2C7D870243C7}" type="slidenum">
              <a:rPr lang="de-DE" smtClean="0"/>
              <a:pPr/>
              <a:t>17</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aseline="0" dirty="0"/>
              <a:t>Diese Probleme kann man mit einer verteilten Versionsverwaltung beheben. </a:t>
            </a:r>
          </a:p>
          <a:p>
            <a:pPr marL="0" indent="0">
              <a:buFontTx/>
              <a:buNone/>
            </a:pPr>
            <a:endParaRPr lang="de-DE" baseline="0" dirty="0"/>
          </a:p>
          <a:p>
            <a:pPr marL="0" indent="0">
              <a:buFontTx/>
              <a:buNone/>
            </a:pPr>
            <a:r>
              <a:rPr lang="de-DE" baseline="0" dirty="0"/>
              <a:t>Beschreibung:</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de-DE" baseline="0" dirty="0"/>
              <a:t>Grundsätzlich benötigen wir bei der verteilten Versionsverwaltung keinen Server. </a:t>
            </a:r>
          </a:p>
          <a:p>
            <a:pPr marL="0" marR="0" indent="0" algn="l" defTabSz="914400" rtl="0" eaLnBrk="0" fontAlgn="base" latinLnBrk="0" hangingPunct="0">
              <a:lnSpc>
                <a:spcPct val="100000"/>
              </a:lnSpc>
              <a:spcBef>
                <a:spcPct val="30000"/>
              </a:spcBef>
              <a:spcAft>
                <a:spcPct val="0"/>
              </a:spcAft>
              <a:buClrTx/>
              <a:buSzTx/>
              <a:buFontTx/>
              <a:buNone/>
              <a:tabLst/>
              <a:defRPr/>
            </a:pPr>
            <a:r>
              <a:rPr lang="de-DE" baseline="0" dirty="0"/>
              <a:t>     Wir könnten also ein DVCS nur mit Clients einrichten</a:t>
            </a:r>
          </a:p>
          <a:p>
            <a:pPr marL="0" indent="0">
              <a:buFontTx/>
              <a:buNone/>
            </a:pPr>
            <a:endParaRPr lang="de-DE" baseline="0" dirty="0"/>
          </a:p>
          <a:p>
            <a:pPr marL="228600" indent="-228600">
              <a:buFont typeface="+mj-lt"/>
              <a:buAutoNum type="arabicPeriod" startAt="2"/>
            </a:pPr>
            <a:r>
              <a:rPr lang="de-DE" baseline="0" dirty="0"/>
              <a:t>Ein Server ist aber ratsam und macht durchaus Sinn</a:t>
            </a:r>
          </a:p>
          <a:p>
            <a:pPr marL="0" marR="0" indent="0" algn="l" defTabSz="914400" rtl="0" eaLnBrk="0" fontAlgn="base" latinLnBrk="0" hangingPunct="0">
              <a:lnSpc>
                <a:spcPct val="100000"/>
              </a:lnSpc>
              <a:spcBef>
                <a:spcPct val="30000"/>
              </a:spcBef>
              <a:spcAft>
                <a:spcPct val="0"/>
              </a:spcAft>
              <a:buClrTx/>
              <a:buSzTx/>
              <a:buFont typeface="+mj-lt"/>
              <a:buNone/>
              <a:tabLst/>
              <a:defRPr/>
            </a:pPr>
            <a:r>
              <a:rPr lang="de-DE" baseline="0" dirty="0"/>
              <a:t>     Zwar ist es technisch möglich direkt mit </a:t>
            </a:r>
            <a:r>
              <a:rPr lang="de-DE" sz="1200" b="0" i="0" kern="1200" dirty="0">
                <a:solidFill>
                  <a:schemeClr val="tx1"/>
                </a:solidFill>
                <a:effectLst/>
                <a:latin typeface="Times" pitchFamily="18" charset="0"/>
                <a:ea typeface="+mn-ea"/>
                <a:cs typeface="+mn-cs"/>
              </a:rPr>
              <a:t>Repositories Anderer zu arbeiten, Änderungen dorthin zu pushen oder von dort zu holen</a:t>
            </a:r>
          </a:p>
          <a:p>
            <a:pPr marL="0" marR="0" indent="0" algn="l" defTabSz="914400" rtl="0" eaLnBrk="0" fontAlgn="base" latinLnBrk="0" hangingPunct="0">
              <a:lnSpc>
                <a:spcPct val="100000"/>
              </a:lnSpc>
              <a:spcBef>
                <a:spcPct val="30000"/>
              </a:spcBef>
              <a:spcAft>
                <a:spcPct val="0"/>
              </a:spcAft>
              <a:buClrTx/>
              <a:buSzTx/>
              <a:buFont typeface="+mj-lt"/>
              <a:buNone/>
              <a:tabLst/>
              <a:defRPr/>
            </a:pPr>
            <a:r>
              <a:rPr lang="de-DE" baseline="0" dirty="0"/>
              <a:t>     </a:t>
            </a:r>
            <a:r>
              <a:rPr lang="de-DE" sz="1200" b="0" i="0" kern="1200" dirty="0">
                <a:solidFill>
                  <a:schemeClr val="tx1"/>
                </a:solidFill>
                <a:effectLst/>
                <a:latin typeface="Times" pitchFamily="18" charset="0"/>
                <a:ea typeface="+mn-ea"/>
                <a:cs typeface="+mn-cs"/>
              </a:rPr>
              <a:t>leicht die Arbeit Anderer durcheinander</a:t>
            </a:r>
            <a:r>
              <a:rPr lang="de-DE" sz="1200" b="0" i="0" kern="1200" baseline="0" dirty="0">
                <a:solidFill>
                  <a:schemeClr val="tx1"/>
                </a:solidFill>
                <a:effectLst/>
                <a:latin typeface="Times" pitchFamily="18" charset="0"/>
                <a:ea typeface="+mn-ea"/>
                <a:cs typeface="+mn-cs"/>
              </a:rPr>
              <a:t> </a:t>
            </a:r>
            <a:r>
              <a:rPr lang="de-DE" sz="1200" b="0" i="0" kern="1200" dirty="0">
                <a:solidFill>
                  <a:schemeClr val="tx1"/>
                </a:solidFill>
                <a:effectLst/>
                <a:latin typeface="Times" pitchFamily="18" charset="0"/>
                <a:ea typeface="+mn-ea"/>
                <a:cs typeface="+mn-cs"/>
              </a:rPr>
              <a:t>bringen</a:t>
            </a:r>
          </a:p>
          <a:p>
            <a:pPr marL="0" marR="0" indent="0" algn="l" defTabSz="914400" rtl="0" eaLnBrk="0" fontAlgn="base" latinLnBrk="0" hangingPunct="0">
              <a:lnSpc>
                <a:spcPct val="100000"/>
              </a:lnSpc>
              <a:spcBef>
                <a:spcPct val="30000"/>
              </a:spcBef>
              <a:spcAft>
                <a:spcPct val="0"/>
              </a:spcAft>
              <a:buClrTx/>
              <a:buSzTx/>
              <a:buFont typeface="+mj-lt"/>
              <a:buNone/>
              <a:tabLst/>
              <a:defRPr/>
            </a:pPr>
            <a:r>
              <a:rPr lang="de-DE" baseline="0" dirty="0"/>
              <a:t>     </a:t>
            </a:r>
            <a:r>
              <a:rPr lang="de-DE" sz="1200" b="0" i="0" kern="1200" dirty="0">
                <a:solidFill>
                  <a:schemeClr val="tx1"/>
                </a:solidFill>
                <a:effectLst/>
                <a:latin typeface="Times" pitchFamily="18" charset="0"/>
                <a:ea typeface="+mn-ea"/>
                <a:cs typeface="+mn-cs"/>
              </a:rPr>
              <a:t>Repositories sollten von</a:t>
            </a:r>
            <a:r>
              <a:rPr lang="de-DE" sz="1200" b="0" i="0" kern="1200" baseline="0" dirty="0">
                <a:solidFill>
                  <a:schemeClr val="tx1"/>
                </a:solidFill>
                <a:effectLst/>
                <a:latin typeface="Times" pitchFamily="18" charset="0"/>
                <a:ea typeface="+mn-ea"/>
                <a:cs typeface="+mn-cs"/>
              </a:rPr>
              <a:t> überall und möglichst zu jeder Zeit verfügbar sein</a:t>
            </a:r>
          </a:p>
          <a:p>
            <a:pPr marL="0" marR="0" indent="0" algn="l" defTabSz="914400" rtl="0" eaLnBrk="0" fontAlgn="base" latinLnBrk="0" hangingPunct="0">
              <a:lnSpc>
                <a:spcPct val="100000"/>
              </a:lnSpc>
              <a:spcBef>
                <a:spcPct val="30000"/>
              </a:spcBef>
              <a:spcAft>
                <a:spcPct val="0"/>
              </a:spcAft>
              <a:buClrTx/>
              <a:buSzTx/>
              <a:buFont typeface="+mj-lt"/>
              <a:buNone/>
              <a:tabLst/>
              <a:defRPr/>
            </a:pPr>
            <a:r>
              <a:rPr lang="de-DE" baseline="0" dirty="0"/>
              <a:t>     </a:t>
            </a:r>
            <a:r>
              <a:rPr lang="de-DE" sz="1200" b="0" i="0" kern="1200" baseline="0" dirty="0">
                <a:solidFill>
                  <a:schemeClr val="tx1"/>
                </a:solidFill>
                <a:effectLst/>
                <a:latin typeface="Times" pitchFamily="18" charset="0"/>
                <a:ea typeface="+mn-ea"/>
                <a:cs typeface="+mn-cs"/>
              </a:rPr>
              <a:t>Ohne Server sind andere Repositories nur Verfügbar, wenn der entsprechende Computer eingeschaltet ist</a:t>
            </a:r>
            <a:endParaRPr lang="de-DE" sz="1200" b="0" i="0" kern="1200" dirty="0">
              <a:solidFill>
                <a:schemeClr val="tx1"/>
              </a:solidFill>
              <a:effectLst/>
              <a:latin typeface="Times" pitchFamily="18" charset="0"/>
              <a:ea typeface="+mn-ea"/>
              <a:cs typeface="+mn-cs"/>
            </a:endParaRPr>
          </a:p>
          <a:p>
            <a:pPr marL="0" indent="0">
              <a:buFont typeface="+mj-lt"/>
              <a:buNone/>
            </a:pPr>
            <a:endParaRPr lang="de-DE" baseline="0" dirty="0"/>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3"/>
              <a:tabLst/>
              <a:defRPr/>
            </a:pPr>
            <a:r>
              <a:rPr lang="de-DE" baseline="0" dirty="0"/>
              <a:t>Die Repositories mit den versionierten Dateien werden auf dem Server UND auf den Clients gespeichert!</a:t>
            </a:r>
          </a:p>
          <a:p>
            <a:pPr marL="0" marR="0" indent="0" algn="l" defTabSz="914400" rtl="0" eaLnBrk="0" fontAlgn="base" latinLnBrk="0" hangingPunct="0">
              <a:lnSpc>
                <a:spcPct val="100000"/>
              </a:lnSpc>
              <a:spcBef>
                <a:spcPct val="30000"/>
              </a:spcBef>
              <a:spcAft>
                <a:spcPct val="0"/>
              </a:spcAft>
              <a:buClrTx/>
              <a:buSzTx/>
              <a:buFont typeface="+mj-lt"/>
              <a:buNone/>
              <a:tabLst/>
              <a:defRPr/>
            </a:pPr>
            <a:endParaRPr lang="de-DE" baseline="0" dirty="0"/>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4"/>
              <a:tabLst/>
              <a:defRPr/>
            </a:pPr>
            <a:r>
              <a:rPr lang="de-DE" baseline="0" dirty="0"/>
              <a:t>Wir gehen davon aus, dass auf dem Server die aktuellen Repositories liegen. Also mit den aktuellen Versionen  </a:t>
            </a:r>
          </a:p>
          <a:p>
            <a:pPr marL="0" marR="0" indent="0" algn="l" defTabSz="914400" rtl="0" eaLnBrk="0" fontAlgn="base" latinLnBrk="0" hangingPunct="0">
              <a:lnSpc>
                <a:spcPct val="100000"/>
              </a:lnSpc>
              <a:spcBef>
                <a:spcPct val="30000"/>
              </a:spcBef>
              <a:spcAft>
                <a:spcPct val="0"/>
              </a:spcAft>
              <a:buClrTx/>
              <a:buSzTx/>
              <a:buFont typeface="+mj-lt"/>
              <a:buNone/>
              <a:tabLst/>
              <a:defRPr/>
            </a:pPr>
            <a:r>
              <a:rPr lang="de-DE" baseline="0" dirty="0"/>
              <a:t> </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5"/>
              <a:tabLst/>
              <a:defRPr/>
            </a:pPr>
            <a:r>
              <a:rPr lang="de-DE" baseline="0" dirty="0"/>
              <a:t>Über entsprechende Operationen (z.B. Push oder Pull) werden die Repositories untereinander abgeglichen.</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5"/>
              <a:tabLst/>
              <a:defRPr/>
            </a:pPr>
            <a:endParaRPr lang="de-DE" baseline="0" dirty="0"/>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5"/>
              <a:tabLst/>
              <a:defRPr/>
            </a:pPr>
            <a:r>
              <a:rPr lang="de-DE" baseline="0" dirty="0"/>
              <a:t>Über ein „</a:t>
            </a:r>
            <a:r>
              <a:rPr lang="de-DE" baseline="0" dirty="0" err="1"/>
              <a:t>clone</a:t>
            </a:r>
            <a:r>
              <a:rPr lang="de-DE" baseline="0" dirty="0"/>
              <a:t>“ können die Repositories vom Server auf einen Client übertragen eben geklont werden, wo diese Repositories noch nicht vorhanden sind</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5"/>
              <a:tabLst/>
              <a:defRPr/>
            </a:pPr>
            <a:endParaRPr lang="de-DE" baseline="0" dirty="0"/>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5"/>
              <a:tabLst/>
              <a:defRPr/>
            </a:pPr>
            <a:r>
              <a:rPr lang="de-DE" baseline="0" dirty="0"/>
              <a:t>Mit einem Checkout übertragen wir zu bearbeitende Dateien in Working Directories. Die Working Directories liegen auf den Clients.</a:t>
            </a:r>
          </a:p>
          <a:p>
            <a:pPr marL="0" marR="0" indent="0" algn="l" defTabSz="914400" rtl="0" eaLnBrk="0" fontAlgn="base" latinLnBrk="0" hangingPunct="0">
              <a:lnSpc>
                <a:spcPct val="100000"/>
              </a:lnSpc>
              <a:spcBef>
                <a:spcPct val="30000"/>
              </a:spcBef>
              <a:spcAft>
                <a:spcPct val="0"/>
              </a:spcAft>
              <a:buClrTx/>
              <a:buSzTx/>
              <a:buFont typeface="+mj-lt"/>
              <a:buNone/>
              <a:tabLst/>
              <a:defRPr/>
            </a:pPr>
            <a:r>
              <a:rPr lang="de-DE" baseline="0" dirty="0"/>
              <a:t>     Die Dateien werden innerhalb der Working Directories bearbeitet</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5"/>
              <a:tabLst/>
              <a:defRPr/>
            </a:pPr>
            <a:endParaRPr lang="de-DE" baseline="0" dirty="0"/>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8"/>
              <a:tabLst/>
              <a:defRPr/>
            </a:pPr>
            <a:r>
              <a:rPr lang="de-DE" baseline="0" dirty="0"/>
              <a:t>Über ein Commit werden neue Versionen der bearbeiteten Dateien in den lokalen Repositories erzeugt</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8"/>
              <a:tabLst/>
              <a:defRPr/>
            </a:pPr>
            <a:endParaRPr lang="de-DE" baseline="0" dirty="0"/>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8"/>
              <a:tabLst/>
              <a:defRPr/>
            </a:pPr>
            <a:r>
              <a:rPr lang="de-DE" baseline="0" dirty="0"/>
              <a:t>Über ein Push werden die veränderten Repositories mit den sich auf den Server oder anderen Clients befindenden Repositories abgeglichen</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8"/>
              <a:tabLst/>
              <a:defRPr/>
            </a:pPr>
            <a:endParaRPr lang="de-DE" baseline="0" dirty="0"/>
          </a:p>
          <a:p>
            <a:pPr marL="0" marR="0" indent="0" algn="l" defTabSz="914400" rtl="0" eaLnBrk="0" fontAlgn="base" latinLnBrk="0" hangingPunct="0">
              <a:lnSpc>
                <a:spcPct val="100000"/>
              </a:lnSpc>
              <a:spcBef>
                <a:spcPct val="30000"/>
              </a:spcBef>
              <a:spcAft>
                <a:spcPct val="0"/>
              </a:spcAft>
              <a:buClrTx/>
              <a:buSzTx/>
              <a:buFont typeface="+mj-lt"/>
              <a:buNone/>
              <a:tabLst/>
              <a:defRPr/>
            </a:pPr>
            <a:endParaRPr lang="de-DE" baseline="0" dirty="0"/>
          </a:p>
          <a:p>
            <a:pPr marL="0" marR="0" indent="0" algn="l" defTabSz="914400" rtl="0" eaLnBrk="0" fontAlgn="base" latinLnBrk="0" hangingPunct="0">
              <a:lnSpc>
                <a:spcPct val="100000"/>
              </a:lnSpc>
              <a:spcBef>
                <a:spcPct val="30000"/>
              </a:spcBef>
              <a:spcAft>
                <a:spcPct val="0"/>
              </a:spcAft>
              <a:buClrTx/>
              <a:buSzTx/>
              <a:buFont typeface="+mj-lt"/>
              <a:buNone/>
              <a:tabLst/>
              <a:defRPr/>
            </a:pPr>
            <a:endParaRPr lang="de-DE" baseline="0" dirty="0"/>
          </a:p>
          <a:p>
            <a:pPr marL="171450" indent="-171450">
              <a:buFontTx/>
              <a:buChar char="-"/>
            </a:pPr>
            <a:endParaRPr lang="de-DE" sz="1200" b="0" i="0" kern="1200" dirty="0">
              <a:solidFill>
                <a:schemeClr val="tx1"/>
              </a:solidFill>
              <a:effectLst/>
              <a:latin typeface="Times" pitchFamily="18" charset="0"/>
              <a:ea typeface="+mn-ea"/>
              <a:cs typeface="+mn-cs"/>
            </a:endParaRPr>
          </a:p>
          <a:p>
            <a:pPr marL="171450" indent="-171450">
              <a:buFontTx/>
              <a:buChar char="-"/>
            </a:pPr>
            <a:endParaRPr lang="de-DE" baseline="0"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18</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mj-lt"/>
              <a:buNone/>
              <a:tabLst/>
              <a:defRPr/>
            </a:pPr>
            <a:endParaRPr lang="de-DE" baseline="0" dirty="0"/>
          </a:p>
          <a:p>
            <a:pPr marL="171450" indent="-171450">
              <a:buFontTx/>
              <a:buChar char="-"/>
            </a:pPr>
            <a:endParaRPr lang="de-DE" sz="1200" b="0" i="0" kern="1200" dirty="0">
              <a:solidFill>
                <a:schemeClr val="tx1"/>
              </a:solidFill>
              <a:effectLst/>
              <a:latin typeface="Times" pitchFamily="18" charset="0"/>
              <a:ea typeface="+mn-ea"/>
              <a:cs typeface="+mn-cs"/>
            </a:endParaRPr>
          </a:p>
          <a:p>
            <a:pPr marL="171450" indent="-171450">
              <a:buFontTx/>
              <a:buChar char="-"/>
            </a:pPr>
            <a:endParaRPr lang="de-DE" baseline="0"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19</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baseline="0"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2</a:t>
            </a:fld>
            <a:endParaRPr lang="de-DE" dirty="0"/>
          </a:p>
        </p:txBody>
      </p:sp>
    </p:spTree>
    <p:extLst>
      <p:ext uri="{BB962C8B-B14F-4D97-AF65-F5344CB8AC3E}">
        <p14:creationId xmlns:p14="http://schemas.microsoft.com/office/powerpoint/2010/main" val="3198327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sz="1200" b="0" i="0" kern="1200" baseline="0" dirty="0">
                <a:solidFill>
                  <a:schemeClr val="tx1"/>
                </a:solidFill>
                <a:effectLst/>
                <a:latin typeface="Times" pitchFamily="18" charset="0"/>
                <a:ea typeface="+mn-ea"/>
                <a:cs typeface="+mn-cs"/>
              </a:rPr>
              <a:t>Der Kern unserer Arbeit und das mit SVN zu vergleichende System Git ist ein solches verteiltes Versionskontrollsystem.</a:t>
            </a:r>
          </a:p>
          <a:p>
            <a:pPr marL="0" indent="0">
              <a:buFontTx/>
              <a:buNone/>
            </a:pPr>
            <a:endParaRPr lang="de-DE" sz="1200" b="0" i="0" kern="1200" baseline="0" dirty="0">
              <a:solidFill>
                <a:schemeClr val="tx1"/>
              </a:solidFill>
              <a:effectLst/>
              <a:latin typeface="Times" pitchFamily="18" charset="0"/>
              <a:ea typeface="+mn-ea"/>
              <a:cs typeface="+mn-cs"/>
            </a:endParaRPr>
          </a:p>
        </p:txBody>
      </p:sp>
      <p:sp>
        <p:nvSpPr>
          <p:cNvPr id="4" name="Foliennummernplatzhalter 3"/>
          <p:cNvSpPr>
            <a:spLocks noGrp="1"/>
          </p:cNvSpPr>
          <p:nvPr>
            <p:ph type="sldNum" sz="quarter" idx="10"/>
          </p:nvPr>
        </p:nvSpPr>
        <p:spPr/>
        <p:txBody>
          <a:bodyPr/>
          <a:lstStyle/>
          <a:p>
            <a:fld id="{269F4C00-FE88-4296-AE19-2C7D870243C7}" type="slidenum">
              <a:rPr lang="de-DE" smtClean="0"/>
              <a:pPr/>
              <a:t>20</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a:t>Neben den Konzepten auf die SVN und Git basieren unterscheidet die beiden Systeme noch etwas Grundlegendes.</a:t>
            </a:r>
          </a:p>
          <a:p>
            <a:pPr marL="171450" indent="-171450">
              <a:buFontTx/>
              <a:buChar char="-"/>
            </a:pPr>
            <a:r>
              <a:rPr lang="de-DE" baseline="0" dirty="0"/>
              <a:t>Der Arbeitsprozess der durchlaufen wird, wenn man mit den System arbeitet.</a:t>
            </a:r>
          </a:p>
          <a:p>
            <a:pPr marL="171450" indent="-171450">
              <a:buFontTx/>
              <a:buChar char="-"/>
            </a:pPr>
            <a:r>
              <a:rPr lang="de-DE" baseline="0" dirty="0"/>
              <a:t>Links haben wir den Arbeitsprozess mit SVN und rechts den von Git</a:t>
            </a:r>
          </a:p>
          <a:p>
            <a:pPr marL="171450" indent="-171450">
              <a:buFontTx/>
              <a:buChar char="-"/>
            </a:pPr>
            <a:endParaRPr lang="de-DE" baseline="0" dirty="0"/>
          </a:p>
          <a:p>
            <a:pPr marL="171450" indent="-171450">
              <a:buFontTx/>
              <a:buChar char="-"/>
            </a:pPr>
            <a:r>
              <a:rPr lang="de-DE" baseline="0" dirty="0"/>
              <a:t>Beschreibung der Prozesse…</a:t>
            </a:r>
          </a:p>
          <a:p>
            <a:pPr marL="0" indent="0">
              <a:buFontTx/>
              <a:buNone/>
            </a:pPr>
            <a:endParaRPr lang="de-DE" dirty="0"/>
          </a:p>
          <a:p>
            <a:pPr marL="0" marR="0" indent="0" algn="l" defTabSz="914400" rtl="0" eaLnBrk="0" fontAlgn="base" latinLnBrk="0" hangingPunct="0">
              <a:lnSpc>
                <a:spcPct val="100000"/>
              </a:lnSpc>
              <a:spcBef>
                <a:spcPct val="30000"/>
              </a:spcBef>
              <a:spcAft>
                <a:spcPct val="0"/>
              </a:spcAft>
              <a:buClrTx/>
              <a:buSzTx/>
              <a:buFontTx/>
              <a:buNone/>
              <a:tabLst/>
              <a:defRPr/>
            </a:pPr>
            <a:r>
              <a:rPr lang="de-DE" sz="1200" b="0" i="0" kern="1200" baseline="0" dirty="0">
                <a:solidFill>
                  <a:schemeClr val="tx1"/>
                </a:solidFill>
                <a:effectLst/>
                <a:latin typeface="Times" pitchFamily="18" charset="0"/>
                <a:ea typeface="+mn-ea"/>
                <a:cs typeface="+mn-cs"/>
              </a:rPr>
              <a:t>Sobald keine Fragen Ihrerseits mehr zum theoretischen Hintergrund der beiden Systeme bestehen, werde ich an Christian übergeben, der Ihnen Git in der Praxis vorstellen wird.</a:t>
            </a:r>
            <a:endParaRPr lang="de-DE" sz="1200" b="0" i="0" kern="1200" dirty="0">
              <a:solidFill>
                <a:schemeClr val="tx1"/>
              </a:solidFill>
              <a:effectLst/>
              <a:latin typeface="Times" pitchFamily="18" charset="0"/>
              <a:ea typeface="+mn-ea"/>
              <a:cs typeface="+mn-cs"/>
            </a:endParaRPr>
          </a:p>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21</a:t>
            </a:fld>
            <a:endParaRPr lang="de-DE" dirty="0"/>
          </a:p>
        </p:txBody>
      </p:sp>
    </p:spTree>
    <p:extLst>
      <p:ext uri="{BB962C8B-B14F-4D97-AF65-F5344CB8AC3E}">
        <p14:creationId xmlns:p14="http://schemas.microsoft.com/office/powerpoint/2010/main" val="3544224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baseline="0"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22</a:t>
            </a:fld>
            <a:endParaRPr lang="de-DE" dirty="0"/>
          </a:p>
        </p:txBody>
      </p:sp>
    </p:spTree>
    <p:extLst>
      <p:ext uri="{BB962C8B-B14F-4D97-AF65-F5344CB8AC3E}">
        <p14:creationId xmlns:p14="http://schemas.microsoft.com/office/powerpoint/2010/main" val="3198327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baseline="0"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23</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24</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25</a:t>
            </a:fld>
            <a:endParaRPr lang="de-DE" dirty="0"/>
          </a:p>
        </p:txBody>
      </p:sp>
    </p:spTree>
    <p:extLst>
      <p:ext uri="{BB962C8B-B14F-4D97-AF65-F5344CB8AC3E}">
        <p14:creationId xmlns:p14="http://schemas.microsoft.com/office/powerpoint/2010/main" val="2636968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26</a:t>
            </a:fld>
            <a:endParaRPr lang="de-DE" dirty="0"/>
          </a:p>
        </p:txBody>
      </p:sp>
    </p:spTree>
    <p:extLst>
      <p:ext uri="{BB962C8B-B14F-4D97-AF65-F5344CB8AC3E}">
        <p14:creationId xmlns:p14="http://schemas.microsoft.com/office/powerpoint/2010/main" val="2030351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27</a:t>
            </a:fld>
            <a:endParaRPr lang="de-DE" dirty="0"/>
          </a:p>
        </p:txBody>
      </p:sp>
    </p:spTree>
    <p:extLst>
      <p:ext uri="{BB962C8B-B14F-4D97-AF65-F5344CB8AC3E}">
        <p14:creationId xmlns:p14="http://schemas.microsoft.com/office/powerpoint/2010/main" val="924493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28</a:t>
            </a:fld>
            <a:endParaRPr lang="de-DE" dirty="0"/>
          </a:p>
        </p:txBody>
      </p:sp>
    </p:spTree>
    <p:extLst>
      <p:ext uri="{BB962C8B-B14F-4D97-AF65-F5344CB8AC3E}">
        <p14:creationId xmlns:p14="http://schemas.microsoft.com/office/powerpoint/2010/main" val="35872355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29</a:t>
            </a:fld>
            <a:endParaRPr lang="de-DE" dirty="0"/>
          </a:p>
        </p:txBody>
      </p:sp>
    </p:spTree>
    <p:extLst>
      <p:ext uri="{BB962C8B-B14F-4D97-AF65-F5344CB8AC3E}">
        <p14:creationId xmlns:p14="http://schemas.microsoft.com/office/powerpoint/2010/main" val="4003178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a:t>
            </a:fld>
            <a:endParaRPr lang="de-DE" dirty="0"/>
          </a:p>
        </p:txBody>
      </p:sp>
    </p:spTree>
    <p:extLst>
      <p:ext uri="{BB962C8B-B14F-4D97-AF65-F5344CB8AC3E}">
        <p14:creationId xmlns:p14="http://schemas.microsoft.com/office/powerpoint/2010/main" val="3623400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baseline="0"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30</a:t>
            </a:fld>
            <a:endParaRPr lang="de-DE" dirty="0"/>
          </a:p>
        </p:txBody>
      </p:sp>
    </p:spTree>
    <p:extLst>
      <p:ext uri="{BB962C8B-B14F-4D97-AF65-F5344CB8AC3E}">
        <p14:creationId xmlns:p14="http://schemas.microsoft.com/office/powerpoint/2010/main" val="3198327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Der</a:t>
            </a:r>
            <a:r>
              <a:rPr lang="de-DE" baseline="0" dirty="0"/>
              <a:t> SVN Server den wir haben, liegt einmalig in der Cloud</a:t>
            </a:r>
          </a:p>
          <a:p>
            <a:pPr marL="171450" indent="-171450">
              <a:buFontTx/>
              <a:buChar char="-"/>
            </a:pPr>
            <a:r>
              <a:rPr lang="de-DE" baseline="0" dirty="0"/>
              <a:t>Dort sind alle älteren Versionen der darin verwalteten Daten abgelegt</a:t>
            </a:r>
          </a:p>
          <a:p>
            <a:pPr marL="171450" indent="-171450">
              <a:buFontTx/>
              <a:buChar char="-"/>
            </a:pPr>
            <a:r>
              <a:rPr lang="de-DE" baseline="0" dirty="0"/>
              <a:t>Wenn der Server nun </a:t>
            </a:r>
            <a:endParaRPr lang="de-DE" dirty="0"/>
          </a:p>
          <a:p>
            <a:pPr marL="171450" indent="-171450">
              <a:buFontTx/>
              <a:buChar char="-"/>
            </a:pPr>
            <a:r>
              <a:rPr lang="de-DE" dirty="0"/>
              <a:t>Bei Git</a:t>
            </a:r>
            <a:r>
              <a:rPr lang="de-DE" baseline="0" dirty="0"/>
              <a:t> kein Problem, alle Rechner, die einen Klon von dem Repository haben, können weiterarbeiten und sobald der Server wieder verfügbar ist, die Repositories </a:t>
            </a:r>
            <a:r>
              <a:rPr lang="de-DE" baseline="0" dirty="0" err="1"/>
              <a:t>mergen</a:t>
            </a:r>
            <a:endParaRPr lang="de-DE" baseline="0" dirty="0"/>
          </a:p>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31</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Vom Netzwerk</a:t>
            </a:r>
            <a:r>
              <a:rPr lang="de-DE" baseline="0" dirty="0"/>
              <a:t> trennen</a:t>
            </a:r>
            <a:endParaRPr lang="de-DE" dirty="0"/>
          </a:p>
          <a:p>
            <a:pPr marL="171450" indent="-171450">
              <a:buFontTx/>
              <a:buChar char="-"/>
            </a:pPr>
            <a:r>
              <a:rPr lang="de-DE" dirty="0"/>
              <a:t>Änderungen an dem Text der HTML Datei durchführen</a:t>
            </a:r>
          </a:p>
          <a:p>
            <a:pPr marL="171450" indent="-171450">
              <a:buFontTx/>
              <a:buChar char="-"/>
            </a:pPr>
            <a:r>
              <a:rPr lang="de-DE" dirty="0"/>
              <a:t>Commit bei SVN</a:t>
            </a:r>
            <a:r>
              <a:rPr lang="de-DE" baseline="0" dirty="0"/>
              <a:t> durchführen -&gt; Wird nicht funktionieren</a:t>
            </a:r>
          </a:p>
          <a:p>
            <a:pPr marL="171450" indent="-171450">
              <a:buFontTx/>
              <a:buChar char="-"/>
            </a:pPr>
            <a:r>
              <a:rPr lang="de-DE" baseline="0" dirty="0"/>
              <a:t>Commit bei Git durchführen -&gt; Kein Problem!</a:t>
            </a:r>
            <a:endParaRPr lang="de-DE" dirty="0"/>
          </a:p>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32</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a:t>Die Operationen von SVN sind nicht nur netzabhängig</a:t>
            </a:r>
            <a:r>
              <a:rPr lang="de-DE" baseline="0" dirty="0"/>
              <a:t>, sondern auch deutlich langsamer als die von Git, da diese über das Netzwerk gehen.</a:t>
            </a:r>
            <a:endParaRPr lang="de-DE" dirty="0"/>
          </a:p>
          <a:p>
            <a:pPr marL="171450" indent="-171450">
              <a:buFontTx/>
              <a:buChar char="-"/>
            </a:pPr>
            <a:endParaRPr lang="de-DE" dirty="0"/>
          </a:p>
          <a:p>
            <a:pPr marL="171450" indent="-171450">
              <a:buFontTx/>
              <a:buChar char="-"/>
            </a:pPr>
            <a:r>
              <a:rPr lang="de-DE" dirty="0"/>
              <a:t>Video lokal</a:t>
            </a:r>
            <a:r>
              <a:rPr lang="de-DE" baseline="0" dirty="0"/>
              <a:t> vom Desktop in das Git und in das SVN Verzeichnis ziehen</a:t>
            </a:r>
          </a:p>
          <a:p>
            <a:pPr marL="171450" indent="-171450">
              <a:buFontTx/>
              <a:buChar char="-"/>
            </a:pPr>
            <a:r>
              <a:rPr lang="de-DE" baseline="0" dirty="0"/>
              <a:t>Beide Videos </a:t>
            </a:r>
            <a:r>
              <a:rPr lang="de-DE" baseline="0" dirty="0" err="1"/>
              <a:t>Comitten</a:t>
            </a:r>
            <a:endParaRPr lang="de-DE" baseline="0" dirty="0"/>
          </a:p>
          <a:p>
            <a:pPr marL="171450" indent="-171450">
              <a:buFontTx/>
              <a:buChar char="-"/>
            </a:pPr>
            <a:r>
              <a:rPr lang="de-DE" baseline="0" dirty="0"/>
              <a:t>SVN überträgt beim Commit die Daten auf den Server -&gt; Das dauert</a:t>
            </a:r>
            <a:endParaRPr lang="de-DE" dirty="0"/>
          </a:p>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33</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Selbst wenn bei Git ein</a:t>
            </a:r>
            <a:r>
              <a:rPr lang="de-DE" baseline="0" dirty="0"/>
              <a:t> Server oder Client ausfällt, sind die Versionsstände die mit den anderen Repositories abgeglichen worden sind, noch verfügbar</a:t>
            </a:r>
          </a:p>
          <a:p>
            <a:pPr marL="171450" indent="-171450">
              <a:buFontTx/>
              <a:buChar char="-"/>
            </a:pPr>
            <a:r>
              <a:rPr lang="de-DE" baseline="0" dirty="0"/>
              <a:t>Ist hingegen bei SVN der Server nicht mehr funktionsfähig, sind alle Versionen der Dateien verloren</a:t>
            </a:r>
          </a:p>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34</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de-DE" dirty="0"/>
              <a:t>Git bietet im Gegensatz</a:t>
            </a:r>
            <a:r>
              <a:rPr lang="de-DE" baseline="0" dirty="0"/>
              <a:t> zu SVN eine weitere Ebene oder auch einen weiteren Status an, indem sich die Dateien befinden können. Die Staging Area. -&gt; Staging Area je nach Zeit noch näher erklären!</a:t>
            </a:r>
            <a:endParaRPr lang="de-DE" dirty="0"/>
          </a:p>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35</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36</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aseline="0" dirty="0"/>
              <a:t>Der Unterschied:</a:t>
            </a:r>
          </a:p>
          <a:p>
            <a:pPr marL="171450" indent="-171450">
              <a:buFontTx/>
              <a:buChar char="-"/>
            </a:pPr>
            <a:r>
              <a:rPr lang="de-DE" baseline="0" dirty="0"/>
              <a:t>SVN hält nur die aktuellen Versionen der Dateien im WD vor</a:t>
            </a:r>
          </a:p>
          <a:p>
            <a:pPr marL="171450" indent="-171450">
              <a:buFontTx/>
              <a:buChar char="-"/>
            </a:pPr>
            <a:r>
              <a:rPr lang="de-DE" baseline="0" dirty="0"/>
              <a:t>Git hält alle Versionen lokal</a:t>
            </a:r>
          </a:p>
          <a:p>
            <a:pPr marL="171450" indent="-171450">
              <a:buFontTx/>
              <a:buChar char="-"/>
            </a:pPr>
            <a:r>
              <a:rPr lang="de-DE" dirty="0"/>
              <a:t>Anschauen</a:t>
            </a:r>
            <a:r>
              <a:rPr lang="de-DE" baseline="0" dirty="0"/>
              <a:t> der lokalen </a:t>
            </a:r>
            <a:r>
              <a:rPr lang="de-DE" baseline="0" dirty="0" err="1"/>
              <a:t>DB‘s</a:t>
            </a:r>
            <a:r>
              <a:rPr lang="de-DE" baseline="0" dirty="0"/>
              <a:t> -&gt; Git hat Repository, SVN hat Working </a:t>
            </a:r>
            <a:r>
              <a:rPr lang="de-DE" baseline="0" dirty="0" err="1"/>
              <a:t>Copy</a:t>
            </a:r>
            <a:endParaRPr lang="de-DE" dirty="0"/>
          </a:p>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37</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38</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lnSpc>
                <a:spcPct val="100000"/>
              </a:lnSpc>
              <a:spcBef>
                <a:spcPts val="0"/>
              </a:spcBef>
              <a:spcAft>
                <a:spcPts val="1200"/>
              </a:spcAft>
              <a:buFont typeface="Symbol" panose="05050102010706020507" pitchFamily="18" charset="2"/>
              <a:buAutoNum type="arabicPeriod"/>
            </a:pPr>
            <a:r>
              <a:rPr lang="de-DE" sz="1600" b="1" dirty="0">
                <a:latin typeface="+mj-lt"/>
              </a:rPr>
              <a:t>Vor</a:t>
            </a:r>
            <a:r>
              <a:rPr lang="de-DE" sz="1600" b="1" baseline="0" dirty="0">
                <a:latin typeface="+mj-lt"/>
              </a:rPr>
              <a:t> Thematik Details -&gt; </a:t>
            </a:r>
            <a:r>
              <a:rPr lang="de-DE" sz="1600" b="1" dirty="0">
                <a:latin typeface="+mj-lt"/>
              </a:rPr>
              <a:t>Klärung warum</a:t>
            </a:r>
            <a:r>
              <a:rPr lang="de-DE" sz="1600" b="1" baseline="0" dirty="0">
                <a:latin typeface="+mj-lt"/>
              </a:rPr>
              <a:t> und was</a:t>
            </a:r>
          </a:p>
          <a:p>
            <a:pPr marL="342900" indent="-342900">
              <a:lnSpc>
                <a:spcPct val="100000"/>
              </a:lnSpc>
              <a:spcBef>
                <a:spcPts val="0"/>
              </a:spcBef>
              <a:spcAft>
                <a:spcPts val="1200"/>
              </a:spcAft>
              <a:buFont typeface="Symbol" panose="05050102010706020507" pitchFamily="18" charset="2"/>
              <a:buAutoNum type="arabicPeriod"/>
            </a:pPr>
            <a:r>
              <a:rPr lang="de-DE" sz="1600" b="1" dirty="0">
                <a:latin typeface="+mj-lt"/>
              </a:rPr>
              <a:t>Zunächst warum?</a:t>
            </a:r>
          </a:p>
          <a:p>
            <a:pPr marL="342900" indent="-342900">
              <a:lnSpc>
                <a:spcPct val="100000"/>
              </a:lnSpc>
              <a:spcBef>
                <a:spcPts val="0"/>
              </a:spcBef>
              <a:spcAft>
                <a:spcPts val="1200"/>
              </a:spcAft>
              <a:buFont typeface="Symbol" panose="05050102010706020507" pitchFamily="18" charset="2"/>
              <a:buAutoNum type="arabicPeriod"/>
            </a:pPr>
            <a:r>
              <a:rPr lang="de-DE" sz="1600" b="1" dirty="0">
                <a:latin typeface="+mj-lt"/>
              </a:rPr>
              <a:t>Später Vor-</a:t>
            </a:r>
            <a:r>
              <a:rPr lang="de-DE" sz="1600" b="1" baseline="0" dirty="0">
                <a:latin typeface="+mj-lt"/>
              </a:rPr>
              <a:t> und Nachteile genauer</a:t>
            </a:r>
          </a:p>
          <a:p>
            <a:pPr marL="342900" indent="-342900">
              <a:lnSpc>
                <a:spcPct val="100000"/>
              </a:lnSpc>
              <a:spcBef>
                <a:spcPts val="0"/>
              </a:spcBef>
              <a:spcAft>
                <a:spcPts val="1200"/>
              </a:spcAft>
              <a:buFont typeface="Symbol" panose="05050102010706020507" pitchFamily="18" charset="2"/>
              <a:buAutoNum type="arabicPeriod"/>
            </a:pPr>
            <a:r>
              <a:rPr lang="de-DE" sz="1600" b="1" dirty="0">
                <a:latin typeface="+mj-lt"/>
              </a:rPr>
              <a:t>Eindruck </a:t>
            </a:r>
            <a:r>
              <a:rPr lang="de-DE" sz="1600" b="1" baseline="0" dirty="0">
                <a:latin typeface="+mj-lt"/>
              </a:rPr>
              <a:t>Leistung einer Versionsverwaltung</a:t>
            </a:r>
          </a:p>
          <a:p>
            <a:pPr marL="342900" indent="-342900">
              <a:lnSpc>
                <a:spcPct val="100000"/>
              </a:lnSpc>
              <a:spcBef>
                <a:spcPts val="0"/>
              </a:spcBef>
              <a:spcAft>
                <a:spcPts val="1200"/>
              </a:spcAft>
              <a:buFont typeface="Symbol" panose="05050102010706020507" pitchFamily="18" charset="2"/>
              <a:buAutoNum type="arabicPeriod"/>
            </a:pPr>
            <a:r>
              <a:rPr lang="de-DE" sz="1600" b="1" baseline="0" dirty="0">
                <a:latin typeface="+mj-lt"/>
              </a:rPr>
              <a:t>Bild bekannt? Jeder kennt das</a:t>
            </a:r>
          </a:p>
          <a:p>
            <a:pPr marL="342900" indent="-342900">
              <a:lnSpc>
                <a:spcPct val="100000"/>
              </a:lnSpc>
              <a:spcBef>
                <a:spcPts val="0"/>
              </a:spcBef>
              <a:spcAft>
                <a:spcPts val="1200"/>
              </a:spcAft>
              <a:buFont typeface="Symbol" panose="05050102010706020507" pitchFamily="18" charset="2"/>
              <a:buAutoNum type="arabicPeriod"/>
            </a:pPr>
            <a:r>
              <a:rPr lang="de-DE" sz="1600" b="1" dirty="0">
                <a:latin typeface="+mj-lt"/>
              </a:rPr>
              <a:t>Struktur</a:t>
            </a:r>
            <a:r>
              <a:rPr lang="de-DE" sz="1600" b="1" baseline="0" dirty="0">
                <a:latin typeface="+mj-lt"/>
              </a:rPr>
              <a:t> Erarbeitung einer Haus, Bachelor-, Master oder Doktorarbeit</a:t>
            </a:r>
          </a:p>
          <a:p>
            <a:pPr marL="342900" indent="-342900">
              <a:lnSpc>
                <a:spcPct val="100000"/>
              </a:lnSpc>
              <a:spcBef>
                <a:spcPts val="0"/>
              </a:spcBef>
              <a:spcAft>
                <a:spcPts val="1200"/>
              </a:spcAft>
              <a:buFont typeface="Symbol" panose="05050102010706020507" pitchFamily="18" charset="2"/>
              <a:buAutoNum type="arabicPeriod"/>
            </a:pPr>
            <a:r>
              <a:rPr lang="de-DE" sz="1600" b="1" baseline="0" dirty="0">
                <a:latin typeface="+mj-lt"/>
              </a:rPr>
              <a:t>Vermutlich ging das auch alles</a:t>
            </a:r>
          </a:p>
          <a:p>
            <a:pPr marL="342900" indent="-342900">
              <a:lnSpc>
                <a:spcPct val="100000"/>
              </a:lnSpc>
              <a:spcBef>
                <a:spcPts val="0"/>
              </a:spcBef>
              <a:spcAft>
                <a:spcPts val="1200"/>
              </a:spcAft>
              <a:buFont typeface="Symbol" panose="05050102010706020507" pitchFamily="18" charset="2"/>
              <a:buAutoNum type="arabicPeriod"/>
            </a:pPr>
            <a:r>
              <a:rPr lang="de-DE" sz="1600" b="1" baseline="0" dirty="0">
                <a:latin typeface="+mj-lt"/>
              </a:rPr>
              <a:t>Überrascht trotz Seminar Versionsverwaltung gemacht</a:t>
            </a:r>
            <a:endParaRPr lang="de-DE" sz="1600" b="1" dirty="0">
              <a:latin typeface="+mj-lt"/>
            </a:endParaRPr>
          </a:p>
          <a:p>
            <a:pPr marL="0" indent="0">
              <a:buFont typeface="Symbol" panose="05050102010706020507" pitchFamily="18" charset="2"/>
              <a:buNone/>
            </a:pPr>
            <a:endParaRPr lang="de-DE" sz="1600" dirty="0">
              <a:latin typeface="+mj-lt"/>
            </a:endParaRPr>
          </a:p>
        </p:txBody>
      </p:sp>
      <p:sp>
        <p:nvSpPr>
          <p:cNvPr id="4" name="Foliennummernplatzhalter 3"/>
          <p:cNvSpPr>
            <a:spLocks noGrp="1"/>
          </p:cNvSpPr>
          <p:nvPr>
            <p:ph type="sldNum" sz="quarter" idx="10"/>
          </p:nvPr>
        </p:nvSpPr>
        <p:spPr/>
        <p:txBody>
          <a:bodyPr/>
          <a:lstStyle/>
          <a:p>
            <a:fld id="{269F4C00-FE88-4296-AE19-2C7D870243C7}" type="slidenum">
              <a:rPr lang="de-DE" smtClean="0"/>
              <a:pPr/>
              <a:t>4</a:t>
            </a:fld>
            <a:endParaRPr lang="de-DE" dirty="0"/>
          </a:p>
        </p:txBody>
      </p:sp>
    </p:spTree>
    <p:extLst>
      <p:ext uri="{BB962C8B-B14F-4D97-AF65-F5344CB8AC3E}">
        <p14:creationId xmlns:p14="http://schemas.microsoft.com/office/powerpoint/2010/main" val="2340969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spcBef>
                <a:spcPts val="0"/>
              </a:spcBef>
              <a:spcAft>
                <a:spcPts val="1200"/>
              </a:spcAft>
              <a:buFont typeface="+mj-lt"/>
              <a:buAutoNum type="arabicPeriod"/>
            </a:pPr>
            <a:r>
              <a:rPr lang="de-DE" b="1" baseline="0" dirty="0"/>
              <a:t>Struktur mit Versionsverwaltungssystem </a:t>
            </a:r>
          </a:p>
          <a:p>
            <a:pPr marL="228600" indent="-228600">
              <a:spcBef>
                <a:spcPts val="0"/>
              </a:spcBef>
              <a:spcAft>
                <a:spcPts val="1200"/>
              </a:spcAft>
              <a:buFont typeface="+mj-lt"/>
              <a:buAutoNum type="arabicPeriod"/>
            </a:pPr>
            <a:r>
              <a:rPr lang="de-DE" b="1" baseline="0" dirty="0"/>
              <a:t>Alle älteren Versionen vorhanden</a:t>
            </a:r>
          </a:p>
          <a:p>
            <a:pPr marL="228600" indent="-228600">
              <a:spcBef>
                <a:spcPts val="0"/>
              </a:spcBef>
              <a:spcAft>
                <a:spcPts val="1200"/>
              </a:spcAft>
              <a:buFont typeface="+mj-lt"/>
              <a:buAutoNum type="arabicPeriod"/>
            </a:pPr>
            <a:r>
              <a:rPr lang="de-DE" b="1" baseline="0" dirty="0"/>
              <a:t>Deutlich übersichtlicher, besser arbeiten</a:t>
            </a:r>
          </a:p>
        </p:txBody>
      </p:sp>
      <p:sp>
        <p:nvSpPr>
          <p:cNvPr id="4" name="Foliennummernplatzhalter 3"/>
          <p:cNvSpPr>
            <a:spLocks noGrp="1"/>
          </p:cNvSpPr>
          <p:nvPr>
            <p:ph type="sldNum" sz="quarter" idx="10"/>
          </p:nvPr>
        </p:nvSpPr>
        <p:spPr/>
        <p:txBody>
          <a:bodyPr/>
          <a:lstStyle/>
          <a:p>
            <a:fld id="{269F4C00-FE88-4296-AE19-2C7D870243C7}" type="slidenum">
              <a:rPr lang="de-DE" smtClean="0"/>
              <a:pPr/>
              <a:t>5</a:t>
            </a:fld>
            <a:endParaRPr lang="de-DE" dirty="0"/>
          </a:p>
        </p:txBody>
      </p:sp>
    </p:spTree>
    <p:extLst>
      <p:ext uri="{BB962C8B-B14F-4D97-AF65-F5344CB8AC3E}">
        <p14:creationId xmlns:p14="http://schemas.microsoft.com/office/powerpoint/2010/main" val="2340969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spcBef>
                <a:spcPts val="0"/>
              </a:spcBef>
              <a:spcAft>
                <a:spcPts val="1200"/>
              </a:spcAft>
              <a:buFont typeface="+mj-lt"/>
              <a:buAutoNum type="arabicPeriod"/>
            </a:pPr>
            <a:r>
              <a:rPr lang="de-DE" b="1" dirty="0"/>
              <a:t>Was</a:t>
            </a:r>
            <a:r>
              <a:rPr lang="de-DE" b="1" baseline="0" dirty="0"/>
              <a:t> ist eine Versionsverwaltung?</a:t>
            </a:r>
          </a:p>
          <a:p>
            <a:pPr marL="0" indent="0">
              <a:spcBef>
                <a:spcPts val="0"/>
              </a:spcBef>
              <a:spcAft>
                <a:spcPts val="1200"/>
              </a:spcAft>
              <a:buFontTx/>
              <a:buNone/>
            </a:pPr>
            <a:endParaRPr lang="de-DE" b="1" baseline="0" dirty="0"/>
          </a:p>
          <a:p>
            <a:pPr marL="228600" indent="-228600">
              <a:spcBef>
                <a:spcPts val="0"/>
              </a:spcBef>
              <a:spcAft>
                <a:spcPts val="1200"/>
              </a:spcAft>
              <a:buFont typeface="+mj-lt"/>
              <a:buAutoNum type="arabicPeriod" startAt="2"/>
            </a:pPr>
            <a:r>
              <a:rPr lang="de-DE" b="1" dirty="0"/>
              <a:t>Verfolgt,</a:t>
            </a:r>
            <a:r>
              <a:rPr lang="de-DE" b="1" baseline="0" dirty="0"/>
              <a:t> verwaltet und versioniert Dateien</a:t>
            </a:r>
          </a:p>
          <a:p>
            <a:pPr marL="228600" indent="-228600">
              <a:spcBef>
                <a:spcPts val="0"/>
              </a:spcBef>
              <a:spcAft>
                <a:spcPts val="1200"/>
              </a:spcAft>
              <a:buFont typeface="+mj-lt"/>
              <a:buAutoNum type="arabicPeriod" startAt="2"/>
            </a:pPr>
            <a:r>
              <a:rPr lang="de-DE" b="1" baseline="0" dirty="0"/>
              <a:t>Werdegang einer Datei zurückverfolgen</a:t>
            </a:r>
          </a:p>
          <a:p>
            <a:pPr marL="228600" indent="-228600">
              <a:spcBef>
                <a:spcPts val="0"/>
              </a:spcBef>
              <a:spcAft>
                <a:spcPts val="1200"/>
              </a:spcAft>
              <a:buFont typeface="+mj-lt"/>
              <a:buAutoNum type="arabicPeriod" startAt="2"/>
            </a:pPr>
            <a:r>
              <a:rPr lang="de-DE" b="1" baseline="0" dirty="0"/>
              <a:t>auf ältere Dateien zurückkehren</a:t>
            </a:r>
          </a:p>
          <a:p>
            <a:pPr marL="228600" indent="-228600">
              <a:spcBef>
                <a:spcPts val="0"/>
              </a:spcBef>
              <a:spcAft>
                <a:spcPts val="1200"/>
              </a:spcAft>
              <a:buFont typeface="+mj-lt"/>
              <a:buAutoNum type="arabicPeriod" startAt="2"/>
            </a:pPr>
            <a:r>
              <a:rPr lang="de-DE" b="1" baseline="0" dirty="0"/>
              <a:t>Moderne Versionsverwaltungen ermöglichen kooperative Arbeiten</a:t>
            </a:r>
          </a:p>
          <a:p>
            <a:pPr marL="0" indent="0">
              <a:spcBef>
                <a:spcPts val="0"/>
              </a:spcBef>
              <a:spcAft>
                <a:spcPts val="1200"/>
              </a:spcAft>
              <a:buFont typeface="+mj-lt"/>
              <a:buNone/>
            </a:pPr>
            <a:r>
              <a:rPr lang="de-DE" b="1" baseline="0" dirty="0"/>
              <a:t>	-&gt; </a:t>
            </a:r>
            <a:r>
              <a:rPr lang="de-DE" b="1" baseline="0" dirty="0" err="1"/>
              <a:t>selbes</a:t>
            </a:r>
            <a:r>
              <a:rPr lang="de-DE" b="1" baseline="0" dirty="0"/>
              <a:t> Dokument </a:t>
            </a:r>
          </a:p>
          <a:p>
            <a:pPr marL="0" indent="0">
              <a:spcBef>
                <a:spcPts val="0"/>
              </a:spcBef>
              <a:spcAft>
                <a:spcPts val="1200"/>
              </a:spcAft>
              <a:buFont typeface="+mj-lt"/>
              <a:buNone/>
            </a:pPr>
            <a:r>
              <a:rPr lang="de-DE" b="1" baseline="0" dirty="0"/>
              <a:t>	-&gt; zur gleichen Zeit</a:t>
            </a:r>
          </a:p>
          <a:p>
            <a:pPr marL="0" indent="0">
              <a:spcBef>
                <a:spcPts val="0"/>
              </a:spcBef>
              <a:spcAft>
                <a:spcPts val="1200"/>
              </a:spcAft>
              <a:buFontTx/>
              <a:buNone/>
            </a:pPr>
            <a:endParaRPr lang="de-DE" b="1" baseline="0" dirty="0"/>
          </a:p>
          <a:p>
            <a:pPr marL="228600" marR="0" indent="-228600" algn="l" defTabSz="914400" rtl="0" eaLnBrk="0" fontAlgn="base" latinLnBrk="0" hangingPunct="0">
              <a:lnSpc>
                <a:spcPct val="100000"/>
              </a:lnSpc>
              <a:spcBef>
                <a:spcPts val="0"/>
              </a:spcBef>
              <a:spcAft>
                <a:spcPts val="1200"/>
              </a:spcAft>
              <a:buClrTx/>
              <a:buSzTx/>
              <a:buFont typeface="+mj-lt"/>
              <a:buAutoNum type="arabicPeriod" startAt="5"/>
              <a:tabLst/>
              <a:defRPr/>
            </a:pPr>
            <a:r>
              <a:rPr lang="de-DE" b="1" baseline="0" dirty="0"/>
              <a:t>Kontext Versionsverwaltung existieren Fachbegriffe</a:t>
            </a:r>
          </a:p>
          <a:p>
            <a:pPr marL="228600" marR="0" indent="-228600" algn="l" defTabSz="914400" rtl="0" eaLnBrk="0" fontAlgn="base" latinLnBrk="0" hangingPunct="0">
              <a:lnSpc>
                <a:spcPct val="100000"/>
              </a:lnSpc>
              <a:spcBef>
                <a:spcPts val="0"/>
              </a:spcBef>
              <a:spcAft>
                <a:spcPts val="1200"/>
              </a:spcAft>
              <a:buClrTx/>
              <a:buSzTx/>
              <a:buFont typeface="+mj-lt"/>
              <a:buAutoNum type="arabicPeriod" startAt="5"/>
              <a:tabLst/>
              <a:defRPr/>
            </a:pPr>
            <a:r>
              <a:rPr lang="de-DE" b="1" baseline="0" dirty="0"/>
              <a:t>Definition Übergabe Christian</a:t>
            </a:r>
          </a:p>
          <a:p>
            <a:pPr marL="171450" indent="-171450">
              <a:spcBef>
                <a:spcPts val="0"/>
              </a:spcBef>
              <a:spcAft>
                <a:spcPts val="1200"/>
              </a:spcAft>
              <a:buFontTx/>
              <a:buChar char="-"/>
            </a:pPr>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6</a:t>
            </a:fld>
            <a:endParaRPr lang="de-DE" dirty="0"/>
          </a:p>
        </p:txBody>
      </p:sp>
    </p:spTree>
    <p:extLst>
      <p:ext uri="{BB962C8B-B14F-4D97-AF65-F5344CB8AC3E}">
        <p14:creationId xmlns:p14="http://schemas.microsoft.com/office/powerpoint/2010/main" val="2340969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7</a:t>
            </a:fld>
            <a:endParaRPr lang="de-DE" dirty="0"/>
          </a:p>
        </p:txBody>
      </p:sp>
    </p:spTree>
    <p:extLst>
      <p:ext uri="{BB962C8B-B14F-4D97-AF65-F5344CB8AC3E}">
        <p14:creationId xmlns:p14="http://schemas.microsoft.com/office/powerpoint/2010/main" val="2554277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8</a:t>
            </a:fld>
            <a:endParaRPr lang="de-DE" dirty="0"/>
          </a:p>
        </p:txBody>
      </p:sp>
    </p:spTree>
    <p:extLst>
      <p:ext uri="{BB962C8B-B14F-4D97-AF65-F5344CB8AC3E}">
        <p14:creationId xmlns:p14="http://schemas.microsoft.com/office/powerpoint/2010/main" val="226487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9</a:t>
            </a:fld>
            <a:endParaRPr lang="de-DE" dirty="0"/>
          </a:p>
        </p:txBody>
      </p:sp>
    </p:spTree>
    <p:extLst>
      <p:ext uri="{BB962C8B-B14F-4D97-AF65-F5344CB8AC3E}">
        <p14:creationId xmlns:p14="http://schemas.microsoft.com/office/powerpoint/2010/main" val="1762044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RCO title 1">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lvl1pPr>
              <a:defRPr>
                <a:solidFill>
                  <a:schemeClr val="tx1"/>
                </a:solidFill>
              </a:defRPr>
            </a:lvl1pPr>
          </a:lstStyle>
          <a:p>
            <a:r>
              <a:rPr lang="de-DE"/>
              <a:t>Präsensveranstaltung / Autor: Marian Bartsch / 18.-19.01.2016</a:t>
            </a:r>
            <a:endParaRPr lang="de-DE" dirty="0"/>
          </a:p>
        </p:txBody>
      </p:sp>
      <p:sp>
        <p:nvSpPr>
          <p:cNvPr id="15" name="Bildplatzhalter 14"/>
          <p:cNvSpPr>
            <a:spLocks noGrp="1"/>
          </p:cNvSpPr>
          <p:nvPr>
            <p:ph type="pic" sz="quarter" idx="14"/>
          </p:nvPr>
        </p:nvSpPr>
        <p:spPr>
          <a:xfrm>
            <a:off x="2505077" y="1601837"/>
            <a:ext cx="6816725" cy="4594535"/>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7"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a:t>SubSubheadline</a:t>
            </a:r>
            <a:r>
              <a:rPr lang="de-DE" dirty="0"/>
              <a:t> 20 Pt Rotis SemiSans</a:t>
            </a:r>
          </a:p>
        </p:txBody>
      </p:sp>
      <p:sp>
        <p:nvSpPr>
          <p:cNvPr id="8"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a:t>Subheadline 20 Pt Rotis SemiSans fett</a:t>
            </a:r>
          </a:p>
        </p:txBody>
      </p:sp>
    </p:spTree>
    <p:extLst>
      <p:ext uri="{BB962C8B-B14F-4D97-AF65-F5344CB8AC3E}">
        <p14:creationId xmlns:p14="http://schemas.microsoft.com/office/powerpoint/2010/main" val="80111835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RCO picture 4">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a:t>Präsensveranstaltung / Autor: Marian Bartsch / 18.-19.01.2016</a:t>
            </a:r>
            <a:endParaRPr lang="de-DE" dirty="0"/>
          </a:p>
        </p:txBody>
      </p:sp>
      <p:sp>
        <p:nvSpPr>
          <p:cNvPr id="8" name="Bildplatzhalter 14"/>
          <p:cNvSpPr>
            <a:spLocks noGrp="1"/>
          </p:cNvSpPr>
          <p:nvPr>
            <p:ph type="pic" sz="quarter" idx="17"/>
          </p:nvPr>
        </p:nvSpPr>
        <p:spPr>
          <a:xfrm>
            <a:off x="174628" y="3192598"/>
            <a:ext cx="2158999" cy="1417565"/>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9" name="Bildplatzhalter 14"/>
          <p:cNvSpPr>
            <a:spLocks noGrp="1"/>
          </p:cNvSpPr>
          <p:nvPr>
            <p:ph type="pic" sz="quarter" idx="18"/>
          </p:nvPr>
        </p:nvSpPr>
        <p:spPr>
          <a:xfrm>
            <a:off x="176213" y="4778807"/>
            <a:ext cx="2159000" cy="1417565"/>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11" name="Bildplatzhalter 14"/>
          <p:cNvSpPr>
            <a:spLocks noGrp="1"/>
          </p:cNvSpPr>
          <p:nvPr>
            <p:ph type="pic" sz="quarter" idx="19"/>
          </p:nvPr>
        </p:nvSpPr>
        <p:spPr>
          <a:xfrm>
            <a:off x="174625" y="1601838"/>
            <a:ext cx="2159000" cy="1417565"/>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17" name="Bildplatzhalter 14"/>
          <p:cNvSpPr>
            <a:spLocks noGrp="1"/>
          </p:cNvSpPr>
          <p:nvPr>
            <p:ph type="pic" sz="quarter" idx="23"/>
          </p:nvPr>
        </p:nvSpPr>
        <p:spPr>
          <a:xfrm>
            <a:off x="4835525" y="1601838"/>
            <a:ext cx="2159000" cy="1417565"/>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18" name="Bildplatzhalter 14"/>
          <p:cNvSpPr>
            <a:spLocks noGrp="1"/>
          </p:cNvSpPr>
          <p:nvPr>
            <p:ph type="pic" sz="quarter" idx="24"/>
          </p:nvPr>
        </p:nvSpPr>
        <p:spPr>
          <a:xfrm>
            <a:off x="4835527" y="3192598"/>
            <a:ext cx="2158999" cy="1417565"/>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19" name="Bildplatzhalter 14"/>
          <p:cNvSpPr>
            <a:spLocks noGrp="1"/>
          </p:cNvSpPr>
          <p:nvPr>
            <p:ph type="pic" sz="quarter" idx="25"/>
          </p:nvPr>
        </p:nvSpPr>
        <p:spPr>
          <a:xfrm>
            <a:off x="4835525" y="4778807"/>
            <a:ext cx="2159000" cy="1417565"/>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33" name="Textplatzhalter 3"/>
          <p:cNvSpPr>
            <a:spLocks noGrp="1"/>
          </p:cNvSpPr>
          <p:nvPr>
            <p:ph type="body" sz="quarter" idx="29"/>
          </p:nvPr>
        </p:nvSpPr>
        <p:spPr>
          <a:xfrm>
            <a:off x="7165975" y="4732372"/>
            <a:ext cx="215741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a:t>Textmasterformat bearbeiten</a:t>
            </a:r>
          </a:p>
          <a:p>
            <a:pPr lvl="1"/>
            <a:r>
              <a:rPr lang="de-DE"/>
              <a:t>Zweite Ebene</a:t>
            </a:r>
          </a:p>
          <a:p>
            <a:pPr lvl="2"/>
            <a:r>
              <a:rPr lang="de-DE"/>
              <a:t>Dritte Ebene</a:t>
            </a:r>
          </a:p>
        </p:txBody>
      </p:sp>
      <p:sp>
        <p:nvSpPr>
          <p:cNvPr id="32" name="Textplatzhalter 3"/>
          <p:cNvSpPr>
            <a:spLocks noGrp="1"/>
          </p:cNvSpPr>
          <p:nvPr>
            <p:ph type="body" sz="quarter" idx="30"/>
          </p:nvPr>
        </p:nvSpPr>
        <p:spPr>
          <a:xfrm>
            <a:off x="7164388" y="3146162"/>
            <a:ext cx="215741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a:t>Textmasterformat bearbeiten</a:t>
            </a:r>
          </a:p>
          <a:p>
            <a:pPr lvl="1"/>
            <a:r>
              <a:rPr lang="de-DE"/>
              <a:t>Zweite Ebene</a:t>
            </a:r>
          </a:p>
          <a:p>
            <a:pPr lvl="2"/>
            <a:r>
              <a:rPr lang="de-DE"/>
              <a:t>Dritte Ebene</a:t>
            </a:r>
          </a:p>
        </p:txBody>
      </p:sp>
      <p:sp>
        <p:nvSpPr>
          <p:cNvPr id="31" name="Textplatzhalter 3"/>
          <p:cNvSpPr>
            <a:spLocks noGrp="1"/>
          </p:cNvSpPr>
          <p:nvPr>
            <p:ph type="body" sz="quarter" idx="26"/>
          </p:nvPr>
        </p:nvSpPr>
        <p:spPr>
          <a:xfrm>
            <a:off x="7165975" y="1556829"/>
            <a:ext cx="215741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a:t>Textmasterformat bearbeiten</a:t>
            </a:r>
          </a:p>
          <a:p>
            <a:pPr lvl="1"/>
            <a:r>
              <a:rPr lang="de-DE"/>
              <a:t>Zweite Ebene</a:t>
            </a:r>
          </a:p>
          <a:p>
            <a:pPr lvl="2"/>
            <a:r>
              <a:rPr lang="de-DE"/>
              <a:t>Dritte Ebene</a:t>
            </a:r>
          </a:p>
        </p:txBody>
      </p:sp>
      <p:sp>
        <p:nvSpPr>
          <p:cNvPr id="30" name="Textplatzhalter 3"/>
          <p:cNvSpPr>
            <a:spLocks noGrp="1"/>
          </p:cNvSpPr>
          <p:nvPr>
            <p:ph type="body" sz="quarter" idx="28"/>
          </p:nvPr>
        </p:nvSpPr>
        <p:spPr>
          <a:xfrm>
            <a:off x="2506663" y="4732372"/>
            <a:ext cx="215741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a:t>Textmasterformat bearbeiten</a:t>
            </a:r>
          </a:p>
          <a:p>
            <a:pPr lvl="1"/>
            <a:r>
              <a:rPr lang="de-DE"/>
              <a:t>Zweite Ebene</a:t>
            </a:r>
          </a:p>
          <a:p>
            <a:pPr lvl="2"/>
            <a:r>
              <a:rPr lang="de-DE"/>
              <a:t>Dritte Ebene</a:t>
            </a:r>
          </a:p>
        </p:txBody>
      </p:sp>
      <p:sp>
        <p:nvSpPr>
          <p:cNvPr id="29" name="Textplatzhalter 3"/>
          <p:cNvSpPr>
            <a:spLocks noGrp="1"/>
          </p:cNvSpPr>
          <p:nvPr>
            <p:ph type="body" sz="quarter" idx="27"/>
          </p:nvPr>
        </p:nvSpPr>
        <p:spPr>
          <a:xfrm>
            <a:off x="2505075" y="3146162"/>
            <a:ext cx="215741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a:t>Textmasterformat bearbeiten</a:t>
            </a:r>
          </a:p>
          <a:p>
            <a:pPr lvl="1"/>
            <a:r>
              <a:rPr lang="de-DE"/>
              <a:t>Zweite Ebene</a:t>
            </a:r>
          </a:p>
          <a:p>
            <a:pPr lvl="2"/>
            <a:r>
              <a:rPr lang="de-DE"/>
              <a:t>Dritte Ebene</a:t>
            </a:r>
          </a:p>
        </p:txBody>
      </p:sp>
      <p:sp>
        <p:nvSpPr>
          <p:cNvPr id="28" name="Textplatzhalter 3"/>
          <p:cNvSpPr>
            <a:spLocks noGrp="1"/>
          </p:cNvSpPr>
          <p:nvPr>
            <p:ph type="body" sz="quarter" idx="22"/>
          </p:nvPr>
        </p:nvSpPr>
        <p:spPr>
          <a:xfrm>
            <a:off x="2505075" y="1556829"/>
            <a:ext cx="2157412" cy="1464000"/>
          </a:xfrm>
          <a:prstGeom prst="rect">
            <a:avLst/>
          </a:prstGeom>
        </p:spPr>
        <p:txBody>
          <a:bodyPr lIns="0" tIns="0" rIns="0" bIns="0"/>
          <a:lstStyle>
            <a:lvl1pPr marL="0" indent="0">
              <a:lnSpc>
                <a:spcPts val="2000"/>
              </a:lnSpc>
              <a:buSzPct val="50000"/>
              <a:buFont typeface="Symbol" panose="05050102010706020507" pitchFamily="18" charset="2"/>
              <a:buNone/>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sz="1600">
                <a:solidFill>
                  <a:schemeClr val="tx1"/>
                </a:solidFill>
                <a:latin typeface="Rotis SemiSans" pitchFamily="34" charset="0"/>
              </a:defRPr>
            </a:lvl4pPr>
            <a:lvl5pPr>
              <a:defRPr sz="1600">
                <a:solidFill>
                  <a:schemeClr val="tx1"/>
                </a:solidFill>
                <a:latin typeface="Rotis SemiSans" pitchFamily="34" charset="0"/>
              </a:defRPr>
            </a:lvl5pPr>
          </a:lstStyle>
          <a:p>
            <a:pPr lvl="0"/>
            <a:r>
              <a:rPr lang="de-DE"/>
              <a:t>Textmasterformat bearbeiten</a:t>
            </a:r>
          </a:p>
          <a:p>
            <a:pPr lvl="1"/>
            <a:r>
              <a:rPr lang="de-DE"/>
              <a:t>Zweite Ebene</a:t>
            </a:r>
          </a:p>
          <a:p>
            <a:pPr lvl="2"/>
            <a:r>
              <a:rPr lang="de-DE"/>
              <a:t>Dritte Ebene</a:t>
            </a:r>
          </a:p>
        </p:txBody>
      </p:sp>
      <p:sp>
        <p:nvSpPr>
          <p:cNvPr id="25"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a:t>SubSubheadline 20 Pt Rotis SemiSans</a:t>
            </a:r>
          </a:p>
        </p:txBody>
      </p:sp>
      <p:sp>
        <p:nvSpPr>
          <p:cNvPr id="26"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a:t>Subheadline 20 Pt Rotis SemiSans fett</a:t>
            </a:r>
          </a:p>
        </p:txBody>
      </p:sp>
    </p:spTree>
    <p:extLst>
      <p:ext uri="{BB962C8B-B14F-4D97-AF65-F5344CB8AC3E}">
        <p14:creationId xmlns:p14="http://schemas.microsoft.com/office/powerpoint/2010/main" val="239705855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RCO picture 5">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a:t>Präsensveranstaltung / Autor: Marian Bartsch / 18.-19.01.2016</a:t>
            </a:r>
            <a:endParaRPr lang="de-DE" dirty="0"/>
          </a:p>
        </p:txBody>
      </p:sp>
      <p:sp>
        <p:nvSpPr>
          <p:cNvPr id="16" name="Textplatzhalter 3"/>
          <p:cNvSpPr>
            <a:spLocks noGrp="1"/>
          </p:cNvSpPr>
          <p:nvPr>
            <p:ph type="body" sz="quarter" idx="22"/>
          </p:nvPr>
        </p:nvSpPr>
        <p:spPr>
          <a:xfrm>
            <a:off x="2505076" y="1556829"/>
            <a:ext cx="6816725" cy="4639543"/>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667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Bildplatzhalter 14"/>
          <p:cNvSpPr>
            <a:spLocks noGrp="1"/>
          </p:cNvSpPr>
          <p:nvPr>
            <p:ph type="pic" sz="quarter" idx="19"/>
          </p:nvPr>
        </p:nvSpPr>
        <p:spPr>
          <a:xfrm>
            <a:off x="174625" y="1601838"/>
            <a:ext cx="2159000" cy="1417565"/>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8"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a:t>SubSubheadline 20 Pt Rotis SemiSans</a:t>
            </a:r>
          </a:p>
        </p:txBody>
      </p:sp>
      <p:sp>
        <p:nvSpPr>
          <p:cNvPr id="9"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a:t>Subheadline 20 Pt Rotis SemiSans fett</a:t>
            </a:r>
          </a:p>
        </p:txBody>
      </p:sp>
    </p:spTree>
    <p:extLst>
      <p:ext uri="{BB962C8B-B14F-4D97-AF65-F5344CB8AC3E}">
        <p14:creationId xmlns:p14="http://schemas.microsoft.com/office/powerpoint/2010/main" val="306683389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RCO picture 6">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a:t>Präsensveranstaltung / Autor: Marian Bartsch / 18.-19.01.2016</a:t>
            </a:r>
            <a:endParaRPr lang="de-DE" dirty="0"/>
          </a:p>
        </p:txBody>
      </p:sp>
      <p:sp>
        <p:nvSpPr>
          <p:cNvPr id="9" name="Bildplatzhalter 14"/>
          <p:cNvSpPr>
            <a:spLocks noGrp="1"/>
          </p:cNvSpPr>
          <p:nvPr>
            <p:ph type="pic" sz="quarter" idx="18"/>
          </p:nvPr>
        </p:nvSpPr>
        <p:spPr>
          <a:xfrm>
            <a:off x="2505075" y="4778807"/>
            <a:ext cx="2159000" cy="1417565"/>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endParaRPr lang="de-DE" dirty="0"/>
          </a:p>
        </p:txBody>
      </p:sp>
      <p:sp>
        <p:nvSpPr>
          <p:cNvPr id="8" name="Bildplatzhalter 14"/>
          <p:cNvSpPr>
            <a:spLocks noGrp="1"/>
          </p:cNvSpPr>
          <p:nvPr>
            <p:ph type="pic" sz="quarter" idx="17"/>
          </p:nvPr>
        </p:nvSpPr>
        <p:spPr>
          <a:xfrm>
            <a:off x="2505076" y="3192734"/>
            <a:ext cx="2158999" cy="1417565"/>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11" name="Bildplatzhalter 14"/>
          <p:cNvSpPr>
            <a:spLocks noGrp="1"/>
          </p:cNvSpPr>
          <p:nvPr>
            <p:ph type="pic" sz="quarter" idx="19"/>
          </p:nvPr>
        </p:nvSpPr>
        <p:spPr>
          <a:xfrm>
            <a:off x="2505075" y="1603265"/>
            <a:ext cx="2159000" cy="1417565"/>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23" name="Textplatzhalter 3"/>
          <p:cNvSpPr>
            <a:spLocks noGrp="1"/>
          </p:cNvSpPr>
          <p:nvPr>
            <p:ph type="body" sz="quarter" idx="29"/>
          </p:nvPr>
        </p:nvSpPr>
        <p:spPr>
          <a:xfrm>
            <a:off x="4835525" y="4732372"/>
            <a:ext cx="448786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50825">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a:t>Textmasterformat bearbeiten</a:t>
            </a:r>
          </a:p>
          <a:p>
            <a:pPr lvl="1"/>
            <a:r>
              <a:rPr lang="de-DE"/>
              <a:t>Zweite Ebene</a:t>
            </a:r>
          </a:p>
          <a:p>
            <a:pPr lvl="2"/>
            <a:r>
              <a:rPr lang="de-DE"/>
              <a:t>Dritte Ebene</a:t>
            </a:r>
          </a:p>
        </p:txBody>
      </p:sp>
      <p:sp>
        <p:nvSpPr>
          <p:cNvPr id="15" name="Textplatzhalter 3"/>
          <p:cNvSpPr>
            <a:spLocks noGrp="1"/>
          </p:cNvSpPr>
          <p:nvPr>
            <p:ph type="body" sz="quarter" idx="30"/>
          </p:nvPr>
        </p:nvSpPr>
        <p:spPr>
          <a:xfrm>
            <a:off x="4835527" y="3146162"/>
            <a:ext cx="4486275"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a:t>Textmasterformat bearbeiten</a:t>
            </a:r>
          </a:p>
          <a:p>
            <a:pPr lvl="1"/>
            <a:r>
              <a:rPr lang="de-DE"/>
              <a:t>Zweite Ebene</a:t>
            </a:r>
          </a:p>
          <a:p>
            <a:pPr lvl="2"/>
            <a:r>
              <a:rPr lang="de-DE"/>
              <a:t>Dritte Ebene</a:t>
            </a:r>
          </a:p>
        </p:txBody>
      </p:sp>
      <p:sp>
        <p:nvSpPr>
          <p:cNvPr id="20" name="Textplatzhalter 3"/>
          <p:cNvSpPr>
            <a:spLocks noGrp="1"/>
          </p:cNvSpPr>
          <p:nvPr>
            <p:ph type="body" sz="quarter" idx="26"/>
          </p:nvPr>
        </p:nvSpPr>
        <p:spPr>
          <a:xfrm>
            <a:off x="4835525" y="1556829"/>
            <a:ext cx="448786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a:t>Textmasterformat bearbeiten</a:t>
            </a:r>
          </a:p>
          <a:p>
            <a:pPr lvl="1"/>
            <a:r>
              <a:rPr lang="de-DE"/>
              <a:t>Zweite Ebene</a:t>
            </a:r>
          </a:p>
          <a:p>
            <a:pPr lvl="2"/>
            <a:r>
              <a:rPr lang="de-DE"/>
              <a:t>Dritte Ebene</a:t>
            </a:r>
          </a:p>
        </p:txBody>
      </p:sp>
      <p:sp>
        <p:nvSpPr>
          <p:cNvPr id="12"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a:t>SubSubheadline 20 Pt Rotis SemiSans</a:t>
            </a:r>
          </a:p>
        </p:txBody>
      </p:sp>
      <p:sp>
        <p:nvSpPr>
          <p:cNvPr id="14"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a:t>Subheadline 20 Pt Rotis SemiSans fett</a:t>
            </a:r>
          </a:p>
        </p:txBody>
      </p:sp>
    </p:spTree>
    <p:extLst>
      <p:ext uri="{BB962C8B-B14F-4D97-AF65-F5344CB8AC3E}">
        <p14:creationId xmlns:p14="http://schemas.microsoft.com/office/powerpoint/2010/main" val="65022950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RCO picture 7">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a:t>Präsensveranstaltung / Autor: Marian Bartsch / 18.-19.01.2016</a:t>
            </a:r>
            <a:endParaRPr lang="de-DE" dirty="0"/>
          </a:p>
        </p:txBody>
      </p:sp>
      <p:sp>
        <p:nvSpPr>
          <p:cNvPr id="23" name="Textplatzhalter 3"/>
          <p:cNvSpPr>
            <a:spLocks noGrp="1"/>
          </p:cNvSpPr>
          <p:nvPr>
            <p:ph type="body" sz="quarter" idx="29"/>
          </p:nvPr>
        </p:nvSpPr>
        <p:spPr>
          <a:xfrm>
            <a:off x="4835525" y="4732372"/>
            <a:ext cx="448786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a:t>Textmasterformat bearbeiten</a:t>
            </a:r>
          </a:p>
          <a:p>
            <a:pPr lvl="1"/>
            <a:r>
              <a:rPr lang="de-DE"/>
              <a:t>Zweite Ebene</a:t>
            </a:r>
          </a:p>
          <a:p>
            <a:pPr lvl="2"/>
            <a:r>
              <a:rPr lang="de-DE"/>
              <a:t>Dritte Ebene</a:t>
            </a:r>
          </a:p>
        </p:txBody>
      </p:sp>
      <p:sp>
        <p:nvSpPr>
          <p:cNvPr id="12" name="Bildplatzhalter 14"/>
          <p:cNvSpPr>
            <a:spLocks noGrp="1"/>
          </p:cNvSpPr>
          <p:nvPr>
            <p:ph type="pic" sz="quarter" idx="30"/>
          </p:nvPr>
        </p:nvSpPr>
        <p:spPr>
          <a:xfrm>
            <a:off x="4833938" y="1601838"/>
            <a:ext cx="4487862" cy="3008326"/>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14" name="Textplatzhalter 3"/>
          <p:cNvSpPr>
            <a:spLocks noGrp="1"/>
          </p:cNvSpPr>
          <p:nvPr>
            <p:ph type="body" sz="quarter" idx="31"/>
          </p:nvPr>
        </p:nvSpPr>
        <p:spPr>
          <a:xfrm>
            <a:off x="176213" y="4732372"/>
            <a:ext cx="448786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a:t>Textmasterformat bearbeiten</a:t>
            </a:r>
          </a:p>
          <a:p>
            <a:pPr lvl="1"/>
            <a:r>
              <a:rPr lang="de-DE"/>
              <a:t>Zweite Ebene</a:t>
            </a:r>
          </a:p>
          <a:p>
            <a:pPr lvl="2"/>
            <a:r>
              <a:rPr lang="de-DE"/>
              <a:t>Dritte Ebene</a:t>
            </a:r>
          </a:p>
        </p:txBody>
      </p:sp>
      <p:sp>
        <p:nvSpPr>
          <p:cNvPr id="11" name="Bildplatzhalter 14"/>
          <p:cNvSpPr>
            <a:spLocks noGrp="1"/>
          </p:cNvSpPr>
          <p:nvPr>
            <p:ph type="pic" sz="quarter" idx="19"/>
          </p:nvPr>
        </p:nvSpPr>
        <p:spPr>
          <a:xfrm>
            <a:off x="176213" y="1603265"/>
            <a:ext cx="4487862" cy="3006898"/>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15"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a:t>SubSubheadline 20 Pt Rotis SemiSans</a:t>
            </a:r>
          </a:p>
        </p:txBody>
      </p:sp>
      <p:sp>
        <p:nvSpPr>
          <p:cNvPr id="16"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a:t>Subheadline 20 Pt Rotis SemiSans fett</a:t>
            </a:r>
          </a:p>
        </p:txBody>
      </p:sp>
    </p:spTree>
    <p:extLst>
      <p:ext uri="{BB962C8B-B14F-4D97-AF65-F5344CB8AC3E}">
        <p14:creationId xmlns:p14="http://schemas.microsoft.com/office/powerpoint/2010/main" val="28256204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RCO picture 8">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a:t>Präsensveranstaltung / Autor: Marian Bartsch / 18.-19.01.2016</a:t>
            </a:r>
            <a:endParaRPr lang="de-DE" dirty="0"/>
          </a:p>
        </p:txBody>
      </p:sp>
      <p:sp>
        <p:nvSpPr>
          <p:cNvPr id="27" name="Textplatzhalter 3"/>
          <p:cNvSpPr>
            <a:spLocks noGrp="1"/>
          </p:cNvSpPr>
          <p:nvPr>
            <p:ph type="body" sz="quarter" idx="35"/>
          </p:nvPr>
        </p:nvSpPr>
        <p:spPr>
          <a:xfrm>
            <a:off x="7165975" y="3146162"/>
            <a:ext cx="2159000" cy="305021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794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8" name="Bildplatzhalter 14"/>
          <p:cNvSpPr>
            <a:spLocks noGrp="1"/>
          </p:cNvSpPr>
          <p:nvPr>
            <p:ph type="pic" sz="quarter" idx="34"/>
          </p:nvPr>
        </p:nvSpPr>
        <p:spPr>
          <a:xfrm>
            <a:off x="7162800" y="1601837"/>
            <a:ext cx="2159000" cy="1418992"/>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26" name="Textplatzhalter 3"/>
          <p:cNvSpPr>
            <a:spLocks noGrp="1"/>
          </p:cNvSpPr>
          <p:nvPr>
            <p:ph type="body" sz="quarter" idx="30"/>
          </p:nvPr>
        </p:nvSpPr>
        <p:spPr>
          <a:xfrm>
            <a:off x="4835526" y="3146162"/>
            <a:ext cx="2159000" cy="305021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794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7" name="Bildplatzhalter 14"/>
          <p:cNvSpPr>
            <a:spLocks noGrp="1"/>
          </p:cNvSpPr>
          <p:nvPr>
            <p:ph type="pic" sz="quarter" idx="33"/>
          </p:nvPr>
        </p:nvSpPr>
        <p:spPr>
          <a:xfrm>
            <a:off x="4835525" y="1601837"/>
            <a:ext cx="2159000" cy="1418992"/>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25" name="Textplatzhalter 3"/>
          <p:cNvSpPr>
            <a:spLocks noGrp="1"/>
          </p:cNvSpPr>
          <p:nvPr>
            <p:ph type="body" sz="quarter" idx="36"/>
          </p:nvPr>
        </p:nvSpPr>
        <p:spPr>
          <a:xfrm>
            <a:off x="2505075" y="3146162"/>
            <a:ext cx="2159000" cy="305021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667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6" name="Bildplatzhalter 14"/>
          <p:cNvSpPr>
            <a:spLocks noGrp="1"/>
          </p:cNvSpPr>
          <p:nvPr>
            <p:ph type="pic" sz="quarter" idx="32"/>
          </p:nvPr>
        </p:nvSpPr>
        <p:spPr>
          <a:xfrm>
            <a:off x="2505075" y="1601837"/>
            <a:ext cx="2159000" cy="1418992"/>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24" name="Textplatzhalter 3"/>
          <p:cNvSpPr>
            <a:spLocks noGrp="1"/>
          </p:cNvSpPr>
          <p:nvPr>
            <p:ph type="body" sz="quarter" idx="37"/>
          </p:nvPr>
        </p:nvSpPr>
        <p:spPr>
          <a:xfrm>
            <a:off x="174625" y="3146162"/>
            <a:ext cx="2159000" cy="305021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667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5" name="Bildplatzhalter 14"/>
          <p:cNvSpPr>
            <a:spLocks noGrp="1"/>
          </p:cNvSpPr>
          <p:nvPr>
            <p:ph type="pic" sz="quarter" idx="19"/>
          </p:nvPr>
        </p:nvSpPr>
        <p:spPr>
          <a:xfrm>
            <a:off x="174625" y="1601837"/>
            <a:ext cx="2159000" cy="1418992"/>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14"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a:t>SubSubheadline 20 Pt Rotis SemiSans</a:t>
            </a:r>
          </a:p>
        </p:txBody>
      </p:sp>
      <p:sp>
        <p:nvSpPr>
          <p:cNvPr id="23"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a:t>Subheadline 20 Pt Rotis SemiSans fett</a:t>
            </a:r>
          </a:p>
        </p:txBody>
      </p:sp>
    </p:spTree>
    <p:extLst>
      <p:ext uri="{BB962C8B-B14F-4D97-AF65-F5344CB8AC3E}">
        <p14:creationId xmlns:p14="http://schemas.microsoft.com/office/powerpoint/2010/main" val="259816866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RCO title 2">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a:t>Präsensveranstaltung / Autor: Marian Bartsch / 18.-19.01.2016</a:t>
            </a:r>
            <a:endParaRPr lang="de-DE" dirty="0"/>
          </a:p>
        </p:txBody>
      </p:sp>
      <p:sp>
        <p:nvSpPr>
          <p:cNvPr id="15" name="Bildplatzhalter 14"/>
          <p:cNvSpPr>
            <a:spLocks noGrp="1"/>
          </p:cNvSpPr>
          <p:nvPr>
            <p:ph type="pic" sz="quarter" idx="14"/>
          </p:nvPr>
        </p:nvSpPr>
        <p:spPr>
          <a:xfrm>
            <a:off x="176215" y="1601837"/>
            <a:ext cx="9145587" cy="4594535"/>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7"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a:t>SubSubheadline</a:t>
            </a:r>
            <a:r>
              <a:rPr lang="de-DE" dirty="0"/>
              <a:t> 20 Pt </a:t>
            </a:r>
            <a:r>
              <a:rPr lang="de-DE" dirty="0" err="1"/>
              <a:t>Rotis</a:t>
            </a:r>
            <a:r>
              <a:rPr lang="de-DE" dirty="0"/>
              <a:t> </a:t>
            </a:r>
            <a:r>
              <a:rPr lang="de-DE" dirty="0" err="1"/>
              <a:t>SemiSans</a:t>
            </a:r>
            <a:endParaRPr lang="de-DE" dirty="0"/>
          </a:p>
        </p:txBody>
      </p:sp>
      <p:sp>
        <p:nvSpPr>
          <p:cNvPr id="11"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a:t>Subheadline 20 Pt Rotis SemiSans fett</a:t>
            </a:r>
          </a:p>
        </p:txBody>
      </p:sp>
    </p:spTree>
    <p:extLst>
      <p:ext uri="{BB962C8B-B14F-4D97-AF65-F5344CB8AC3E}">
        <p14:creationId xmlns:p14="http://schemas.microsoft.com/office/powerpoint/2010/main" val="223470369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RCO agenda">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a:t>Präsensveranstaltung / Autor: Marian Bartsch / 18.-19.01.2016</a:t>
            </a:r>
            <a:endParaRPr lang="de-DE" dirty="0"/>
          </a:p>
        </p:txBody>
      </p:sp>
      <p:sp>
        <p:nvSpPr>
          <p:cNvPr id="8" name="Textplatzhalter 4"/>
          <p:cNvSpPr>
            <a:spLocks noGrp="1"/>
          </p:cNvSpPr>
          <p:nvPr>
            <p:ph type="body" sz="quarter" idx="17"/>
          </p:nvPr>
        </p:nvSpPr>
        <p:spPr>
          <a:xfrm>
            <a:off x="2505076" y="1556829"/>
            <a:ext cx="6816725" cy="4639543"/>
          </a:xfrm>
          <a:prstGeom prst="rect">
            <a:avLst/>
          </a:prstGeom>
        </p:spPr>
        <p:txBody>
          <a:bodyPr lIns="0" tIns="0" rIns="0" bIns="0"/>
          <a:lstStyle>
            <a:lvl1pPr marL="266700" indent="-266700">
              <a:lnSpc>
                <a:spcPts val="2000"/>
              </a:lnSpc>
              <a:defRPr sz="1600">
                <a:solidFill>
                  <a:schemeClr val="tx1"/>
                </a:solidFill>
                <a:latin typeface="Calibri" panose="020F0502020204030204" pitchFamily="34" charset="0"/>
              </a:defRPr>
            </a:lvl1pPr>
            <a:lvl2pPr marL="2667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2pPr>
            <a:lvl3pPr marL="5334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3pPr>
            <a:lvl4pPr marL="812800" indent="-279400">
              <a:lnSpc>
                <a:spcPts val="2000"/>
              </a:lnSpc>
              <a:buSzPct val="50000"/>
              <a:buFont typeface="Symbol" panose="05050102010706020507" pitchFamily="18" charset="2"/>
              <a:buChar char="-"/>
              <a:defRPr sz="1600">
                <a:solidFill>
                  <a:schemeClr val="tx1"/>
                </a:solidFill>
                <a:latin typeface="Calibri" panose="020F0502020204030204" pitchFamily="34" charset="0"/>
              </a:defRPr>
            </a:lvl4pPr>
            <a:lvl5pPr marL="10795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a:t>SubSubheadline</a:t>
            </a:r>
            <a:r>
              <a:rPr lang="de-DE" dirty="0"/>
              <a:t> 20 Pt </a:t>
            </a:r>
            <a:r>
              <a:rPr lang="de-DE" dirty="0" err="1"/>
              <a:t>Rotis</a:t>
            </a:r>
            <a:r>
              <a:rPr lang="de-DE" dirty="0"/>
              <a:t> </a:t>
            </a:r>
            <a:r>
              <a:rPr lang="de-DE" dirty="0" err="1"/>
              <a:t>SemiSans</a:t>
            </a:r>
            <a:endParaRPr lang="de-DE" dirty="0"/>
          </a:p>
        </p:txBody>
      </p:sp>
      <p:sp>
        <p:nvSpPr>
          <p:cNvPr id="11" name="Textfeld 10"/>
          <p:cNvSpPr txBox="1"/>
          <p:nvPr userDrawn="1"/>
        </p:nvSpPr>
        <p:spPr>
          <a:xfrm>
            <a:off x="2500793" y="779019"/>
            <a:ext cx="6823075" cy="221599"/>
          </a:xfrm>
          <a:prstGeom prst="rect">
            <a:avLst/>
          </a:prstGeom>
          <a:noFill/>
        </p:spPr>
        <p:txBody>
          <a:bodyPr wrap="square" lIns="0" tIns="0" rIns="0" bIns="0" rtlCol="0">
            <a:spAutoFit/>
          </a:bodyPr>
          <a:lstStyle/>
          <a:p>
            <a:r>
              <a:rPr lang="de-DE" b="1" dirty="0">
                <a:latin typeface="Calibri" panose="020F0502020204030204" pitchFamily="34" charset="0"/>
              </a:rPr>
              <a:t>Agenda</a:t>
            </a:r>
          </a:p>
        </p:txBody>
      </p:sp>
    </p:spTree>
    <p:extLst>
      <p:ext uri="{BB962C8B-B14F-4D97-AF65-F5344CB8AC3E}">
        <p14:creationId xmlns:p14="http://schemas.microsoft.com/office/powerpoint/2010/main" val="35154685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RCO text only">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a:t>Präsensveranstaltung / Autor: Marian Bartsch / 18.-19.01.2016</a:t>
            </a:r>
            <a:endParaRPr lang="de-DE" dirty="0"/>
          </a:p>
        </p:txBody>
      </p:sp>
      <p:sp>
        <p:nvSpPr>
          <p:cNvPr id="11" name="Textplatzhalter 4"/>
          <p:cNvSpPr>
            <a:spLocks noGrp="1"/>
          </p:cNvSpPr>
          <p:nvPr>
            <p:ph type="body" sz="quarter" idx="17"/>
          </p:nvPr>
        </p:nvSpPr>
        <p:spPr>
          <a:xfrm>
            <a:off x="2505076" y="1556829"/>
            <a:ext cx="6816725" cy="4639543"/>
          </a:xfrm>
          <a:prstGeom prst="rect">
            <a:avLst/>
          </a:prstGeom>
        </p:spPr>
        <p:txBody>
          <a:bodyPr lIns="0" tIns="0" rIns="0" bIns="0"/>
          <a:lstStyle>
            <a:lvl1pPr marL="266700" indent="-266700">
              <a:lnSpc>
                <a:spcPts val="2000"/>
              </a:lnSpc>
              <a:defRPr sz="1600">
                <a:solidFill>
                  <a:schemeClr val="tx1"/>
                </a:solidFill>
                <a:latin typeface="Calibri" panose="020F0502020204030204" pitchFamily="34" charset="0"/>
              </a:defRPr>
            </a:lvl1pPr>
            <a:lvl2pPr marL="2667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2pPr>
            <a:lvl3pPr marL="5334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3pPr>
            <a:lvl4pPr marL="812800" indent="-279400">
              <a:lnSpc>
                <a:spcPts val="2000"/>
              </a:lnSpc>
              <a:buSzPct val="50000"/>
              <a:buFont typeface="Symbol" panose="05050102010706020507" pitchFamily="18" charset="2"/>
              <a:buChar char="-"/>
              <a:defRPr sz="1600">
                <a:solidFill>
                  <a:schemeClr val="tx1"/>
                </a:solidFill>
                <a:latin typeface="Calibri" panose="020F0502020204030204" pitchFamily="34" charset="0"/>
              </a:defRPr>
            </a:lvl4pPr>
            <a:lvl5pPr marL="10795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a:t>SubSubheadline</a:t>
            </a:r>
            <a:r>
              <a:rPr lang="de-DE" dirty="0"/>
              <a:t> 20 Pt </a:t>
            </a:r>
            <a:r>
              <a:rPr lang="de-DE" dirty="0" err="1"/>
              <a:t>Rotis</a:t>
            </a:r>
            <a:r>
              <a:rPr lang="de-DE" dirty="0"/>
              <a:t> </a:t>
            </a:r>
            <a:r>
              <a:rPr lang="de-DE" dirty="0" err="1"/>
              <a:t>SemiSans</a:t>
            </a:r>
            <a:endParaRPr lang="de-DE" dirty="0"/>
          </a:p>
        </p:txBody>
      </p:sp>
      <p:sp>
        <p:nvSpPr>
          <p:cNvPr id="7"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a:t>Subheadline 20 Pt Rotis SemiSans fett</a:t>
            </a:r>
          </a:p>
        </p:txBody>
      </p:sp>
    </p:spTree>
    <p:extLst>
      <p:ext uri="{BB962C8B-B14F-4D97-AF65-F5344CB8AC3E}">
        <p14:creationId xmlns:p14="http://schemas.microsoft.com/office/powerpoint/2010/main" val="32104550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RCO blank">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a:t>Präsensveranstaltung / Autor: Marian Bartsch / 18.-19.01.2016</a:t>
            </a:r>
            <a:endParaRPr lang="de-DE" dirty="0"/>
          </a:p>
        </p:txBody>
      </p:sp>
      <p:sp>
        <p:nvSpPr>
          <p:cNvPr id="6"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a:t>SubSubheadline</a:t>
            </a:r>
            <a:r>
              <a:rPr lang="de-DE" dirty="0"/>
              <a:t> 20 Pt </a:t>
            </a:r>
            <a:r>
              <a:rPr lang="de-DE" dirty="0" err="1"/>
              <a:t>Rotis</a:t>
            </a:r>
            <a:r>
              <a:rPr lang="de-DE" dirty="0"/>
              <a:t> </a:t>
            </a:r>
            <a:r>
              <a:rPr lang="de-DE" dirty="0" err="1"/>
              <a:t>SemiSans</a:t>
            </a:r>
            <a:endParaRPr lang="de-DE" dirty="0"/>
          </a:p>
        </p:txBody>
      </p:sp>
      <p:sp>
        <p:nvSpPr>
          <p:cNvPr id="7"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a:t>Subheadline 20 Pt Rotis SemiSans fett</a:t>
            </a:r>
          </a:p>
        </p:txBody>
      </p:sp>
    </p:spTree>
    <p:extLst>
      <p:ext uri="{BB962C8B-B14F-4D97-AF65-F5344CB8AC3E}">
        <p14:creationId xmlns:p14="http://schemas.microsoft.com/office/powerpoint/2010/main" val="175489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RCO dark">
    <p:spTree>
      <p:nvGrpSpPr>
        <p:cNvPr id="1" name=""/>
        <p:cNvGrpSpPr/>
        <p:nvPr/>
      </p:nvGrpSpPr>
      <p:grpSpPr>
        <a:xfrm>
          <a:off x="0" y="0"/>
          <a:ext cx="0" cy="0"/>
          <a:chOff x="0" y="0"/>
          <a:chExt cx="0" cy="0"/>
        </a:xfrm>
      </p:grpSpPr>
      <p:sp>
        <p:nvSpPr>
          <p:cNvPr id="8" name="Rectangle 85"/>
          <p:cNvSpPr>
            <a:spLocks noChangeArrowheads="1"/>
          </p:cNvSpPr>
          <p:nvPr userDrawn="1"/>
        </p:nvSpPr>
        <p:spPr bwMode="auto">
          <a:xfrm>
            <a:off x="0" y="585820"/>
            <a:ext cx="9501188" cy="6435693"/>
          </a:xfrm>
          <a:prstGeom prst="rect">
            <a:avLst/>
          </a:prstGeom>
          <a:solidFill>
            <a:schemeClr val="tx2"/>
          </a:solidFill>
          <a:ln w="0" cap="rnd">
            <a:noFill/>
            <a:prstDash val="sysDot"/>
            <a:miter lim="800000"/>
            <a:headEnd/>
            <a:tailEnd/>
          </a:ln>
          <a:effectLst/>
          <a:extLst/>
        </p:spPr>
        <p:txBody>
          <a:bodyPr wrap="none" anchor="ctr"/>
          <a:lstStyle/>
          <a:p>
            <a:endParaRPr lang="de-DE">
              <a:latin typeface="Rotis SemiSans" pitchFamily="34" charset="0"/>
            </a:endParaRPr>
          </a:p>
        </p:txBody>
      </p:sp>
      <p:sp>
        <p:nvSpPr>
          <p:cNvPr id="13" name="Foliennummernplatzhalter 12"/>
          <p:cNvSpPr>
            <a:spLocks noGrp="1"/>
          </p:cNvSpPr>
          <p:nvPr>
            <p:ph type="sldNum" sz="quarter" idx="13"/>
          </p:nvPr>
        </p:nvSpPr>
        <p:spPr/>
        <p:txBody>
          <a:bodyPr/>
          <a:lstStyle>
            <a:lvl1pPr>
              <a:defRPr>
                <a:solidFill>
                  <a:schemeClr val="bg1"/>
                </a:solidFill>
              </a:defRPr>
            </a:lvl1p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lvl1pPr>
              <a:defRPr>
                <a:solidFill>
                  <a:schemeClr val="bg1"/>
                </a:solidFill>
              </a:defRPr>
            </a:lvl1pPr>
          </a:lstStyle>
          <a:p>
            <a:r>
              <a:rPr lang="de-DE"/>
              <a:t>Präsensveranstaltung / Autor: Marian Bartsch / 18.-19.01.2016</a:t>
            </a:r>
            <a:endParaRPr lang="de-DE" dirty="0"/>
          </a:p>
        </p:txBody>
      </p:sp>
      <p:sp>
        <p:nvSpPr>
          <p:cNvPr id="5" name="Textplatzhalter 4"/>
          <p:cNvSpPr>
            <a:spLocks noGrp="1"/>
          </p:cNvSpPr>
          <p:nvPr>
            <p:ph type="body" sz="quarter" idx="17"/>
          </p:nvPr>
        </p:nvSpPr>
        <p:spPr>
          <a:xfrm>
            <a:off x="2505076" y="1556829"/>
            <a:ext cx="6816725" cy="4639543"/>
          </a:xfrm>
          <a:prstGeom prst="rect">
            <a:avLst/>
          </a:prstGeom>
        </p:spPr>
        <p:txBody>
          <a:bodyPr lIns="0" tIns="0" rIns="0" bIns="0"/>
          <a:lstStyle>
            <a:lvl1pPr marL="177800" indent="-177800">
              <a:lnSpc>
                <a:spcPts val="2000"/>
              </a:lnSpc>
              <a:defRPr sz="1600">
                <a:solidFill>
                  <a:schemeClr val="bg1"/>
                </a:solidFill>
                <a:latin typeface="Calibri" panose="020F0502020204030204" pitchFamily="34" charset="0"/>
              </a:defRPr>
            </a:lvl1pPr>
            <a:lvl2pPr marL="266700" indent="-266700">
              <a:lnSpc>
                <a:spcPts val="2000"/>
              </a:lnSpc>
              <a:buSzPct val="50000"/>
              <a:buFont typeface="Symbol" panose="05050102010706020507" pitchFamily="18" charset="2"/>
              <a:buChar char="-"/>
              <a:defRPr sz="1600">
                <a:solidFill>
                  <a:schemeClr val="bg1"/>
                </a:solidFill>
                <a:latin typeface="Calibri" panose="020F0502020204030204" pitchFamily="34" charset="0"/>
              </a:defRPr>
            </a:lvl2pPr>
            <a:lvl3pPr marL="533400" indent="-266700">
              <a:lnSpc>
                <a:spcPts val="2000"/>
              </a:lnSpc>
              <a:buSzPct val="50000"/>
              <a:buFont typeface="Symbol" panose="05050102010706020507" pitchFamily="18" charset="2"/>
              <a:buChar char="-"/>
              <a:defRPr sz="1600">
                <a:solidFill>
                  <a:schemeClr val="bg1"/>
                </a:solidFill>
                <a:latin typeface="Calibri" panose="020F0502020204030204" pitchFamily="34" charset="0"/>
              </a:defRPr>
            </a:lvl3pPr>
            <a:lvl4pPr marL="812800" indent="-279400">
              <a:lnSpc>
                <a:spcPts val="2000"/>
              </a:lnSpc>
              <a:buSzPct val="50000"/>
              <a:buFont typeface="Symbol" panose="05050102010706020507" pitchFamily="18" charset="2"/>
              <a:buChar char="-"/>
              <a:defRPr sz="1600">
                <a:solidFill>
                  <a:schemeClr val="bg1"/>
                </a:solidFill>
                <a:latin typeface="Calibri" panose="020F0502020204030204" pitchFamily="34" charset="0"/>
              </a:defRPr>
            </a:lvl4pPr>
            <a:lvl5pPr marL="1079500" indent="-266700">
              <a:lnSpc>
                <a:spcPts val="2000"/>
              </a:lnSpc>
              <a:buSzPct val="50000"/>
              <a:buFont typeface="Symbol" panose="05050102010706020507" pitchFamily="18" charset="2"/>
              <a:buChar char="-"/>
              <a:defRPr sz="1600">
                <a:solidFill>
                  <a:schemeClr val="bg1"/>
                </a:solidFill>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bg1"/>
                </a:solidFill>
                <a:latin typeface="Calibri" panose="020F0502020204030204" pitchFamily="34" charset="0"/>
              </a:defRPr>
            </a:lvl1pPr>
          </a:lstStyle>
          <a:p>
            <a:pPr lvl="0"/>
            <a:r>
              <a:rPr lang="de-DE"/>
              <a:t>SubSubheadline 20 Pt Rotis SemiSans</a:t>
            </a:r>
          </a:p>
        </p:txBody>
      </p:sp>
      <p:sp>
        <p:nvSpPr>
          <p:cNvPr id="11"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solidFill>
                  <a:schemeClr val="bg1"/>
                </a:solidFill>
                <a:latin typeface="Calibri" panose="020F0502020204030204" pitchFamily="34" charset="0"/>
                <a:cs typeface="David" pitchFamily="34" charset="-79"/>
              </a:defRPr>
            </a:lvl1pPr>
          </a:lstStyle>
          <a:p>
            <a:r>
              <a:rPr lang="de-DE" dirty="0"/>
              <a:t>Subheadline 20 Pt Rotis SemiSans fett</a:t>
            </a:r>
          </a:p>
        </p:txBody>
      </p:sp>
    </p:spTree>
    <p:extLst>
      <p:ext uri="{BB962C8B-B14F-4D97-AF65-F5344CB8AC3E}">
        <p14:creationId xmlns:p14="http://schemas.microsoft.com/office/powerpoint/2010/main" val="18550915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RCO picture 1">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a:t>Präsensveranstaltung / Autor: Marian Bartsch / 18.-19.01.2016</a:t>
            </a:r>
            <a:endParaRPr lang="de-DE" dirty="0"/>
          </a:p>
        </p:txBody>
      </p:sp>
      <p:sp>
        <p:nvSpPr>
          <p:cNvPr id="15" name="Bildplatzhalter 14"/>
          <p:cNvSpPr>
            <a:spLocks noGrp="1"/>
          </p:cNvSpPr>
          <p:nvPr>
            <p:ph type="pic" sz="quarter" idx="14"/>
          </p:nvPr>
        </p:nvSpPr>
        <p:spPr>
          <a:xfrm>
            <a:off x="2505077" y="1601837"/>
            <a:ext cx="6816725" cy="4594535"/>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4" name="Textplatzhalter 3"/>
          <p:cNvSpPr>
            <a:spLocks noGrp="1"/>
          </p:cNvSpPr>
          <p:nvPr>
            <p:ph type="body" sz="quarter" idx="16"/>
          </p:nvPr>
        </p:nvSpPr>
        <p:spPr>
          <a:xfrm>
            <a:off x="176214" y="1556829"/>
            <a:ext cx="2157412" cy="4639543"/>
          </a:xfrm>
          <a:prstGeom prst="rect">
            <a:avLst/>
          </a:prstGeom>
        </p:spPr>
        <p:txBody>
          <a:bodyPr lIns="0" tIns="0" rIns="0" bIns="0"/>
          <a:lstStyle>
            <a:lvl1pPr>
              <a:lnSpc>
                <a:spcPts val="2000"/>
              </a:lnSpc>
              <a:defRPr sz="1600" baseline="0">
                <a:solidFill>
                  <a:schemeClr val="tx1"/>
                </a:solidFill>
                <a:latin typeface="Calibri" panose="020F0502020204030204" pitchFamily="34" charset="0"/>
              </a:defRPr>
            </a:lvl1pPr>
            <a:lvl2pPr marL="2667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2pPr>
            <a:lvl3pPr marL="5334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3pPr>
            <a:lvl4pPr marL="812800" indent="-279400">
              <a:lnSpc>
                <a:spcPts val="2000"/>
              </a:lnSpc>
              <a:buSzPct val="50000"/>
              <a:buFont typeface="Symbol" panose="05050102010706020507" pitchFamily="18" charset="2"/>
              <a:buChar char="-"/>
              <a:defRPr sz="1600">
                <a:solidFill>
                  <a:schemeClr val="tx1"/>
                </a:solidFill>
                <a:latin typeface="Calibri" panose="020F0502020204030204" pitchFamily="34" charset="0"/>
              </a:defRPr>
            </a:lvl4pPr>
            <a:lvl5pPr marL="10795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a:t>SubSubheadline 20 Pt Rotis SemiSans</a:t>
            </a:r>
          </a:p>
        </p:txBody>
      </p:sp>
      <p:sp>
        <p:nvSpPr>
          <p:cNvPr id="9"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a:t>Subheadline 20 Pt Rotis SemiSans fett</a:t>
            </a:r>
          </a:p>
        </p:txBody>
      </p:sp>
    </p:spTree>
    <p:extLst>
      <p:ext uri="{BB962C8B-B14F-4D97-AF65-F5344CB8AC3E}">
        <p14:creationId xmlns:p14="http://schemas.microsoft.com/office/powerpoint/2010/main" val="113108512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RCO picture 2">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a:t>Präsensveranstaltung / Autor: Marian Bartsch / 18.-19.01.2016</a:t>
            </a:r>
            <a:endParaRPr lang="de-DE" dirty="0"/>
          </a:p>
        </p:txBody>
      </p:sp>
      <p:sp>
        <p:nvSpPr>
          <p:cNvPr id="15" name="Bildplatzhalter 14"/>
          <p:cNvSpPr>
            <a:spLocks noGrp="1"/>
          </p:cNvSpPr>
          <p:nvPr>
            <p:ph type="pic" sz="quarter" idx="14"/>
          </p:nvPr>
        </p:nvSpPr>
        <p:spPr>
          <a:xfrm>
            <a:off x="2505078" y="1601837"/>
            <a:ext cx="4489449" cy="4594535"/>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4" name="Textplatzhalter 3"/>
          <p:cNvSpPr>
            <a:spLocks noGrp="1"/>
          </p:cNvSpPr>
          <p:nvPr>
            <p:ph type="body" sz="quarter" idx="16"/>
          </p:nvPr>
        </p:nvSpPr>
        <p:spPr>
          <a:xfrm>
            <a:off x="176214" y="1556829"/>
            <a:ext cx="2157412" cy="4639543"/>
          </a:xfrm>
          <a:prstGeom prst="rect">
            <a:avLst/>
          </a:prstGeom>
        </p:spPr>
        <p:txBody>
          <a:bodyPr lIns="0" tIns="0" rIns="0" bIns="0"/>
          <a:lstStyle>
            <a:lvl1pPr>
              <a:lnSpc>
                <a:spcPts val="2000"/>
              </a:lnSpc>
              <a:defRPr sz="1600" baseline="0">
                <a:solidFill>
                  <a:schemeClr val="tx1"/>
                </a:solidFill>
                <a:latin typeface="Calibri" panose="020F0502020204030204" pitchFamily="34" charset="0"/>
              </a:defRPr>
            </a:lvl1pPr>
            <a:lvl2pPr marL="2667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2pPr>
            <a:lvl3pPr marL="5334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3pPr>
            <a:lvl4pPr marL="812800" indent="-279400">
              <a:lnSpc>
                <a:spcPts val="2000"/>
              </a:lnSpc>
              <a:buSzPct val="50000"/>
              <a:buFont typeface="Symbol" panose="05050102010706020507" pitchFamily="18" charset="2"/>
              <a:buChar char="-"/>
              <a:defRPr sz="1600">
                <a:solidFill>
                  <a:schemeClr val="tx1"/>
                </a:solidFill>
                <a:latin typeface="Calibri" panose="020F0502020204030204" pitchFamily="34" charset="0"/>
              </a:defRPr>
            </a:lvl4pPr>
            <a:lvl5pPr marL="10795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a:t>SubSubheadline</a:t>
            </a:r>
            <a:r>
              <a:rPr lang="de-DE" dirty="0"/>
              <a:t> 20 Pt Rotis SemiSans</a:t>
            </a:r>
          </a:p>
        </p:txBody>
      </p:sp>
      <p:sp>
        <p:nvSpPr>
          <p:cNvPr id="9"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a:t>Subheadline 20 Pt Rotis SemiSans fett</a:t>
            </a:r>
          </a:p>
        </p:txBody>
      </p:sp>
    </p:spTree>
    <p:extLst>
      <p:ext uri="{BB962C8B-B14F-4D97-AF65-F5344CB8AC3E}">
        <p14:creationId xmlns:p14="http://schemas.microsoft.com/office/powerpoint/2010/main" val="19800861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RCO picture 3">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a:t>Präsensveranstaltung / Autor: Marian Bartsch / 18.-19.01.2016</a:t>
            </a:r>
            <a:endParaRPr lang="de-DE" dirty="0"/>
          </a:p>
        </p:txBody>
      </p:sp>
      <p:sp>
        <p:nvSpPr>
          <p:cNvPr id="14" name="Bildplatzhalter 14"/>
          <p:cNvSpPr>
            <a:spLocks noGrp="1"/>
          </p:cNvSpPr>
          <p:nvPr>
            <p:ph type="pic" sz="quarter" idx="21"/>
          </p:nvPr>
        </p:nvSpPr>
        <p:spPr>
          <a:xfrm>
            <a:off x="7162800" y="4778807"/>
            <a:ext cx="2159000" cy="1417565"/>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9" name="Bildplatzhalter 14"/>
          <p:cNvSpPr>
            <a:spLocks noGrp="1"/>
          </p:cNvSpPr>
          <p:nvPr>
            <p:ph type="pic" sz="quarter" idx="18"/>
          </p:nvPr>
        </p:nvSpPr>
        <p:spPr>
          <a:xfrm>
            <a:off x="4835525" y="4780505"/>
            <a:ext cx="2159000" cy="1417565"/>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8" name="Bildplatzhalter 14"/>
          <p:cNvSpPr>
            <a:spLocks noGrp="1"/>
          </p:cNvSpPr>
          <p:nvPr>
            <p:ph type="pic" sz="quarter" idx="17"/>
          </p:nvPr>
        </p:nvSpPr>
        <p:spPr>
          <a:xfrm>
            <a:off x="2505075" y="4778807"/>
            <a:ext cx="2158999" cy="1417565"/>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12" name="Bildplatzhalter 14"/>
          <p:cNvSpPr>
            <a:spLocks noGrp="1"/>
          </p:cNvSpPr>
          <p:nvPr>
            <p:ph type="pic" sz="quarter" idx="20"/>
          </p:nvPr>
        </p:nvSpPr>
        <p:spPr>
          <a:xfrm>
            <a:off x="7162800" y="3192734"/>
            <a:ext cx="2159000" cy="1417565"/>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11" name="Bildplatzhalter 14"/>
          <p:cNvSpPr>
            <a:spLocks noGrp="1"/>
          </p:cNvSpPr>
          <p:nvPr>
            <p:ph type="pic" sz="quarter" idx="19"/>
          </p:nvPr>
        </p:nvSpPr>
        <p:spPr>
          <a:xfrm>
            <a:off x="7165975" y="1601838"/>
            <a:ext cx="2159000" cy="1417565"/>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15" name="Bildplatzhalter 14"/>
          <p:cNvSpPr>
            <a:spLocks noGrp="1"/>
          </p:cNvSpPr>
          <p:nvPr>
            <p:ph type="pic" sz="quarter" idx="14"/>
          </p:nvPr>
        </p:nvSpPr>
        <p:spPr>
          <a:xfrm>
            <a:off x="2505078" y="1601837"/>
            <a:ext cx="4489449" cy="3008326"/>
          </a:xfrm>
          <a:prstGeom prst="rect">
            <a:avLst/>
          </a:prstGeom>
          <a:solidFill>
            <a:schemeClr val="accent5"/>
          </a:solidFill>
        </p:spPr>
        <p:txBody>
          <a:bodyPr/>
          <a:lstStyle>
            <a:lvl1pPr>
              <a:defRPr>
                <a:latin typeface="Rotis SemiSans" pitchFamily="34" charset="0"/>
              </a:defRPr>
            </a:lvl1pPr>
          </a:lstStyle>
          <a:p>
            <a:r>
              <a:rPr lang="de-DE"/>
              <a:t>Bild durch Klicken auf Symbol hinzufügen</a:t>
            </a:r>
          </a:p>
        </p:txBody>
      </p:sp>
      <p:sp>
        <p:nvSpPr>
          <p:cNvPr id="4" name="Textplatzhalter 3"/>
          <p:cNvSpPr>
            <a:spLocks noGrp="1"/>
          </p:cNvSpPr>
          <p:nvPr>
            <p:ph type="body" sz="quarter" idx="16"/>
          </p:nvPr>
        </p:nvSpPr>
        <p:spPr>
          <a:xfrm>
            <a:off x="176214" y="1556829"/>
            <a:ext cx="2157412" cy="4639543"/>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667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6"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a:t>SubSubheadline 20 Pt Rotis SemiSans</a:t>
            </a:r>
          </a:p>
        </p:txBody>
      </p:sp>
      <p:sp>
        <p:nvSpPr>
          <p:cNvPr id="17"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a:t>Subheadline 20 Pt Rotis SemiSans fett</a:t>
            </a:r>
          </a:p>
        </p:txBody>
      </p:sp>
    </p:spTree>
    <p:extLst>
      <p:ext uri="{BB962C8B-B14F-4D97-AF65-F5344CB8AC3E}">
        <p14:creationId xmlns:p14="http://schemas.microsoft.com/office/powerpoint/2010/main" val="70428647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85"/>
          <p:cNvSpPr>
            <a:spLocks noChangeArrowheads="1"/>
          </p:cNvSpPr>
          <p:nvPr userDrawn="1"/>
        </p:nvSpPr>
        <p:spPr bwMode="auto">
          <a:xfrm>
            <a:off x="2505075" y="6438901"/>
            <a:ext cx="6998494" cy="581349"/>
          </a:xfrm>
          <a:prstGeom prst="rect">
            <a:avLst/>
          </a:prstGeom>
          <a:gradFill flip="none" rotWithShape="1">
            <a:gsLst>
              <a:gs pos="0">
                <a:schemeClr val="tx1">
                  <a:lumMod val="75000"/>
                  <a:lumOff val="25000"/>
                </a:schemeClr>
              </a:gs>
              <a:gs pos="45000">
                <a:schemeClr val="tx1">
                  <a:lumMod val="90000"/>
                  <a:lumOff val="10000"/>
                </a:schemeClr>
              </a:gs>
            </a:gsLst>
            <a:lin ang="0" scaled="1"/>
            <a:tileRect/>
          </a:gradFill>
          <a:ln w="0" cap="rnd">
            <a:noFill/>
            <a:prstDash val="sysDot"/>
            <a:miter lim="800000"/>
            <a:headEnd/>
            <a:tailEnd/>
          </a:ln>
          <a:effectLst/>
          <a:extLst/>
        </p:spPr>
        <p:txBody>
          <a:bodyPr wrap="none" anchor="ctr"/>
          <a:lstStyle/>
          <a:p>
            <a:pPr lvl="0"/>
            <a:endParaRPr lang="de-DE"/>
          </a:p>
        </p:txBody>
      </p:sp>
      <p:sp>
        <p:nvSpPr>
          <p:cNvPr id="55381" name="Rectangle 85"/>
          <p:cNvSpPr>
            <a:spLocks noChangeArrowheads="1"/>
          </p:cNvSpPr>
          <p:nvPr/>
        </p:nvSpPr>
        <p:spPr bwMode="auto">
          <a:xfrm>
            <a:off x="2381" y="1"/>
            <a:ext cx="9498807" cy="581349"/>
          </a:xfrm>
          <a:prstGeom prst="rect">
            <a:avLst/>
          </a:prstGeom>
          <a:gradFill flip="none" rotWithShape="1">
            <a:gsLst>
              <a:gs pos="0">
                <a:schemeClr val="tx1">
                  <a:lumMod val="10000"/>
                  <a:lumOff val="90000"/>
                </a:schemeClr>
              </a:gs>
              <a:gs pos="35000">
                <a:schemeClr val="tx1">
                  <a:lumMod val="75000"/>
                  <a:lumOff val="25000"/>
                </a:schemeClr>
              </a:gs>
              <a:gs pos="100000">
                <a:schemeClr val="tx1">
                  <a:lumMod val="90000"/>
                  <a:lumOff val="10000"/>
                </a:schemeClr>
              </a:gs>
            </a:gsLst>
            <a:lin ang="0" scaled="1"/>
            <a:tileRect/>
          </a:gradFill>
          <a:ln w="0" cap="rnd">
            <a:noFill/>
            <a:prstDash val="sysDot"/>
            <a:miter lim="800000"/>
            <a:headEnd/>
            <a:tailEnd/>
          </a:ln>
          <a:effectLst/>
          <a:extLst/>
        </p:spPr>
        <p:txBody>
          <a:bodyPr wrap="none" anchor="ctr"/>
          <a:lstStyle/>
          <a:p>
            <a:endParaRPr lang="de-DE">
              <a:latin typeface="Rotis SemiSans" pitchFamily="34" charset="0"/>
            </a:endParaRPr>
          </a:p>
        </p:txBody>
      </p:sp>
      <p:sp>
        <p:nvSpPr>
          <p:cNvPr id="3" name="Foliennummernplatzhalter 2"/>
          <p:cNvSpPr>
            <a:spLocks noGrp="1"/>
          </p:cNvSpPr>
          <p:nvPr>
            <p:ph type="sldNum" sz="quarter" idx="4"/>
          </p:nvPr>
        </p:nvSpPr>
        <p:spPr>
          <a:xfrm>
            <a:off x="8899048" y="6686684"/>
            <a:ext cx="434101" cy="175080"/>
          </a:xfrm>
          <a:prstGeom prst="rect">
            <a:avLst/>
          </a:prstGeom>
        </p:spPr>
        <p:txBody>
          <a:bodyPr vert="horz" lIns="0" tIns="0" rIns="0" bIns="0" rtlCol="0" anchor="b"/>
          <a:lstStyle>
            <a:lvl1pPr algn="r">
              <a:defRPr sz="1200">
                <a:solidFill>
                  <a:schemeClr val="bg1"/>
                </a:solidFill>
                <a:latin typeface="Rotis SemiSans" pitchFamily="34" charset="0"/>
              </a:defRPr>
            </a:lvl1pPr>
          </a:lstStyle>
          <a:p>
            <a:fld id="{2E430B67-9B8D-45F2-8BD0-7EEC5CABEC81}" type="slidenum">
              <a:rPr lang="de-DE" smtClean="0"/>
              <a:pPr/>
              <a:t>‹Nr.›</a:t>
            </a:fld>
            <a:endParaRPr lang="de-DE" dirty="0"/>
          </a:p>
        </p:txBody>
      </p:sp>
      <p:cxnSp>
        <p:nvCxnSpPr>
          <p:cNvPr id="7" name="Gerade Verbindung 6"/>
          <p:cNvCxnSpPr/>
          <p:nvPr/>
        </p:nvCxnSpPr>
        <p:spPr bwMode="auto">
          <a:xfrm>
            <a:off x="2381" y="0"/>
            <a:ext cx="0" cy="7019925"/>
          </a:xfrm>
          <a:prstGeom prst="line">
            <a:avLst/>
          </a:pr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Gerade Verbindung 8"/>
          <p:cNvCxnSpPr/>
          <p:nvPr/>
        </p:nvCxnSpPr>
        <p:spPr bwMode="auto">
          <a:xfrm>
            <a:off x="9496425" y="-1"/>
            <a:ext cx="0" cy="7019925"/>
          </a:xfrm>
          <a:prstGeom prst="line">
            <a:avLst/>
          </a:pr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Gerade Verbindung 9"/>
          <p:cNvCxnSpPr/>
          <p:nvPr/>
        </p:nvCxnSpPr>
        <p:spPr bwMode="auto">
          <a:xfrm flipH="1">
            <a:off x="1" y="7017543"/>
            <a:ext cx="9501187" cy="0"/>
          </a:xfrm>
          <a:prstGeom prst="line">
            <a:avLst/>
          </a:pr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Box 91"/>
          <p:cNvSpPr txBox="1">
            <a:spLocks noChangeArrowheads="1"/>
          </p:cNvSpPr>
          <p:nvPr userDrawn="1"/>
        </p:nvSpPr>
        <p:spPr bwMode="auto">
          <a:xfrm>
            <a:off x="2505075" y="-12337"/>
            <a:ext cx="6816725" cy="369332"/>
          </a:xfrm>
          <a:prstGeom prst="rect">
            <a:avLst/>
          </a:prstGeom>
          <a:noFill/>
          <a:ln>
            <a:noFill/>
          </a:ln>
          <a:effectLst/>
          <a:extLst/>
        </p:spPr>
        <p:txBody>
          <a:bodyPr wrap="square" lIns="0">
            <a:sp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de-DE" sz="1800" b="1" dirty="0">
                <a:solidFill>
                  <a:schemeClr val="bg1"/>
                </a:solidFill>
                <a:latin typeface="Calibri" panose="020F0502020204030204" pitchFamily="34" charset="0"/>
              </a:rPr>
              <a:t>Versionsverwaltung mit Git</a:t>
            </a:r>
          </a:p>
        </p:txBody>
      </p:sp>
      <p:sp>
        <p:nvSpPr>
          <p:cNvPr id="14" name="Rectangle 85"/>
          <p:cNvSpPr>
            <a:spLocks noChangeArrowheads="1"/>
          </p:cNvSpPr>
          <p:nvPr userDrawn="1"/>
        </p:nvSpPr>
        <p:spPr bwMode="auto">
          <a:xfrm>
            <a:off x="11007" y="6438902"/>
            <a:ext cx="2460327" cy="582611"/>
          </a:xfrm>
          <a:prstGeom prst="rect">
            <a:avLst/>
          </a:prstGeom>
          <a:gradFill flip="none" rotWithShape="1">
            <a:gsLst>
              <a:gs pos="0">
                <a:schemeClr val="tx1">
                  <a:lumMod val="10000"/>
                  <a:lumOff val="90000"/>
                </a:schemeClr>
              </a:gs>
              <a:gs pos="68000">
                <a:schemeClr val="tx1">
                  <a:lumMod val="50000"/>
                  <a:lumOff val="50000"/>
                </a:schemeClr>
              </a:gs>
              <a:gs pos="100000">
                <a:schemeClr val="tx1">
                  <a:lumMod val="75000"/>
                  <a:lumOff val="25000"/>
                </a:schemeClr>
              </a:gs>
            </a:gsLst>
            <a:lin ang="0" scaled="1"/>
            <a:tileRect/>
          </a:gradFill>
          <a:ln w="0" cap="rnd">
            <a:noFill/>
            <a:prstDash val="sysDot"/>
            <a:miter lim="800000"/>
            <a:headEnd/>
            <a:tailEnd/>
          </a:ln>
          <a:effectLst/>
          <a:extLst/>
        </p:spPr>
        <p:txBody>
          <a:bodyPr wrap="none" anchor="ctr"/>
          <a:lstStyle/>
          <a:p>
            <a:endParaRPr lang="de-DE">
              <a:latin typeface="Rotis SemiSans" pitchFamily="34" charset="0"/>
            </a:endParaRPr>
          </a:p>
        </p:txBody>
      </p:sp>
      <p:pic>
        <p:nvPicPr>
          <p:cNvPr id="13" name="Grafik 12"/>
          <p:cNvPicPr>
            <a:picLocks noChangeAspect="1"/>
          </p:cNvPicPr>
          <p:nvPr userDrawn="1"/>
        </p:nvPicPr>
        <p:blipFill>
          <a:blip r:embed="rId16">
            <a:extLst>
              <a:ext uri="{BEBA8EAE-BF5A-486C-A8C5-ECC9F3942E4B}">
                <a14:imgProps xmlns:a14="http://schemas.microsoft.com/office/drawing/2010/main">
                  <a14:imgLayer r:embed="rId17">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4431" y="3950"/>
            <a:ext cx="635794" cy="565151"/>
          </a:xfrm>
          <a:prstGeom prst="rect">
            <a:avLst/>
          </a:prstGeom>
        </p:spPr>
      </p:pic>
      <p:sp>
        <p:nvSpPr>
          <p:cNvPr id="15" name="Textfeld 14"/>
          <p:cNvSpPr txBox="1"/>
          <p:nvPr userDrawn="1"/>
        </p:nvSpPr>
        <p:spPr>
          <a:xfrm>
            <a:off x="129743" y="6497877"/>
            <a:ext cx="2262187" cy="461665"/>
          </a:xfrm>
          <a:prstGeom prst="rect">
            <a:avLst/>
          </a:prstGeom>
          <a:noFill/>
        </p:spPr>
        <p:txBody>
          <a:bodyPr wrap="square" lIns="0" tIns="0" rIns="0" bIns="0" rtlCol="0">
            <a:spAutoFit/>
          </a:bodyPr>
          <a:lstStyle/>
          <a:p>
            <a:pPr>
              <a:lnSpc>
                <a:spcPct val="100000"/>
              </a:lnSpc>
            </a:pPr>
            <a:r>
              <a:rPr lang="de-DE" sz="1000" b="1" dirty="0">
                <a:latin typeface="Calibri" panose="020F0502020204030204" pitchFamily="34" charset="0"/>
              </a:rPr>
              <a:t>Christian Nuetsa </a:t>
            </a:r>
            <a:r>
              <a:rPr lang="de-DE" sz="1000" b="1" dirty="0" err="1">
                <a:latin typeface="Calibri" panose="020F0502020204030204" pitchFamily="34" charset="0"/>
              </a:rPr>
              <a:t>Tayou</a:t>
            </a:r>
            <a:r>
              <a:rPr lang="de-DE" sz="1000" b="1" dirty="0">
                <a:latin typeface="Calibri" panose="020F0502020204030204" pitchFamily="34" charset="0"/>
              </a:rPr>
              <a:t> II, Marian Bartsch Fernuni Hagen, Seminar 1915 / 19915 Präsenztag 18. Juni 2016</a:t>
            </a:r>
          </a:p>
        </p:txBody>
      </p:sp>
    </p:spTree>
  </p:cSld>
  <p:clrMap bg1="lt1" tx1="dk1" bg2="lt2" tx2="dk2" accent1="accent1" accent2="accent2" accent3="accent3" accent4="accent4" accent5="accent5" accent6="accent6" hlink="hlink" folHlink="folHlink"/>
  <p:sldLayoutIdLst>
    <p:sldLayoutId id="2147483659" r:id="rId1"/>
    <p:sldLayoutId id="2147483661" r:id="rId2"/>
    <p:sldLayoutId id="2147483671" r:id="rId3"/>
    <p:sldLayoutId id="2147483672" r:id="rId4"/>
    <p:sldLayoutId id="2147483674" r:id="rId5"/>
    <p:sldLayoutId id="2147483673"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ransition/>
  <p:hf hdr="0" ftr="0" dt="0"/>
  <p:txStyles>
    <p:titleStyle>
      <a:lvl1pPr algn="r" defTabSz="1266825" rtl="0" eaLnBrk="1" fontAlgn="base" hangingPunct="1">
        <a:lnSpc>
          <a:spcPts val="1600"/>
        </a:lnSpc>
        <a:spcBef>
          <a:spcPct val="0"/>
        </a:spcBef>
        <a:spcAft>
          <a:spcPct val="0"/>
        </a:spcAft>
        <a:defRPr sz="1600" b="1">
          <a:solidFill>
            <a:schemeClr val="tx1"/>
          </a:solidFill>
          <a:latin typeface="+mj-lt"/>
          <a:ea typeface="+mj-ea"/>
          <a:cs typeface="+mj-cs"/>
        </a:defRPr>
      </a:lvl1pPr>
      <a:lvl2pPr algn="r" defTabSz="1266825" rtl="0" eaLnBrk="1" fontAlgn="base" hangingPunct="1">
        <a:lnSpc>
          <a:spcPts val="1600"/>
        </a:lnSpc>
        <a:spcBef>
          <a:spcPct val="0"/>
        </a:spcBef>
        <a:spcAft>
          <a:spcPct val="0"/>
        </a:spcAft>
        <a:defRPr sz="1600" b="1">
          <a:solidFill>
            <a:schemeClr val="tx1"/>
          </a:solidFill>
          <a:latin typeface="Rotis SemiSans" pitchFamily="34" charset="0"/>
        </a:defRPr>
      </a:lvl2pPr>
      <a:lvl3pPr algn="r" defTabSz="1266825" rtl="0" eaLnBrk="1" fontAlgn="base" hangingPunct="1">
        <a:lnSpc>
          <a:spcPts val="1600"/>
        </a:lnSpc>
        <a:spcBef>
          <a:spcPct val="0"/>
        </a:spcBef>
        <a:spcAft>
          <a:spcPct val="0"/>
        </a:spcAft>
        <a:defRPr sz="1600" b="1">
          <a:solidFill>
            <a:schemeClr val="tx1"/>
          </a:solidFill>
          <a:latin typeface="Rotis SemiSans" pitchFamily="34" charset="0"/>
        </a:defRPr>
      </a:lvl3pPr>
      <a:lvl4pPr algn="r" defTabSz="1266825" rtl="0" eaLnBrk="1" fontAlgn="base" hangingPunct="1">
        <a:lnSpc>
          <a:spcPts val="1600"/>
        </a:lnSpc>
        <a:spcBef>
          <a:spcPct val="0"/>
        </a:spcBef>
        <a:spcAft>
          <a:spcPct val="0"/>
        </a:spcAft>
        <a:defRPr sz="1600" b="1">
          <a:solidFill>
            <a:schemeClr val="tx1"/>
          </a:solidFill>
          <a:latin typeface="Rotis SemiSans" pitchFamily="34" charset="0"/>
        </a:defRPr>
      </a:lvl4pPr>
      <a:lvl5pPr algn="r" defTabSz="1266825" rtl="0" eaLnBrk="1" fontAlgn="base" hangingPunct="1">
        <a:lnSpc>
          <a:spcPts val="1600"/>
        </a:lnSpc>
        <a:spcBef>
          <a:spcPct val="0"/>
        </a:spcBef>
        <a:spcAft>
          <a:spcPct val="0"/>
        </a:spcAft>
        <a:defRPr sz="1600" b="1">
          <a:solidFill>
            <a:schemeClr val="tx1"/>
          </a:solidFill>
          <a:latin typeface="Rotis SemiSans" pitchFamily="34" charset="0"/>
        </a:defRPr>
      </a:lvl5pPr>
      <a:lvl6pPr marL="457200" algn="r" defTabSz="1266825" rtl="0" eaLnBrk="1" fontAlgn="base" hangingPunct="1">
        <a:lnSpc>
          <a:spcPts val="1600"/>
        </a:lnSpc>
        <a:spcBef>
          <a:spcPct val="0"/>
        </a:spcBef>
        <a:spcAft>
          <a:spcPct val="0"/>
        </a:spcAft>
        <a:defRPr sz="1600" b="1">
          <a:solidFill>
            <a:schemeClr val="tx1"/>
          </a:solidFill>
          <a:latin typeface="Rotis SemiSans" pitchFamily="34" charset="0"/>
        </a:defRPr>
      </a:lvl6pPr>
      <a:lvl7pPr marL="914400" algn="r" defTabSz="1266825" rtl="0" eaLnBrk="1" fontAlgn="base" hangingPunct="1">
        <a:lnSpc>
          <a:spcPts val="1600"/>
        </a:lnSpc>
        <a:spcBef>
          <a:spcPct val="0"/>
        </a:spcBef>
        <a:spcAft>
          <a:spcPct val="0"/>
        </a:spcAft>
        <a:defRPr sz="1600" b="1">
          <a:solidFill>
            <a:schemeClr val="tx1"/>
          </a:solidFill>
          <a:latin typeface="Rotis SemiSans" pitchFamily="34" charset="0"/>
        </a:defRPr>
      </a:lvl7pPr>
      <a:lvl8pPr marL="1371600" algn="r" defTabSz="1266825" rtl="0" eaLnBrk="1" fontAlgn="base" hangingPunct="1">
        <a:lnSpc>
          <a:spcPts val="1600"/>
        </a:lnSpc>
        <a:spcBef>
          <a:spcPct val="0"/>
        </a:spcBef>
        <a:spcAft>
          <a:spcPct val="0"/>
        </a:spcAft>
        <a:defRPr sz="1600" b="1">
          <a:solidFill>
            <a:schemeClr val="tx1"/>
          </a:solidFill>
          <a:latin typeface="Rotis SemiSans" pitchFamily="34" charset="0"/>
        </a:defRPr>
      </a:lvl8pPr>
      <a:lvl9pPr marL="1828800" algn="r" defTabSz="1266825" rtl="0" eaLnBrk="1" fontAlgn="base" hangingPunct="1">
        <a:lnSpc>
          <a:spcPts val="1600"/>
        </a:lnSpc>
        <a:spcBef>
          <a:spcPct val="0"/>
        </a:spcBef>
        <a:spcAft>
          <a:spcPct val="0"/>
        </a:spcAft>
        <a:defRPr sz="1600" b="1">
          <a:solidFill>
            <a:schemeClr val="tx1"/>
          </a:solidFill>
          <a:latin typeface="Rotis SemiSans" pitchFamily="34" charset="0"/>
        </a:defRPr>
      </a:lvl9pPr>
    </p:titleStyle>
    <p:bodyStyle>
      <a:lvl1pPr algn="l" defTabSz="949325" rtl="0" eaLnBrk="1" fontAlgn="base" hangingPunct="1">
        <a:lnSpc>
          <a:spcPts val="1388"/>
        </a:lnSpc>
        <a:spcBef>
          <a:spcPct val="0"/>
        </a:spcBef>
        <a:spcAft>
          <a:spcPct val="0"/>
        </a:spcAft>
        <a:defRPr sz="1500">
          <a:solidFill>
            <a:schemeClr val="tx2"/>
          </a:solidFill>
          <a:latin typeface="+mn-lt"/>
          <a:ea typeface="+mn-ea"/>
          <a:cs typeface="+mn-cs"/>
        </a:defRPr>
      </a:lvl1pPr>
      <a:lvl2pPr marL="496888" indent="-163513" algn="l" defTabSz="949325" rtl="0" eaLnBrk="1" fontAlgn="base" hangingPunct="1">
        <a:spcBef>
          <a:spcPct val="20000"/>
        </a:spcBef>
        <a:spcAft>
          <a:spcPct val="0"/>
        </a:spcAft>
        <a:defRPr sz="1500">
          <a:solidFill>
            <a:schemeClr val="bg1"/>
          </a:solidFill>
          <a:latin typeface="+mn-lt"/>
        </a:defRPr>
      </a:lvl2pPr>
      <a:lvl3pPr marL="827088" indent="-163513" algn="l" defTabSz="949325" rtl="0" eaLnBrk="1" fontAlgn="base" hangingPunct="1">
        <a:spcBef>
          <a:spcPct val="20000"/>
        </a:spcBef>
        <a:spcAft>
          <a:spcPct val="0"/>
        </a:spcAft>
        <a:defRPr sz="1600">
          <a:solidFill>
            <a:schemeClr val="bg1"/>
          </a:solidFill>
          <a:latin typeface="+mn-lt"/>
        </a:defRPr>
      </a:lvl3pPr>
      <a:lvl4pPr marL="1177925" indent="-182563" algn="l" defTabSz="949325" rtl="0" eaLnBrk="1" fontAlgn="base" hangingPunct="1">
        <a:spcBef>
          <a:spcPct val="20000"/>
        </a:spcBef>
        <a:spcAft>
          <a:spcPct val="0"/>
        </a:spcAft>
        <a:defRPr sz="1600">
          <a:solidFill>
            <a:schemeClr val="bg1"/>
          </a:solidFill>
          <a:latin typeface="+mn-lt"/>
        </a:defRPr>
      </a:lvl4pPr>
      <a:lvl5pPr marL="1508125" indent="-161925" algn="l" defTabSz="949325" rtl="0" eaLnBrk="1" fontAlgn="base" hangingPunct="1">
        <a:spcBef>
          <a:spcPct val="20000"/>
        </a:spcBef>
        <a:spcAft>
          <a:spcPct val="0"/>
        </a:spcAft>
        <a:defRPr sz="700">
          <a:solidFill>
            <a:schemeClr val="bg1"/>
          </a:solidFill>
          <a:latin typeface="+mn-lt"/>
        </a:defRPr>
      </a:lvl5pPr>
      <a:lvl6pPr marL="1965325" indent="-161925" algn="l" defTabSz="949325" rtl="0" eaLnBrk="1" fontAlgn="base" hangingPunct="1">
        <a:spcBef>
          <a:spcPct val="20000"/>
        </a:spcBef>
        <a:spcAft>
          <a:spcPct val="0"/>
        </a:spcAft>
        <a:defRPr sz="700">
          <a:solidFill>
            <a:schemeClr val="bg1"/>
          </a:solidFill>
          <a:latin typeface="+mn-lt"/>
        </a:defRPr>
      </a:lvl6pPr>
      <a:lvl7pPr marL="2422525" indent="-161925" algn="l" defTabSz="949325" rtl="0" eaLnBrk="1" fontAlgn="base" hangingPunct="1">
        <a:spcBef>
          <a:spcPct val="20000"/>
        </a:spcBef>
        <a:spcAft>
          <a:spcPct val="0"/>
        </a:spcAft>
        <a:defRPr sz="700">
          <a:solidFill>
            <a:schemeClr val="bg1"/>
          </a:solidFill>
          <a:latin typeface="+mn-lt"/>
        </a:defRPr>
      </a:lvl7pPr>
      <a:lvl8pPr marL="2879725" indent="-161925" algn="l" defTabSz="949325" rtl="0" eaLnBrk="1" fontAlgn="base" hangingPunct="1">
        <a:spcBef>
          <a:spcPct val="20000"/>
        </a:spcBef>
        <a:spcAft>
          <a:spcPct val="0"/>
        </a:spcAft>
        <a:defRPr sz="700">
          <a:solidFill>
            <a:schemeClr val="bg1"/>
          </a:solidFill>
          <a:latin typeface="+mn-lt"/>
        </a:defRPr>
      </a:lvl8pPr>
      <a:lvl9pPr marL="3336925" indent="-161925" algn="l" defTabSz="949325" rtl="0" eaLnBrk="1" fontAlgn="base" hangingPunct="1">
        <a:spcBef>
          <a:spcPct val="20000"/>
        </a:spcBef>
        <a:spcAft>
          <a:spcPct val="0"/>
        </a:spcAft>
        <a:defRPr sz="700">
          <a:solidFill>
            <a:schemeClr val="bg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cristallin/git-project-seminar.git"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de.gitready.com/beginner/2009/03/02/where-to-find-the-git-community.html" TargetMode="External"/><Relationship Id="rId2" Type="http://schemas.openxmlformats.org/officeDocument/2006/relationships/hyperlink" Target="https://www.kernel.org/pub/software/scm/git/docs/howto/maintain-git.html" TargetMode="Externa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1"/>
          </p:nvPr>
        </p:nvSpPr>
        <p:spPr/>
        <p:txBody>
          <a:bodyPr/>
          <a:lstStyle/>
          <a:p>
            <a:r>
              <a:rPr lang="de-DE" dirty="0"/>
              <a:t>Versionsverwaltung mit Git</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a:latin typeface="Calibri" panose="020F0502020204030204" pitchFamily="34" charset="0"/>
              </a:rPr>
              <a:t>Seminarvortrag</a:t>
            </a:r>
          </a:p>
        </p:txBody>
      </p:sp>
      <p:sp>
        <p:nvSpPr>
          <p:cNvPr id="2" name="Foliennummernplatzhalter 1"/>
          <p:cNvSpPr>
            <a:spLocks noGrp="1"/>
          </p:cNvSpPr>
          <p:nvPr>
            <p:ph type="sldNum" sz="quarter" idx="13"/>
          </p:nvPr>
        </p:nvSpPr>
        <p:spPr/>
        <p:txBody>
          <a:bodyPr/>
          <a:lstStyle/>
          <a:p>
            <a:fld id="{2E430B67-9B8D-45F2-8BD0-7EEC5CABEC81}" type="slidenum">
              <a:rPr lang="de-DE" smtClean="0"/>
              <a:pPr/>
              <a:t>1</a:t>
            </a:fld>
            <a:endParaRPr lang="de-DE"/>
          </a:p>
        </p:txBody>
      </p:sp>
      <p:sp>
        <p:nvSpPr>
          <p:cNvPr id="6" name="Textfeld 5"/>
          <p:cNvSpPr txBox="1"/>
          <p:nvPr/>
        </p:nvSpPr>
        <p:spPr>
          <a:xfrm>
            <a:off x="2541318" y="6198172"/>
            <a:ext cx="1500411" cy="205184"/>
          </a:xfrm>
          <a:prstGeom prst="rect">
            <a:avLst/>
          </a:prstGeom>
          <a:noFill/>
        </p:spPr>
        <p:txBody>
          <a:bodyPr wrap="none" lIns="0" tIns="0" rIns="0" bIns="0" rtlCol="0">
            <a:spAutoFit/>
          </a:bodyPr>
          <a:lstStyle/>
          <a:p>
            <a:r>
              <a:rPr lang="de-DE" sz="1200" dirty="0"/>
              <a:t>Quelle: www.git-scm.com</a:t>
            </a:r>
          </a:p>
        </p:txBody>
      </p:sp>
      <p:pic>
        <p:nvPicPr>
          <p:cNvPr id="1032" name="Picture 8" descr="https://git-scm.com/images/branching-illustration@2x.png"/>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2131" r="2131"/>
          <a:stretch>
            <a:fillRect/>
          </a:stretch>
        </p:blipFill>
        <p:spPr bwMode="auto">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96444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err="1"/>
              <a:t>Fetch</a:t>
            </a:r>
            <a:endParaRPr lang="de-DE" dirty="0"/>
          </a:p>
          <a:p>
            <a:pPr marL="0" indent="0"/>
            <a:endParaRPr lang="de-DE" dirty="0"/>
          </a:p>
          <a:p>
            <a:pPr marL="285750" indent="-285750">
              <a:buFontTx/>
              <a:buChar char="-"/>
            </a:pPr>
            <a:r>
              <a:rPr lang="de-DE" dirty="0"/>
              <a:t>Pull</a:t>
            </a:r>
          </a:p>
          <a:p>
            <a:pPr marL="285750" indent="-285750">
              <a:buFontTx/>
              <a:buChar char="-"/>
            </a:pPr>
            <a:endParaRPr lang="de-DE" dirty="0"/>
          </a:p>
          <a:p>
            <a:pPr marL="285750" indent="-285750">
              <a:buFontTx/>
              <a:buChar char="-"/>
            </a:pPr>
            <a:r>
              <a:rPr lang="de-DE" dirty="0"/>
              <a:t>Push</a:t>
            </a:r>
          </a:p>
          <a:p>
            <a:pPr marL="285750" indent="-285750">
              <a:buFontTx/>
              <a:buChar char="-"/>
            </a:pPr>
            <a:endParaRPr lang="de-DE" dirty="0"/>
          </a:p>
          <a:p>
            <a:pPr marL="285750" indent="-285750">
              <a:buFontTx/>
              <a:buChar char="-"/>
            </a:pPr>
            <a:r>
              <a:rPr lang="de-DE" dirty="0"/>
              <a:t>Pull Request</a:t>
            </a:r>
          </a:p>
        </p:txBody>
      </p:sp>
      <p:sp>
        <p:nvSpPr>
          <p:cNvPr id="3" name="Textplatzhalter 2"/>
          <p:cNvSpPr>
            <a:spLocks noGrp="1"/>
          </p:cNvSpPr>
          <p:nvPr>
            <p:ph type="body" sz="quarter" idx="11"/>
          </p:nvPr>
        </p:nvSpPr>
        <p:spPr/>
        <p:txBody>
          <a:bodyPr/>
          <a:lstStyle/>
          <a:p>
            <a:r>
              <a:rPr lang="de-DE" dirty="0">
                <a:latin typeface="Calibri" panose="020F0502020204030204" pitchFamily="34" charset="0"/>
              </a:rPr>
              <a:t>Begriffliche Grundlagen</a:t>
            </a:r>
          </a:p>
        </p:txBody>
      </p:sp>
      <p:sp>
        <p:nvSpPr>
          <p:cNvPr id="4" name="Titel 3"/>
          <p:cNvSpPr>
            <a:spLocks noGrp="1"/>
          </p:cNvSpPr>
          <p:nvPr>
            <p:ph type="title"/>
          </p:nvPr>
        </p:nvSpPr>
        <p:spPr/>
        <p:txBody>
          <a:bodyPr/>
          <a:lstStyle/>
          <a:p>
            <a:r>
              <a:rPr lang="de-DE" dirty="0">
                <a:latin typeface="Calibri" panose="020F0502020204030204" pitchFamily="34" charset="0"/>
              </a:rPr>
              <a:t>Einleitung</a:t>
            </a:r>
          </a:p>
        </p:txBody>
      </p:sp>
      <p:sp>
        <p:nvSpPr>
          <p:cNvPr id="6" name="Foliennummernplatzhalter 5"/>
          <p:cNvSpPr>
            <a:spLocks noGrp="1"/>
          </p:cNvSpPr>
          <p:nvPr>
            <p:ph type="sldNum" sz="quarter" idx="13"/>
          </p:nvPr>
        </p:nvSpPr>
        <p:spPr/>
        <p:txBody>
          <a:bodyPr/>
          <a:lstStyle/>
          <a:p>
            <a:fld id="{2E430B67-9B8D-45F2-8BD0-7EEC5CABEC81}" type="slidenum">
              <a:rPr lang="de-DE" smtClean="0"/>
              <a:pPr/>
              <a:t>10</a:t>
            </a:fld>
            <a:endParaRPr lang="de-DE"/>
          </a:p>
        </p:txBody>
      </p:sp>
    </p:spTree>
    <p:extLst>
      <p:ext uri="{BB962C8B-B14F-4D97-AF65-F5344CB8AC3E}">
        <p14:creationId xmlns:p14="http://schemas.microsoft.com/office/powerpoint/2010/main" val="33690284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7"/>
          </p:nvPr>
        </p:nvSpPr>
        <p:spPr>
          <a:xfrm>
            <a:off x="2505076" y="1560636"/>
            <a:ext cx="6816725" cy="4639543"/>
          </a:xfrm>
        </p:spPr>
        <p:txBody>
          <a:bodyPr/>
          <a:lstStyle/>
          <a:p>
            <a:pPr defTabSz="180000">
              <a:spcAft>
                <a:spcPts val="600"/>
              </a:spcAft>
            </a:pPr>
            <a:r>
              <a:rPr lang="de-DE" b="1" dirty="0">
                <a:solidFill>
                  <a:schemeClr val="accent2">
                    <a:lumMod val="90000"/>
                  </a:schemeClr>
                </a:solidFill>
                <a:latin typeface="Calibri" panose="020F0502020204030204" pitchFamily="34" charset="0"/>
              </a:rPr>
              <a:t>1. 	Einleitung</a:t>
            </a:r>
          </a:p>
          <a:p>
            <a:pPr defTabSz="180000">
              <a:spcAft>
                <a:spcPts val="600"/>
              </a:spcAft>
            </a:pPr>
            <a:r>
              <a:rPr lang="de-DE" dirty="0">
                <a:solidFill>
                  <a:schemeClr val="accent2">
                    <a:lumMod val="90000"/>
                  </a:schemeClr>
                </a:solidFill>
              </a:rPr>
              <a:t>	1.1 	Zielsetzung der Seminararbeit</a:t>
            </a:r>
          </a:p>
          <a:p>
            <a:pPr defTabSz="180000">
              <a:spcAft>
                <a:spcPts val="600"/>
              </a:spcAft>
            </a:pPr>
            <a:r>
              <a:rPr lang="de-DE" dirty="0">
                <a:solidFill>
                  <a:schemeClr val="accent2">
                    <a:lumMod val="90000"/>
                  </a:schemeClr>
                </a:solidFill>
              </a:rPr>
              <a:t>	1.2		Was ist Versionsverwaltung?</a:t>
            </a:r>
          </a:p>
          <a:p>
            <a:pPr defTabSz="180000">
              <a:spcAft>
                <a:spcPts val="600"/>
              </a:spcAft>
            </a:pPr>
            <a:r>
              <a:rPr lang="de-DE" dirty="0">
                <a:solidFill>
                  <a:schemeClr val="accent2">
                    <a:lumMod val="90000"/>
                  </a:schemeClr>
                </a:solidFill>
              </a:rPr>
              <a:t>	1.3 	Begriffliche Grundlagen</a:t>
            </a:r>
          </a:p>
          <a:p>
            <a:pPr defTabSz="180000">
              <a:spcAft>
                <a:spcPts val="600"/>
              </a:spcAft>
            </a:pPr>
            <a:r>
              <a:rPr lang="de-DE" b="1" dirty="0"/>
              <a:t>2. 	Versionsverwaltungskonzepte und -systeme</a:t>
            </a:r>
            <a:r>
              <a:rPr lang="de-DE" dirty="0">
                <a:latin typeface="Calibri" panose="020F0502020204030204" pitchFamily="34" charset="0"/>
              </a:rPr>
              <a:t>	</a:t>
            </a:r>
          </a:p>
          <a:p>
            <a:pPr defTabSz="180000">
              <a:spcAft>
                <a:spcPts val="600"/>
              </a:spcAft>
            </a:pPr>
            <a:r>
              <a:rPr lang="de-DE" dirty="0"/>
              <a:t>	2.1		Zentrale Versionsverwaltung (CVCS) mit SVN</a:t>
            </a:r>
          </a:p>
          <a:p>
            <a:pPr defTabSz="180000">
              <a:spcAft>
                <a:spcPts val="600"/>
              </a:spcAft>
            </a:pPr>
            <a:r>
              <a:rPr lang="de-DE" dirty="0"/>
              <a:t>	2.2 	Verteilte Versionsverwaltung (DVCS) mit Git</a:t>
            </a:r>
          </a:p>
          <a:p>
            <a:pPr defTabSz="180000">
              <a:spcAft>
                <a:spcPts val="600"/>
              </a:spcAft>
            </a:pPr>
            <a:r>
              <a:rPr lang="de-DE" dirty="0"/>
              <a:t>	2.3		Arbeitsprozesse von SVN und Git</a:t>
            </a:r>
          </a:p>
          <a:p>
            <a:pPr defTabSz="180000">
              <a:spcAft>
                <a:spcPts val="600"/>
              </a:spcAft>
            </a:pPr>
            <a:r>
              <a:rPr lang="de-DE" b="1" dirty="0">
                <a:solidFill>
                  <a:schemeClr val="accent2">
                    <a:lumMod val="90000"/>
                  </a:schemeClr>
                </a:solidFill>
              </a:rPr>
              <a:t>3.	Einsatz von </a:t>
            </a:r>
            <a:r>
              <a:rPr lang="de-DE" b="1" dirty="0" err="1">
                <a:solidFill>
                  <a:schemeClr val="accent2">
                    <a:lumMod val="90000"/>
                  </a:schemeClr>
                </a:solidFill>
              </a:rPr>
              <a:t>Git</a:t>
            </a:r>
            <a:endParaRPr lang="de-DE" b="1" dirty="0">
              <a:solidFill>
                <a:schemeClr val="accent2">
                  <a:lumMod val="90000"/>
                </a:schemeClr>
              </a:solidFill>
            </a:endParaRPr>
          </a:p>
          <a:p>
            <a:pPr defTabSz="180000">
              <a:spcAft>
                <a:spcPts val="600"/>
              </a:spcAft>
            </a:pPr>
            <a:r>
              <a:rPr lang="de-DE" dirty="0">
                <a:solidFill>
                  <a:schemeClr val="accent2">
                    <a:lumMod val="90000"/>
                  </a:schemeClr>
                </a:solidFill>
              </a:rPr>
              <a:t>	3.1 Installation von </a:t>
            </a:r>
            <a:r>
              <a:rPr lang="de-DE" dirty="0" err="1">
                <a:solidFill>
                  <a:schemeClr val="accent2">
                    <a:lumMod val="90000"/>
                  </a:schemeClr>
                </a:solidFill>
              </a:rPr>
              <a:t>Git</a:t>
            </a:r>
            <a:endParaRPr lang="de-DE" dirty="0">
              <a:solidFill>
                <a:schemeClr val="accent2">
                  <a:lumMod val="90000"/>
                </a:schemeClr>
              </a:solidFill>
            </a:endParaRPr>
          </a:p>
          <a:p>
            <a:pPr defTabSz="180000">
              <a:spcAft>
                <a:spcPts val="600"/>
              </a:spcAft>
            </a:pPr>
            <a:r>
              <a:rPr lang="de-DE" dirty="0">
                <a:solidFill>
                  <a:schemeClr val="accent2">
                    <a:lumMod val="90000"/>
                  </a:schemeClr>
                </a:solidFill>
              </a:rPr>
              <a:t>	3.2 Die Git-Kommandozeile</a:t>
            </a:r>
          </a:p>
          <a:p>
            <a:pPr defTabSz="180000">
              <a:spcAft>
                <a:spcPts val="600"/>
              </a:spcAft>
            </a:pPr>
            <a:r>
              <a:rPr lang="de-DE" dirty="0">
                <a:solidFill>
                  <a:schemeClr val="accent2">
                    <a:lumMod val="90000"/>
                  </a:schemeClr>
                </a:solidFill>
              </a:rPr>
              <a:t>	3.3 Grafische Benutzeroberflächen für </a:t>
            </a:r>
            <a:r>
              <a:rPr lang="de-DE" dirty="0" err="1">
                <a:solidFill>
                  <a:schemeClr val="accent2">
                    <a:lumMod val="90000"/>
                  </a:schemeClr>
                </a:solidFill>
              </a:rPr>
              <a:t>Git</a:t>
            </a:r>
            <a:endParaRPr lang="de-DE" dirty="0">
              <a:solidFill>
                <a:schemeClr val="accent2">
                  <a:lumMod val="90000"/>
                </a:schemeClr>
              </a:solidFill>
            </a:endParaRPr>
          </a:p>
          <a:p>
            <a:pPr defTabSz="180000">
              <a:spcAft>
                <a:spcPts val="600"/>
              </a:spcAft>
            </a:pPr>
            <a:r>
              <a:rPr lang="de-DE" b="1" dirty="0">
                <a:solidFill>
                  <a:schemeClr val="accent2">
                    <a:lumMod val="90000"/>
                  </a:schemeClr>
                </a:solidFill>
              </a:rPr>
              <a:t>4.	Git versus SVN</a:t>
            </a:r>
            <a:endParaRPr lang="de-DE" dirty="0">
              <a:solidFill>
                <a:schemeClr val="accent2">
                  <a:lumMod val="90000"/>
                </a:schemeClr>
              </a:solidFill>
            </a:endParaRPr>
          </a:p>
        </p:txBody>
      </p:sp>
      <p:sp>
        <p:nvSpPr>
          <p:cNvPr id="5" name="Textplatzhalter 4"/>
          <p:cNvSpPr>
            <a:spLocks noGrp="1"/>
          </p:cNvSpPr>
          <p:nvPr>
            <p:ph type="body" sz="quarter" idx="11"/>
          </p:nvPr>
        </p:nvSpPr>
        <p:spPr/>
        <p:txBody>
          <a:bodyPr/>
          <a:lstStyle/>
          <a:p>
            <a:endParaRPr lang="de-DE" dirty="0"/>
          </a:p>
        </p:txBody>
      </p:sp>
      <p:sp>
        <p:nvSpPr>
          <p:cNvPr id="2" name="Foliennummernplatzhalter 1"/>
          <p:cNvSpPr>
            <a:spLocks noGrp="1"/>
          </p:cNvSpPr>
          <p:nvPr>
            <p:ph type="sldNum" sz="quarter" idx="13"/>
          </p:nvPr>
        </p:nvSpPr>
        <p:spPr/>
        <p:txBody>
          <a:bodyPr/>
          <a:lstStyle/>
          <a:p>
            <a:fld id="{2E430B67-9B8D-45F2-8BD0-7EEC5CABEC81}" type="slidenum">
              <a:rPr lang="de-DE" smtClean="0"/>
              <a:pPr/>
              <a:t>11</a:t>
            </a:fld>
            <a:endParaRPr lang="de-DE"/>
          </a:p>
        </p:txBody>
      </p:sp>
    </p:spTree>
    <p:extLst>
      <p:ext uri="{BB962C8B-B14F-4D97-AF65-F5344CB8AC3E}">
        <p14:creationId xmlns:p14="http://schemas.microsoft.com/office/powerpoint/2010/main" val="418488338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hteck 3"/>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2" name="Foliennummernplatzhalter 1"/>
          <p:cNvSpPr>
            <a:spLocks noGrp="1"/>
          </p:cNvSpPr>
          <p:nvPr>
            <p:ph type="sldNum" sz="quarter" idx="13"/>
          </p:nvPr>
        </p:nvSpPr>
        <p:spPr/>
        <p:txBody>
          <a:bodyPr/>
          <a:lstStyle/>
          <a:p>
            <a:fld id="{2E430B67-9B8D-45F2-8BD0-7EEC5CABEC81}" type="slidenum">
              <a:rPr lang="de-DE" smtClean="0"/>
              <a:pPr/>
              <a:t>12</a:t>
            </a:fld>
            <a:endParaRPr lang="de-DE"/>
          </a:p>
        </p:txBody>
      </p:sp>
      <p:sp>
        <p:nvSpPr>
          <p:cNvPr id="8" name="Textplatzhalter 7"/>
          <p:cNvSpPr>
            <a:spLocks noGrp="1"/>
          </p:cNvSpPr>
          <p:nvPr>
            <p:ph type="body" sz="quarter" idx="16"/>
          </p:nvPr>
        </p:nvSpPr>
        <p:spPr/>
        <p:txBody>
          <a:bodyPr/>
          <a:lstStyle/>
          <a:p>
            <a:pPr marL="266700" indent="-266700">
              <a:spcAft>
                <a:spcPts val="600"/>
              </a:spcAft>
              <a:buFont typeface="+mj-lt"/>
              <a:buAutoNum type="arabicPeriod"/>
            </a:pPr>
            <a:r>
              <a:rPr lang="de-DE" sz="1400" dirty="0"/>
              <a:t>Einmalige lokale Speicherung der </a:t>
            </a:r>
            <a:r>
              <a:rPr lang="de-DE" sz="1400" i="1" dirty="0"/>
              <a:t>Repositories (R)</a:t>
            </a:r>
            <a:r>
              <a:rPr lang="de-DE" sz="1400" dirty="0"/>
              <a:t> und </a:t>
            </a:r>
            <a:r>
              <a:rPr lang="de-DE" sz="1400" i="1" dirty="0"/>
              <a:t>Working Directories (WD)</a:t>
            </a:r>
          </a:p>
          <a:p>
            <a:pPr marL="266700" indent="-266700">
              <a:spcAft>
                <a:spcPts val="600"/>
              </a:spcAft>
              <a:buFont typeface="+mj-lt"/>
              <a:buAutoNum type="arabicPeriod"/>
            </a:pPr>
            <a:r>
              <a:rPr lang="de-DE" sz="1400" i="1" dirty="0"/>
              <a:t>WDx</a:t>
            </a:r>
            <a:r>
              <a:rPr lang="de-DE" sz="1400" dirty="0"/>
              <a:t> und </a:t>
            </a:r>
            <a:r>
              <a:rPr lang="de-DE" sz="1400" i="1" dirty="0"/>
              <a:t>Rx </a:t>
            </a:r>
            <a:r>
              <a:rPr lang="de-DE" sz="1400" dirty="0"/>
              <a:t>liegen auf dem gleichen Computer</a:t>
            </a:r>
          </a:p>
          <a:p>
            <a:pPr marL="266700" indent="-266700">
              <a:spcAft>
                <a:spcPts val="600"/>
              </a:spcAft>
              <a:buFont typeface="+mj-lt"/>
              <a:buAutoNum type="arabicPeriod"/>
            </a:pPr>
            <a:r>
              <a:rPr lang="de-DE" sz="1400" dirty="0"/>
              <a:t>Computer mit </a:t>
            </a:r>
            <a:r>
              <a:rPr lang="de-DE" sz="1400" i="1" dirty="0"/>
              <a:t>LVCS</a:t>
            </a:r>
            <a:r>
              <a:rPr lang="de-DE" sz="1400" dirty="0"/>
              <a:t> ist einziger Zugangspunkt</a:t>
            </a:r>
          </a:p>
          <a:p>
            <a:pPr marL="266700" indent="-266700">
              <a:spcAft>
                <a:spcPts val="600"/>
              </a:spcAft>
              <a:buFont typeface="+mj-lt"/>
              <a:buAutoNum type="arabicPeriod"/>
            </a:pPr>
            <a:r>
              <a:rPr lang="de-DE" sz="1400" dirty="0"/>
              <a:t>Computerinterner </a:t>
            </a:r>
            <a:r>
              <a:rPr lang="de-DE" sz="1400" i="1" dirty="0"/>
              <a:t>Commit</a:t>
            </a:r>
          </a:p>
          <a:p>
            <a:endParaRPr lang="de-DE" sz="1400" dirty="0"/>
          </a:p>
          <a:p>
            <a:pPr marL="285750" indent="-285750">
              <a:buFontTx/>
              <a:buChar char="-"/>
            </a:pPr>
            <a:endParaRPr lang="de-DE" sz="1400" dirty="0"/>
          </a:p>
        </p:txBody>
      </p:sp>
      <p:sp>
        <p:nvSpPr>
          <p:cNvPr id="6" name="Textplatzhalter 5"/>
          <p:cNvSpPr>
            <a:spLocks noGrp="1"/>
          </p:cNvSpPr>
          <p:nvPr>
            <p:ph type="body" sz="quarter" idx="11"/>
          </p:nvPr>
        </p:nvSpPr>
        <p:spPr/>
        <p:txBody>
          <a:bodyPr/>
          <a:lstStyle/>
          <a:p>
            <a:r>
              <a:rPr lang="de-DE" dirty="0"/>
              <a:t>Lokale Versionsverwaltung (LVCS)</a:t>
            </a:r>
          </a:p>
        </p:txBody>
      </p:sp>
      <p:sp>
        <p:nvSpPr>
          <p:cNvPr id="5" name="Titel 4"/>
          <p:cNvSpPr>
            <a:spLocks noGrp="1"/>
          </p:cNvSpPr>
          <p:nvPr>
            <p:ph type="title"/>
          </p:nvPr>
        </p:nvSpPr>
        <p:spPr/>
        <p:txBody>
          <a:bodyPr/>
          <a:lstStyle/>
          <a:p>
            <a:r>
              <a:rPr lang="de-DE" dirty="0"/>
              <a:t>Versionsverwaltungskonzepte und -systeme</a:t>
            </a:r>
          </a:p>
        </p:txBody>
      </p:sp>
      <p:sp>
        <p:nvSpPr>
          <p:cNvPr id="10" name="Rechteck 9"/>
          <p:cNvSpPr/>
          <p:nvPr/>
        </p:nvSpPr>
        <p:spPr bwMode="auto">
          <a:xfrm>
            <a:off x="3682314" y="2794629"/>
            <a:ext cx="4476750" cy="2064004"/>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1" name="Abgerundetes Rechteck 10"/>
          <p:cNvSpPr/>
          <p:nvPr/>
        </p:nvSpPr>
        <p:spPr bwMode="auto">
          <a:xfrm>
            <a:off x="3834712" y="346455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2" name="Abgerundetes Rechteck 11"/>
          <p:cNvSpPr/>
          <p:nvPr/>
        </p:nvSpPr>
        <p:spPr bwMode="auto">
          <a:xfrm>
            <a:off x="6958911" y="346455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3" name="Abgerundetes Rechteck 12"/>
          <p:cNvSpPr/>
          <p:nvPr/>
        </p:nvSpPr>
        <p:spPr bwMode="auto">
          <a:xfrm>
            <a:off x="5401573" y="346455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4" name="Abgerundetes Rechteck 13"/>
          <p:cNvSpPr/>
          <p:nvPr/>
        </p:nvSpPr>
        <p:spPr bwMode="auto">
          <a:xfrm>
            <a:off x="3925197" y="374872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Vers. 3</a:t>
            </a:r>
          </a:p>
        </p:txBody>
      </p:sp>
      <p:sp>
        <p:nvSpPr>
          <p:cNvPr id="15" name="Abgerundetes Rechteck 14"/>
          <p:cNvSpPr/>
          <p:nvPr/>
        </p:nvSpPr>
        <p:spPr bwMode="auto">
          <a:xfrm>
            <a:off x="3925991" y="406582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Vers. 2</a:t>
            </a:r>
          </a:p>
        </p:txBody>
      </p:sp>
      <p:sp>
        <p:nvSpPr>
          <p:cNvPr id="16" name="Abgerundetes Rechteck 15"/>
          <p:cNvSpPr/>
          <p:nvPr/>
        </p:nvSpPr>
        <p:spPr bwMode="auto">
          <a:xfrm>
            <a:off x="3929166" y="438292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Vers. 1</a:t>
            </a:r>
          </a:p>
        </p:txBody>
      </p:sp>
      <p:sp>
        <p:nvSpPr>
          <p:cNvPr id="17" name="Abgerundetes Rechteck 16"/>
          <p:cNvSpPr/>
          <p:nvPr/>
        </p:nvSpPr>
        <p:spPr bwMode="auto">
          <a:xfrm>
            <a:off x="5495235" y="374872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Vers. 3</a:t>
            </a:r>
          </a:p>
        </p:txBody>
      </p:sp>
      <p:sp>
        <p:nvSpPr>
          <p:cNvPr id="18" name="Abgerundetes Rechteck 17"/>
          <p:cNvSpPr/>
          <p:nvPr/>
        </p:nvSpPr>
        <p:spPr bwMode="auto">
          <a:xfrm>
            <a:off x="5496029" y="406582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Vers. 2</a:t>
            </a:r>
          </a:p>
        </p:txBody>
      </p:sp>
      <p:sp>
        <p:nvSpPr>
          <p:cNvPr id="19" name="Abgerundetes Rechteck 18"/>
          <p:cNvSpPr/>
          <p:nvPr/>
        </p:nvSpPr>
        <p:spPr bwMode="auto">
          <a:xfrm>
            <a:off x="5499204" y="438292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Vers. 1</a:t>
            </a:r>
          </a:p>
        </p:txBody>
      </p:sp>
      <p:sp>
        <p:nvSpPr>
          <p:cNvPr id="20" name="Abgerundetes Rechteck 19"/>
          <p:cNvSpPr/>
          <p:nvPr/>
        </p:nvSpPr>
        <p:spPr bwMode="auto">
          <a:xfrm>
            <a:off x="7039871" y="374872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Vers. 3</a:t>
            </a:r>
          </a:p>
        </p:txBody>
      </p:sp>
      <p:sp>
        <p:nvSpPr>
          <p:cNvPr id="21" name="Abgerundetes Rechteck 20"/>
          <p:cNvSpPr/>
          <p:nvPr/>
        </p:nvSpPr>
        <p:spPr bwMode="auto">
          <a:xfrm>
            <a:off x="7040665" y="406582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Vers. 2</a:t>
            </a:r>
          </a:p>
        </p:txBody>
      </p:sp>
      <p:sp>
        <p:nvSpPr>
          <p:cNvPr id="22" name="Abgerundetes Rechteck 21"/>
          <p:cNvSpPr/>
          <p:nvPr/>
        </p:nvSpPr>
        <p:spPr bwMode="auto">
          <a:xfrm>
            <a:off x="7043840" y="438292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Vers. 1</a:t>
            </a:r>
          </a:p>
        </p:txBody>
      </p:sp>
      <p:sp>
        <p:nvSpPr>
          <p:cNvPr id="23" name="Textfeld 22"/>
          <p:cNvSpPr txBox="1"/>
          <p:nvPr/>
        </p:nvSpPr>
        <p:spPr>
          <a:xfrm>
            <a:off x="4239054" y="3515354"/>
            <a:ext cx="261290" cy="205184"/>
          </a:xfrm>
          <a:prstGeom prst="rect">
            <a:avLst/>
          </a:prstGeom>
          <a:noFill/>
        </p:spPr>
        <p:txBody>
          <a:bodyPr wrap="none" lIns="0" tIns="0" rIns="0" bIns="0" rtlCol="0">
            <a:spAutoFit/>
          </a:bodyPr>
          <a:lstStyle/>
          <a:p>
            <a:pPr algn="ctr"/>
            <a:r>
              <a:rPr lang="de-DE" sz="1600" dirty="0">
                <a:latin typeface="Arial" panose="020B0604020202020204" pitchFamily="34" charset="0"/>
                <a:cs typeface="Arial" panose="020B0604020202020204" pitchFamily="34" charset="0"/>
              </a:rPr>
              <a:t>R1</a:t>
            </a:r>
          </a:p>
        </p:txBody>
      </p:sp>
      <p:sp>
        <p:nvSpPr>
          <p:cNvPr id="24" name="Textfeld 23"/>
          <p:cNvSpPr txBox="1"/>
          <p:nvPr/>
        </p:nvSpPr>
        <p:spPr>
          <a:xfrm>
            <a:off x="5796390" y="3515354"/>
            <a:ext cx="261290" cy="205184"/>
          </a:xfrm>
          <a:prstGeom prst="rect">
            <a:avLst/>
          </a:prstGeom>
          <a:noFill/>
        </p:spPr>
        <p:txBody>
          <a:bodyPr wrap="none" lIns="0" tIns="0" rIns="0" bIns="0" rtlCol="0">
            <a:spAutoFit/>
          </a:bodyPr>
          <a:lstStyle/>
          <a:p>
            <a:pPr algn="ctr"/>
            <a:r>
              <a:rPr lang="de-DE" sz="1600" dirty="0">
                <a:latin typeface="Arial" panose="020B0604020202020204" pitchFamily="34" charset="0"/>
                <a:cs typeface="Arial" panose="020B0604020202020204" pitchFamily="34" charset="0"/>
              </a:rPr>
              <a:t>R2</a:t>
            </a:r>
          </a:p>
        </p:txBody>
      </p:sp>
      <p:sp>
        <p:nvSpPr>
          <p:cNvPr id="25" name="Textfeld 24"/>
          <p:cNvSpPr txBox="1"/>
          <p:nvPr/>
        </p:nvSpPr>
        <p:spPr>
          <a:xfrm>
            <a:off x="7359339" y="3515354"/>
            <a:ext cx="250068" cy="205184"/>
          </a:xfrm>
          <a:prstGeom prst="rect">
            <a:avLst/>
          </a:prstGeom>
          <a:noFill/>
        </p:spPr>
        <p:txBody>
          <a:bodyPr wrap="none" lIns="0" tIns="0" rIns="0" bIns="0" rtlCol="0">
            <a:spAutoFit/>
          </a:bodyPr>
          <a:lstStyle/>
          <a:p>
            <a:pPr algn="ctr"/>
            <a:r>
              <a:rPr lang="de-DE" sz="1600" dirty="0">
                <a:latin typeface="Arial" panose="020B0604020202020204" pitchFamily="34" charset="0"/>
                <a:cs typeface="Arial" panose="020B0604020202020204" pitchFamily="34" charset="0"/>
              </a:rPr>
              <a:t>Rx</a:t>
            </a:r>
          </a:p>
        </p:txBody>
      </p:sp>
      <p:sp>
        <p:nvSpPr>
          <p:cNvPr id="26" name="Textfeld 25"/>
          <p:cNvSpPr txBox="1"/>
          <p:nvPr/>
        </p:nvSpPr>
        <p:spPr>
          <a:xfrm>
            <a:off x="5124362" y="2639054"/>
            <a:ext cx="1624410" cy="339631"/>
          </a:xfrm>
          <a:prstGeom prst="rect">
            <a:avLst/>
          </a:prstGeom>
          <a:solidFill>
            <a:schemeClr val="bg1"/>
          </a:solidFill>
          <a:ln w="12700">
            <a:solidFill>
              <a:schemeClr val="tx1"/>
            </a:solidFill>
          </a:ln>
        </p:spPr>
        <p:txBody>
          <a:bodyPr wrap="none" lIns="36000" tIns="72000" rIns="36000" bIns="36000" rtlCol="0">
            <a:spAutoFit/>
          </a:bodyPr>
          <a:lstStyle>
            <a:defPPr>
              <a:defRPr lang="en-US"/>
            </a:defPPr>
            <a:lvl1pPr algn="ctr">
              <a:defRPr sz="1600"/>
            </a:lvl1pPr>
          </a:lstStyle>
          <a:p>
            <a:r>
              <a:rPr lang="de-DE" sz="2000" dirty="0"/>
              <a:t>LVCS-Computer</a:t>
            </a:r>
          </a:p>
        </p:txBody>
      </p:sp>
      <p:sp>
        <p:nvSpPr>
          <p:cNvPr id="27" name="Abgerundetes Rechteck 26"/>
          <p:cNvSpPr/>
          <p:nvPr/>
        </p:nvSpPr>
        <p:spPr bwMode="auto">
          <a:xfrm>
            <a:off x="3834711" y="3063174"/>
            <a:ext cx="1050925" cy="298443"/>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WD1</a:t>
            </a:r>
          </a:p>
        </p:txBody>
      </p:sp>
      <p:sp>
        <p:nvSpPr>
          <p:cNvPr id="28" name="Abgerundetes Rechteck 27"/>
          <p:cNvSpPr/>
          <p:nvPr/>
        </p:nvSpPr>
        <p:spPr bwMode="auto">
          <a:xfrm>
            <a:off x="5405864" y="3063174"/>
            <a:ext cx="1050925" cy="298443"/>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WD2</a:t>
            </a:r>
          </a:p>
        </p:txBody>
      </p:sp>
      <p:sp>
        <p:nvSpPr>
          <p:cNvPr id="29" name="Abgerundetes Rechteck 28"/>
          <p:cNvSpPr/>
          <p:nvPr/>
        </p:nvSpPr>
        <p:spPr bwMode="auto">
          <a:xfrm>
            <a:off x="6958910" y="3063174"/>
            <a:ext cx="1050925" cy="298443"/>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WDx</a:t>
            </a:r>
          </a:p>
        </p:txBody>
      </p:sp>
      <p:cxnSp>
        <p:nvCxnSpPr>
          <p:cNvPr id="30" name="Gewinkelte Verbindung 2"/>
          <p:cNvCxnSpPr/>
          <p:nvPr/>
        </p:nvCxnSpPr>
        <p:spPr bwMode="auto">
          <a:xfrm>
            <a:off x="4022042" y="3369113"/>
            <a:ext cx="0" cy="379610"/>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Gewinkelte Verbindung 2"/>
          <p:cNvCxnSpPr/>
          <p:nvPr/>
        </p:nvCxnSpPr>
        <p:spPr bwMode="auto">
          <a:xfrm>
            <a:off x="5596842" y="3369113"/>
            <a:ext cx="0" cy="379610"/>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Gewinkelte Verbindung 2"/>
          <p:cNvCxnSpPr/>
          <p:nvPr/>
        </p:nvCxnSpPr>
        <p:spPr bwMode="auto">
          <a:xfrm>
            <a:off x="7136717" y="3369113"/>
            <a:ext cx="0" cy="379610"/>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feld 2"/>
          <p:cNvSpPr txBox="1"/>
          <p:nvPr/>
        </p:nvSpPr>
        <p:spPr>
          <a:xfrm>
            <a:off x="3682314" y="5016500"/>
            <a:ext cx="1847365" cy="205184"/>
          </a:xfrm>
          <a:prstGeom prst="rect">
            <a:avLst/>
          </a:prstGeom>
          <a:noFill/>
        </p:spPr>
        <p:txBody>
          <a:bodyPr wrap="none" lIns="0" tIns="0" rIns="0" bIns="0" rtlCol="0">
            <a:spAutoFit/>
          </a:bodyPr>
          <a:lstStyle/>
          <a:p>
            <a:r>
              <a:rPr lang="de-DE" sz="1600" dirty="0">
                <a:latin typeface="Calibri" panose="020F0502020204030204" pitchFamily="34" charset="0"/>
              </a:rPr>
              <a:t>1. Anlage Repositories</a:t>
            </a:r>
          </a:p>
        </p:txBody>
      </p:sp>
      <p:sp>
        <p:nvSpPr>
          <p:cNvPr id="33" name="Textfeld 32"/>
          <p:cNvSpPr txBox="1"/>
          <p:nvPr/>
        </p:nvSpPr>
        <p:spPr>
          <a:xfrm>
            <a:off x="3682314" y="5302895"/>
            <a:ext cx="1820563" cy="205184"/>
          </a:xfrm>
          <a:prstGeom prst="rect">
            <a:avLst/>
          </a:prstGeom>
          <a:noFill/>
        </p:spPr>
        <p:txBody>
          <a:bodyPr wrap="none" lIns="0" tIns="0" rIns="0" bIns="0" rtlCol="0">
            <a:spAutoFit/>
          </a:bodyPr>
          <a:lstStyle/>
          <a:p>
            <a:r>
              <a:rPr lang="de-DE" sz="1600" dirty="0">
                <a:latin typeface="Calibri" panose="020F0502020204030204" pitchFamily="34" charset="0"/>
              </a:rPr>
              <a:t>2. Dateien hinzufügen</a:t>
            </a:r>
          </a:p>
        </p:txBody>
      </p:sp>
      <p:sp>
        <p:nvSpPr>
          <p:cNvPr id="34" name="Textfeld 33"/>
          <p:cNvSpPr txBox="1"/>
          <p:nvPr/>
        </p:nvSpPr>
        <p:spPr>
          <a:xfrm>
            <a:off x="3682314" y="5586468"/>
            <a:ext cx="1908086" cy="205184"/>
          </a:xfrm>
          <a:prstGeom prst="rect">
            <a:avLst/>
          </a:prstGeom>
          <a:noFill/>
        </p:spPr>
        <p:txBody>
          <a:bodyPr wrap="none" lIns="0" tIns="0" rIns="0" bIns="0" rtlCol="0">
            <a:spAutoFit/>
          </a:bodyPr>
          <a:lstStyle/>
          <a:p>
            <a:r>
              <a:rPr lang="de-DE" sz="1600" dirty="0">
                <a:latin typeface="Calibri" panose="020F0502020204030204" pitchFamily="34" charset="0"/>
              </a:rPr>
              <a:t>3. Dateien auschecken </a:t>
            </a:r>
          </a:p>
        </p:txBody>
      </p:sp>
      <p:sp>
        <p:nvSpPr>
          <p:cNvPr id="35" name="Textfeld 34"/>
          <p:cNvSpPr txBox="1"/>
          <p:nvPr/>
        </p:nvSpPr>
        <p:spPr>
          <a:xfrm>
            <a:off x="3682313" y="5870040"/>
            <a:ext cx="2311402" cy="205184"/>
          </a:xfrm>
          <a:prstGeom prst="rect">
            <a:avLst/>
          </a:prstGeom>
          <a:noFill/>
        </p:spPr>
        <p:txBody>
          <a:bodyPr wrap="none" lIns="0" tIns="0" rIns="0" bIns="0" rtlCol="0">
            <a:spAutoFit/>
          </a:bodyPr>
          <a:lstStyle/>
          <a:p>
            <a:r>
              <a:rPr lang="de-DE" sz="1600" dirty="0">
                <a:latin typeface="Calibri" panose="020F0502020204030204" pitchFamily="34" charset="0"/>
              </a:rPr>
              <a:t>4. Commit der Änderungen </a:t>
            </a:r>
          </a:p>
        </p:txBody>
      </p:sp>
    </p:spTree>
    <p:extLst>
      <p:ext uri="{BB962C8B-B14F-4D97-AF65-F5344CB8AC3E}">
        <p14:creationId xmlns:p14="http://schemas.microsoft.com/office/powerpoint/2010/main" val="34373288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7" grpId="0" animBg="1"/>
      <p:bldP spid="28" grpId="0" animBg="1"/>
      <p:bldP spid="29" grpId="0" animBg="1"/>
      <p:bldP spid="3" grpId="0"/>
      <p:bldP spid="33" grpId="0"/>
      <p:bldP spid="34"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 name="Ellipse 38"/>
          <p:cNvSpPr>
            <a:spLocks noChangeAspect="1"/>
          </p:cNvSpPr>
          <p:nvPr/>
        </p:nvSpPr>
        <p:spPr bwMode="auto">
          <a:xfrm>
            <a:off x="3581162" y="3880169"/>
            <a:ext cx="731520" cy="731520"/>
          </a:xfrm>
          <a:prstGeom prst="ellipse">
            <a:avLst/>
          </a:prstGeom>
          <a:solidFill>
            <a:srgbClr val="00B0F0"/>
          </a:solidFill>
          <a:ln w="34925" cap="rnd">
            <a:solidFill>
              <a:srgbClr val="00B0F0"/>
            </a:solidFill>
            <a:prstDash val="sysDot"/>
            <a:miter lim="800000"/>
            <a:headEnd/>
            <a:tailEnd/>
          </a:ln>
          <a:effectLst>
            <a:outerShdw blurRad="317500" dir="2700000" algn="ctr">
              <a:srgbClr val="000000">
                <a:alpha val="43000"/>
              </a:srgbClr>
            </a:outerShdw>
          </a:effectLst>
          <a:scene3d>
            <a:camera prst="isometricOffAxis1Top"/>
            <a:lightRig rig="threePt" dir="t">
              <a:rot lat="0" lon="0" rev="0"/>
            </a:lightRig>
          </a:scene3d>
          <a:sp3d extrusionH="38100" prstMaterial="clear">
            <a:bevelT w="260350" h="50800" prst="softRound"/>
            <a:bevelB prst="softRound"/>
          </a:sp3d>
          <a:extLst/>
        </p:spPr>
        <p:txBody>
          <a:bodyPr wrap="none" rtlCol="0" anchor="ctr"/>
          <a:lstStyle/>
          <a:p>
            <a:pPr algn="ctr"/>
            <a:endParaRPr lang="de-DE">
              <a:latin typeface="Rotis Semi Sans Std Light" pitchFamily="34" charset="0"/>
            </a:endParaRPr>
          </a:p>
        </p:txBody>
      </p:sp>
      <p:sp>
        <p:nvSpPr>
          <p:cNvPr id="4" name="Rechteck 3"/>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2" name="Foliennummernplatzhalter 1"/>
          <p:cNvSpPr>
            <a:spLocks noGrp="1"/>
          </p:cNvSpPr>
          <p:nvPr>
            <p:ph type="sldNum" sz="quarter" idx="13"/>
          </p:nvPr>
        </p:nvSpPr>
        <p:spPr/>
        <p:txBody>
          <a:bodyPr/>
          <a:lstStyle/>
          <a:p>
            <a:fld id="{2E430B67-9B8D-45F2-8BD0-7EEC5CABEC81}" type="slidenum">
              <a:rPr lang="de-DE" smtClean="0"/>
              <a:pPr/>
              <a:t>13</a:t>
            </a:fld>
            <a:endParaRPr lang="de-DE"/>
          </a:p>
        </p:txBody>
      </p:sp>
      <p:sp>
        <p:nvSpPr>
          <p:cNvPr id="8" name="Textplatzhalter 7"/>
          <p:cNvSpPr>
            <a:spLocks noGrp="1"/>
          </p:cNvSpPr>
          <p:nvPr>
            <p:ph type="body" sz="quarter" idx="16"/>
          </p:nvPr>
        </p:nvSpPr>
        <p:spPr/>
        <p:txBody>
          <a:bodyPr/>
          <a:lstStyle/>
          <a:p>
            <a:pPr marL="266700" indent="-266700">
              <a:spcAft>
                <a:spcPts val="0"/>
              </a:spcAft>
              <a:buFont typeface="Calibri" panose="020F0502020204030204" pitchFamily="34" charset="0"/>
              <a:buChar char="›"/>
            </a:pPr>
            <a:r>
              <a:rPr lang="de-DE" sz="1400" dirty="0"/>
              <a:t>Problematik:</a:t>
            </a:r>
          </a:p>
          <a:p>
            <a:pPr marL="266700">
              <a:spcAft>
                <a:spcPts val="600"/>
              </a:spcAft>
            </a:pPr>
            <a:r>
              <a:rPr lang="de-DE" sz="1400" b="1" dirty="0"/>
              <a:t>Kooperatives Arbeiten nicht möglich</a:t>
            </a:r>
            <a:endParaRPr lang="de-DE" sz="1400" dirty="0"/>
          </a:p>
          <a:p>
            <a:pPr marL="285750" indent="-285750">
              <a:buFontTx/>
              <a:buChar char="-"/>
            </a:pPr>
            <a:endParaRPr lang="de-DE" sz="1400" dirty="0"/>
          </a:p>
        </p:txBody>
      </p:sp>
      <p:sp>
        <p:nvSpPr>
          <p:cNvPr id="6" name="Textplatzhalter 5"/>
          <p:cNvSpPr>
            <a:spLocks noGrp="1"/>
          </p:cNvSpPr>
          <p:nvPr>
            <p:ph type="body" sz="quarter" idx="11"/>
          </p:nvPr>
        </p:nvSpPr>
        <p:spPr/>
        <p:txBody>
          <a:bodyPr/>
          <a:lstStyle/>
          <a:p>
            <a:r>
              <a:rPr lang="de-DE" dirty="0"/>
              <a:t>Lokale Versionsverwaltung (LVCS)</a:t>
            </a:r>
          </a:p>
        </p:txBody>
      </p:sp>
      <p:sp>
        <p:nvSpPr>
          <p:cNvPr id="5" name="Titel 4"/>
          <p:cNvSpPr>
            <a:spLocks noGrp="1"/>
          </p:cNvSpPr>
          <p:nvPr>
            <p:ph type="title"/>
          </p:nvPr>
        </p:nvSpPr>
        <p:spPr/>
        <p:txBody>
          <a:bodyPr/>
          <a:lstStyle/>
          <a:p>
            <a:r>
              <a:rPr lang="de-DE" dirty="0"/>
              <a:t>Versionsverwaltungskonzepte und -systeme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8" y="4662489"/>
            <a:ext cx="2607469" cy="1357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Grafik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0921" y="2261091"/>
            <a:ext cx="777401" cy="2003611"/>
          </a:xfrm>
          <a:prstGeom prst="rect">
            <a:avLst/>
          </a:prstGeom>
        </p:spPr>
      </p:pic>
      <p:sp>
        <p:nvSpPr>
          <p:cNvPr id="42" name="Ellipse 41"/>
          <p:cNvSpPr>
            <a:spLocks noChangeAspect="1"/>
          </p:cNvSpPr>
          <p:nvPr/>
        </p:nvSpPr>
        <p:spPr bwMode="auto">
          <a:xfrm>
            <a:off x="7954817" y="3467632"/>
            <a:ext cx="585216" cy="585216"/>
          </a:xfrm>
          <a:prstGeom prst="ellipse">
            <a:avLst/>
          </a:prstGeom>
          <a:solidFill>
            <a:srgbClr val="00B0F0"/>
          </a:solidFill>
          <a:ln w="34925" cap="rnd">
            <a:solidFill>
              <a:srgbClr val="00B0F0"/>
            </a:solidFill>
            <a:prstDash val="sysDot"/>
            <a:miter lim="800000"/>
            <a:headEnd/>
            <a:tailEnd/>
          </a:ln>
          <a:effectLst>
            <a:outerShdw blurRad="317500" dir="2700000" algn="ctr">
              <a:srgbClr val="000000">
                <a:alpha val="43000"/>
              </a:srgbClr>
            </a:outerShdw>
          </a:effectLst>
          <a:scene3d>
            <a:camera prst="isometricOffAxis1Top"/>
            <a:lightRig rig="threePt" dir="t">
              <a:rot lat="0" lon="0" rev="0"/>
            </a:lightRig>
          </a:scene3d>
          <a:sp3d extrusionH="38100" prstMaterial="clear">
            <a:bevelT w="260350" h="50800" prst="softRound"/>
            <a:bevelB prst="softRound"/>
          </a:sp3d>
          <a:extLst/>
        </p:spPr>
        <p:txBody>
          <a:bodyPr wrap="none" rtlCol="0" anchor="ctr"/>
          <a:lstStyle/>
          <a:p>
            <a:pPr algn="ctr"/>
            <a:endParaRPr lang="de-DE">
              <a:latin typeface="Rotis Semi Sans Std Light" pitchFamily="34" charset="0"/>
            </a:endParaRPr>
          </a:p>
        </p:txBody>
      </p:sp>
      <p:sp>
        <p:nvSpPr>
          <p:cNvPr id="43" name="Ellipse 42"/>
          <p:cNvSpPr>
            <a:spLocks noChangeAspect="1"/>
          </p:cNvSpPr>
          <p:nvPr/>
        </p:nvSpPr>
        <p:spPr bwMode="auto">
          <a:xfrm>
            <a:off x="5978684" y="2427678"/>
            <a:ext cx="414772" cy="414772"/>
          </a:xfrm>
          <a:prstGeom prst="ellipse">
            <a:avLst/>
          </a:prstGeom>
          <a:solidFill>
            <a:srgbClr val="00B0F0"/>
          </a:solidFill>
          <a:ln w="34925" cap="rnd">
            <a:solidFill>
              <a:srgbClr val="00B0F0"/>
            </a:solidFill>
            <a:prstDash val="sysDot"/>
            <a:miter lim="800000"/>
            <a:headEnd/>
            <a:tailEnd/>
          </a:ln>
          <a:effectLst>
            <a:outerShdw blurRad="317500" dir="2700000" algn="ctr">
              <a:srgbClr val="000000">
                <a:alpha val="43000"/>
              </a:srgbClr>
            </a:outerShdw>
          </a:effectLst>
          <a:scene3d>
            <a:camera prst="isometricOffAxis1Top"/>
            <a:lightRig rig="threePt" dir="t">
              <a:rot lat="0" lon="0" rev="0"/>
            </a:lightRig>
          </a:scene3d>
          <a:sp3d extrusionH="38100" prstMaterial="clear">
            <a:bevelT w="260350" h="50800" prst="softRound"/>
            <a:bevelB prst="softRound"/>
          </a:sp3d>
          <a:extLst/>
        </p:spPr>
        <p:txBody>
          <a:bodyPr wrap="none" rtlCol="0" anchor="ctr"/>
          <a:lstStyle/>
          <a:p>
            <a:pPr algn="ctr"/>
            <a:endParaRPr lang="de-DE">
              <a:latin typeface="Rotis Semi Sans Std Light" pitchFamily="34" charset="0"/>
            </a:endParaRPr>
          </a:p>
        </p:txBody>
      </p:sp>
      <p:pic>
        <p:nvPicPr>
          <p:cNvPr id="44" name="Grafik 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2982" y="2342054"/>
            <a:ext cx="554286" cy="1428571"/>
          </a:xfrm>
          <a:prstGeom prst="rect">
            <a:avLst/>
          </a:prstGeom>
        </p:spPr>
      </p:pic>
      <p:pic>
        <p:nvPicPr>
          <p:cNvPr id="46" name="Grafik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3739" y="1705726"/>
            <a:ext cx="369524" cy="952381"/>
          </a:xfrm>
          <a:prstGeom prst="rect">
            <a:avLst/>
          </a:prstGeom>
        </p:spPr>
      </p:pic>
      <p:sp>
        <p:nvSpPr>
          <p:cNvPr id="51" name="Rechteck 50"/>
          <p:cNvSpPr/>
          <p:nvPr/>
        </p:nvSpPr>
        <p:spPr bwMode="auto">
          <a:xfrm rot="19569565">
            <a:off x="5153486" y="3040274"/>
            <a:ext cx="914400" cy="914400"/>
          </a:xfrm>
          <a:prstGeom prst="rect">
            <a:avLst/>
          </a:prstGeom>
          <a:solidFill>
            <a:schemeClr val="bg1"/>
          </a:solidFill>
          <a:ln w="0" cap="rnd">
            <a:noFill/>
            <a:prstDash val="sysDot"/>
            <a:miter lim="800000"/>
            <a:headEnd/>
            <a:tailEnd/>
          </a:ln>
          <a:effectLst/>
          <a:extLst/>
        </p:spPr>
        <p:txBody>
          <a:bodyPr wrap="none" rtlCol="0" anchor="ctr"/>
          <a:lstStyle/>
          <a:p>
            <a:pPr algn="ctr"/>
            <a:endParaRPr lang="de-DE">
              <a:latin typeface="Rotis Semi Sans Std Light" pitchFamily="34" charset="0"/>
            </a:endParaRPr>
          </a:p>
        </p:txBody>
      </p:sp>
      <p:cxnSp>
        <p:nvCxnSpPr>
          <p:cNvPr id="53" name="Gerade Verbindung 52"/>
          <p:cNvCxnSpPr/>
          <p:nvPr/>
        </p:nvCxnSpPr>
        <p:spPr bwMode="auto">
          <a:xfrm>
            <a:off x="4348322" y="1604963"/>
            <a:ext cx="4376578" cy="4595812"/>
          </a:xfrm>
          <a:prstGeom prst="line">
            <a:avLst/>
          </a:prstGeom>
          <a:noFill/>
          <a:ln w="9525" cap="flat" cmpd="sng" algn="ctr">
            <a:solidFill>
              <a:srgbClr val="FF0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51681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hteck 54"/>
          <p:cNvSpPr/>
          <p:nvPr/>
        </p:nvSpPr>
        <p:spPr bwMode="auto">
          <a:xfrm>
            <a:off x="2651299" y="5232923"/>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p>
        </p:txBody>
      </p:sp>
      <p:sp>
        <p:nvSpPr>
          <p:cNvPr id="6" name="Foliennummernplatzhalter 5"/>
          <p:cNvSpPr>
            <a:spLocks noGrp="1"/>
          </p:cNvSpPr>
          <p:nvPr>
            <p:ph type="sldNum" sz="quarter" idx="13"/>
          </p:nvPr>
        </p:nvSpPr>
        <p:spPr/>
        <p:txBody>
          <a:bodyPr/>
          <a:lstStyle/>
          <a:p>
            <a:fld id="{2E430B67-9B8D-45F2-8BD0-7EEC5CABEC81}" type="slidenum">
              <a:rPr lang="de-DE" smtClean="0"/>
              <a:pPr/>
              <a:t>14</a:t>
            </a:fld>
            <a:endParaRPr lang="de-DE"/>
          </a:p>
        </p:txBody>
      </p:sp>
      <p:sp>
        <p:nvSpPr>
          <p:cNvPr id="8" name="Textplatzhalter 7"/>
          <p:cNvSpPr>
            <a:spLocks noGrp="1"/>
          </p:cNvSpPr>
          <p:nvPr>
            <p:ph type="body" sz="quarter" idx="16"/>
          </p:nvPr>
        </p:nvSpPr>
        <p:spPr>
          <a:xfrm>
            <a:off x="76200" y="1556829"/>
            <a:ext cx="2333626" cy="4639543"/>
          </a:xfrm>
        </p:spPr>
        <p:txBody>
          <a:bodyPr/>
          <a:lstStyle/>
          <a:p>
            <a:pPr marL="342900" indent="-342900">
              <a:buFont typeface="+mj-lt"/>
              <a:buAutoNum type="arabicPeriod"/>
            </a:pPr>
            <a:r>
              <a:rPr lang="de-DE" dirty="0"/>
              <a:t>Server + Clients</a:t>
            </a:r>
          </a:p>
          <a:p>
            <a:pPr marL="342900" indent="-342900">
              <a:buFont typeface="+mj-lt"/>
              <a:buAutoNum type="arabicPeriod"/>
            </a:pPr>
            <a:r>
              <a:rPr lang="de-DE" dirty="0"/>
              <a:t>Repositories mit versionierten Dateien</a:t>
            </a:r>
          </a:p>
          <a:p>
            <a:pPr marL="342900" indent="-342900">
              <a:buFont typeface="+mj-lt"/>
              <a:buAutoNum type="arabicPeriod"/>
            </a:pPr>
            <a:r>
              <a:rPr lang="de-DE" dirty="0"/>
              <a:t>Checkout in Working Directories</a:t>
            </a:r>
          </a:p>
          <a:p>
            <a:pPr marL="342900" indent="-342900">
              <a:buFont typeface="+mj-lt"/>
              <a:buAutoNum type="arabicPeriod"/>
            </a:pPr>
            <a:r>
              <a:rPr lang="de-DE" dirty="0"/>
              <a:t>Commit in Repositories</a:t>
            </a:r>
          </a:p>
          <a:p>
            <a:pPr marL="285750" indent="-285750">
              <a:buFontTx/>
              <a:buChar char="-"/>
            </a:pPr>
            <a:endParaRPr lang="de-DE" dirty="0"/>
          </a:p>
        </p:txBody>
      </p:sp>
      <p:sp>
        <p:nvSpPr>
          <p:cNvPr id="3" name="Textplatzhalter 2"/>
          <p:cNvSpPr>
            <a:spLocks noGrp="1"/>
          </p:cNvSpPr>
          <p:nvPr>
            <p:ph type="body" sz="quarter" idx="11"/>
          </p:nvPr>
        </p:nvSpPr>
        <p:spPr/>
        <p:txBody>
          <a:bodyPr/>
          <a:lstStyle/>
          <a:p>
            <a:r>
              <a:rPr lang="de-DE" dirty="0"/>
              <a:t>Zentrale Versionsverwaltung (CVCS) mit SVN</a:t>
            </a:r>
          </a:p>
        </p:txBody>
      </p:sp>
      <p:sp>
        <p:nvSpPr>
          <p:cNvPr id="4" name="Titel 3"/>
          <p:cNvSpPr>
            <a:spLocks noGrp="1"/>
          </p:cNvSpPr>
          <p:nvPr>
            <p:ph type="title"/>
          </p:nvPr>
        </p:nvSpPr>
        <p:spPr/>
        <p:txBody>
          <a:bodyPr/>
          <a:lstStyle/>
          <a:p>
            <a:r>
              <a:rPr lang="de-DE" dirty="0"/>
              <a:t>Versionsverwaltungskonzepte und -systeme</a:t>
            </a:r>
            <a:endParaRPr lang="de-DE" dirty="0">
              <a:latin typeface="Calibri" panose="020F0502020204030204" pitchFamily="34" charset="0"/>
            </a:endParaRPr>
          </a:p>
        </p:txBody>
      </p:sp>
      <p:sp>
        <p:nvSpPr>
          <p:cNvPr id="9" name="Rechteck 8"/>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10" name="Rechteck 9"/>
          <p:cNvSpPr/>
          <p:nvPr/>
        </p:nvSpPr>
        <p:spPr bwMode="auto">
          <a:xfrm>
            <a:off x="3607279" y="1905539"/>
            <a:ext cx="4476750" cy="1958975"/>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1" name="Rechteck 10"/>
          <p:cNvSpPr/>
          <p:nvPr/>
        </p:nvSpPr>
        <p:spPr bwMode="auto">
          <a:xfrm>
            <a:off x="5960260" y="5237958"/>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p>
        </p:txBody>
      </p:sp>
      <p:sp>
        <p:nvSpPr>
          <p:cNvPr id="15" name="Abgerundetes Rechteck 14"/>
          <p:cNvSpPr/>
          <p:nvPr/>
        </p:nvSpPr>
        <p:spPr bwMode="auto">
          <a:xfrm>
            <a:off x="3759677"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6" name="Abgerundetes Rechteck 15"/>
          <p:cNvSpPr/>
          <p:nvPr/>
        </p:nvSpPr>
        <p:spPr bwMode="auto">
          <a:xfrm>
            <a:off x="6883876"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7" name="Abgerundetes Rechteck 16"/>
          <p:cNvSpPr/>
          <p:nvPr/>
        </p:nvSpPr>
        <p:spPr bwMode="auto">
          <a:xfrm>
            <a:off x="5326538"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8" name="Abgerundetes Rechteck 17"/>
          <p:cNvSpPr/>
          <p:nvPr/>
        </p:nvSpPr>
        <p:spPr bwMode="auto">
          <a:xfrm>
            <a:off x="3850162"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3</a:t>
            </a:r>
          </a:p>
        </p:txBody>
      </p:sp>
      <p:sp>
        <p:nvSpPr>
          <p:cNvPr id="19" name="Abgerundetes Rechteck 18"/>
          <p:cNvSpPr/>
          <p:nvPr/>
        </p:nvSpPr>
        <p:spPr bwMode="auto">
          <a:xfrm>
            <a:off x="3850956"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2</a:t>
            </a:r>
          </a:p>
        </p:txBody>
      </p:sp>
      <p:sp>
        <p:nvSpPr>
          <p:cNvPr id="20" name="Abgerundetes Rechteck 19"/>
          <p:cNvSpPr/>
          <p:nvPr/>
        </p:nvSpPr>
        <p:spPr bwMode="auto">
          <a:xfrm>
            <a:off x="3854131"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1</a:t>
            </a:r>
          </a:p>
        </p:txBody>
      </p:sp>
      <p:sp>
        <p:nvSpPr>
          <p:cNvPr id="22" name="Abgerundetes Rechteck 21"/>
          <p:cNvSpPr/>
          <p:nvPr/>
        </p:nvSpPr>
        <p:spPr bwMode="auto">
          <a:xfrm>
            <a:off x="5420994"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2</a:t>
            </a:r>
          </a:p>
        </p:txBody>
      </p:sp>
      <p:sp>
        <p:nvSpPr>
          <p:cNvPr id="23" name="Abgerundetes Rechteck 22"/>
          <p:cNvSpPr/>
          <p:nvPr/>
        </p:nvSpPr>
        <p:spPr bwMode="auto">
          <a:xfrm>
            <a:off x="5424169"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1</a:t>
            </a:r>
          </a:p>
        </p:txBody>
      </p:sp>
      <p:sp>
        <p:nvSpPr>
          <p:cNvPr id="25" name="Abgerundetes Rechteck 24"/>
          <p:cNvSpPr/>
          <p:nvPr/>
        </p:nvSpPr>
        <p:spPr bwMode="auto">
          <a:xfrm>
            <a:off x="6965630"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2</a:t>
            </a:r>
          </a:p>
        </p:txBody>
      </p:sp>
      <p:sp>
        <p:nvSpPr>
          <p:cNvPr id="26" name="Abgerundetes Rechteck 25"/>
          <p:cNvSpPr/>
          <p:nvPr/>
        </p:nvSpPr>
        <p:spPr bwMode="auto">
          <a:xfrm>
            <a:off x="6968805"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1</a:t>
            </a:r>
          </a:p>
        </p:txBody>
      </p:sp>
      <p:sp>
        <p:nvSpPr>
          <p:cNvPr id="27" name="Textfeld 26"/>
          <p:cNvSpPr txBox="1"/>
          <p:nvPr/>
        </p:nvSpPr>
        <p:spPr>
          <a:xfrm>
            <a:off x="4164019" y="2454814"/>
            <a:ext cx="261290" cy="205184"/>
          </a:xfrm>
          <a:prstGeom prst="rect">
            <a:avLst/>
          </a:prstGeom>
          <a:noFill/>
        </p:spPr>
        <p:txBody>
          <a:bodyPr wrap="none" lIns="0" tIns="0" rIns="0" bIns="0" rtlCol="0">
            <a:spAutoFit/>
          </a:bodyPr>
          <a:lstStyle/>
          <a:p>
            <a:pPr algn="ctr"/>
            <a:r>
              <a:rPr lang="de-DE" sz="1600" dirty="0">
                <a:latin typeface="Arial" panose="020B0604020202020204" pitchFamily="34" charset="0"/>
                <a:cs typeface="Arial" panose="020B0604020202020204" pitchFamily="34" charset="0"/>
              </a:rPr>
              <a:t>R1</a:t>
            </a:r>
          </a:p>
        </p:txBody>
      </p:sp>
      <p:sp>
        <p:nvSpPr>
          <p:cNvPr id="28" name="Textfeld 27"/>
          <p:cNvSpPr txBox="1"/>
          <p:nvPr/>
        </p:nvSpPr>
        <p:spPr>
          <a:xfrm>
            <a:off x="5721355" y="2454814"/>
            <a:ext cx="261290" cy="205184"/>
          </a:xfrm>
          <a:prstGeom prst="rect">
            <a:avLst/>
          </a:prstGeom>
          <a:noFill/>
        </p:spPr>
        <p:txBody>
          <a:bodyPr wrap="none" lIns="0" tIns="0" rIns="0" bIns="0" rtlCol="0">
            <a:spAutoFit/>
          </a:bodyPr>
          <a:lstStyle/>
          <a:p>
            <a:pPr algn="ctr"/>
            <a:r>
              <a:rPr lang="de-DE" sz="1600" dirty="0">
                <a:latin typeface="Arial" panose="020B0604020202020204" pitchFamily="34" charset="0"/>
                <a:cs typeface="Arial" panose="020B0604020202020204" pitchFamily="34" charset="0"/>
              </a:rPr>
              <a:t>R2</a:t>
            </a:r>
          </a:p>
        </p:txBody>
      </p:sp>
      <p:sp>
        <p:nvSpPr>
          <p:cNvPr id="29" name="Textfeld 28"/>
          <p:cNvSpPr txBox="1"/>
          <p:nvPr/>
        </p:nvSpPr>
        <p:spPr>
          <a:xfrm>
            <a:off x="7278693" y="2454814"/>
            <a:ext cx="261290" cy="205184"/>
          </a:xfrm>
          <a:prstGeom prst="rect">
            <a:avLst/>
          </a:prstGeom>
          <a:noFill/>
        </p:spPr>
        <p:txBody>
          <a:bodyPr wrap="none" lIns="0" tIns="0" rIns="0" bIns="0" rtlCol="0">
            <a:spAutoFit/>
          </a:bodyPr>
          <a:lstStyle/>
          <a:p>
            <a:pPr algn="ctr"/>
            <a:r>
              <a:rPr lang="de-DE" sz="1600" dirty="0">
                <a:latin typeface="Arial" panose="020B0604020202020204" pitchFamily="34" charset="0"/>
                <a:cs typeface="Arial" panose="020B0604020202020204" pitchFamily="34" charset="0"/>
              </a:rPr>
              <a:t>R3</a:t>
            </a:r>
          </a:p>
        </p:txBody>
      </p:sp>
      <p:sp>
        <p:nvSpPr>
          <p:cNvPr id="31" name="Textfeld 30"/>
          <p:cNvSpPr txBox="1"/>
          <p:nvPr/>
        </p:nvSpPr>
        <p:spPr>
          <a:xfrm>
            <a:off x="5432507" y="1749964"/>
            <a:ext cx="858047" cy="330654"/>
          </a:xfrm>
          <a:prstGeom prst="rect">
            <a:avLst/>
          </a:prstGeom>
          <a:solidFill>
            <a:schemeClr val="bg1"/>
          </a:solidFill>
          <a:ln w="12700">
            <a:solidFill>
              <a:schemeClr val="tx1"/>
            </a:solidFill>
          </a:ln>
        </p:spPr>
        <p:txBody>
          <a:bodyPr wrap="none" lIns="36000" tIns="72000" rIns="36000" bIns="36000" rtlCol="0">
            <a:spAutoFit/>
          </a:bodyPr>
          <a:lstStyle>
            <a:defPPr>
              <a:defRPr lang="en-US"/>
            </a:defPPr>
            <a:lvl1pPr algn="ctr">
              <a:defRPr sz="1600"/>
            </a:lvl1pPr>
          </a:lstStyle>
          <a:p>
            <a:r>
              <a:rPr lang="de-DE" sz="2000" dirty="0">
                <a:latin typeface="Calibri" panose="020F0502020204030204" pitchFamily="34" charset="0"/>
              </a:rPr>
              <a:t> Server </a:t>
            </a:r>
          </a:p>
        </p:txBody>
      </p:sp>
      <p:cxnSp>
        <p:nvCxnSpPr>
          <p:cNvPr id="39" name="Gewinkelte Verbindung 38"/>
          <p:cNvCxnSpPr>
            <a:stCxn id="15" idx="2"/>
          </p:cNvCxnSpPr>
          <p:nvPr/>
        </p:nvCxnSpPr>
        <p:spPr bwMode="auto">
          <a:xfrm rot="5400000">
            <a:off x="2710699" y="3972475"/>
            <a:ext cx="1810990" cy="1337893"/>
          </a:xfrm>
          <a:prstGeom prst="bentConnector3">
            <a:avLst>
              <a:gd name="adj1" fmla="val 61220"/>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Gewinkelte Verbindung 39"/>
          <p:cNvCxnSpPr>
            <a:stCxn id="15" idx="2"/>
          </p:cNvCxnSpPr>
          <p:nvPr/>
        </p:nvCxnSpPr>
        <p:spPr bwMode="auto">
          <a:xfrm rot="16200000" flipH="1">
            <a:off x="4475266" y="3545800"/>
            <a:ext cx="1840017" cy="2220268"/>
          </a:xfrm>
          <a:prstGeom prst="bentConnector3">
            <a:avLst>
              <a:gd name="adj1" fmla="val 60008"/>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Gewinkelte Verbindung 40"/>
          <p:cNvCxnSpPr>
            <a:stCxn id="16" idx="2"/>
          </p:cNvCxnSpPr>
          <p:nvPr/>
        </p:nvCxnSpPr>
        <p:spPr bwMode="auto">
          <a:xfrm rot="16200000" flipH="1">
            <a:off x="7095730" y="4049534"/>
            <a:ext cx="1828681" cy="1201463"/>
          </a:xfrm>
          <a:prstGeom prst="bentConnector3">
            <a:avLst>
              <a:gd name="adj1" fmla="val 35962"/>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Gewinkelte Verbindung 41"/>
          <p:cNvCxnSpPr>
            <a:stCxn id="16" idx="2"/>
          </p:cNvCxnSpPr>
          <p:nvPr/>
        </p:nvCxnSpPr>
        <p:spPr bwMode="auto">
          <a:xfrm rot="5400000">
            <a:off x="5445055" y="3585808"/>
            <a:ext cx="1814167" cy="2114402"/>
          </a:xfrm>
          <a:prstGeom prst="bentConnector3">
            <a:avLst>
              <a:gd name="adj1" fmla="val 36399"/>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Abgerundetes Rechteck 45"/>
          <p:cNvSpPr/>
          <p:nvPr/>
        </p:nvSpPr>
        <p:spPr bwMode="auto">
          <a:xfrm>
            <a:off x="5420200"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3</a:t>
            </a:r>
          </a:p>
        </p:txBody>
      </p:sp>
      <p:cxnSp>
        <p:nvCxnSpPr>
          <p:cNvPr id="84" name="Gewinkelte Verbindung 11"/>
          <p:cNvCxnSpPr/>
          <p:nvPr/>
        </p:nvCxnSpPr>
        <p:spPr bwMode="auto">
          <a:xfrm rot="16200000" flipH="1">
            <a:off x="5791493" y="3796433"/>
            <a:ext cx="1828681" cy="1707665"/>
          </a:xfrm>
          <a:prstGeom prst="bentConnector3">
            <a:avLst>
              <a:gd name="adj1" fmla="val 43749"/>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Gewinkelte Verbindung 13"/>
          <p:cNvCxnSpPr/>
          <p:nvPr/>
        </p:nvCxnSpPr>
        <p:spPr bwMode="auto">
          <a:xfrm rot="5400000">
            <a:off x="4079315" y="3774228"/>
            <a:ext cx="1810989" cy="1734384"/>
          </a:xfrm>
          <a:prstGeom prst="bentConnector3">
            <a:avLst>
              <a:gd name="adj1" fmla="val 44214"/>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Abgerundetes Rechteck 85"/>
          <p:cNvSpPr/>
          <p:nvPr/>
        </p:nvSpPr>
        <p:spPr bwMode="auto">
          <a:xfrm>
            <a:off x="6003465" y="5575943"/>
            <a:ext cx="1003885" cy="252151"/>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21</a:t>
            </a:r>
          </a:p>
        </p:txBody>
      </p:sp>
      <p:sp>
        <p:nvSpPr>
          <p:cNvPr id="87" name="Abgerundetes Rechteck 86"/>
          <p:cNvSpPr/>
          <p:nvPr/>
        </p:nvSpPr>
        <p:spPr bwMode="auto">
          <a:xfrm>
            <a:off x="7057723"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22</a:t>
            </a:r>
          </a:p>
        </p:txBody>
      </p:sp>
      <p:sp>
        <p:nvSpPr>
          <p:cNvPr id="88" name="Abgerundetes Rechteck 87"/>
          <p:cNvSpPr/>
          <p:nvPr/>
        </p:nvSpPr>
        <p:spPr bwMode="auto">
          <a:xfrm>
            <a:off x="8108859"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23</a:t>
            </a:r>
          </a:p>
        </p:txBody>
      </p:sp>
      <p:sp>
        <p:nvSpPr>
          <p:cNvPr id="89" name="Abgerundetes Rechteck 88"/>
          <p:cNvSpPr/>
          <p:nvPr/>
        </p:nvSpPr>
        <p:spPr bwMode="auto">
          <a:xfrm>
            <a:off x="2705208" y="5571143"/>
            <a:ext cx="1003885" cy="256952"/>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11</a:t>
            </a:r>
          </a:p>
        </p:txBody>
      </p:sp>
      <p:sp>
        <p:nvSpPr>
          <p:cNvPr id="90" name="Abgerundetes Rechteck 89"/>
          <p:cNvSpPr/>
          <p:nvPr/>
        </p:nvSpPr>
        <p:spPr bwMode="auto">
          <a:xfrm>
            <a:off x="3759466" y="5574321"/>
            <a:ext cx="1003885" cy="253774"/>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12</a:t>
            </a:r>
          </a:p>
        </p:txBody>
      </p:sp>
      <p:sp>
        <p:nvSpPr>
          <p:cNvPr id="91" name="Abgerundetes Rechteck 90"/>
          <p:cNvSpPr/>
          <p:nvPr/>
        </p:nvSpPr>
        <p:spPr bwMode="auto">
          <a:xfrm>
            <a:off x="4810602" y="5574321"/>
            <a:ext cx="1003885" cy="253774"/>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13</a:t>
            </a:r>
          </a:p>
        </p:txBody>
      </p:sp>
      <p:sp>
        <p:nvSpPr>
          <p:cNvPr id="94" name="Textfeld 93"/>
          <p:cNvSpPr txBox="1"/>
          <p:nvPr/>
        </p:nvSpPr>
        <p:spPr>
          <a:xfrm>
            <a:off x="6543510" y="5085558"/>
            <a:ext cx="2015284" cy="314239"/>
          </a:xfrm>
          <a:prstGeom prst="rect">
            <a:avLst/>
          </a:prstGeom>
          <a:solidFill>
            <a:schemeClr val="bg1"/>
          </a:solidFill>
          <a:ln w="12700">
            <a:solidFill>
              <a:schemeClr val="tx1"/>
            </a:solidFill>
          </a:ln>
        </p:spPr>
        <p:txBody>
          <a:bodyPr wrap="square" lIns="36000" tIns="72000" rIns="36000" bIns="36000" rtlCol="0">
            <a:spAutoFit/>
          </a:bodyPr>
          <a:lstStyle>
            <a:defPPr>
              <a:defRPr lang="en-US"/>
            </a:defPPr>
            <a:lvl1pPr algn="ctr">
              <a:defRPr sz="1600"/>
            </a:lvl1pPr>
          </a:lstStyle>
          <a:p>
            <a:r>
              <a:rPr lang="de-DE" sz="2000" dirty="0">
                <a:latin typeface="Calibri" panose="020F0502020204030204" pitchFamily="34" charset="0"/>
              </a:rPr>
              <a:t>Client-Computer 2</a:t>
            </a:r>
          </a:p>
        </p:txBody>
      </p:sp>
      <p:sp>
        <p:nvSpPr>
          <p:cNvPr id="95" name="Textfeld 94"/>
          <p:cNvSpPr txBox="1"/>
          <p:nvPr/>
        </p:nvSpPr>
        <p:spPr>
          <a:xfrm>
            <a:off x="3262578" y="5077618"/>
            <a:ext cx="1987972" cy="330654"/>
          </a:xfrm>
          <a:prstGeom prst="rect">
            <a:avLst/>
          </a:prstGeom>
          <a:solidFill>
            <a:schemeClr val="bg1"/>
          </a:solidFill>
          <a:ln w="12700">
            <a:solidFill>
              <a:schemeClr val="tx1"/>
            </a:solidFill>
          </a:ln>
        </p:spPr>
        <p:txBody>
          <a:bodyPr wrap="none" lIns="36000" tIns="72000" rIns="36000" bIns="36000" rtlCol="0">
            <a:spAutoFit/>
          </a:bodyPr>
          <a:lstStyle/>
          <a:p>
            <a:pPr algn="ctr"/>
            <a:r>
              <a:rPr lang="de-DE" dirty="0">
                <a:latin typeface="Calibri" panose="020F0502020204030204" pitchFamily="34" charset="0"/>
              </a:rPr>
              <a:t>Client-Computer 1</a:t>
            </a:r>
          </a:p>
        </p:txBody>
      </p:sp>
    </p:spTree>
    <p:extLst>
      <p:ext uri="{BB962C8B-B14F-4D97-AF65-F5344CB8AC3E}">
        <p14:creationId xmlns:p14="http://schemas.microsoft.com/office/powerpoint/2010/main" val="10497033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
                                            <p:txEl>
                                              <p:pRg st="2" end="2"/>
                                            </p:txEl>
                                          </p:spTgt>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8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87"/>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8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8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9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9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
                                            <p:txEl>
                                              <p:pRg st="3" end="3"/>
                                            </p:txEl>
                                          </p:spTgt>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25"/>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9" grpId="0" animBg="1"/>
      <p:bldP spid="10" grpId="0" animBg="1"/>
      <p:bldP spid="11" grpId="0" animBg="1"/>
      <p:bldP spid="15" grpId="0" animBg="1"/>
      <p:bldP spid="16" grpId="0" animBg="1"/>
      <p:bldP spid="17" grpId="0" animBg="1"/>
      <p:bldP spid="18" grpId="0" animBg="1"/>
      <p:bldP spid="19" grpId="0" animBg="1"/>
      <p:bldP spid="20" grpId="0" animBg="1"/>
      <p:bldP spid="22" grpId="0" animBg="1"/>
      <p:bldP spid="23" grpId="0" animBg="1"/>
      <p:bldP spid="25" grpId="0" animBg="1"/>
      <p:bldP spid="26" grpId="0" animBg="1"/>
      <p:bldP spid="27" grpId="0"/>
      <p:bldP spid="28" grpId="0"/>
      <p:bldP spid="29" grpId="0"/>
      <p:bldP spid="31" grpId="0" animBg="1"/>
      <p:bldP spid="46" grpId="0" animBg="1"/>
      <p:bldP spid="86" grpId="0" animBg="1"/>
      <p:bldP spid="87" grpId="0" animBg="1"/>
      <p:bldP spid="88" grpId="0" animBg="1"/>
      <p:bldP spid="89" grpId="0" animBg="1"/>
      <p:bldP spid="90" grpId="0" animBg="1"/>
      <p:bldP spid="91" grpId="0" animBg="1"/>
      <p:bldP spid="94" grpId="0" animBg="1"/>
      <p:bldP spid="9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3"/>
          </p:nvPr>
        </p:nvSpPr>
        <p:spPr/>
        <p:txBody>
          <a:bodyPr/>
          <a:lstStyle/>
          <a:p>
            <a:fld id="{2E430B67-9B8D-45F2-8BD0-7EEC5CABEC81}" type="slidenum">
              <a:rPr lang="de-DE" smtClean="0"/>
              <a:pPr/>
              <a:t>15</a:t>
            </a:fld>
            <a:endParaRPr lang="de-DE"/>
          </a:p>
        </p:txBody>
      </p:sp>
      <p:sp>
        <p:nvSpPr>
          <p:cNvPr id="8" name="Textplatzhalter 7"/>
          <p:cNvSpPr>
            <a:spLocks noGrp="1"/>
          </p:cNvSpPr>
          <p:nvPr>
            <p:ph type="body" sz="quarter" idx="16"/>
          </p:nvPr>
        </p:nvSpPr>
        <p:spPr>
          <a:xfrm>
            <a:off x="76200" y="1556829"/>
            <a:ext cx="2333626" cy="4639543"/>
          </a:xfrm>
        </p:spPr>
        <p:txBody>
          <a:bodyPr/>
          <a:lstStyle/>
          <a:p>
            <a:pPr marL="342900" indent="-342900">
              <a:buFont typeface="+mj-lt"/>
              <a:buAutoNum type="arabicPeriod"/>
            </a:pPr>
            <a:r>
              <a:rPr lang="de-DE" dirty="0"/>
              <a:t>Computer- und plattformübergreifende Änderungen möglich</a:t>
            </a:r>
          </a:p>
          <a:p>
            <a:pPr marL="342900" indent="-342900">
              <a:buFont typeface="+mj-lt"/>
              <a:buAutoNum type="arabicPeriod"/>
            </a:pPr>
            <a:r>
              <a:rPr lang="de-DE" dirty="0"/>
              <a:t>Gleichzeitige Änderung der identischen Ressource möglich</a:t>
            </a:r>
          </a:p>
          <a:p>
            <a:pPr marL="342900" indent="-342900">
              <a:buFont typeface="+mj-lt"/>
              <a:buAutoNum type="arabicPeriod"/>
            </a:pPr>
            <a:r>
              <a:rPr lang="de-DE" dirty="0"/>
              <a:t>Zentraler VCS-Server mit Repositories</a:t>
            </a:r>
          </a:p>
          <a:p>
            <a:pPr marL="342900" indent="-342900">
              <a:buFont typeface="+mj-lt"/>
              <a:buAutoNum type="arabicPeriod"/>
            </a:pPr>
            <a:r>
              <a:rPr lang="de-DE" dirty="0"/>
              <a:t>Client Computer mit Working Directories</a:t>
            </a:r>
          </a:p>
          <a:p>
            <a:pPr marL="342900" indent="-342900">
              <a:buFont typeface="+mj-lt"/>
              <a:buAutoNum type="arabicPeriod"/>
            </a:pPr>
            <a:r>
              <a:rPr lang="de-DE" dirty="0"/>
              <a:t>Zugriff auf das VCS über Client-Computer</a:t>
            </a:r>
          </a:p>
          <a:p>
            <a:pPr marL="342900" indent="-342900">
              <a:buFont typeface="+mj-lt"/>
              <a:buAutoNum type="arabicPeriod"/>
            </a:pPr>
            <a:r>
              <a:rPr lang="de-DE" dirty="0"/>
              <a:t>Commit vom Client auf den Server</a:t>
            </a:r>
          </a:p>
          <a:p>
            <a:pPr marL="285750" indent="-285750">
              <a:buFontTx/>
              <a:buChar char="-"/>
            </a:pPr>
            <a:endParaRPr lang="de-DE" dirty="0"/>
          </a:p>
          <a:p>
            <a:pPr marL="285750" indent="-285750">
              <a:buFontTx/>
              <a:buChar char="-"/>
            </a:pPr>
            <a:endParaRPr lang="de-DE" dirty="0"/>
          </a:p>
        </p:txBody>
      </p:sp>
      <p:sp>
        <p:nvSpPr>
          <p:cNvPr id="3" name="Textplatzhalter 2"/>
          <p:cNvSpPr>
            <a:spLocks noGrp="1"/>
          </p:cNvSpPr>
          <p:nvPr>
            <p:ph type="body" sz="quarter" idx="11"/>
          </p:nvPr>
        </p:nvSpPr>
        <p:spPr/>
        <p:txBody>
          <a:bodyPr/>
          <a:lstStyle/>
          <a:p>
            <a:r>
              <a:rPr lang="de-DE" dirty="0"/>
              <a:t>Zentrale Versionsverwaltung (CVCS) mit SVN</a:t>
            </a:r>
          </a:p>
        </p:txBody>
      </p:sp>
      <p:sp>
        <p:nvSpPr>
          <p:cNvPr id="4" name="Titel 3"/>
          <p:cNvSpPr>
            <a:spLocks noGrp="1"/>
          </p:cNvSpPr>
          <p:nvPr>
            <p:ph type="title"/>
          </p:nvPr>
        </p:nvSpPr>
        <p:spPr/>
        <p:txBody>
          <a:bodyPr/>
          <a:lstStyle/>
          <a:p>
            <a:r>
              <a:rPr lang="de-DE" dirty="0"/>
              <a:t>Versionsverwaltungskonzepte und -systeme</a:t>
            </a:r>
            <a:endParaRPr lang="de-DE" dirty="0">
              <a:latin typeface="Calibri" panose="020F0502020204030204" pitchFamily="34" charset="0"/>
            </a:endParaRPr>
          </a:p>
        </p:txBody>
      </p:sp>
      <p:sp>
        <p:nvSpPr>
          <p:cNvPr id="43" name="Rechteck 42"/>
          <p:cNvSpPr/>
          <p:nvPr/>
        </p:nvSpPr>
        <p:spPr bwMode="auto">
          <a:xfrm>
            <a:off x="2651299" y="5232923"/>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p>
        </p:txBody>
      </p:sp>
      <p:sp>
        <p:nvSpPr>
          <p:cNvPr id="44" name="Rechteck 43"/>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45" name="Rechteck 44"/>
          <p:cNvSpPr/>
          <p:nvPr/>
        </p:nvSpPr>
        <p:spPr bwMode="auto">
          <a:xfrm>
            <a:off x="3607279" y="1905539"/>
            <a:ext cx="4476750" cy="1958975"/>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47" name="Rechteck 46"/>
          <p:cNvSpPr/>
          <p:nvPr/>
        </p:nvSpPr>
        <p:spPr bwMode="auto">
          <a:xfrm>
            <a:off x="5960260" y="5237958"/>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p>
        </p:txBody>
      </p:sp>
      <p:cxnSp>
        <p:nvCxnSpPr>
          <p:cNvPr id="48" name="Gewinkelte Verbindung 11"/>
          <p:cNvCxnSpPr>
            <a:stCxn id="52" idx="2"/>
            <a:endCxn id="71" idx="0"/>
          </p:cNvCxnSpPr>
          <p:nvPr/>
        </p:nvCxnSpPr>
        <p:spPr bwMode="auto">
          <a:xfrm rot="16200000" flipH="1">
            <a:off x="5791493" y="3796433"/>
            <a:ext cx="1828681" cy="1707665"/>
          </a:xfrm>
          <a:prstGeom prst="bentConnector3">
            <a:avLst>
              <a:gd name="adj1" fmla="val 43749"/>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Gewinkelte Verbindung 13"/>
          <p:cNvCxnSpPr>
            <a:stCxn id="52" idx="2"/>
          </p:cNvCxnSpPr>
          <p:nvPr/>
        </p:nvCxnSpPr>
        <p:spPr bwMode="auto">
          <a:xfrm rot="5400000">
            <a:off x="4079315" y="3774228"/>
            <a:ext cx="1810989" cy="1734384"/>
          </a:xfrm>
          <a:prstGeom prst="bentConnector3">
            <a:avLst>
              <a:gd name="adj1" fmla="val 44214"/>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Abgerundetes Rechteck 49"/>
          <p:cNvSpPr/>
          <p:nvPr/>
        </p:nvSpPr>
        <p:spPr bwMode="auto">
          <a:xfrm>
            <a:off x="3759677"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51" name="Abgerundetes Rechteck 50"/>
          <p:cNvSpPr/>
          <p:nvPr/>
        </p:nvSpPr>
        <p:spPr bwMode="auto">
          <a:xfrm>
            <a:off x="6883876"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52" name="Abgerundetes Rechteck 51"/>
          <p:cNvSpPr/>
          <p:nvPr/>
        </p:nvSpPr>
        <p:spPr bwMode="auto">
          <a:xfrm>
            <a:off x="5326538"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53" name="Abgerundetes Rechteck 52"/>
          <p:cNvSpPr/>
          <p:nvPr/>
        </p:nvSpPr>
        <p:spPr bwMode="auto">
          <a:xfrm>
            <a:off x="3850162"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3</a:t>
            </a:r>
          </a:p>
        </p:txBody>
      </p:sp>
      <p:sp>
        <p:nvSpPr>
          <p:cNvPr id="54" name="Abgerundetes Rechteck 53"/>
          <p:cNvSpPr/>
          <p:nvPr/>
        </p:nvSpPr>
        <p:spPr bwMode="auto">
          <a:xfrm>
            <a:off x="3850956"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2</a:t>
            </a:r>
          </a:p>
        </p:txBody>
      </p:sp>
      <p:sp>
        <p:nvSpPr>
          <p:cNvPr id="59" name="Abgerundetes Rechteck 58"/>
          <p:cNvSpPr/>
          <p:nvPr/>
        </p:nvSpPr>
        <p:spPr bwMode="auto">
          <a:xfrm>
            <a:off x="3854131"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1</a:t>
            </a:r>
          </a:p>
        </p:txBody>
      </p:sp>
      <p:sp>
        <p:nvSpPr>
          <p:cNvPr id="60" name="Abgerundetes Rechteck 59"/>
          <p:cNvSpPr/>
          <p:nvPr/>
        </p:nvSpPr>
        <p:spPr bwMode="auto">
          <a:xfrm>
            <a:off x="5420200"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3</a:t>
            </a:r>
          </a:p>
        </p:txBody>
      </p:sp>
      <p:sp>
        <p:nvSpPr>
          <p:cNvPr id="61" name="Abgerundetes Rechteck 60"/>
          <p:cNvSpPr/>
          <p:nvPr/>
        </p:nvSpPr>
        <p:spPr bwMode="auto">
          <a:xfrm>
            <a:off x="5420994"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2</a:t>
            </a:r>
          </a:p>
        </p:txBody>
      </p:sp>
      <p:sp>
        <p:nvSpPr>
          <p:cNvPr id="62" name="Abgerundetes Rechteck 61"/>
          <p:cNvSpPr/>
          <p:nvPr/>
        </p:nvSpPr>
        <p:spPr bwMode="auto">
          <a:xfrm>
            <a:off x="5424169"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1</a:t>
            </a:r>
          </a:p>
        </p:txBody>
      </p:sp>
      <p:sp>
        <p:nvSpPr>
          <p:cNvPr id="63" name="Abgerundetes Rechteck 62"/>
          <p:cNvSpPr/>
          <p:nvPr/>
        </p:nvSpPr>
        <p:spPr bwMode="auto">
          <a:xfrm>
            <a:off x="6965630"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2</a:t>
            </a:r>
          </a:p>
        </p:txBody>
      </p:sp>
      <p:sp>
        <p:nvSpPr>
          <p:cNvPr id="64" name="Abgerundetes Rechteck 63"/>
          <p:cNvSpPr/>
          <p:nvPr/>
        </p:nvSpPr>
        <p:spPr bwMode="auto">
          <a:xfrm>
            <a:off x="6968805"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1</a:t>
            </a:r>
          </a:p>
        </p:txBody>
      </p:sp>
      <p:sp>
        <p:nvSpPr>
          <p:cNvPr id="65" name="Textfeld 64"/>
          <p:cNvSpPr txBox="1"/>
          <p:nvPr/>
        </p:nvSpPr>
        <p:spPr>
          <a:xfrm>
            <a:off x="4164019" y="2454814"/>
            <a:ext cx="261290" cy="205184"/>
          </a:xfrm>
          <a:prstGeom prst="rect">
            <a:avLst/>
          </a:prstGeom>
          <a:noFill/>
        </p:spPr>
        <p:txBody>
          <a:bodyPr wrap="none" lIns="0" tIns="0" rIns="0" bIns="0" rtlCol="0">
            <a:spAutoFit/>
          </a:bodyPr>
          <a:lstStyle/>
          <a:p>
            <a:pPr algn="ctr"/>
            <a:r>
              <a:rPr lang="de-DE" sz="1600" dirty="0">
                <a:latin typeface="Arial" panose="020B0604020202020204" pitchFamily="34" charset="0"/>
                <a:cs typeface="Arial" panose="020B0604020202020204" pitchFamily="34" charset="0"/>
              </a:rPr>
              <a:t>R1</a:t>
            </a:r>
          </a:p>
        </p:txBody>
      </p:sp>
      <p:sp>
        <p:nvSpPr>
          <p:cNvPr id="66" name="Textfeld 65"/>
          <p:cNvSpPr txBox="1"/>
          <p:nvPr/>
        </p:nvSpPr>
        <p:spPr>
          <a:xfrm>
            <a:off x="5721355" y="2454814"/>
            <a:ext cx="261290" cy="205184"/>
          </a:xfrm>
          <a:prstGeom prst="rect">
            <a:avLst/>
          </a:prstGeom>
          <a:noFill/>
        </p:spPr>
        <p:txBody>
          <a:bodyPr wrap="none" lIns="0" tIns="0" rIns="0" bIns="0" rtlCol="0">
            <a:spAutoFit/>
          </a:bodyPr>
          <a:lstStyle/>
          <a:p>
            <a:pPr algn="ctr"/>
            <a:r>
              <a:rPr lang="de-DE" sz="1600" dirty="0">
                <a:latin typeface="Arial" panose="020B0604020202020204" pitchFamily="34" charset="0"/>
                <a:cs typeface="Arial" panose="020B0604020202020204" pitchFamily="34" charset="0"/>
              </a:rPr>
              <a:t>R2</a:t>
            </a:r>
          </a:p>
        </p:txBody>
      </p:sp>
      <p:sp>
        <p:nvSpPr>
          <p:cNvPr id="67" name="Textfeld 66"/>
          <p:cNvSpPr txBox="1"/>
          <p:nvPr/>
        </p:nvSpPr>
        <p:spPr>
          <a:xfrm>
            <a:off x="7278693" y="2454814"/>
            <a:ext cx="261290" cy="205184"/>
          </a:xfrm>
          <a:prstGeom prst="rect">
            <a:avLst/>
          </a:prstGeom>
          <a:noFill/>
        </p:spPr>
        <p:txBody>
          <a:bodyPr wrap="none" lIns="0" tIns="0" rIns="0" bIns="0" rtlCol="0">
            <a:spAutoFit/>
          </a:bodyPr>
          <a:lstStyle/>
          <a:p>
            <a:pPr algn="ctr"/>
            <a:r>
              <a:rPr lang="de-DE" sz="1600" dirty="0">
                <a:latin typeface="Arial" panose="020B0604020202020204" pitchFamily="34" charset="0"/>
                <a:cs typeface="Arial" panose="020B0604020202020204" pitchFamily="34" charset="0"/>
              </a:rPr>
              <a:t>R3</a:t>
            </a:r>
          </a:p>
        </p:txBody>
      </p:sp>
      <p:sp>
        <p:nvSpPr>
          <p:cNvPr id="68" name="Textfeld 67"/>
          <p:cNvSpPr txBox="1"/>
          <p:nvPr/>
        </p:nvSpPr>
        <p:spPr>
          <a:xfrm>
            <a:off x="6543510" y="5085558"/>
            <a:ext cx="2015284" cy="314239"/>
          </a:xfrm>
          <a:prstGeom prst="rect">
            <a:avLst/>
          </a:prstGeom>
          <a:solidFill>
            <a:schemeClr val="bg1"/>
          </a:solidFill>
          <a:ln w="12700">
            <a:solidFill>
              <a:schemeClr val="tx1"/>
            </a:solidFill>
          </a:ln>
        </p:spPr>
        <p:txBody>
          <a:bodyPr wrap="square" lIns="36000" tIns="72000" rIns="36000" bIns="36000" rtlCol="0">
            <a:spAutoFit/>
          </a:bodyPr>
          <a:lstStyle>
            <a:defPPr>
              <a:defRPr lang="en-US"/>
            </a:defPPr>
            <a:lvl1pPr algn="ctr">
              <a:defRPr sz="1600"/>
            </a:lvl1pPr>
          </a:lstStyle>
          <a:p>
            <a:r>
              <a:rPr lang="de-DE" sz="2000" dirty="0">
                <a:latin typeface="Calibri" panose="020F0502020204030204" pitchFamily="34" charset="0"/>
              </a:rPr>
              <a:t>Client-Computer 2</a:t>
            </a:r>
          </a:p>
        </p:txBody>
      </p:sp>
      <p:sp>
        <p:nvSpPr>
          <p:cNvPr id="69" name="Textfeld 68"/>
          <p:cNvSpPr txBox="1"/>
          <p:nvPr/>
        </p:nvSpPr>
        <p:spPr>
          <a:xfrm>
            <a:off x="5432507" y="1749964"/>
            <a:ext cx="858047" cy="330654"/>
          </a:xfrm>
          <a:prstGeom prst="rect">
            <a:avLst/>
          </a:prstGeom>
          <a:solidFill>
            <a:schemeClr val="bg1"/>
          </a:solidFill>
          <a:ln w="12700">
            <a:solidFill>
              <a:schemeClr val="tx1"/>
            </a:solidFill>
          </a:ln>
        </p:spPr>
        <p:txBody>
          <a:bodyPr wrap="none" lIns="36000" tIns="72000" rIns="36000" bIns="36000" rtlCol="0">
            <a:spAutoFit/>
          </a:bodyPr>
          <a:lstStyle>
            <a:defPPr>
              <a:defRPr lang="en-US"/>
            </a:defPPr>
            <a:lvl1pPr algn="ctr">
              <a:defRPr sz="1600"/>
            </a:lvl1pPr>
          </a:lstStyle>
          <a:p>
            <a:r>
              <a:rPr lang="de-DE" sz="2000" dirty="0">
                <a:latin typeface="Calibri" panose="020F0502020204030204" pitchFamily="34" charset="0"/>
              </a:rPr>
              <a:t> Server </a:t>
            </a:r>
          </a:p>
        </p:txBody>
      </p:sp>
      <p:sp>
        <p:nvSpPr>
          <p:cNvPr id="70" name="Abgerundetes Rechteck 69"/>
          <p:cNvSpPr/>
          <p:nvPr/>
        </p:nvSpPr>
        <p:spPr bwMode="auto">
          <a:xfrm>
            <a:off x="6003465" y="5575943"/>
            <a:ext cx="1003885" cy="252151"/>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21</a:t>
            </a:r>
          </a:p>
        </p:txBody>
      </p:sp>
      <p:sp>
        <p:nvSpPr>
          <p:cNvPr id="71" name="Abgerundetes Rechteck 70"/>
          <p:cNvSpPr/>
          <p:nvPr/>
        </p:nvSpPr>
        <p:spPr bwMode="auto">
          <a:xfrm>
            <a:off x="7057723"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22</a:t>
            </a:r>
          </a:p>
        </p:txBody>
      </p:sp>
      <p:sp>
        <p:nvSpPr>
          <p:cNvPr id="72" name="Abgerundetes Rechteck 71"/>
          <p:cNvSpPr/>
          <p:nvPr/>
        </p:nvSpPr>
        <p:spPr bwMode="auto">
          <a:xfrm>
            <a:off x="8108859"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23</a:t>
            </a:r>
          </a:p>
        </p:txBody>
      </p:sp>
      <p:cxnSp>
        <p:nvCxnSpPr>
          <p:cNvPr id="73" name="Gewinkelte Verbindung 38"/>
          <p:cNvCxnSpPr>
            <a:stCxn id="50" idx="2"/>
          </p:cNvCxnSpPr>
          <p:nvPr/>
        </p:nvCxnSpPr>
        <p:spPr bwMode="auto">
          <a:xfrm rot="5400000">
            <a:off x="2710699" y="3972475"/>
            <a:ext cx="1810990" cy="1337893"/>
          </a:xfrm>
          <a:prstGeom prst="bentConnector3">
            <a:avLst>
              <a:gd name="adj1" fmla="val 61220"/>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Gewinkelte Verbindung 39"/>
          <p:cNvCxnSpPr>
            <a:stCxn id="50" idx="2"/>
            <a:endCxn id="70" idx="0"/>
          </p:cNvCxnSpPr>
          <p:nvPr/>
        </p:nvCxnSpPr>
        <p:spPr bwMode="auto">
          <a:xfrm rot="16200000" flipH="1">
            <a:off x="4475266" y="3545800"/>
            <a:ext cx="1840017" cy="2220268"/>
          </a:xfrm>
          <a:prstGeom prst="bentConnector3">
            <a:avLst>
              <a:gd name="adj1" fmla="val 60353"/>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Gewinkelte Verbindung 40"/>
          <p:cNvCxnSpPr>
            <a:stCxn id="51" idx="2"/>
            <a:endCxn id="72" idx="0"/>
          </p:cNvCxnSpPr>
          <p:nvPr/>
        </p:nvCxnSpPr>
        <p:spPr bwMode="auto">
          <a:xfrm rot="16200000" flipH="1">
            <a:off x="7095730" y="4049534"/>
            <a:ext cx="1828681" cy="1201463"/>
          </a:xfrm>
          <a:prstGeom prst="bentConnector3">
            <a:avLst>
              <a:gd name="adj1" fmla="val 35962"/>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Gewinkelte Verbindung 41"/>
          <p:cNvCxnSpPr>
            <a:stCxn id="51" idx="2"/>
          </p:cNvCxnSpPr>
          <p:nvPr/>
        </p:nvCxnSpPr>
        <p:spPr bwMode="auto">
          <a:xfrm rot="5400000">
            <a:off x="5445055" y="3585808"/>
            <a:ext cx="1814167" cy="2114402"/>
          </a:xfrm>
          <a:prstGeom prst="bentConnector3">
            <a:avLst>
              <a:gd name="adj1" fmla="val 36399"/>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Textfeld 76"/>
          <p:cNvSpPr txBox="1"/>
          <p:nvPr/>
        </p:nvSpPr>
        <p:spPr>
          <a:xfrm>
            <a:off x="3262578" y="5077618"/>
            <a:ext cx="1987972" cy="330654"/>
          </a:xfrm>
          <a:prstGeom prst="rect">
            <a:avLst/>
          </a:prstGeom>
          <a:solidFill>
            <a:schemeClr val="bg1"/>
          </a:solidFill>
          <a:ln w="12700">
            <a:solidFill>
              <a:schemeClr val="tx1"/>
            </a:solidFill>
          </a:ln>
        </p:spPr>
        <p:txBody>
          <a:bodyPr wrap="none" lIns="36000" tIns="72000" rIns="36000" bIns="36000" rtlCol="0">
            <a:spAutoFit/>
          </a:bodyPr>
          <a:lstStyle/>
          <a:p>
            <a:pPr algn="ctr"/>
            <a:r>
              <a:rPr lang="de-DE" dirty="0">
                <a:latin typeface="Calibri" panose="020F0502020204030204" pitchFamily="34" charset="0"/>
              </a:rPr>
              <a:t>Client-Computer 1</a:t>
            </a:r>
          </a:p>
        </p:txBody>
      </p:sp>
      <p:sp>
        <p:nvSpPr>
          <p:cNvPr id="78" name="Abgerundetes Rechteck 77"/>
          <p:cNvSpPr/>
          <p:nvPr/>
        </p:nvSpPr>
        <p:spPr bwMode="auto">
          <a:xfrm>
            <a:off x="2705208" y="5571143"/>
            <a:ext cx="1003885" cy="256952"/>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11</a:t>
            </a:r>
          </a:p>
        </p:txBody>
      </p:sp>
      <p:sp>
        <p:nvSpPr>
          <p:cNvPr id="79" name="Abgerundetes Rechteck 78"/>
          <p:cNvSpPr/>
          <p:nvPr/>
        </p:nvSpPr>
        <p:spPr bwMode="auto">
          <a:xfrm>
            <a:off x="3759466" y="5574321"/>
            <a:ext cx="1003885" cy="253774"/>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12</a:t>
            </a:r>
          </a:p>
        </p:txBody>
      </p:sp>
      <p:sp>
        <p:nvSpPr>
          <p:cNvPr id="80" name="Abgerundetes Rechteck 79"/>
          <p:cNvSpPr/>
          <p:nvPr/>
        </p:nvSpPr>
        <p:spPr bwMode="auto">
          <a:xfrm>
            <a:off x="4810602" y="5574321"/>
            <a:ext cx="1003885" cy="253774"/>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13</a:t>
            </a:r>
          </a:p>
        </p:txBody>
      </p:sp>
    </p:spTree>
    <p:extLst>
      <p:ext uri="{BB962C8B-B14F-4D97-AF65-F5344CB8AC3E}">
        <p14:creationId xmlns:p14="http://schemas.microsoft.com/office/powerpoint/2010/main" val="471943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hteck 54"/>
          <p:cNvSpPr/>
          <p:nvPr/>
        </p:nvSpPr>
        <p:spPr bwMode="auto">
          <a:xfrm>
            <a:off x="2651299" y="5232923"/>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p>
        </p:txBody>
      </p:sp>
      <p:sp>
        <p:nvSpPr>
          <p:cNvPr id="6" name="Foliennummernplatzhalter 5"/>
          <p:cNvSpPr>
            <a:spLocks noGrp="1"/>
          </p:cNvSpPr>
          <p:nvPr>
            <p:ph type="sldNum" sz="quarter" idx="13"/>
          </p:nvPr>
        </p:nvSpPr>
        <p:spPr/>
        <p:txBody>
          <a:bodyPr/>
          <a:lstStyle/>
          <a:p>
            <a:fld id="{2E430B67-9B8D-45F2-8BD0-7EEC5CABEC81}" type="slidenum">
              <a:rPr lang="de-DE" smtClean="0"/>
              <a:pPr/>
              <a:t>16</a:t>
            </a:fld>
            <a:endParaRPr lang="de-DE"/>
          </a:p>
        </p:txBody>
      </p:sp>
      <p:sp>
        <p:nvSpPr>
          <p:cNvPr id="8" name="Textplatzhalter 7"/>
          <p:cNvSpPr>
            <a:spLocks noGrp="1"/>
          </p:cNvSpPr>
          <p:nvPr>
            <p:ph type="body" sz="quarter" idx="16"/>
          </p:nvPr>
        </p:nvSpPr>
        <p:spPr>
          <a:xfrm>
            <a:off x="76200" y="1556829"/>
            <a:ext cx="2333626" cy="4639543"/>
          </a:xfrm>
        </p:spPr>
        <p:txBody>
          <a:bodyPr/>
          <a:lstStyle/>
          <a:p>
            <a:pPr marL="261938" lvl="0" indent="-261938">
              <a:buFont typeface="Calibri" panose="020F0502020204030204" pitchFamily="34" charset="0"/>
              <a:buChar char="›"/>
            </a:pPr>
            <a:r>
              <a:rPr lang="de-DE" b="1" dirty="0">
                <a:solidFill>
                  <a:srgbClr val="1F2328"/>
                </a:solidFill>
              </a:rPr>
              <a:t>SVN ist ein CVCS!</a:t>
            </a:r>
          </a:p>
          <a:p>
            <a:endParaRPr lang="de-DE" dirty="0"/>
          </a:p>
          <a:p>
            <a:pPr marL="285750" indent="-285750">
              <a:buFontTx/>
              <a:buChar char="-"/>
            </a:pPr>
            <a:endParaRPr lang="de-DE" dirty="0"/>
          </a:p>
        </p:txBody>
      </p:sp>
      <p:sp>
        <p:nvSpPr>
          <p:cNvPr id="3" name="Textplatzhalter 2"/>
          <p:cNvSpPr>
            <a:spLocks noGrp="1"/>
          </p:cNvSpPr>
          <p:nvPr>
            <p:ph type="body" sz="quarter" idx="11"/>
          </p:nvPr>
        </p:nvSpPr>
        <p:spPr/>
        <p:txBody>
          <a:bodyPr/>
          <a:lstStyle/>
          <a:p>
            <a:r>
              <a:rPr lang="de-DE" dirty="0"/>
              <a:t>Zentrale Versionsverwaltung (CVCS) mit SVN</a:t>
            </a:r>
          </a:p>
        </p:txBody>
      </p:sp>
      <p:sp>
        <p:nvSpPr>
          <p:cNvPr id="4" name="Titel 3"/>
          <p:cNvSpPr>
            <a:spLocks noGrp="1"/>
          </p:cNvSpPr>
          <p:nvPr>
            <p:ph type="title"/>
          </p:nvPr>
        </p:nvSpPr>
        <p:spPr/>
        <p:txBody>
          <a:bodyPr/>
          <a:lstStyle/>
          <a:p>
            <a:r>
              <a:rPr lang="de-DE" dirty="0"/>
              <a:t>Versionsverwaltungskonzepte und -systeme</a:t>
            </a:r>
            <a:endParaRPr lang="de-DE" dirty="0">
              <a:latin typeface="Calibri" panose="020F0502020204030204" pitchFamily="34" charset="0"/>
            </a:endParaRPr>
          </a:p>
        </p:txBody>
      </p:sp>
      <p:sp>
        <p:nvSpPr>
          <p:cNvPr id="9" name="Rechteck 8"/>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10" name="Rechteck 9"/>
          <p:cNvSpPr/>
          <p:nvPr/>
        </p:nvSpPr>
        <p:spPr bwMode="auto">
          <a:xfrm>
            <a:off x="3607279" y="1905539"/>
            <a:ext cx="4476750" cy="1958975"/>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1" name="Rechteck 10"/>
          <p:cNvSpPr/>
          <p:nvPr/>
        </p:nvSpPr>
        <p:spPr bwMode="auto">
          <a:xfrm>
            <a:off x="5960260" y="5237958"/>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p>
        </p:txBody>
      </p:sp>
      <p:cxnSp>
        <p:nvCxnSpPr>
          <p:cNvPr id="12" name="Gewinkelte Verbindung 11"/>
          <p:cNvCxnSpPr>
            <a:stCxn id="17" idx="2"/>
            <a:endCxn id="37" idx="0"/>
          </p:cNvCxnSpPr>
          <p:nvPr/>
        </p:nvCxnSpPr>
        <p:spPr bwMode="auto">
          <a:xfrm rot="16200000" flipH="1">
            <a:off x="5791493" y="3796433"/>
            <a:ext cx="1828681" cy="1707665"/>
          </a:xfrm>
          <a:prstGeom prst="bentConnector3">
            <a:avLst>
              <a:gd name="adj1" fmla="val 43749"/>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winkelte Verbindung 13"/>
          <p:cNvCxnSpPr>
            <a:stCxn id="17" idx="2"/>
          </p:cNvCxnSpPr>
          <p:nvPr/>
        </p:nvCxnSpPr>
        <p:spPr bwMode="auto">
          <a:xfrm rot="5400000">
            <a:off x="4079315" y="3774228"/>
            <a:ext cx="1810989" cy="1734384"/>
          </a:xfrm>
          <a:prstGeom prst="bentConnector3">
            <a:avLst>
              <a:gd name="adj1" fmla="val 44214"/>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Abgerundetes Rechteck 14"/>
          <p:cNvSpPr/>
          <p:nvPr/>
        </p:nvSpPr>
        <p:spPr bwMode="auto">
          <a:xfrm>
            <a:off x="3759677"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6" name="Abgerundetes Rechteck 15"/>
          <p:cNvSpPr/>
          <p:nvPr/>
        </p:nvSpPr>
        <p:spPr bwMode="auto">
          <a:xfrm>
            <a:off x="6883876"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7" name="Abgerundetes Rechteck 16"/>
          <p:cNvSpPr/>
          <p:nvPr/>
        </p:nvSpPr>
        <p:spPr bwMode="auto">
          <a:xfrm>
            <a:off x="5326538"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8" name="Abgerundetes Rechteck 17"/>
          <p:cNvSpPr/>
          <p:nvPr/>
        </p:nvSpPr>
        <p:spPr bwMode="auto">
          <a:xfrm>
            <a:off x="3850162"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3</a:t>
            </a:r>
          </a:p>
        </p:txBody>
      </p:sp>
      <p:sp>
        <p:nvSpPr>
          <p:cNvPr id="19" name="Abgerundetes Rechteck 18"/>
          <p:cNvSpPr/>
          <p:nvPr/>
        </p:nvSpPr>
        <p:spPr bwMode="auto">
          <a:xfrm>
            <a:off x="3850956"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2</a:t>
            </a:r>
          </a:p>
        </p:txBody>
      </p:sp>
      <p:sp>
        <p:nvSpPr>
          <p:cNvPr id="20" name="Abgerundetes Rechteck 19"/>
          <p:cNvSpPr/>
          <p:nvPr/>
        </p:nvSpPr>
        <p:spPr bwMode="auto">
          <a:xfrm>
            <a:off x="3854131"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1</a:t>
            </a:r>
          </a:p>
        </p:txBody>
      </p:sp>
      <p:sp>
        <p:nvSpPr>
          <p:cNvPr id="21" name="Abgerundetes Rechteck 20"/>
          <p:cNvSpPr/>
          <p:nvPr/>
        </p:nvSpPr>
        <p:spPr bwMode="auto">
          <a:xfrm>
            <a:off x="5420200"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3</a:t>
            </a:r>
          </a:p>
        </p:txBody>
      </p:sp>
      <p:sp>
        <p:nvSpPr>
          <p:cNvPr id="22" name="Abgerundetes Rechteck 21"/>
          <p:cNvSpPr/>
          <p:nvPr/>
        </p:nvSpPr>
        <p:spPr bwMode="auto">
          <a:xfrm>
            <a:off x="5420994"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2</a:t>
            </a:r>
          </a:p>
        </p:txBody>
      </p:sp>
      <p:sp>
        <p:nvSpPr>
          <p:cNvPr id="23" name="Abgerundetes Rechteck 22"/>
          <p:cNvSpPr/>
          <p:nvPr/>
        </p:nvSpPr>
        <p:spPr bwMode="auto">
          <a:xfrm>
            <a:off x="5424169"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1</a:t>
            </a:r>
          </a:p>
        </p:txBody>
      </p:sp>
      <p:sp>
        <p:nvSpPr>
          <p:cNvPr id="25" name="Abgerundetes Rechteck 24"/>
          <p:cNvSpPr/>
          <p:nvPr/>
        </p:nvSpPr>
        <p:spPr bwMode="auto">
          <a:xfrm>
            <a:off x="6965630"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2</a:t>
            </a:r>
          </a:p>
        </p:txBody>
      </p:sp>
      <p:sp>
        <p:nvSpPr>
          <p:cNvPr id="26" name="Abgerundetes Rechteck 25"/>
          <p:cNvSpPr/>
          <p:nvPr/>
        </p:nvSpPr>
        <p:spPr bwMode="auto">
          <a:xfrm>
            <a:off x="6968805"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Vers. 1</a:t>
            </a:r>
          </a:p>
        </p:txBody>
      </p:sp>
      <p:sp>
        <p:nvSpPr>
          <p:cNvPr id="27" name="Textfeld 26"/>
          <p:cNvSpPr txBox="1"/>
          <p:nvPr/>
        </p:nvSpPr>
        <p:spPr>
          <a:xfrm>
            <a:off x="4164019" y="2454814"/>
            <a:ext cx="261290" cy="205184"/>
          </a:xfrm>
          <a:prstGeom prst="rect">
            <a:avLst/>
          </a:prstGeom>
          <a:noFill/>
        </p:spPr>
        <p:txBody>
          <a:bodyPr wrap="none" lIns="0" tIns="0" rIns="0" bIns="0" rtlCol="0">
            <a:spAutoFit/>
          </a:bodyPr>
          <a:lstStyle/>
          <a:p>
            <a:pPr algn="ctr"/>
            <a:r>
              <a:rPr lang="de-DE" sz="1600" dirty="0">
                <a:latin typeface="Arial" panose="020B0604020202020204" pitchFamily="34" charset="0"/>
                <a:cs typeface="Arial" panose="020B0604020202020204" pitchFamily="34" charset="0"/>
              </a:rPr>
              <a:t>R1</a:t>
            </a:r>
          </a:p>
        </p:txBody>
      </p:sp>
      <p:sp>
        <p:nvSpPr>
          <p:cNvPr id="28" name="Textfeld 27"/>
          <p:cNvSpPr txBox="1"/>
          <p:nvPr/>
        </p:nvSpPr>
        <p:spPr>
          <a:xfrm>
            <a:off x="5721355" y="2454814"/>
            <a:ext cx="261290" cy="205184"/>
          </a:xfrm>
          <a:prstGeom prst="rect">
            <a:avLst/>
          </a:prstGeom>
          <a:noFill/>
        </p:spPr>
        <p:txBody>
          <a:bodyPr wrap="none" lIns="0" tIns="0" rIns="0" bIns="0" rtlCol="0">
            <a:spAutoFit/>
          </a:bodyPr>
          <a:lstStyle/>
          <a:p>
            <a:pPr algn="ctr"/>
            <a:r>
              <a:rPr lang="de-DE" sz="1600" dirty="0">
                <a:latin typeface="Arial" panose="020B0604020202020204" pitchFamily="34" charset="0"/>
                <a:cs typeface="Arial" panose="020B0604020202020204" pitchFamily="34" charset="0"/>
              </a:rPr>
              <a:t>R2</a:t>
            </a:r>
          </a:p>
        </p:txBody>
      </p:sp>
      <p:sp>
        <p:nvSpPr>
          <p:cNvPr id="29" name="Textfeld 28"/>
          <p:cNvSpPr txBox="1"/>
          <p:nvPr/>
        </p:nvSpPr>
        <p:spPr>
          <a:xfrm>
            <a:off x="7278693" y="2454814"/>
            <a:ext cx="261290" cy="205184"/>
          </a:xfrm>
          <a:prstGeom prst="rect">
            <a:avLst/>
          </a:prstGeom>
          <a:noFill/>
        </p:spPr>
        <p:txBody>
          <a:bodyPr wrap="none" lIns="0" tIns="0" rIns="0" bIns="0" rtlCol="0">
            <a:spAutoFit/>
          </a:bodyPr>
          <a:lstStyle/>
          <a:p>
            <a:pPr algn="ctr"/>
            <a:r>
              <a:rPr lang="de-DE" sz="1600" dirty="0">
                <a:latin typeface="Arial" panose="020B0604020202020204" pitchFamily="34" charset="0"/>
                <a:cs typeface="Arial" panose="020B0604020202020204" pitchFamily="34" charset="0"/>
              </a:rPr>
              <a:t>R3</a:t>
            </a:r>
          </a:p>
        </p:txBody>
      </p:sp>
      <p:sp>
        <p:nvSpPr>
          <p:cNvPr id="30" name="Textfeld 29"/>
          <p:cNvSpPr txBox="1"/>
          <p:nvPr/>
        </p:nvSpPr>
        <p:spPr>
          <a:xfrm>
            <a:off x="6543510" y="5085558"/>
            <a:ext cx="2015284" cy="314239"/>
          </a:xfrm>
          <a:prstGeom prst="rect">
            <a:avLst/>
          </a:prstGeom>
          <a:solidFill>
            <a:schemeClr val="bg1"/>
          </a:solidFill>
          <a:ln w="12700">
            <a:solidFill>
              <a:schemeClr val="tx1"/>
            </a:solidFill>
          </a:ln>
        </p:spPr>
        <p:txBody>
          <a:bodyPr wrap="square" lIns="36000" tIns="72000" rIns="36000" bIns="36000" rtlCol="0">
            <a:spAutoFit/>
          </a:bodyPr>
          <a:lstStyle>
            <a:defPPr>
              <a:defRPr lang="en-US"/>
            </a:defPPr>
            <a:lvl1pPr algn="ctr">
              <a:defRPr sz="1600"/>
            </a:lvl1pPr>
          </a:lstStyle>
          <a:p>
            <a:r>
              <a:rPr lang="de-DE" sz="2000" dirty="0">
                <a:latin typeface="Calibri" panose="020F0502020204030204" pitchFamily="34" charset="0"/>
              </a:rPr>
              <a:t>Client-Computer 2</a:t>
            </a:r>
          </a:p>
        </p:txBody>
      </p:sp>
      <p:sp>
        <p:nvSpPr>
          <p:cNvPr id="31" name="Textfeld 30"/>
          <p:cNvSpPr txBox="1"/>
          <p:nvPr/>
        </p:nvSpPr>
        <p:spPr>
          <a:xfrm>
            <a:off x="5432507" y="1749964"/>
            <a:ext cx="858047" cy="330654"/>
          </a:xfrm>
          <a:prstGeom prst="rect">
            <a:avLst/>
          </a:prstGeom>
          <a:solidFill>
            <a:schemeClr val="bg1"/>
          </a:solidFill>
          <a:ln w="12700">
            <a:solidFill>
              <a:schemeClr val="tx1"/>
            </a:solidFill>
          </a:ln>
        </p:spPr>
        <p:txBody>
          <a:bodyPr wrap="none" lIns="36000" tIns="72000" rIns="36000" bIns="36000" rtlCol="0">
            <a:spAutoFit/>
          </a:bodyPr>
          <a:lstStyle>
            <a:defPPr>
              <a:defRPr lang="en-US"/>
            </a:defPPr>
            <a:lvl1pPr algn="ctr">
              <a:defRPr sz="1600"/>
            </a:lvl1pPr>
          </a:lstStyle>
          <a:p>
            <a:r>
              <a:rPr lang="de-DE" sz="2000" dirty="0">
                <a:latin typeface="Calibri" panose="020F0502020204030204" pitchFamily="34" charset="0"/>
              </a:rPr>
              <a:t> Server </a:t>
            </a:r>
          </a:p>
        </p:txBody>
      </p:sp>
      <p:sp>
        <p:nvSpPr>
          <p:cNvPr id="36" name="Abgerundetes Rechteck 35"/>
          <p:cNvSpPr/>
          <p:nvPr/>
        </p:nvSpPr>
        <p:spPr bwMode="auto">
          <a:xfrm>
            <a:off x="6003465" y="5575943"/>
            <a:ext cx="1003885" cy="252151"/>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21</a:t>
            </a:r>
          </a:p>
        </p:txBody>
      </p:sp>
      <p:sp>
        <p:nvSpPr>
          <p:cNvPr id="37" name="Abgerundetes Rechteck 36"/>
          <p:cNvSpPr/>
          <p:nvPr/>
        </p:nvSpPr>
        <p:spPr bwMode="auto">
          <a:xfrm>
            <a:off x="7057723"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22</a:t>
            </a:r>
          </a:p>
        </p:txBody>
      </p:sp>
      <p:sp>
        <p:nvSpPr>
          <p:cNvPr id="38" name="Abgerundetes Rechteck 37"/>
          <p:cNvSpPr/>
          <p:nvPr/>
        </p:nvSpPr>
        <p:spPr bwMode="auto">
          <a:xfrm>
            <a:off x="8108859"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23</a:t>
            </a:r>
          </a:p>
        </p:txBody>
      </p:sp>
      <p:cxnSp>
        <p:nvCxnSpPr>
          <p:cNvPr id="39" name="Gewinkelte Verbindung 38"/>
          <p:cNvCxnSpPr>
            <a:stCxn id="15" idx="2"/>
          </p:cNvCxnSpPr>
          <p:nvPr/>
        </p:nvCxnSpPr>
        <p:spPr bwMode="auto">
          <a:xfrm rot="5400000">
            <a:off x="2710699" y="3972475"/>
            <a:ext cx="1810990" cy="1337893"/>
          </a:xfrm>
          <a:prstGeom prst="bentConnector3">
            <a:avLst>
              <a:gd name="adj1" fmla="val 61220"/>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Gewinkelte Verbindung 39"/>
          <p:cNvCxnSpPr>
            <a:stCxn id="15" idx="2"/>
            <a:endCxn id="36" idx="0"/>
          </p:cNvCxnSpPr>
          <p:nvPr/>
        </p:nvCxnSpPr>
        <p:spPr bwMode="auto">
          <a:xfrm rot="16200000" flipH="1">
            <a:off x="4475266" y="3545800"/>
            <a:ext cx="1840017" cy="2220268"/>
          </a:xfrm>
          <a:prstGeom prst="bentConnector3">
            <a:avLst>
              <a:gd name="adj1" fmla="val 60353"/>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Gewinkelte Verbindung 40"/>
          <p:cNvCxnSpPr>
            <a:stCxn id="16" idx="2"/>
            <a:endCxn id="38" idx="0"/>
          </p:cNvCxnSpPr>
          <p:nvPr/>
        </p:nvCxnSpPr>
        <p:spPr bwMode="auto">
          <a:xfrm rot="16200000" flipH="1">
            <a:off x="7095730" y="4049534"/>
            <a:ext cx="1828681" cy="1201463"/>
          </a:xfrm>
          <a:prstGeom prst="bentConnector3">
            <a:avLst>
              <a:gd name="adj1" fmla="val 35962"/>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Gewinkelte Verbindung 41"/>
          <p:cNvCxnSpPr>
            <a:stCxn id="16" idx="2"/>
          </p:cNvCxnSpPr>
          <p:nvPr/>
        </p:nvCxnSpPr>
        <p:spPr bwMode="auto">
          <a:xfrm rot="5400000">
            <a:off x="5445055" y="3585808"/>
            <a:ext cx="1814167" cy="2114402"/>
          </a:xfrm>
          <a:prstGeom prst="bentConnector3">
            <a:avLst>
              <a:gd name="adj1" fmla="val 36399"/>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feld 31"/>
          <p:cNvSpPr txBox="1"/>
          <p:nvPr/>
        </p:nvSpPr>
        <p:spPr>
          <a:xfrm>
            <a:off x="3262578" y="5077618"/>
            <a:ext cx="1987972" cy="330654"/>
          </a:xfrm>
          <a:prstGeom prst="rect">
            <a:avLst/>
          </a:prstGeom>
          <a:solidFill>
            <a:schemeClr val="bg1"/>
          </a:solidFill>
          <a:ln w="12700">
            <a:solidFill>
              <a:schemeClr val="tx1"/>
            </a:solidFill>
          </a:ln>
        </p:spPr>
        <p:txBody>
          <a:bodyPr wrap="none" lIns="36000" tIns="72000" rIns="36000" bIns="36000" rtlCol="0">
            <a:spAutoFit/>
          </a:bodyPr>
          <a:lstStyle/>
          <a:p>
            <a:pPr algn="ctr"/>
            <a:r>
              <a:rPr lang="de-DE" dirty="0">
                <a:latin typeface="Calibri" panose="020F0502020204030204" pitchFamily="34" charset="0"/>
              </a:rPr>
              <a:t>Client-Computer 1</a:t>
            </a:r>
          </a:p>
        </p:txBody>
      </p:sp>
      <p:sp>
        <p:nvSpPr>
          <p:cNvPr id="56" name="Abgerundetes Rechteck 55"/>
          <p:cNvSpPr/>
          <p:nvPr/>
        </p:nvSpPr>
        <p:spPr bwMode="auto">
          <a:xfrm>
            <a:off x="2705208" y="5571143"/>
            <a:ext cx="1003885" cy="256952"/>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11</a:t>
            </a:r>
          </a:p>
        </p:txBody>
      </p:sp>
      <p:sp>
        <p:nvSpPr>
          <p:cNvPr id="57" name="Abgerundetes Rechteck 56"/>
          <p:cNvSpPr/>
          <p:nvPr/>
        </p:nvSpPr>
        <p:spPr bwMode="auto">
          <a:xfrm>
            <a:off x="3759466" y="5574321"/>
            <a:ext cx="1003885" cy="253774"/>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12</a:t>
            </a:r>
          </a:p>
        </p:txBody>
      </p:sp>
      <p:sp>
        <p:nvSpPr>
          <p:cNvPr id="58" name="Abgerundetes Rechteck 57"/>
          <p:cNvSpPr/>
          <p:nvPr/>
        </p:nvSpPr>
        <p:spPr bwMode="auto">
          <a:xfrm>
            <a:off x="4810602" y="5574321"/>
            <a:ext cx="1003885" cy="253774"/>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13</a:t>
            </a:r>
          </a:p>
        </p:txBody>
      </p:sp>
    </p:spTree>
    <p:extLst>
      <p:ext uri="{BB962C8B-B14F-4D97-AF65-F5344CB8AC3E}">
        <p14:creationId xmlns:p14="http://schemas.microsoft.com/office/powerpoint/2010/main" val="7472059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3"/>
          </p:nvPr>
        </p:nvSpPr>
        <p:spPr/>
        <p:txBody>
          <a:bodyPr/>
          <a:lstStyle/>
          <a:p>
            <a:fld id="{2E430B67-9B8D-45F2-8BD0-7EEC5CABEC81}" type="slidenum">
              <a:rPr lang="de-DE" smtClean="0"/>
              <a:pPr/>
              <a:t>17</a:t>
            </a:fld>
            <a:endParaRPr lang="de-DE"/>
          </a:p>
        </p:txBody>
      </p:sp>
      <p:sp>
        <p:nvSpPr>
          <p:cNvPr id="8" name="Textplatzhalter 7"/>
          <p:cNvSpPr>
            <a:spLocks noGrp="1"/>
          </p:cNvSpPr>
          <p:nvPr>
            <p:ph type="body" sz="quarter" idx="16"/>
          </p:nvPr>
        </p:nvSpPr>
        <p:spPr>
          <a:xfrm>
            <a:off x="76200" y="1556829"/>
            <a:ext cx="2333626" cy="4639543"/>
          </a:xfrm>
        </p:spPr>
        <p:txBody>
          <a:bodyPr/>
          <a:lstStyle/>
          <a:p>
            <a:pPr marL="261938" lvl="0" indent="-261938">
              <a:buFont typeface="Calibri" panose="020F0502020204030204" pitchFamily="34" charset="0"/>
              <a:buChar char="›"/>
            </a:pPr>
            <a:r>
              <a:rPr lang="de-DE" b="1" dirty="0">
                <a:solidFill>
                  <a:srgbClr val="1F2328"/>
                </a:solidFill>
              </a:rPr>
              <a:t>SVN ist ein CVCS!</a:t>
            </a:r>
          </a:p>
          <a:p>
            <a:pPr marL="261938" lvl="0" indent="-261938">
              <a:buFont typeface="Calibri" panose="020F0502020204030204" pitchFamily="34" charset="0"/>
              <a:buChar char="›"/>
            </a:pPr>
            <a:endParaRPr lang="de-DE" dirty="0"/>
          </a:p>
          <a:p>
            <a:pPr marL="261938" lvl="0" indent="-261938">
              <a:buFont typeface="Calibri" panose="020F0502020204030204" pitchFamily="34" charset="0"/>
              <a:buChar char="›"/>
            </a:pPr>
            <a:r>
              <a:rPr lang="de-DE" dirty="0">
                <a:solidFill>
                  <a:srgbClr val="1F2328"/>
                </a:solidFill>
              </a:rPr>
              <a:t>Problematik: </a:t>
            </a:r>
          </a:p>
          <a:p>
            <a:pPr marL="261938" lvl="0"/>
            <a:r>
              <a:rPr lang="de-DE" b="1" dirty="0">
                <a:solidFill>
                  <a:srgbClr val="1F2328"/>
                </a:solidFill>
              </a:rPr>
              <a:t>Single Point </a:t>
            </a:r>
            <a:r>
              <a:rPr lang="de-DE" b="1" dirty="0" err="1">
                <a:solidFill>
                  <a:srgbClr val="1F2328"/>
                </a:solidFill>
              </a:rPr>
              <a:t>of</a:t>
            </a:r>
            <a:r>
              <a:rPr lang="de-DE" b="1" dirty="0">
                <a:solidFill>
                  <a:srgbClr val="1F2328"/>
                </a:solidFill>
              </a:rPr>
              <a:t> </a:t>
            </a:r>
            <a:r>
              <a:rPr lang="de-DE" b="1" dirty="0" err="1">
                <a:solidFill>
                  <a:srgbClr val="1F2328"/>
                </a:solidFill>
              </a:rPr>
              <a:t>Failure</a:t>
            </a:r>
            <a:r>
              <a:rPr lang="de-DE" dirty="0"/>
              <a:t>, </a:t>
            </a:r>
            <a:r>
              <a:rPr lang="de-DE" b="1" dirty="0"/>
              <a:t>Netzwerkabhängigkeit</a:t>
            </a:r>
          </a:p>
        </p:txBody>
      </p:sp>
      <p:sp>
        <p:nvSpPr>
          <p:cNvPr id="3" name="Textplatzhalter 2"/>
          <p:cNvSpPr>
            <a:spLocks noGrp="1"/>
          </p:cNvSpPr>
          <p:nvPr>
            <p:ph type="body" sz="quarter" idx="11"/>
          </p:nvPr>
        </p:nvSpPr>
        <p:spPr/>
        <p:txBody>
          <a:bodyPr/>
          <a:lstStyle/>
          <a:p>
            <a:pPr defTabSz="180000">
              <a:spcAft>
                <a:spcPts val="600"/>
              </a:spcAft>
            </a:pPr>
            <a:r>
              <a:rPr lang="de-DE" dirty="0"/>
              <a:t>Zentrale Versionsverwaltung (CVCS) mit SVN</a:t>
            </a:r>
          </a:p>
        </p:txBody>
      </p:sp>
      <p:sp>
        <p:nvSpPr>
          <p:cNvPr id="4" name="Titel 3"/>
          <p:cNvSpPr>
            <a:spLocks noGrp="1"/>
          </p:cNvSpPr>
          <p:nvPr>
            <p:ph type="title"/>
          </p:nvPr>
        </p:nvSpPr>
        <p:spPr/>
        <p:txBody>
          <a:bodyPr/>
          <a:lstStyle/>
          <a:p>
            <a:r>
              <a:rPr lang="de-DE" dirty="0"/>
              <a:t>Versionsverwaltungskonzepte und -systeme</a:t>
            </a:r>
            <a:endParaRPr lang="de-DE" dirty="0">
              <a:latin typeface="Calibri" panose="020F0502020204030204" pitchFamily="34" charset="0"/>
            </a:endParaRPr>
          </a:p>
        </p:txBody>
      </p:sp>
      <p:sp>
        <p:nvSpPr>
          <p:cNvPr id="9" name="Rechteck 8"/>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2" name="Multiplizieren 1"/>
          <p:cNvSpPr/>
          <p:nvPr/>
        </p:nvSpPr>
        <p:spPr bwMode="auto">
          <a:xfrm>
            <a:off x="3798437" y="2806700"/>
            <a:ext cx="914400" cy="914400"/>
          </a:xfrm>
          <a:prstGeom prst="mathMultiply">
            <a:avLst/>
          </a:prstGeom>
          <a:solidFill>
            <a:srgbClr val="FF0000"/>
          </a:solidFill>
          <a:ln w="0" cap="rnd">
            <a:noFill/>
            <a:prstDash val="sysDot"/>
            <a:miter lim="800000"/>
            <a:headEnd/>
            <a:tailEnd/>
          </a:ln>
          <a:effectLst/>
          <a:extLst/>
        </p:spPr>
        <p:txBody>
          <a:bodyPr wrap="none" rtlCol="0" anchor="ctr"/>
          <a:lstStyle/>
          <a:p>
            <a:pPr algn="ctr"/>
            <a:endParaRPr lang="de-DE">
              <a:latin typeface="Rotis Semi Sans Std Light" pitchFamily="34" charset="0"/>
            </a:endParaRPr>
          </a:p>
        </p:txBody>
      </p:sp>
      <p:sp>
        <p:nvSpPr>
          <p:cNvPr id="43" name="Multiplizieren 42"/>
          <p:cNvSpPr/>
          <p:nvPr/>
        </p:nvSpPr>
        <p:spPr bwMode="auto">
          <a:xfrm>
            <a:off x="5394801" y="2806700"/>
            <a:ext cx="914400" cy="914400"/>
          </a:xfrm>
          <a:prstGeom prst="mathMultiply">
            <a:avLst/>
          </a:prstGeom>
          <a:solidFill>
            <a:srgbClr val="FF0000"/>
          </a:solidFill>
          <a:ln w="0" cap="rnd">
            <a:noFill/>
            <a:prstDash val="sysDot"/>
            <a:miter lim="800000"/>
            <a:headEnd/>
            <a:tailEnd/>
          </a:ln>
          <a:effectLst/>
          <a:extLst/>
        </p:spPr>
        <p:txBody>
          <a:bodyPr wrap="none" rtlCol="0" anchor="ctr"/>
          <a:lstStyle/>
          <a:p>
            <a:pPr algn="ctr"/>
            <a:endParaRPr lang="de-DE">
              <a:latin typeface="Rotis Semi Sans Std Light" pitchFamily="34" charset="0"/>
            </a:endParaRPr>
          </a:p>
        </p:txBody>
      </p:sp>
      <p:sp>
        <p:nvSpPr>
          <p:cNvPr id="44" name="Multiplizieren 43"/>
          <p:cNvSpPr/>
          <p:nvPr/>
        </p:nvSpPr>
        <p:spPr bwMode="auto">
          <a:xfrm>
            <a:off x="6928451" y="2806700"/>
            <a:ext cx="914400" cy="914400"/>
          </a:xfrm>
          <a:prstGeom prst="mathMultiply">
            <a:avLst/>
          </a:prstGeom>
          <a:solidFill>
            <a:srgbClr val="FF0000"/>
          </a:solidFill>
          <a:ln w="0" cap="rnd">
            <a:noFill/>
            <a:prstDash val="sysDot"/>
            <a:miter lim="800000"/>
            <a:headEnd/>
            <a:tailEnd/>
          </a:ln>
          <a:effectLst/>
          <a:extLst/>
        </p:spPr>
        <p:txBody>
          <a:bodyPr wrap="none" rtlCol="0" anchor="ctr"/>
          <a:lstStyle/>
          <a:p>
            <a:pPr algn="ctr"/>
            <a:endParaRPr lang="de-DE">
              <a:latin typeface="Rotis Semi Sans Std Light" pitchFamily="34" charset="0"/>
            </a:endParaRPr>
          </a:p>
        </p:txBody>
      </p:sp>
      <p:sp>
        <p:nvSpPr>
          <p:cNvPr id="26" name="Rechteck 25"/>
          <p:cNvSpPr/>
          <p:nvPr/>
        </p:nvSpPr>
        <p:spPr bwMode="auto">
          <a:xfrm>
            <a:off x="2651299" y="5232923"/>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p>
        </p:txBody>
      </p:sp>
      <p:sp>
        <p:nvSpPr>
          <p:cNvPr id="27" name="Rechteck 26"/>
          <p:cNvSpPr/>
          <p:nvPr/>
        </p:nvSpPr>
        <p:spPr bwMode="auto">
          <a:xfrm>
            <a:off x="5960260" y="5237958"/>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p>
        </p:txBody>
      </p:sp>
      <p:cxnSp>
        <p:nvCxnSpPr>
          <p:cNvPr id="28" name="Gewinkelte Verbindung 11"/>
          <p:cNvCxnSpPr>
            <a:endCxn id="34" idx="0"/>
          </p:cNvCxnSpPr>
          <p:nvPr/>
        </p:nvCxnSpPr>
        <p:spPr bwMode="auto">
          <a:xfrm rot="16200000" flipH="1">
            <a:off x="5791493" y="3796433"/>
            <a:ext cx="1828681" cy="1707665"/>
          </a:xfrm>
          <a:prstGeom prst="bentConnector3">
            <a:avLst>
              <a:gd name="adj1" fmla="val 43749"/>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Gewinkelte Verbindung 13"/>
          <p:cNvCxnSpPr/>
          <p:nvPr/>
        </p:nvCxnSpPr>
        <p:spPr bwMode="auto">
          <a:xfrm rot="5400000">
            <a:off x="4079315" y="3774228"/>
            <a:ext cx="1810989" cy="1734384"/>
          </a:xfrm>
          <a:prstGeom prst="bentConnector3">
            <a:avLst>
              <a:gd name="adj1" fmla="val 44214"/>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feld 30"/>
          <p:cNvSpPr txBox="1"/>
          <p:nvPr/>
        </p:nvSpPr>
        <p:spPr>
          <a:xfrm>
            <a:off x="6543510" y="5085558"/>
            <a:ext cx="2015284" cy="314239"/>
          </a:xfrm>
          <a:prstGeom prst="rect">
            <a:avLst/>
          </a:prstGeom>
          <a:solidFill>
            <a:schemeClr val="bg1"/>
          </a:solidFill>
          <a:ln w="12700">
            <a:solidFill>
              <a:schemeClr val="tx1"/>
            </a:solidFill>
          </a:ln>
        </p:spPr>
        <p:txBody>
          <a:bodyPr wrap="square" lIns="36000" tIns="72000" rIns="36000" bIns="36000" rtlCol="0">
            <a:spAutoFit/>
          </a:bodyPr>
          <a:lstStyle>
            <a:defPPr>
              <a:defRPr lang="en-US"/>
            </a:defPPr>
            <a:lvl1pPr algn="ctr">
              <a:defRPr sz="1600"/>
            </a:lvl1pPr>
          </a:lstStyle>
          <a:p>
            <a:r>
              <a:rPr lang="de-DE" sz="2000" dirty="0">
                <a:latin typeface="Calibri" panose="020F0502020204030204" pitchFamily="34" charset="0"/>
              </a:rPr>
              <a:t>Client-Computer 2</a:t>
            </a:r>
          </a:p>
        </p:txBody>
      </p:sp>
      <p:sp>
        <p:nvSpPr>
          <p:cNvPr id="33" name="Abgerundetes Rechteck 32"/>
          <p:cNvSpPr/>
          <p:nvPr/>
        </p:nvSpPr>
        <p:spPr bwMode="auto">
          <a:xfrm>
            <a:off x="6003465" y="5575943"/>
            <a:ext cx="1003885" cy="252151"/>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21</a:t>
            </a:r>
          </a:p>
        </p:txBody>
      </p:sp>
      <p:sp>
        <p:nvSpPr>
          <p:cNvPr id="34" name="Abgerundetes Rechteck 33"/>
          <p:cNvSpPr/>
          <p:nvPr/>
        </p:nvSpPr>
        <p:spPr bwMode="auto">
          <a:xfrm>
            <a:off x="7057723"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22</a:t>
            </a:r>
          </a:p>
        </p:txBody>
      </p:sp>
      <p:sp>
        <p:nvSpPr>
          <p:cNvPr id="35" name="Abgerundetes Rechteck 34"/>
          <p:cNvSpPr/>
          <p:nvPr/>
        </p:nvSpPr>
        <p:spPr bwMode="auto">
          <a:xfrm>
            <a:off x="8108859"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23</a:t>
            </a:r>
          </a:p>
        </p:txBody>
      </p:sp>
      <p:cxnSp>
        <p:nvCxnSpPr>
          <p:cNvPr id="45" name="Gewinkelte Verbindung 38"/>
          <p:cNvCxnSpPr/>
          <p:nvPr/>
        </p:nvCxnSpPr>
        <p:spPr bwMode="auto">
          <a:xfrm rot="5400000">
            <a:off x="2710699" y="3972475"/>
            <a:ext cx="1810990" cy="1337893"/>
          </a:xfrm>
          <a:prstGeom prst="bentConnector3">
            <a:avLst>
              <a:gd name="adj1" fmla="val 61220"/>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Gewinkelte Verbindung 39"/>
          <p:cNvCxnSpPr>
            <a:endCxn id="33" idx="0"/>
          </p:cNvCxnSpPr>
          <p:nvPr/>
        </p:nvCxnSpPr>
        <p:spPr bwMode="auto">
          <a:xfrm rot="16200000" flipH="1">
            <a:off x="4475266" y="3545800"/>
            <a:ext cx="1840017" cy="2220268"/>
          </a:xfrm>
          <a:prstGeom prst="bentConnector3">
            <a:avLst>
              <a:gd name="adj1" fmla="val 60353"/>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Gewinkelte Verbindung 40"/>
          <p:cNvCxnSpPr>
            <a:endCxn id="35" idx="0"/>
          </p:cNvCxnSpPr>
          <p:nvPr/>
        </p:nvCxnSpPr>
        <p:spPr bwMode="auto">
          <a:xfrm rot="16200000" flipH="1">
            <a:off x="7095730" y="4049534"/>
            <a:ext cx="1828681" cy="1201463"/>
          </a:xfrm>
          <a:prstGeom prst="bentConnector3">
            <a:avLst>
              <a:gd name="adj1" fmla="val 35962"/>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Gewinkelte Verbindung 41"/>
          <p:cNvCxnSpPr/>
          <p:nvPr/>
        </p:nvCxnSpPr>
        <p:spPr bwMode="auto">
          <a:xfrm rot="5400000">
            <a:off x="5445055" y="3585808"/>
            <a:ext cx="1814167" cy="2114402"/>
          </a:xfrm>
          <a:prstGeom prst="bentConnector3">
            <a:avLst>
              <a:gd name="adj1" fmla="val 36399"/>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feld 48"/>
          <p:cNvSpPr txBox="1"/>
          <p:nvPr/>
        </p:nvSpPr>
        <p:spPr>
          <a:xfrm>
            <a:off x="3262578" y="5077618"/>
            <a:ext cx="1987972" cy="330654"/>
          </a:xfrm>
          <a:prstGeom prst="rect">
            <a:avLst/>
          </a:prstGeom>
          <a:solidFill>
            <a:schemeClr val="bg1"/>
          </a:solidFill>
          <a:ln w="12700">
            <a:solidFill>
              <a:schemeClr val="tx1"/>
            </a:solidFill>
          </a:ln>
        </p:spPr>
        <p:txBody>
          <a:bodyPr wrap="none" lIns="36000" tIns="72000" rIns="36000" bIns="36000" rtlCol="0">
            <a:spAutoFit/>
          </a:bodyPr>
          <a:lstStyle/>
          <a:p>
            <a:pPr algn="ctr"/>
            <a:r>
              <a:rPr lang="de-DE" dirty="0">
                <a:latin typeface="Calibri" panose="020F0502020204030204" pitchFamily="34" charset="0"/>
              </a:rPr>
              <a:t>Client-Computer 1</a:t>
            </a:r>
          </a:p>
        </p:txBody>
      </p:sp>
      <p:sp>
        <p:nvSpPr>
          <p:cNvPr id="50" name="Abgerundetes Rechteck 49"/>
          <p:cNvSpPr/>
          <p:nvPr/>
        </p:nvSpPr>
        <p:spPr bwMode="auto">
          <a:xfrm>
            <a:off x="2705208" y="5571143"/>
            <a:ext cx="1003885" cy="256952"/>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11</a:t>
            </a:r>
          </a:p>
        </p:txBody>
      </p:sp>
      <p:sp>
        <p:nvSpPr>
          <p:cNvPr id="51" name="Abgerundetes Rechteck 50"/>
          <p:cNvSpPr/>
          <p:nvPr/>
        </p:nvSpPr>
        <p:spPr bwMode="auto">
          <a:xfrm>
            <a:off x="3759466" y="5574321"/>
            <a:ext cx="1003885" cy="253774"/>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12</a:t>
            </a:r>
          </a:p>
        </p:txBody>
      </p:sp>
      <p:sp>
        <p:nvSpPr>
          <p:cNvPr id="52" name="Abgerundetes Rechteck 51"/>
          <p:cNvSpPr/>
          <p:nvPr/>
        </p:nvSpPr>
        <p:spPr bwMode="auto">
          <a:xfrm>
            <a:off x="4810602" y="5574321"/>
            <a:ext cx="1003885" cy="253774"/>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latin typeface="Calibri" panose="020F0502020204030204" pitchFamily="34" charset="0"/>
              </a:rPr>
              <a:t>WD 13</a:t>
            </a:r>
          </a:p>
        </p:txBody>
      </p:sp>
    </p:spTree>
    <p:extLst>
      <p:ext uri="{BB962C8B-B14F-4D97-AF65-F5344CB8AC3E}">
        <p14:creationId xmlns:p14="http://schemas.microsoft.com/office/powerpoint/2010/main" val="66763257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3"/>
          </p:nvPr>
        </p:nvSpPr>
        <p:spPr/>
        <p:txBody>
          <a:bodyPr/>
          <a:lstStyle/>
          <a:p>
            <a:fld id="{2E430B67-9B8D-45F2-8BD0-7EEC5CABEC81}" type="slidenum">
              <a:rPr lang="de-DE" smtClean="0"/>
              <a:pPr/>
              <a:t>18</a:t>
            </a:fld>
            <a:endParaRPr lang="de-DE"/>
          </a:p>
        </p:txBody>
      </p:sp>
      <p:sp>
        <p:nvSpPr>
          <p:cNvPr id="9" name="Textplatzhalter 8"/>
          <p:cNvSpPr>
            <a:spLocks noGrp="1"/>
          </p:cNvSpPr>
          <p:nvPr>
            <p:ph type="body" sz="quarter" idx="16"/>
          </p:nvPr>
        </p:nvSpPr>
        <p:spPr>
          <a:xfrm>
            <a:off x="76200" y="1556829"/>
            <a:ext cx="2333626" cy="4639543"/>
          </a:xfrm>
        </p:spPr>
        <p:txBody>
          <a:bodyPr/>
          <a:lstStyle/>
          <a:p>
            <a:pPr marL="342900" indent="-342900">
              <a:buFont typeface="+mj-lt"/>
              <a:buAutoNum type="arabicPeriod"/>
            </a:pPr>
            <a:r>
              <a:rPr lang="de-DE" sz="1400" dirty="0"/>
              <a:t>Clients aber Kein Server nötig</a:t>
            </a:r>
          </a:p>
          <a:p>
            <a:pPr marL="342900" indent="-342900">
              <a:buFont typeface="+mj-lt"/>
              <a:buAutoNum type="arabicPeriod"/>
            </a:pPr>
            <a:r>
              <a:rPr lang="de-DE" sz="1400" dirty="0"/>
              <a:t>Server ratsam und sinnvoll</a:t>
            </a:r>
          </a:p>
          <a:p>
            <a:pPr marL="342900" indent="-342900">
              <a:buFont typeface="+mj-lt"/>
              <a:buAutoNum type="arabicPeriod"/>
            </a:pPr>
            <a:r>
              <a:rPr lang="de-DE" sz="1400" dirty="0"/>
              <a:t>Repositories auf Server </a:t>
            </a:r>
            <a:r>
              <a:rPr lang="de-DE" sz="1400" b="1" dirty="0"/>
              <a:t>und</a:t>
            </a:r>
            <a:r>
              <a:rPr lang="de-DE" sz="1400" dirty="0"/>
              <a:t> Clients</a:t>
            </a:r>
          </a:p>
          <a:p>
            <a:pPr marL="342900" indent="-342900">
              <a:buFont typeface="+mj-lt"/>
              <a:buAutoNum type="arabicPeriod"/>
            </a:pPr>
            <a:r>
              <a:rPr lang="de-DE" sz="1400" dirty="0"/>
              <a:t>Annahme: Aktuelle Repositories auf dem Server</a:t>
            </a:r>
          </a:p>
          <a:p>
            <a:pPr marL="342900" indent="-342900">
              <a:buFont typeface="+mj-lt"/>
              <a:buAutoNum type="arabicPeriod"/>
            </a:pPr>
            <a:r>
              <a:rPr lang="de-DE" sz="1400" dirty="0"/>
              <a:t>Abgleich Repositories (z.B. Push, Pull)</a:t>
            </a:r>
          </a:p>
          <a:p>
            <a:pPr marL="342900" indent="-342900">
              <a:buFont typeface="+mj-lt"/>
              <a:buAutoNum type="arabicPeriod"/>
            </a:pPr>
            <a:r>
              <a:rPr lang="de-DE" sz="1400" dirty="0"/>
              <a:t>Clone</a:t>
            </a:r>
          </a:p>
          <a:p>
            <a:pPr marL="342900" indent="-342900">
              <a:buFont typeface="+mj-lt"/>
              <a:buAutoNum type="arabicPeriod"/>
            </a:pPr>
            <a:r>
              <a:rPr lang="de-DE" sz="1400" dirty="0"/>
              <a:t>Checkout </a:t>
            </a:r>
          </a:p>
          <a:p>
            <a:pPr marL="342900" indent="-342900">
              <a:buFont typeface="+mj-lt"/>
              <a:buAutoNum type="arabicPeriod"/>
            </a:pPr>
            <a:r>
              <a:rPr lang="de-DE" sz="1400" dirty="0"/>
              <a:t>Commit</a:t>
            </a:r>
          </a:p>
          <a:p>
            <a:pPr marL="342900" indent="-342900">
              <a:buFont typeface="+mj-lt"/>
              <a:buAutoNum type="arabicPeriod"/>
            </a:pPr>
            <a:r>
              <a:rPr lang="de-DE" sz="1400" dirty="0"/>
              <a:t>Push</a:t>
            </a:r>
          </a:p>
          <a:p>
            <a:pPr marL="342900" indent="-342900">
              <a:buFont typeface="+mj-lt"/>
              <a:buAutoNum type="arabicPeriod"/>
            </a:pPr>
            <a:endParaRPr lang="de-DE" sz="1400" dirty="0"/>
          </a:p>
          <a:p>
            <a:pPr marL="285750" indent="-285750">
              <a:buFontTx/>
              <a:buChar char="-"/>
            </a:pPr>
            <a:endParaRPr lang="de-DE" sz="1400" dirty="0"/>
          </a:p>
          <a:p>
            <a:pPr marL="285750" indent="-285750">
              <a:buFontTx/>
              <a:buChar char="-"/>
            </a:pPr>
            <a:endParaRPr lang="de-DE" sz="1400" dirty="0"/>
          </a:p>
          <a:p>
            <a:pPr marL="285750" indent="-285750">
              <a:buFontTx/>
              <a:buChar char="-"/>
            </a:pPr>
            <a:endParaRPr lang="de-DE" sz="1400" dirty="0"/>
          </a:p>
          <a:p>
            <a:pPr marL="285750" indent="-285750">
              <a:buFontTx/>
              <a:buChar char="-"/>
            </a:pPr>
            <a:endParaRPr lang="de-DE" sz="1400" dirty="0"/>
          </a:p>
        </p:txBody>
      </p:sp>
      <p:sp>
        <p:nvSpPr>
          <p:cNvPr id="3" name="Textplatzhalter 2"/>
          <p:cNvSpPr>
            <a:spLocks noGrp="1"/>
          </p:cNvSpPr>
          <p:nvPr>
            <p:ph type="body" sz="quarter" idx="11"/>
          </p:nvPr>
        </p:nvSpPr>
        <p:spPr/>
        <p:txBody>
          <a:bodyPr/>
          <a:lstStyle/>
          <a:p>
            <a:r>
              <a:rPr lang="de-DE" dirty="0"/>
              <a:t>Verteilte</a:t>
            </a:r>
            <a:r>
              <a:rPr lang="de-DE" dirty="0">
                <a:latin typeface="Calibri" panose="020F0502020204030204" pitchFamily="34" charset="0"/>
              </a:rPr>
              <a:t> Versionsverwaltung (DVCS) mit Git</a:t>
            </a:r>
          </a:p>
        </p:txBody>
      </p:sp>
      <p:sp>
        <p:nvSpPr>
          <p:cNvPr id="4" name="Titel 3"/>
          <p:cNvSpPr>
            <a:spLocks noGrp="1"/>
          </p:cNvSpPr>
          <p:nvPr>
            <p:ph type="title"/>
          </p:nvPr>
        </p:nvSpPr>
        <p:spPr/>
        <p:txBody>
          <a:bodyPr/>
          <a:lstStyle/>
          <a:p>
            <a:r>
              <a:rPr lang="de-DE" dirty="0"/>
              <a:t>Versionsverwaltungskonzepte und -systeme</a:t>
            </a:r>
            <a:endParaRPr lang="de-DE" dirty="0">
              <a:latin typeface="Calibri" panose="020F0502020204030204" pitchFamily="34" charset="0"/>
            </a:endParaRPr>
          </a:p>
        </p:txBody>
      </p:sp>
      <p:sp>
        <p:nvSpPr>
          <p:cNvPr id="141" name="Rechteck 140"/>
          <p:cNvSpPr/>
          <p:nvPr/>
        </p:nvSpPr>
        <p:spPr bwMode="auto">
          <a:xfrm>
            <a:off x="4407024" y="1777307"/>
            <a:ext cx="3146840" cy="1368126"/>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42" name="Abgerundetes Rechteck 141"/>
          <p:cNvSpPr/>
          <p:nvPr/>
        </p:nvSpPr>
        <p:spPr bwMode="auto">
          <a:xfrm>
            <a:off x="4491366" y="2155671"/>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45" name="Abgerundetes Rechteck 144"/>
          <p:cNvSpPr/>
          <p:nvPr/>
        </p:nvSpPr>
        <p:spPr bwMode="auto">
          <a:xfrm>
            <a:off x="4551065" y="237490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3</a:t>
            </a:r>
          </a:p>
        </p:txBody>
      </p:sp>
      <p:sp>
        <p:nvSpPr>
          <p:cNvPr id="146" name="Abgerundetes Rechteck 145"/>
          <p:cNvSpPr/>
          <p:nvPr/>
        </p:nvSpPr>
        <p:spPr bwMode="auto">
          <a:xfrm>
            <a:off x="4550558" y="261524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147" name="Abgerundetes Rechteck 146"/>
          <p:cNvSpPr/>
          <p:nvPr/>
        </p:nvSpPr>
        <p:spPr bwMode="auto">
          <a:xfrm>
            <a:off x="4555664" y="28555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154" name="Textfeld 153"/>
          <p:cNvSpPr txBox="1"/>
          <p:nvPr/>
        </p:nvSpPr>
        <p:spPr>
          <a:xfrm>
            <a:off x="4695230" y="2187704"/>
            <a:ext cx="330996"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R1</a:t>
            </a:r>
          </a:p>
        </p:txBody>
      </p:sp>
      <p:sp>
        <p:nvSpPr>
          <p:cNvPr id="157" name="Rechteck 156"/>
          <p:cNvSpPr/>
          <p:nvPr/>
        </p:nvSpPr>
        <p:spPr bwMode="auto">
          <a:xfrm>
            <a:off x="2661280" y="4265862"/>
            <a:ext cx="2666733" cy="147123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58" name="Abgerundetes Rechteck 157"/>
          <p:cNvSpPr/>
          <p:nvPr/>
        </p:nvSpPr>
        <p:spPr bwMode="auto">
          <a:xfrm>
            <a:off x="2738478"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59" name="Abgerundetes Rechteck 158"/>
          <p:cNvSpPr/>
          <p:nvPr/>
        </p:nvSpPr>
        <p:spPr bwMode="auto">
          <a:xfrm>
            <a:off x="4512625"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60" name="Abgerundetes Rechteck 159"/>
          <p:cNvSpPr/>
          <p:nvPr/>
        </p:nvSpPr>
        <p:spPr bwMode="auto">
          <a:xfrm>
            <a:off x="3625283"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61" name="Abgerundetes Rechteck 160"/>
          <p:cNvSpPr/>
          <p:nvPr/>
        </p:nvSpPr>
        <p:spPr bwMode="auto">
          <a:xfrm>
            <a:off x="2808722" y="49755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3</a:t>
            </a:r>
          </a:p>
        </p:txBody>
      </p:sp>
      <p:sp>
        <p:nvSpPr>
          <p:cNvPr id="162" name="Abgerundetes Rechteck 161"/>
          <p:cNvSpPr/>
          <p:nvPr/>
        </p:nvSpPr>
        <p:spPr bwMode="auto">
          <a:xfrm>
            <a:off x="2808721"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163" name="Abgerundetes Rechteck 162"/>
          <p:cNvSpPr/>
          <p:nvPr/>
        </p:nvSpPr>
        <p:spPr bwMode="auto">
          <a:xfrm>
            <a:off x="2808720" y="546970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164" name="Abgerundetes Rechteck 163"/>
          <p:cNvSpPr/>
          <p:nvPr/>
        </p:nvSpPr>
        <p:spPr bwMode="auto">
          <a:xfrm>
            <a:off x="3690342" y="498341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3</a:t>
            </a:r>
          </a:p>
        </p:txBody>
      </p:sp>
      <p:sp>
        <p:nvSpPr>
          <p:cNvPr id="165" name="Abgerundetes Rechteck 164"/>
          <p:cNvSpPr/>
          <p:nvPr/>
        </p:nvSpPr>
        <p:spPr bwMode="auto">
          <a:xfrm>
            <a:off x="3690342"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166" name="Abgerundetes Rechteck 165"/>
          <p:cNvSpPr/>
          <p:nvPr/>
        </p:nvSpPr>
        <p:spPr bwMode="auto">
          <a:xfrm>
            <a:off x="3684982" y="546970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168" name="Abgerundetes Rechteck 167"/>
          <p:cNvSpPr/>
          <p:nvPr/>
        </p:nvSpPr>
        <p:spPr bwMode="auto">
          <a:xfrm>
            <a:off x="4570115"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169" name="Abgerundetes Rechteck 168"/>
          <p:cNvSpPr/>
          <p:nvPr/>
        </p:nvSpPr>
        <p:spPr bwMode="auto">
          <a:xfrm>
            <a:off x="4570114" y="54659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170" name="Textfeld 169"/>
          <p:cNvSpPr txBox="1"/>
          <p:nvPr/>
        </p:nvSpPr>
        <p:spPr>
          <a:xfrm>
            <a:off x="2917422" y="4793011"/>
            <a:ext cx="401928"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R1</a:t>
            </a:r>
          </a:p>
        </p:txBody>
      </p:sp>
      <p:sp>
        <p:nvSpPr>
          <p:cNvPr id="171" name="Textfeld 170"/>
          <p:cNvSpPr txBox="1"/>
          <p:nvPr/>
        </p:nvSpPr>
        <p:spPr>
          <a:xfrm>
            <a:off x="3799784" y="4796294"/>
            <a:ext cx="414630"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R2</a:t>
            </a:r>
          </a:p>
        </p:txBody>
      </p:sp>
      <p:sp>
        <p:nvSpPr>
          <p:cNvPr id="172" name="Textfeld 171"/>
          <p:cNvSpPr txBox="1"/>
          <p:nvPr/>
        </p:nvSpPr>
        <p:spPr>
          <a:xfrm>
            <a:off x="4734138" y="4794032"/>
            <a:ext cx="295699"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Rx</a:t>
            </a:r>
          </a:p>
        </p:txBody>
      </p:sp>
      <p:sp>
        <p:nvSpPr>
          <p:cNvPr id="190" name="Textfeld 189"/>
          <p:cNvSpPr txBox="1"/>
          <p:nvPr/>
        </p:nvSpPr>
        <p:spPr>
          <a:xfrm>
            <a:off x="5055254" y="1708818"/>
            <a:ext cx="1924129" cy="314239"/>
          </a:xfrm>
          <a:prstGeom prst="rect">
            <a:avLst/>
          </a:prstGeom>
          <a:solidFill>
            <a:schemeClr val="bg1"/>
          </a:solidFill>
          <a:ln w="12700">
            <a:solidFill>
              <a:schemeClr val="tx1"/>
            </a:solidFill>
          </a:ln>
        </p:spPr>
        <p:txBody>
          <a:bodyPr wrap="square" lIns="36000" tIns="72000" rIns="36000" bIns="36000" rtlCol="0">
            <a:spAutoFit/>
          </a:bodyPr>
          <a:lstStyle>
            <a:defPPr>
              <a:defRPr lang="en-US"/>
            </a:defPPr>
            <a:lvl1pPr algn="ctr">
              <a:defRPr sz="1600"/>
            </a:lvl1pPr>
          </a:lstStyle>
          <a:p>
            <a:r>
              <a:rPr lang="de-DE" sz="1500" dirty="0">
                <a:latin typeface="Calibri" panose="020F0502020204030204" pitchFamily="34" charset="0"/>
              </a:rPr>
              <a:t>Server-Computer</a:t>
            </a:r>
          </a:p>
        </p:txBody>
      </p:sp>
      <p:sp>
        <p:nvSpPr>
          <p:cNvPr id="191" name="Textfeld 190"/>
          <p:cNvSpPr txBox="1"/>
          <p:nvPr/>
        </p:nvSpPr>
        <p:spPr>
          <a:xfrm>
            <a:off x="3132900" y="4118226"/>
            <a:ext cx="1707288" cy="314239"/>
          </a:xfrm>
          <a:prstGeom prst="rect">
            <a:avLst/>
          </a:prstGeom>
          <a:solidFill>
            <a:schemeClr val="bg1"/>
          </a:solidFill>
          <a:ln w="12700">
            <a:solidFill>
              <a:schemeClr val="tx1"/>
            </a:solidFill>
          </a:ln>
        </p:spPr>
        <p:txBody>
          <a:bodyPr wrap="square" lIns="36000" tIns="72000" rIns="36000" bIns="36000" rtlCol="0">
            <a:spAutoFit/>
          </a:bodyPr>
          <a:lstStyle/>
          <a:p>
            <a:pPr algn="ctr"/>
            <a:r>
              <a:rPr lang="de-DE" sz="1500" dirty="0">
                <a:latin typeface="Calibri" panose="020F0502020204030204" pitchFamily="34" charset="0"/>
              </a:rPr>
              <a:t>Client-Computer 1</a:t>
            </a:r>
          </a:p>
        </p:txBody>
      </p:sp>
      <p:sp>
        <p:nvSpPr>
          <p:cNvPr id="192" name="Abgerundetes Rechteck 191"/>
          <p:cNvSpPr/>
          <p:nvPr/>
        </p:nvSpPr>
        <p:spPr bwMode="auto">
          <a:xfrm>
            <a:off x="2749023" y="4503990"/>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WD 11</a:t>
            </a:r>
          </a:p>
        </p:txBody>
      </p:sp>
      <p:sp>
        <p:nvSpPr>
          <p:cNvPr id="193" name="Abgerundetes Rechteck 192"/>
          <p:cNvSpPr/>
          <p:nvPr/>
        </p:nvSpPr>
        <p:spPr bwMode="auto">
          <a:xfrm>
            <a:off x="3630643" y="4503991"/>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WD 12</a:t>
            </a:r>
          </a:p>
        </p:txBody>
      </p:sp>
      <p:sp>
        <p:nvSpPr>
          <p:cNvPr id="194" name="Abgerundetes Rechteck 193"/>
          <p:cNvSpPr/>
          <p:nvPr/>
        </p:nvSpPr>
        <p:spPr bwMode="auto">
          <a:xfrm>
            <a:off x="4512262" y="4503989"/>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WD 13</a:t>
            </a:r>
          </a:p>
        </p:txBody>
      </p:sp>
      <p:cxnSp>
        <p:nvCxnSpPr>
          <p:cNvPr id="198" name="Gewinkelte Verbindung 2"/>
          <p:cNvCxnSpPr/>
          <p:nvPr/>
        </p:nvCxnSpPr>
        <p:spPr bwMode="auto">
          <a:xfrm>
            <a:off x="2827205" y="4611384"/>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 name="Gewinkelte Verbindung 2"/>
          <p:cNvCxnSpPr/>
          <p:nvPr/>
        </p:nvCxnSpPr>
        <p:spPr bwMode="auto">
          <a:xfrm>
            <a:off x="3711950" y="4614488"/>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0" name="Gewinkelte Verbindung 2"/>
          <p:cNvCxnSpPr/>
          <p:nvPr/>
        </p:nvCxnSpPr>
        <p:spPr bwMode="auto">
          <a:xfrm>
            <a:off x="4603276" y="4608203"/>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 name="Gewinkelte Verbindung 2"/>
          <p:cNvCxnSpPr/>
          <p:nvPr/>
        </p:nvCxnSpPr>
        <p:spPr bwMode="auto">
          <a:xfrm>
            <a:off x="4557502" y="3145433"/>
            <a:ext cx="0" cy="968031"/>
          </a:xfrm>
          <a:prstGeom prst="straightConnector1">
            <a:avLst/>
          </a:prstGeom>
          <a:noFill/>
          <a:ln w="12700" cap="flat" cmpd="sng" algn="ctr">
            <a:solidFill>
              <a:schemeClr val="tx2"/>
            </a:solidFill>
            <a:prstDash val="dash"/>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0" name="Rechteck 259"/>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261" name="Abgerundetes Rechteck 260"/>
          <p:cNvSpPr/>
          <p:nvPr/>
        </p:nvSpPr>
        <p:spPr bwMode="auto">
          <a:xfrm>
            <a:off x="5621334" y="2160162"/>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62" name="Abgerundetes Rechteck 261"/>
          <p:cNvSpPr/>
          <p:nvPr/>
        </p:nvSpPr>
        <p:spPr bwMode="auto">
          <a:xfrm>
            <a:off x="5681033" y="2379391"/>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3</a:t>
            </a:r>
          </a:p>
        </p:txBody>
      </p:sp>
      <p:sp>
        <p:nvSpPr>
          <p:cNvPr id="263" name="Abgerundetes Rechteck 262"/>
          <p:cNvSpPr/>
          <p:nvPr/>
        </p:nvSpPr>
        <p:spPr bwMode="auto">
          <a:xfrm>
            <a:off x="5681033" y="2619736"/>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264" name="Abgerundetes Rechteck 263"/>
          <p:cNvSpPr/>
          <p:nvPr/>
        </p:nvSpPr>
        <p:spPr bwMode="auto">
          <a:xfrm>
            <a:off x="5685632" y="286008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265" name="Textfeld 264"/>
          <p:cNvSpPr txBox="1"/>
          <p:nvPr/>
        </p:nvSpPr>
        <p:spPr>
          <a:xfrm>
            <a:off x="5825198" y="2192195"/>
            <a:ext cx="330996"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R2</a:t>
            </a:r>
          </a:p>
        </p:txBody>
      </p:sp>
      <p:sp>
        <p:nvSpPr>
          <p:cNvPr id="266" name="Abgerundetes Rechteck 265"/>
          <p:cNvSpPr/>
          <p:nvPr/>
        </p:nvSpPr>
        <p:spPr bwMode="auto">
          <a:xfrm>
            <a:off x="6731432" y="2158480"/>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68" name="Abgerundetes Rechteck 267"/>
          <p:cNvSpPr/>
          <p:nvPr/>
        </p:nvSpPr>
        <p:spPr bwMode="auto">
          <a:xfrm>
            <a:off x="6791131" y="261805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269" name="Abgerundetes Rechteck 268"/>
          <p:cNvSpPr/>
          <p:nvPr/>
        </p:nvSpPr>
        <p:spPr bwMode="auto">
          <a:xfrm>
            <a:off x="6795730" y="2858398"/>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270" name="Textfeld 269"/>
          <p:cNvSpPr txBox="1"/>
          <p:nvPr/>
        </p:nvSpPr>
        <p:spPr>
          <a:xfrm>
            <a:off x="6935296" y="2190513"/>
            <a:ext cx="330996"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Rx</a:t>
            </a:r>
          </a:p>
        </p:txBody>
      </p:sp>
      <p:sp>
        <p:nvSpPr>
          <p:cNvPr id="272" name="Rechteck 271"/>
          <p:cNvSpPr/>
          <p:nvPr/>
        </p:nvSpPr>
        <p:spPr bwMode="auto">
          <a:xfrm>
            <a:off x="6514823" y="4274938"/>
            <a:ext cx="2666733" cy="147123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73" name="Abgerundetes Rechteck 272"/>
          <p:cNvSpPr/>
          <p:nvPr/>
        </p:nvSpPr>
        <p:spPr bwMode="auto">
          <a:xfrm>
            <a:off x="6592021"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74" name="Abgerundetes Rechteck 273"/>
          <p:cNvSpPr/>
          <p:nvPr/>
        </p:nvSpPr>
        <p:spPr bwMode="auto">
          <a:xfrm>
            <a:off x="8366168"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75" name="Abgerundetes Rechteck 274"/>
          <p:cNvSpPr/>
          <p:nvPr/>
        </p:nvSpPr>
        <p:spPr bwMode="auto">
          <a:xfrm>
            <a:off x="7478826"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76" name="Abgerundetes Rechteck 275"/>
          <p:cNvSpPr/>
          <p:nvPr/>
        </p:nvSpPr>
        <p:spPr bwMode="auto">
          <a:xfrm>
            <a:off x="6662265" y="498465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3</a:t>
            </a:r>
          </a:p>
        </p:txBody>
      </p:sp>
      <p:sp>
        <p:nvSpPr>
          <p:cNvPr id="277" name="Abgerundetes Rechteck 276"/>
          <p:cNvSpPr/>
          <p:nvPr/>
        </p:nvSpPr>
        <p:spPr bwMode="auto">
          <a:xfrm>
            <a:off x="6662264"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278" name="Abgerundetes Rechteck 277"/>
          <p:cNvSpPr/>
          <p:nvPr/>
        </p:nvSpPr>
        <p:spPr bwMode="auto">
          <a:xfrm>
            <a:off x="6662263" y="54787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279" name="Abgerundetes Rechteck 278"/>
          <p:cNvSpPr/>
          <p:nvPr/>
        </p:nvSpPr>
        <p:spPr bwMode="auto">
          <a:xfrm>
            <a:off x="7543885" y="49924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3</a:t>
            </a:r>
          </a:p>
        </p:txBody>
      </p:sp>
      <p:sp>
        <p:nvSpPr>
          <p:cNvPr id="280" name="Abgerundetes Rechteck 279"/>
          <p:cNvSpPr/>
          <p:nvPr/>
        </p:nvSpPr>
        <p:spPr bwMode="auto">
          <a:xfrm>
            <a:off x="7543885"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281" name="Abgerundetes Rechteck 280"/>
          <p:cNvSpPr/>
          <p:nvPr/>
        </p:nvSpPr>
        <p:spPr bwMode="auto">
          <a:xfrm>
            <a:off x="7538525" y="54787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283" name="Abgerundetes Rechteck 282"/>
          <p:cNvSpPr/>
          <p:nvPr/>
        </p:nvSpPr>
        <p:spPr bwMode="auto">
          <a:xfrm>
            <a:off x="8423658"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284" name="Abgerundetes Rechteck 283"/>
          <p:cNvSpPr/>
          <p:nvPr/>
        </p:nvSpPr>
        <p:spPr bwMode="auto">
          <a:xfrm>
            <a:off x="8423657" y="547506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285" name="Textfeld 284"/>
          <p:cNvSpPr txBox="1"/>
          <p:nvPr/>
        </p:nvSpPr>
        <p:spPr>
          <a:xfrm>
            <a:off x="6770965" y="4802087"/>
            <a:ext cx="401928"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R1</a:t>
            </a:r>
          </a:p>
        </p:txBody>
      </p:sp>
      <p:sp>
        <p:nvSpPr>
          <p:cNvPr id="286" name="Textfeld 285"/>
          <p:cNvSpPr txBox="1"/>
          <p:nvPr/>
        </p:nvSpPr>
        <p:spPr>
          <a:xfrm>
            <a:off x="7653327" y="4805370"/>
            <a:ext cx="414630"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R2</a:t>
            </a:r>
          </a:p>
        </p:txBody>
      </p:sp>
      <p:sp>
        <p:nvSpPr>
          <p:cNvPr id="287" name="Textfeld 286"/>
          <p:cNvSpPr txBox="1"/>
          <p:nvPr/>
        </p:nvSpPr>
        <p:spPr>
          <a:xfrm>
            <a:off x="8587681" y="4803108"/>
            <a:ext cx="295699"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Rx</a:t>
            </a:r>
          </a:p>
        </p:txBody>
      </p:sp>
      <p:sp>
        <p:nvSpPr>
          <p:cNvPr id="288" name="Textfeld 287"/>
          <p:cNvSpPr txBox="1"/>
          <p:nvPr/>
        </p:nvSpPr>
        <p:spPr>
          <a:xfrm>
            <a:off x="6986443" y="4127302"/>
            <a:ext cx="1707288" cy="320459"/>
          </a:xfrm>
          <a:prstGeom prst="rect">
            <a:avLst/>
          </a:prstGeom>
          <a:solidFill>
            <a:schemeClr val="bg1"/>
          </a:solidFill>
          <a:ln w="12700">
            <a:solidFill>
              <a:schemeClr val="tx1"/>
            </a:solidFill>
          </a:ln>
        </p:spPr>
        <p:txBody>
          <a:bodyPr wrap="square" lIns="36000" tIns="72000" rIns="36000" bIns="36000" rtlCol="0">
            <a:spAutoFit/>
          </a:bodyPr>
          <a:lstStyle/>
          <a:p>
            <a:pPr algn="ctr"/>
            <a:r>
              <a:rPr lang="de-DE" sz="1500" dirty="0">
                <a:latin typeface="Calibri" panose="020F0502020204030204" pitchFamily="34" charset="0"/>
              </a:rPr>
              <a:t>Client-Computer 2</a:t>
            </a:r>
          </a:p>
        </p:txBody>
      </p:sp>
      <p:sp>
        <p:nvSpPr>
          <p:cNvPr id="289" name="Abgerundetes Rechteck 288"/>
          <p:cNvSpPr/>
          <p:nvPr/>
        </p:nvSpPr>
        <p:spPr bwMode="auto">
          <a:xfrm>
            <a:off x="6602566" y="4513066"/>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WD 21</a:t>
            </a:r>
          </a:p>
        </p:txBody>
      </p:sp>
      <p:sp>
        <p:nvSpPr>
          <p:cNvPr id="290" name="Abgerundetes Rechteck 289"/>
          <p:cNvSpPr/>
          <p:nvPr/>
        </p:nvSpPr>
        <p:spPr bwMode="auto">
          <a:xfrm>
            <a:off x="7484186" y="4513067"/>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WD 22</a:t>
            </a:r>
          </a:p>
        </p:txBody>
      </p:sp>
      <p:sp>
        <p:nvSpPr>
          <p:cNvPr id="291" name="Abgerundetes Rechteck 290"/>
          <p:cNvSpPr/>
          <p:nvPr/>
        </p:nvSpPr>
        <p:spPr bwMode="auto">
          <a:xfrm>
            <a:off x="8365805" y="4513065"/>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WD 23</a:t>
            </a:r>
          </a:p>
        </p:txBody>
      </p:sp>
      <p:cxnSp>
        <p:nvCxnSpPr>
          <p:cNvPr id="292" name="Gewinkelte Verbindung 2"/>
          <p:cNvCxnSpPr/>
          <p:nvPr/>
        </p:nvCxnSpPr>
        <p:spPr bwMode="auto">
          <a:xfrm>
            <a:off x="6680748" y="4620460"/>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3" name="Gewinkelte Verbindung 2"/>
          <p:cNvCxnSpPr/>
          <p:nvPr/>
        </p:nvCxnSpPr>
        <p:spPr bwMode="auto">
          <a:xfrm>
            <a:off x="7565493" y="4623564"/>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4" name="Gewinkelte Verbindung 2"/>
          <p:cNvCxnSpPr/>
          <p:nvPr/>
        </p:nvCxnSpPr>
        <p:spPr bwMode="auto">
          <a:xfrm>
            <a:off x="8456819" y="4617279"/>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6" name="Gewinkelte Verbindung 2"/>
          <p:cNvCxnSpPr/>
          <p:nvPr/>
        </p:nvCxnSpPr>
        <p:spPr bwMode="auto">
          <a:xfrm flipH="1" flipV="1">
            <a:off x="4840188" y="4170844"/>
            <a:ext cx="2131149" cy="1927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 name="Gewinkelte Verbindung 2"/>
          <p:cNvCxnSpPr/>
          <p:nvPr/>
        </p:nvCxnSpPr>
        <p:spPr bwMode="auto">
          <a:xfrm>
            <a:off x="7417731" y="3150195"/>
            <a:ext cx="0" cy="968031"/>
          </a:xfrm>
          <a:prstGeom prst="straightConnector1">
            <a:avLst/>
          </a:prstGeom>
          <a:noFill/>
          <a:ln w="12700" cap="flat" cmpd="sng" algn="ctr">
            <a:solidFill>
              <a:schemeClr val="tx2"/>
            </a:solidFill>
            <a:prstDash val="dash"/>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197689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6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6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6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6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8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7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7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7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8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8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8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8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7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8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7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9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92"/>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9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9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0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94"/>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9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8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9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290"/>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9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9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61"/>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6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8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6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276"/>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79"/>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45"/>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262"/>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6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41" grpId="0" animBg="1"/>
      <p:bldP spid="142" grpId="0" animBg="1"/>
      <p:bldP spid="145" grpId="0" animBg="1"/>
      <p:bldP spid="146" grpId="0" animBg="1"/>
      <p:bldP spid="147" grpId="0" animBg="1"/>
      <p:bldP spid="154" grpId="0"/>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8" grpId="0" animBg="1"/>
      <p:bldP spid="169" grpId="0" animBg="1"/>
      <p:bldP spid="170" grpId="0"/>
      <p:bldP spid="171" grpId="0"/>
      <p:bldP spid="172" grpId="0"/>
      <p:bldP spid="190" grpId="0" animBg="1"/>
      <p:bldP spid="191" grpId="0" animBg="1"/>
      <p:bldP spid="192" grpId="0" animBg="1"/>
      <p:bldP spid="193" grpId="0" animBg="1"/>
      <p:bldP spid="194" grpId="0" animBg="1"/>
      <p:bldP spid="260" grpId="0" animBg="1"/>
      <p:bldP spid="261" grpId="0" animBg="1"/>
      <p:bldP spid="262" grpId="0" animBg="1"/>
      <p:bldP spid="263" grpId="0" animBg="1"/>
      <p:bldP spid="264" grpId="0" animBg="1"/>
      <p:bldP spid="265" grpId="0"/>
      <p:bldP spid="266" grpId="0" animBg="1"/>
      <p:bldP spid="268" grpId="0" animBg="1"/>
      <p:bldP spid="269" grpId="0" animBg="1"/>
      <p:bldP spid="270" grpId="0"/>
      <p:bldP spid="272" grpId="0" animBg="1"/>
      <p:bldP spid="273" grpId="0" animBg="1"/>
      <p:bldP spid="274" grpId="0" animBg="1"/>
      <p:bldP spid="275" grpId="0" animBg="1"/>
      <p:bldP spid="276" grpId="0" animBg="1"/>
      <p:bldP spid="277" grpId="0" animBg="1"/>
      <p:bldP spid="278" grpId="0" animBg="1"/>
      <p:bldP spid="279" grpId="0" animBg="1"/>
      <p:bldP spid="280" grpId="0" animBg="1"/>
      <p:bldP spid="281" grpId="0" animBg="1"/>
      <p:bldP spid="283" grpId="0" animBg="1"/>
      <p:bldP spid="284" grpId="0" animBg="1"/>
      <p:bldP spid="285" grpId="0"/>
      <p:bldP spid="286" grpId="0"/>
      <p:bldP spid="287" grpId="0"/>
      <p:bldP spid="288" grpId="0" animBg="1"/>
      <p:bldP spid="289" grpId="0" animBg="1"/>
      <p:bldP spid="290" grpId="0" animBg="1"/>
      <p:bldP spid="29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3"/>
          </p:nvPr>
        </p:nvSpPr>
        <p:spPr/>
        <p:txBody>
          <a:bodyPr/>
          <a:lstStyle/>
          <a:p>
            <a:fld id="{2E430B67-9B8D-45F2-8BD0-7EEC5CABEC81}" type="slidenum">
              <a:rPr lang="de-DE" smtClean="0"/>
              <a:pPr/>
              <a:t>19</a:t>
            </a:fld>
            <a:endParaRPr lang="de-DE"/>
          </a:p>
        </p:txBody>
      </p:sp>
      <p:sp>
        <p:nvSpPr>
          <p:cNvPr id="9" name="Textplatzhalter 8"/>
          <p:cNvSpPr>
            <a:spLocks noGrp="1"/>
          </p:cNvSpPr>
          <p:nvPr>
            <p:ph type="body" sz="quarter" idx="16"/>
          </p:nvPr>
        </p:nvSpPr>
        <p:spPr>
          <a:xfrm>
            <a:off x="76200" y="1556829"/>
            <a:ext cx="2333626" cy="4639543"/>
          </a:xfrm>
        </p:spPr>
        <p:txBody>
          <a:bodyPr/>
          <a:lstStyle/>
          <a:p>
            <a:pPr marL="342900" indent="-342900">
              <a:buFont typeface="+mj-lt"/>
              <a:buAutoNum type="arabicPeriod"/>
            </a:pPr>
            <a:r>
              <a:rPr lang="de-DE" sz="1400" dirty="0"/>
              <a:t>Computer- und plattformübergreifende Änderungen möglich</a:t>
            </a:r>
          </a:p>
          <a:p>
            <a:pPr marL="342900" indent="-342900">
              <a:buFont typeface="+mj-lt"/>
              <a:buAutoNum type="arabicPeriod"/>
            </a:pPr>
            <a:r>
              <a:rPr lang="de-DE" sz="1400" dirty="0"/>
              <a:t>Gleichzeitige Änderung der identischen Ressource möglich</a:t>
            </a:r>
          </a:p>
          <a:p>
            <a:pPr marL="342900" indent="-342900">
              <a:buFont typeface="+mj-lt"/>
              <a:buAutoNum type="arabicPeriod"/>
            </a:pPr>
            <a:r>
              <a:rPr lang="de-DE" sz="1400" dirty="0"/>
              <a:t>Repositories liegen auf jedem Anwendercomputer (Klone)</a:t>
            </a:r>
          </a:p>
          <a:p>
            <a:pPr marL="342900" indent="-342900">
              <a:buFont typeface="+mj-lt"/>
              <a:buAutoNum type="arabicPeriod"/>
            </a:pPr>
            <a:r>
              <a:rPr lang="de-DE" sz="1400" dirty="0"/>
              <a:t>Jeder Anwenderrechner hat individuelle </a:t>
            </a:r>
            <a:r>
              <a:rPr lang="de-DE" sz="1400" dirty="0" err="1"/>
              <a:t>WD‘s</a:t>
            </a:r>
            <a:endParaRPr lang="de-DE" sz="1400" dirty="0"/>
          </a:p>
          <a:p>
            <a:pPr marL="342900" indent="-342900">
              <a:buFont typeface="+mj-lt"/>
              <a:buAutoNum type="arabicPeriod"/>
            </a:pPr>
            <a:r>
              <a:rPr lang="de-DE" sz="1400" dirty="0"/>
              <a:t>Zugriff auf das VCS von jedem integrierten Computer</a:t>
            </a:r>
          </a:p>
          <a:p>
            <a:pPr marL="342900" indent="-342900">
              <a:buFont typeface="+mj-lt"/>
              <a:buAutoNum type="arabicPeriod"/>
            </a:pPr>
            <a:r>
              <a:rPr lang="de-DE" sz="1400" dirty="0"/>
              <a:t>Computerinterner Commit</a:t>
            </a:r>
          </a:p>
          <a:p>
            <a:pPr marL="342900" indent="-342900">
              <a:buFont typeface="+mj-lt"/>
              <a:buAutoNum type="arabicPeriod"/>
            </a:pPr>
            <a:r>
              <a:rPr lang="de-DE" sz="1400" dirty="0"/>
              <a:t>Erst push gleich mit anderen Computern ab</a:t>
            </a:r>
          </a:p>
          <a:p>
            <a:pPr marL="285750" indent="-285750">
              <a:buFontTx/>
              <a:buChar char="-"/>
            </a:pPr>
            <a:endParaRPr lang="de-DE" sz="1400" dirty="0"/>
          </a:p>
          <a:p>
            <a:pPr marL="285750" indent="-285750">
              <a:buFontTx/>
              <a:buChar char="-"/>
            </a:pPr>
            <a:endParaRPr lang="de-DE" sz="1400" dirty="0"/>
          </a:p>
          <a:p>
            <a:pPr marL="285750" indent="-285750">
              <a:buFontTx/>
              <a:buChar char="-"/>
            </a:pPr>
            <a:endParaRPr lang="de-DE" sz="1400" dirty="0"/>
          </a:p>
          <a:p>
            <a:pPr marL="285750" indent="-285750">
              <a:buFontTx/>
              <a:buChar char="-"/>
            </a:pPr>
            <a:endParaRPr lang="de-DE" sz="1400" dirty="0"/>
          </a:p>
        </p:txBody>
      </p:sp>
      <p:sp>
        <p:nvSpPr>
          <p:cNvPr id="3" name="Textplatzhalter 2"/>
          <p:cNvSpPr>
            <a:spLocks noGrp="1"/>
          </p:cNvSpPr>
          <p:nvPr>
            <p:ph type="body" sz="quarter" idx="11"/>
          </p:nvPr>
        </p:nvSpPr>
        <p:spPr/>
        <p:txBody>
          <a:bodyPr/>
          <a:lstStyle/>
          <a:p>
            <a:r>
              <a:rPr lang="de-DE" dirty="0"/>
              <a:t>Verteilte</a:t>
            </a:r>
            <a:r>
              <a:rPr lang="de-DE" dirty="0">
                <a:latin typeface="Calibri" panose="020F0502020204030204" pitchFamily="34" charset="0"/>
              </a:rPr>
              <a:t> Versionsverwaltung (DVCS) mit Git</a:t>
            </a:r>
          </a:p>
        </p:txBody>
      </p:sp>
      <p:sp>
        <p:nvSpPr>
          <p:cNvPr id="4" name="Titel 3"/>
          <p:cNvSpPr>
            <a:spLocks noGrp="1"/>
          </p:cNvSpPr>
          <p:nvPr>
            <p:ph type="title"/>
          </p:nvPr>
        </p:nvSpPr>
        <p:spPr/>
        <p:txBody>
          <a:bodyPr/>
          <a:lstStyle/>
          <a:p>
            <a:r>
              <a:rPr lang="de-DE" dirty="0"/>
              <a:t>Versionsverwaltungskonzepte und -systeme</a:t>
            </a:r>
            <a:endParaRPr lang="de-DE" dirty="0">
              <a:latin typeface="Calibri" panose="020F0502020204030204" pitchFamily="34" charset="0"/>
            </a:endParaRPr>
          </a:p>
        </p:txBody>
      </p:sp>
      <p:sp>
        <p:nvSpPr>
          <p:cNvPr id="141" name="Rechteck 140"/>
          <p:cNvSpPr/>
          <p:nvPr/>
        </p:nvSpPr>
        <p:spPr bwMode="auto">
          <a:xfrm>
            <a:off x="4407024" y="1777307"/>
            <a:ext cx="3146840" cy="1368126"/>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42" name="Abgerundetes Rechteck 141"/>
          <p:cNvSpPr/>
          <p:nvPr/>
        </p:nvSpPr>
        <p:spPr bwMode="auto">
          <a:xfrm>
            <a:off x="4491366" y="2155671"/>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45" name="Abgerundetes Rechteck 144"/>
          <p:cNvSpPr/>
          <p:nvPr/>
        </p:nvSpPr>
        <p:spPr bwMode="auto">
          <a:xfrm>
            <a:off x="4551065" y="237490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3</a:t>
            </a:r>
          </a:p>
        </p:txBody>
      </p:sp>
      <p:sp>
        <p:nvSpPr>
          <p:cNvPr id="146" name="Abgerundetes Rechteck 145"/>
          <p:cNvSpPr/>
          <p:nvPr/>
        </p:nvSpPr>
        <p:spPr bwMode="auto">
          <a:xfrm>
            <a:off x="4550558" y="261524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147" name="Abgerundetes Rechteck 146"/>
          <p:cNvSpPr/>
          <p:nvPr/>
        </p:nvSpPr>
        <p:spPr bwMode="auto">
          <a:xfrm>
            <a:off x="4555664" y="28555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154" name="Textfeld 153"/>
          <p:cNvSpPr txBox="1"/>
          <p:nvPr/>
        </p:nvSpPr>
        <p:spPr>
          <a:xfrm>
            <a:off x="4695230" y="2187704"/>
            <a:ext cx="330996"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R1</a:t>
            </a:r>
          </a:p>
        </p:txBody>
      </p:sp>
      <p:sp>
        <p:nvSpPr>
          <p:cNvPr id="157" name="Rechteck 156"/>
          <p:cNvSpPr/>
          <p:nvPr/>
        </p:nvSpPr>
        <p:spPr bwMode="auto">
          <a:xfrm>
            <a:off x="2661280" y="4265862"/>
            <a:ext cx="2666733" cy="147123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58" name="Abgerundetes Rechteck 157"/>
          <p:cNvSpPr/>
          <p:nvPr/>
        </p:nvSpPr>
        <p:spPr bwMode="auto">
          <a:xfrm>
            <a:off x="2738478"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59" name="Abgerundetes Rechteck 158"/>
          <p:cNvSpPr/>
          <p:nvPr/>
        </p:nvSpPr>
        <p:spPr bwMode="auto">
          <a:xfrm>
            <a:off x="4512625"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60" name="Abgerundetes Rechteck 159"/>
          <p:cNvSpPr/>
          <p:nvPr/>
        </p:nvSpPr>
        <p:spPr bwMode="auto">
          <a:xfrm>
            <a:off x="3625283"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61" name="Abgerundetes Rechteck 160"/>
          <p:cNvSpPr/>
          <p:nvPr/>
        </p:nvSpPr>
        <p:spPr bwMode="auto">
          <a:xfrm>
            <a:off x="2808722" y="49755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3</a:t>
            </a:r>
          </a:p>
        </p:txBody>
      </p:sp>
      <p:sp>
        <p:nvSpPr>
          <p:cNvPr id="162" name="Abgerundetes Rechteck 161"/>
          <p:cNvSpPr/>
          <p:nvPr/>
        </p:nvSpPr>
        <p:spPr bwMode="auto">
          <a:xfrm>
            <a:off x="2808721"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163" name="Abgerundetes Rechteck 162"/>
          <p:cNvSpPr/>
          <p:nvPr/>
        </p:nvSpPr>
        <p:spPr bwMode="auto">
          <a:xfrm>
            <a:off x="2808720" y="546970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164" name="Abgerundetes Rechteck 163"/>
          <p:cNvSpPr/>
          <p:nvPr/>
        </p:nvSpPr>
        <p:spPr bwMode="auto">
          <a:xfrm>
            <a:off x="3690342" y="498341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3</a:t>
            </a:r>
          </a:p>
        </p:txBody>
      </p:sp>
      <p:sp>
        <p:nvSpPr>
          <p:cNvPr id="165" name="Abgerundetes Rechteck 164"/>
          <p:cNvSpPr/>
          <p:nvPr/>
        </p:nvSpPr>
        <p:spPr bwMode="auto">
          <a:xfrm>
            <a:off x="3690342"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166" name="Abgerundetes Rechteck 165"/>
          <p:cNvSpPr/>
          <p:nvPr/>
        </p:nvSpPr>
        <p:spPr bwMode="auto">
          <a:xfrm>
            <a:off x="3684982" y="546970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168" name="Abgerundetes Rechteck 167"/>
          <p:cNvSpPr/>
          <p:nvPr/>
        </p:nvSpPr>
        <p:spPr bwMode="auto">
          <a:xfrm>
            <a:off x="4570115"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169" name="Abgerundetes Rechteck 168"/>
          <p:cNvSpPr/>
          <p:nvPr/>
        </p:nvSpPr>
        <p:spPr bwMode="auto">
          <a:xfrm>
            <a:off x="4570114" y="54659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170" name="Textfeld 169"/>
          <p:cNvSpPr txBox="1"/>
          <p:nvPr/>
        </p:nvSpPr>
        <p:spPr>
          <a:xfrm>
            <a:off x="2917422" y="4793011"/>
            <a:ext cx="401928"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R1</a:t>
            </a:r>
          </a:p>
        </p:txBody>
      </p:sp>
      <p:sp>
        <p:nvSpPr>
          <p:cNvPr id="171" name="Textfeld 170"/>
          <p:cNvSpPr txBox="1"/>
          <p:nvPr/>
        </p:nvSpPr>
        <p:spPr>
          <a:xfrm>
            <a:off x="3799784" y="4796294"/>
            <a:ext cx="414630"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R2</a:t>
            </a:r>
          </a:p>
        </p:txBody>
      </p:sp>
      <p:sp>
        <p:nvSpPr>
          <p:cNvPr id="172" name="Textfeld 171"/>
          <p:cNvSpPr txBox="1"/>
          <p:nvPr/>
        </p:nvSpPr>
        <p:spPr>
          <a:xfrm>
            <a:off x="4734138" y="4794032"/>
            <a:ext cx="295699"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Rx</a:t>
            </a:r>
          </a:p>
        </p:txBody>
      </p:sp>
      <p:sp>
        <p:nvSpPr>
          <p:cNvPr id="190" name="Textfeld 189"/>
          <p:cNvSpPr txBox="1"/>
          <p:nvPr/>
        </p:nvSpPr>
        <p:spPr>
          <a:xfrm>
            <a:off x="5055254" y="1708818"/>
            <a:ext cx="1924129" cy="314239"/>
          </a:xfrm>
          <a:prstGeom prst="rect">
            <a:avLst/>
          </a:prstGeom>
          <a:solidFill>
            <a:schemeClr val="bg1"/>
          </a:solidFill>
          <a:ln w="12700">
            <a:solidFill>
              <a:schemeClr val="tx1"/>
            </a:solidFill>
          </a:ln>
        </p:spPr>
        <p:txBody>
          <a:bodyPr wrap="square" lIns="36000" tIns="72000" rIns="36000" bIns="36000" rtlCol="0">
            <a:spAutoFit/>
          </a:bodyPr>
          <a:lstStyle>
            <a:defPPr>
              <a:defRPr lang="en-US"/>
            </a:defPPr>
            <a:lvl1pPr algn="ctr">
              <a:defRPr sz="1600"/>
            </a:lvl1pPr>
          </a:lstStyle>
          <a:p>
            <a:r>
              <a:rPr lang="de-DE" sz="1500" dirty="0">
                <a:latin typeface="Calibri" panose="020F0502020204030204" pitchFamily="34" charset="0"/>
              </a:rPr>
              <a:t>Server-Computer</a:t>
            </a:r>
          </a:p>
        </p:txBody>
      </p:sp>
      <p:sp>
        <p:nvSpPr>
          <p:cNvPr id="191" name="Textfeld 190"/>
          <p:cNvSpPr txBox="1"/>
          <p:nvPr/>
        </p:nvSpPr>
        <p:spPr>
          <a:xfrm>
            <a:off x="3132900" y="4118226"/>
            <a:ext cx="1707288" cy="314239"/>
          </a:xfrm>
          <a:prstGeom prst="rect">
            <a:avLst/>
          </a:prstGeom>
          <a:solidFill>
            <a:schemeClr val="bg1"/>
          </a:solidFill>
          <a:ln w="12700">
            <a:solidFill>
              <a:schemeClr val="tx1"/>
            </a:solidFill>
          </a:ln>
        </p:spPr>
        <p:txBody>
          <a:bodyPr wrap="square" lIns="36000" tIns="72000" rIns="36000" bIns="36000" rtlCol="0">
            <a:spAutoFit/>
          </a:bodyPr>
          <a:lstStyle/>
          <a:p>
            <a:pPr algn="ctr"/>
            <a:r>
              <a:rPr lang="de-DE" sz="1500" dirty="0">
                <a:latin typeface="Calibri" panose="020F0502020204030204" pitchFamily="34" charset="0"/>
              </a:rPr>
              <a:t>Client-Computer 1</a:t>
            </a:r>
          </a:p>
        </p:txBody>
      </p:sp>
      <p:sp>
        <p:nvSpPr>
          <p:cNvPr id="192" name="Abgerundetes Rechteck 191"/>
          <p:cNvSpPr/>
          <p:nvPr/>
        </p:nvSpPr>
        <p:spPr bwMode="auto">
          <a:xfrm>
            <a:off x="2749023" y="4503990"/>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WD 11</a:t>
            </a:r>
          </a:p>
        </p:txBody>
      </p:sp>
      <p:sp>
        <p:nvSpPr>
          <p:cNvPr id="193" name="Abgerundetes Rechteck 192"/>
          <p:cNvSpPr/>
          <p:nvPr/>
        </p:nvSpPr>
        <p:spPr bwMode="auto">
          <a:xfrm>
            <a:off x="3630643" y="4503991"/>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WD 12</a:t>
            </a:r>
          </a:p>
        </p:txBody>
      </p:sp>
      <p:sp>
        <p:nvSpPr>
          <p:cNvPr id="194" name="Abgerundetes Rechteck 193"/>
          <p:cNvSpPr/>
          <p:nvPr/>
        </p:nvSpPr>
        <p:spPr bwMode="auto">
          <a:xfrm>
            <a:off x="4512262" y="4503989"/>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WD 13</a:t>
            </a:r>
          </a:p>
        </p:txBody>
      </p:sp>
      <p:cxnSp>
        <p:nvCxnSpPr>
          <p:cNvPr id="198" name="Gewinkelte Verbindung 2"/>
          <p:cNvCxnSpPr/>
          <p:nvPr/>
        </p:nvCxnSpPr>
        <p:spPr bwMode="auto">
          <a:xfrm>
            <a:off x="2827205" y="4611384"/>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 name="Gewinkelte Verbindung 2"/>
          <p:cNvCxnSpPr/>
          <p:nvPr/>
        </p:nvCxnSpPr>
        <p:spPr bwMode="auto">
          <a:xfrm>
            <a:off x="3711950" y="4614488"/>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0" name="Gewinkelte Verbindung 2"/>
          <p:cNvCxnSpPr/>
          <p:nvPr/>
        </p:nvCxnSpPr>
        <p:spPr bwMode="auto">
          <a:xfrm>
            <a:off x="4603276" y="4608203"/>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 name="Gewinkelte Verbindung 2"/>
          <p:cNvCxnSpPr/>
          <p:nvPr/>
        </p:nvCxnSpPr>
        <p:spPr bwMode="auto">
          <a:xfrm>
            <a:off x="4557502" y="3145433"/>
            <a:ext cx="0" cy="968031"/>
          </a:xfrm>
          <a:prstGeom prst="straightConnector1">
            <a:avLst/>
          </a:prstGeom>
          <a:noFill/>
          <a:ln w="12700" cap="flat" cmpd="sng" algn="ctr">
            <a:solidFill>
              <a:schemeClr val="tx2"/>
            </a:solidFill>
            <a:prstDash val="dash"/>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0" name="Rechteck 259"/>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261" name="Abgerundetes Rechteck 260"/>
          <p:cNvSpPr/>
          <p:nvPr/>
        </p:nvSpPr>
        <p:spPr bwMode="auto">
          <a:xfrm>
            <a:off x="5621334" y="2160162"/>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62" name="Abgerundetes Rechteck 261"/>
          <p:cNvSpPr/>
          <p:nvPr/>
        </p:nvSpPr>
        <p:spPr bwMode="auto">
          <a:xfrm>
            <a:off x="5681033" y="2379391"/>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3</a:t>
            </a:r>
          </a:p>
        </p:txBody>
      </p:sp>
      <p:sp>
        <p:nvSpPr>
          <p:cNvPr id="263" name="Abgerundetes Rechteck 262"/>
          <p:cNvSpPr/>
          <p:nvPr/>
        </p:nvSpPr>
        <p:spPr bwMode="auto">
          <a:xfrm>
            <a:off x="5681033" y="2619736"/>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264" name="Abgerundetes Rechteck 263"/>
          <p:cNvSpPr/>
          <p:nvPr/>
        </p:nvSpPr>
        <p:spPr bwMode="auto">
          <a:xfrm>
            <a:off x="5685632" y="286008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265" name="Textfeld 264"/>
          <p:cNvSpPr txBox="1"/>
          <p:nvPr/>
        </p:nvSpPr>
        <p:spPr>
          <a:xfrm>
            <a:off x="5825198" y="2192195"/>
            <a:ext cx="330996"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R2</a:t>
            </a:r>
          </a:p>
        </p:txBody>
      </p:sp>
      <p:sp>
        <p:nvSpPr>
          <p:cNvPr id="266" name="Abgerundetes Rechteck 265"/>
          <p:cNvSpPr/>
          <p:nvPr/>
        </p:nvSpPr>
        <p:spPr bwMode="auto">
          <a:xfrm>
            <a:off x="6731432" y="2158480"/>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68" name="Abgerundetes Rechteck 267"/>
          <p:cNvSpPr/>
          <p:nvPr/>
        </p:nvSpPr>
        <p:spPr bwMode="auto">
          <a:xfrm>
            <a:off x="6791131" y="261805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269" name="Abgerundetes Rechteck 268"/>
          <p:cNvSpPr/>
          <p:nvPr/>
        </p:nvSpPr>
        <p:spPr bwMode="auto">
          <a:xfrm>
            <a:off x="6795730" y="2858398"/>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270" name="Textfeld 269"/>
          <p:cNvSpPr txBox="1"/>
          <p:nvPr/>
        </p:nvSpPr>
        <p:spPr>
          <a:xfrm>
            <a:off x="6935296" y="2190513"/>
            <a:ext cx="330996"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Rx</a:t>
            </a:r>
          </a:p>
        </p:txBody>
      </p:sp>
      <p:sp>
        <p:nvSpPr>
          <p:cNvPr id="272" name="Rechteck 271"/>
          <p:cNvSpPr/>
          <p:nvPr/>
        </p:nvSpPr>
        <p:spPr bwMode="auto">
          <a:xfrm>
            <a:off x="6514823" y="4274938"/>
            <a:ext cx="2666733" cy="147123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73" name="Abgerundetes Rechteck 272"/>
          <p:cNvSpPr/>
          <p:nvPr/>
        </p:nvSpPr>
        <p:spPr bwMode="auto">
          <a:xfrm>
            <a:off x="6592021"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74" name="Abgerundetes Rechteck 273"/>
          <p:cNvSpPr/>
          <p:nvPr/>
        </p:nvSpPr>
        <p:spPr bwMode="auto">
          <a:xfrm>
            <a:off x="8366168"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75" name="Abgerundetes Rechteck 274"/>
          <p:cNvSpPr/>
          <p:nvPr/>
        </p:nvSpPr>
        <p:spPr bwMode="auto">
          <a:xfrm>
            <a:off x="7478826"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76" name="Abgerundetes Rechteck 275"/>
          <p:cNvSpPr/>
          <p:nvPr/>
        </p:nvSpPr>
        <p:spPr bwMode="auto">
          <a:xfrm>
            <a:off x="6662265" y="498465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3</a:t>
            </a:r>
          </a:p>
        </p:txBody>
      </p:sp>
      <p:sp>
        <p:nvSpPr>
          <p:cNvPr id="277" name="Abgerundetes Rechteck 276"/>
          <p:cNvSpPr/>
          <p:nvPr/>
        </p:nvSpPr>
        <p:spPr bwMode="auto">
          <a:xfrm>
            <a:off x="6662264"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278" name="Abgerundetes Rechteck 277"/>
          <p:cNvSpPr/>
          <p:nvPr/>
        </p:nvSpPr>
        <p:spPr bwMode="auto">
          <a:xfrm>
            <a:off x="6662263" y="54787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279" name="Abgerundetes Rechteck 278"/>
          <p:cNvSpPr/>
          <p:nvPr/>
        </p:nvSpPr>
        <p:spPr bwMode="auto">
          <a:xfrm>
            <a:off x="7543885" y="49924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3</a:t>
            </a:r>
          </a:p>
        </p:txBody>
      </p:sp>
      <p:sp>
        <p:nvSpPr>
          <p:cNvPr id="280" name="Abgerundetes Rechteck 279"/>
          <p:cNvSpPr/>
          <p:nvPr/>
        </p:nvSpPr>
        <p:spPr bwMode="auto">
          <a:xfrm>
            <a:off x="7543885"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281" name="Abgerundetes Rechteck 280"/>
          <p:cNvSpPr/>
          <p:nvPr/>
        </p:nvSpPr>
        <p:spPr bwMode="auto">
          <a:xfrm>
            <a:off x="7538525" y="54787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283" name="Abgerundetes Rechteck 282"/>
          <p:cNvSpPr/>
          <p:nvPr/>
        </p:nvSpPr>
        <p:spPr bwMode="auto">
          <a:xfrm>
            <a:off x="8423658"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284" name="Abgerundetes Rechteck 283"/>
          <p:cNvSpPr/>
          <p:nvPr/>
        </p:nvSpPr>
        <p:spPr bwMode="auto">
          <a:xfrm>
            <a:off x="8423657" y="547506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285" name="Textfeld 284"/>
          <p:cNvSpPr txBox="1"/>
          <p:nvPr/>
        </p:nvSpPr>
        <p:spPr>
          <a:xfrm>
            <a:off x="6770965" y="4802087"/>
            <a:ext cx="401928"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R1</a:t>
            </a:r>
          </a:p>
        </p:txBody>
      </p:sp>
      <p:sp>
        <p:nvSpPr>
          <p:cNvPr id="286" name="Textfeld 285"/>
          <p:cNvSpPr txBox="1"/>
          <p:nvPr/>
        </p:nvSpPr>
        <p:spPr>
          <a:xfrm>
            <a:off x="7653327" y="4805370"/>
            <a:ext cx="414630"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R2</a:t>
            </a:r>
          </a:p>
        </p:txBody>
      </p:sp>
      <p:sp>
        <p:nvSpPr>
          <p:cNvPr id="287" name="Textfeld 286"/>
          <p:cNvSpPr txBox="1"/>
          <p:nvPr/>
        </p:nvSpPr>
        <p:spPr>
          <a:xfrm>
            <a:off x="8587681" y="4803108"/>
            <a:ext cx="295699"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Rx</a:t>
            </a:r>
          </a:p>
        </p:txBody>
      </p:sp>
      <p:sp>
        <p:nvSpPr>
          <p:cNvPr id="288" name="Textfeld 287"/>
          <p:cNvSpPr txBox="1"/>
          <p:nvPr/>
        </p:nvSpPr>
        <p:spPr>
          <a:xfrm>
            <a:off x="6986443" y="4127302"/>
            <a:ext cx="1707288" cy="320459"/>
          </a:xfrm>
          <a:prstGeom prst="rect">
            <a:avLst/>
          </a:prstGeom>
          <a:solidFill>
            <a:schemeClr val="bg1"/>
          </a:solidFill>
          <a:ln w="12700">
            <a:solidFill>
              <a:schemeClr val="tx1"/>
            </a:solidFill>
          </a:ln>
        </p:spPr>
        <p:txBody>
          <a:bodyPr wrap="square" lIns="36000" tIns="72000" rIns="36000" bIns="36000" rtlCol="0">
            <a:spAutoFit/>
          </a:bodyPr>
          <a:lstStyle/>
          <a:p>
            <a:pPr algn="ctr"/>
            <a:r>
              <a:rPr lang="de-DE" sz="1500" dirty="0">
                <a:latin typeface="Calibri" panose="020F0502020204030204" pitchFamily="34" charset="0"/>
              </a:rPr>
              <a:t>Client-Computer 2</a:t>
            </a:r>
          </a:p>
        </p:txBody>
      </p:sp>
      <p:sp>
        <p:nvSpPr>
          <p:cNvPr id="289" name="Abgerundetes Rechteck 288"/>
          <p:cNvSpPr/>
          <p:nvPr/>
        </p:nvSpPr>
        <p:spPr bwMode="auto">
          <a:xfrm>
            <a:off x="6602566" y="4513066"/>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WD 21</a:t>
            </a:r>
          </a:p>
        </p:txBody>
      </p:sp>
      <p:sp>
        <p:nvSpPr>
          <p:cNvPr id="290" name="Abgerundetes Rechteck 289"/>
          <p:cNvSpPr/>
          <p:nvPr/>
        </p:nvSpPr>
        <p:spPr bwMode="auto">
          <a:xfrm>
            <a:off x="7484186" y="4513067"/>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WD 22</a:t>
            </a:r>
          </a:p>
        </p:txBody>
      </p:sp>
      <p:sp>
        <p:nvSpPr>
          <p:cNvPr id="291" name="Abgerundetes Rechteck 290"/>
          <p:cNvSpPr/>
          <p:nvPr/>
        </p:nvSpPr>
        <p:spPr bwMode="auto">
          <a:xfrm>
            <a:off x="8365805" y="4513065"/>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WD 23</a:t>
            </a:r>
          </a:p>
        </p:txBody>
      </p:sp>
      <p:cxnSp>
        <p:nvCxnSpPr>
          <p:cNvPr id="292" name="Gewinkelte Verbindung 2"/>
          <p:cNvCxnSpPr/>
          <p:nvPr/>
        </p:nvCxnSpPr>
        <p:spPr bwMode="auto">
          <a:xfrm>
            <a:off x="6680748" y="4620460"/>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3" name="Gewinkelte Verbindung 2"/>
          <p:cNvCxnSpPr/>
          <p:nvPr/>
        </p:nvCxnSpPr>
        <p:spPr bwMode="auto">
          <a:xfrm>
            <a:off x="7565493" y="4623564"/>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4" name="Gewinkelte Verbindung 2"/>
          <p:cNvCxnSpPr/>
          <p:nvPr/>
        </p:nvCxnSpPr>
        <p:spPr bwMode="auto">
          <a:xfrm>
            <a:off x="8456819" y="4617279"/>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6" name="Gewinkelte Verbindung 2"/>
          <p:cNvCxnSpPr/>
          <p:nvPr/>
        </p:nvCxnSpPr>
        <p:spPr bwMode="auto">
          <a:xfrm flipH="1" flipV="1">
            <a:off x="4840188" y="4170844"/>
            <a:ext cx="2131149" cy="1927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 name="Gewinkelte Verbindung 2"/>
          <p:cNvCxnSpPr/>
          <p:nvPr/>
        </p:nvCxnSpPr>
        <p:spPr bwMode="auto">
          <a:xfrm>
            <a:off x="7417731" y="3150195"/>
            <a:ext cx="0" cy="968031"/>
          </a:xfrm>
          <a:prstGeom prst="straightConnector1">
            <a:avLst/>
          </a:prstGeom>
          <a:noFill/>
          <a:ln w="12700" cap="flat" cmpd="sng" algn="ctr">
            <a:solidFill>
              <a:schemeClr val="tx2"/>
            </a:solidFill>
            <a:prstDash val="dash"/>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856992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7"/>
          </p:nvPr>
        </p:nvSpPr>
        <p:spPr>
          <a:xfrm>
            <a:off x="2505076" y="1560636"/>
            <a:ext cx="6816725" cy="4639543"/>
          </a:xfrm>
        </p:spPr>
        <p:txBody>
          <a:bodyPr/>
          <a:lstStyle/>
          <a:p>
            <a:pPr defTabSz="180000">
              <a:spcAft>
                <a:spcPts val="600"/>
              </a:spcAft>
            </a:pPr>
            <a:r>
              <a:rPr lang="de-DE" b="1" dirty="0">
                <a:latin typeface="Calibri" panose="020F0502020204030204" pitchFamily="34" charset="0"/>
              </a:rPr>
              <a:t>1. 	Einleitung</a:t>
            </a:r>
          </a:p>
          <a:p>
            <a:pPr defTabSz="180000">
              <a:spcAft>
                <a:spcPts val="600"/>
              </a:spcAft>
            </a:pPr>
            <a:r>
              <a:rPr lang="de-DE" dirty="0"/>
              <a:t>	1.1 	Zielsetzung der Seminararbeit</a:t>
            </a:r>
          </a:p>
          <a:p>
            <a:pPr defTabSz="180000">
              <a:spcAft>
                <a:spcPts val="600"/>
              </a:spcAft>
            </a:pPr>
            <a:r>
              <a:rPr lang="de-DE" dirty="0"/>
              <a:t>	1.2		Was ist Versionsverwaltung?</a:t>
            </a:r>
          </a:p>
          <a:p>
            <a:pPr defTabSz="180000">
              <a:spcAft>
                <a:spcPts val="600"/>
              </a:spcAft>
            </a:pPr>
            <a:r>
              <a:rPr lang="de-DE" dirty="0"/>
              <a:t>	1.3 	Begriffliche Grundlagen</a:t>
            </a:r>
          </a:p>
          <a:p>
            <a:pPr defTabSz="180000">
              <a:spcAft>
                <a:spcPts val="600"/>
              </a:spcAft>
            </a:pPr>
            <a:r>
              <a:rPr lang="de-DE" b="1" dirty="0"/>
              <a:t>2. 	Versionsverwaltungskonzepte und -systeme</a:t>
            </a:r>
            <a:r>
              <a:rPr lang="de-DE" dirty="0">
                <a:latin typeface="Calibri" panose="020F0502020204030204" pitchFamily="34" charset="0"/>
              </a:rPr>
              <a:t>	</a:t>
            </a:r>
          </a:p>
          <a:p>
            <a:pPr defTabSz="180000">
              <a:spcAft>
                <a:spcPts val="600"/>
              </a:spcAft>
            </a:pPr>
            <a:r>
              <a:rPr lang="de-DE" dirty="0"/>
              <a:t>	2.1		Zentrale Versionsverwaltung (CVCS) mit SVN</a:t>
            </a:r>
          </a:p>
          <a:p>
            <a:pPr defTabSz="180000">
              <a:spcAft>
                <a:spcPts val="600"/>
              </a:spcAft>
            </a:pPr>
            <a:r>
              <a:rPr lang="de-DE" dirty="0"/>
              <a:t>	2.2 	Verteilte Versionsverwaltung (DVCS) mit Git</a:t>
            </a:r>
          </a:p>
          <a:p>
            <a:pPr defTabSz="180000">
              <a:spcAft>
                <a:spcPts val="600"/>
              </a:spcAft>
            </a:pPr>
            <a:r>
              <a:rPr lang="de-DE" dirty="0"/>
              <a:t>	2.3		Arbeitsprozesse von SVN und Git</a:t>
            </a:r>
          </a:p>
          <a:p>
            <a:pPr defTabSz="180000">
              <a:spcAft>
                <a:spcPts val="600"/>
              </a:spcAft>
            </a:pPr>
            <a:r>
              <a:rPr lang="de-DE" b="1" dirty="0"/>
              <a:t>3.	Einsatz von </a:t>
            </a:r>
            <a:r>
              <a:rPr lang="de-DE" b="1" dirty="0" err="1"/>
              <a:t>Git</a:t>
            </a:r>
            <a:endParaRPr lang="de-DE" b="1" dirty="0"/>
          </a:p>
          <a:p>
            <a:pPr defTabSz="180000">
              <a:spcAft>
                <a:spcPts val="600"/>
              </a:spcAft>
            </a:pPr>
            <a:r>
              <a:rPr lang="de-DE" dirty="0"/>
              <a:t>	3.1 Installation von </a:t>
            </a:r>
            <a:r>
              <a:rPr lang="de-DE" dirty="0" err="1"/>
              <a:t>Git</a:t>
            </a:r>
            <a:endParaRPr lang="de-DE" dirty="0"/>
          </a:p>
          <a:p>
            <a:pPr defTabSz="180000">
              <a:spcAft>
                <a:spcPts val="600"/>
              </a:spcAft>
            </a:pPr>
            <a:r>
              <a:rPr lang="de-DE" dirty="0"/>
              <a:t>	3.2 Die Git-Kommandozeile</a:t>
            </a:r>
          </a:p>
          <a:p>
            <a:pPr defTabSz="180000">
              <a:spcAft>
                <a:spcPts val="600"/>
              </a:spcAft>
            </a:pPr>
            <a:r>
              <a:rPr lang="de-DE" dirty="0"/>
              <a:t>	3.3 Grafische Benutzeroberflächen für </a:t>
            </a:r>
            <a:r>
              <a:rPr lang="de-DE" dirty="0" err="1"/>
              <a:t>Git</a:t>
            </a:r>
            <a:endParaRPr lang="de-DE" dirty="0"/>
          </a:p>
          <a:p>
            <a:pPr defTabSz="180000">
              <a:spcAft>
                <a:spcPts val="600"/>
              </a:spcAft>
            </a:pPr>
            <a:r>
              <a:rPr lang="de-DE" b="1" dirty="0"/>
              <a:t>4.	Git versus SVN</a:t>
            </a:r>
            <a:endParaRPr lang="de-DE" dirty="0"/>
          </a:p>
        </p:txBody>
      </p:sp>
      <p:sp>
        <p:nvSpPr>
          <p:cNvPr id="5" name="Textplatzhalter 4"/>
          <p:cNvSpPr>
            <a:spLocks noGrp="1"/>
          </p:cNvSpPr>
          <p:nvPr>
            <p:ph type="body" sz="quarter" idx="11"/>
          </p:nvPr>
        </p:nvSpPr>
        <p:spPr/>
        <p:txBody>
          <a:bodyPr/>
          <a:lstStyle/>
          <a:p>
            <a:endParaRPr lang="de-DE" dirty="0"/>
          </a:p>
        </p:txBody>
      </p:sp>
      <p:sp>
        <p:nvSpPr>
          <p:cNvPr id="2" name="Foliennummernplatzhalter 1"/>
          <p:cNvSpPr>
            <a:spLocks noGrp="1"/>
          </p:cNvSpPr>
          <p:nvPr>
            <p:ph type="sldNum" sz="quarter" idx="13"/>
          </p:nvPr>
        </p:nvSpPr>
        <p:spPr/>
        <p:txBody>
          <a:bodyPr/>
          <a:lstStyle/>
          <a:p>
            <a:fld id="{2E430B67-9B8D-45F2-8BD0-7EEC5CABEC81}" type="slidenum">
              <a:rPr lang="de-DE" smtClean="0"/>
              <a:pPr/>
              <a:t>2</a:t>
            </a:fld>
            <a:endParaRPr lang="de-DE"/>
          </a:p>
        </p:txBody>
      </p:sp>
    </p:spTree>
    <p:extLst>
      <p:ext uri="{BB962C8B-B14F-4D97-AF65-F5344CB8AC3E}">
        <p14:creationId xmlns:p14="http://schemas.microsoft.com/office/powerpoint/2010/main" val="34653608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4">
                                            <p:txEl>
                                              <p:pRg st="4" end="4"/>
                                            </p:txEl>
                                          </p:spTgt>
                                        </p:tgtEl>
                                        <p:attrNameLst>
                                          <p:attrName>style.color</p:attrName>
                                        </p:attrNameLst>
                                      </p:cBhvr>
                                      <p:to>
                                        <a:schemeClr val="hlink"/>
                                      </p:to>
                                    </p:animClr>
                                  </p:childTnLst>
                                </p:cTn>
                              </p:par>
                              <p:par>
                                <p:cTn id="7" presetID="3" presetClass="emph" presetSubtype="2" fill="hold" nodeType="withEffect">
                                  <p:stCondLst>
                                    <p:cond delay="0"/>
                                  </p:stCondLst>
                                  <p:childTnLst>
                                    <p:animClr clrSpc="rgb" dir="cw">
                                      <p:cBhvr override="childStyle">
                                        <p:cTn id="8" dur="10" fill="hold"/>
                                        <p:tgtEl>
                                          <p:spTgt spid="4">
                                            <p:txEl>
                                              <p:pRg st="5" end="5"/>
                                            </p:txEl>
                                          </p:spTgt>
                                        </p:tgtEl>
                                        <p:attrNameLst>
                                          <p:attrName>style.color</p:attrName>
                                        </p:attrNameLst>
                                      </p:cBhvr>
                                      <p:to>
                                        <a:schemeClr val="hlink"/>
                                      </p:to>
                                    </p:animClr>
                                  </p:childTnLst>
                                </p:cTn>
                              </p:par>
                              <p:par>
                                <p:cTn id="9" presetID="3" presetClass="emph" presetSubtype="2" fill="hold" nodeType="withEffect">
                                  <p:stCondLst>
                                    <p:cond delay="0"/>
                                  </p:stCondLst>
                                  <p:childTnLst>
                                    <p:animClr clrSpc="rgb" dir="cw">
                                      <p:cBhvr override="childStyle">
                                        <p:cTn id="10" dur="10" fill="hold"/>
                                        <p:tgtEl>
                                          <p:spTgt spid="4">
                                            <p:txEl>
                                              <p:pRg st="6" end="6"/>
                                            </p:txEl>
                                          </p:spTgt>
                                        </p:tgtEl>
                                        <p:attrNameLst>
                                          <p:attrName>style.color</p:attrName>
                                        </p:attrNameLst>
                                      </p:cBhvr>
                                      <p:to>
                                        <a:schemeClr val="hlink"/>
                                      </p:to>
                                    </p:animClr>
                                  </p:childTnLst>
                                </p:cTn>
                              </p:par>
                              <p:par>
                                <p:cTn id="11" presetID="3" presetClass="emph" presetSubtype="2" fill="hold" nodeType="withEffect">
                                  <p:stCondLst>
                                    <p:cond delay="0"/>
                                  </p:stCondLst>
                                  <p:childTnLst>
                                    <p:animClr clrSpc="rgb" dir="cw">
                                      <p:cBhvr override="childStyle">
                                        <p:cTn id="12" dur="10" fill="hold"/>
                                        <p:tgtEl>
                                          <p:spTgt spid="4">
                                            <p:txEl>
                                              <p:pRg st="7" end="7"/>
                                            </p:txEl>
                                          </p:spTgt>
                                        </p:tgtEl>
                                        <p:attrNameLst>
                                          <p:attrName>style.color</p:attrName>
                                        </p:attrNameLst>
                                      </p:cBhvr>
                                      <p:to>
                                        <a:schemeClr val="hlink"/>
                                      </p:to>
                                    </p:animClr>
                                  </p:childTnLst>
                                </p:cTn>
                              </p:par>
                              <p:par>
                                <p:cTn id="13" presetID="3" presetClass="emph" presetSubtype="2" fill="hold" nodeType="withEffect">
                                  <p:stCondLst>
                                    <p:cond delay="0"/>
                                  </p:stCondLst>
                                  <p:childTnLst>
                                    <p:animClr clrSpc="rgb" dir="cw">
                                      <p:cBhvr override="childStyle">
                                        <p:cTn id="14" dur="10" fill="hold"/>
                                        <p:tgtEl>
                                          <p:spTgt spid="4">
                                            <p:txEl>
                                              <p:pRg st="8" end="8"/>
                                            </p:txEl>
                                          </p:spTgt>
                                        </p:tgtEl>
                                        <p:attrNameLst>
                                          <p:attrName>style.color</p:attrName>
                                        </p:attrNameLst>
                                      </p:cBhvr>
                                      <p:to>
                                        <a:schemeClr val="hlink"/>
                                      </p:to>
                                    </p:animClr>
                                  </p:childTnLst>
                                </p:cTn>
                              </p:par>
                              <p:par>
                                <p:cTn id="15" presetID="3" presetClass="emph" presetSubtype="2" fill="hold" nodeType="withEffect">
                                  <p:stCondLst>
                                    <p:cond delay="0"/>
                                  </p:stCondLst>
                                  <p:childTnLst>
                                    <p:animClr clrSpc="rgb" dir="cw">
                                      <p:cBhvr override="childStyle">
                                        <p:cTn id="16" dur="10" fill="hold"/>
                                        <p:tgtEl>
                                          <p:spTgt spid="4">
                                            <p:txEl>
                                              <p:pRg st="9" end="9"/>
                                            </p:txEl>
                                          </p:spTgt>
                                        </p:tgtEl>
                                        <p:attrNameLst>
                                          <p:attrName>style.color</p:attrName>
                                        </p:attrNameLst>
                                      </p:cBhvr>
                                      <p:to>
                                        <a:schemeClr val="hlink"/>
                                      </p:to>
                                    </p:animClr>
                                  </p:childTnLst>
                                </p:cTn>
                              </p:par>
                              <p:par>
                                <p:cTn id="17" presetID="3" presetClass="emph" presetSubtype="2" fill="hold" nodeType="withEffect">
                                  <p:stCondLst>
                                    <p:cond delay="0"/>
                                  </p:stCondLst>
                                  <p:childTnLst>
                                    <p:animClr clrSpc="rgb" dir="cw">
                                      <p:cBhvr override="childStyle">
                                        <p:cTn id="18" dur="10" fill="hold"/>
                                        <p:tgtEl>
                                          <p:spTgt spid="4">
                                            <p:txEl>
                                              <p:pRg st="10" end="10"/>
                                            </p:txEl>
                                          </p:spTgt>
                                        </p:tgtEl>
                                        <p:attrNameLst>
                                          <p:attrName>style.color</p:attrName>
                                        </p:attrNameLst>
                                      </p:cBhvr>
                                      <p:to>
                                        <a:schemeClr val="hlink"/>
                                      </p:to>
                                    </p:animClr>
                                  </p:childTnLst>
                                </p:cTn>
                              </p:par>
                              <p:par>
                                <p:cTn id="19" presetID="3" presetClass="emph" presetSubtype="2" fill="hold" nodeType="withEffect">
                                  <p:stCondLst>
                                    <p:cond delay="0"/>
                                  </p:stCondLst>
                                  <p:childTnLst>
                                    <p:animClr clrSpc="rgb" dir="cw">
                                      <p:cBhvr override="childStyle">
                                        <p:cTn id="20" dur="10" fill="hold"/>
                                        <p:tgtEl>
                                          <p:spTgt spid="4">
                                            <p:txEl>
                                              <p:pRg st="11" end="11"/>
                                            </p:txEl>
                                          </p:spTgt>
                                        </p:tgtEl>
                                        <p:attrNameLst>
                                          <p:attrName>style.color</p:attrName>
                                        </p:attrNameLst>
                                      </p:cBhvr>
                                      <p:to>
                                        <a:schemeClr val="hlink"/>
                                      </p:to>
                                    </p:animClr>
                                  </p:childTnLst>
                                </p:cTn>
                              </p:par>
                              <p:par>
                                <p:cTn id="21" presetID="3" presetClass="emph" presetSubtype="2" fill="hold" nodeType="withEffect">
                                  <p:stCondLst>
                                    <p:cond delay="0"/>
                                  </p:stCondLst>
                                  <p:childTnLst>
                                    <p:animClr clrSpc="rgb" dir="cw">
                                      <p:cBhvr override="childStyle">
                                        <p:cTn id="22" dur="10" fill="hold"/>
                                        <p:tgtEl>
                                          <p:spTgt spid="4">
                                            <p:txEl>
                                              <p:pRg st="12" end="12"/>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3"/>
          </p:nvPr>
        </p:nvSpPr>
        <p:spPr/>
        <p:txBody>
          <a:bodyPr/>
          <a:lstStyle/>
          <a:p>
            <a:fld id="{2E430B67-9B8D-45F2-8BD0-7EEC5CABEC81}" type="slidenum">
              <a:rPr lang="de-DE" smtClean="0"/>
              <a:pPr/>
              <a:t>20</a:t>
            </a:fld>
            <a:endParaRPr lang="de-DE"/>
          </a:p>
        </p:txBody>
      </p:sp>
      <p:sp>
        <p:nvSpPr>
          <p:cNvPr id="9" name="Textplatzhalter 8"/>
          <p:cNvSpPr>
            <a:spLocks noGrp="1"/>
          </p:cNvSpPr>
          <p:nvPr>
            <p:ph type="body" sz="quarter" idx="16"/>
          </p:nvPr>
        </p:nvSpPr>
        <p:spPr>
          <a:xfrm>
            <a:off x="76200" y="1556829"/>
            <a:ext cx="2333626" cy="4639543"/>
          </a:xfrm>
        </p:spPr>
        <p:txBody>
          <a:bodyPr/>
          <a:lstStyle/>
          <a:p>
            <a:pPr marL="261938" lvl="0" indent="-261938">
              <a:buFont typeface="Calibri" panose="020F0502020204030204" pitchFamily="34" charset="0"/>
              <a:buChar char="›"/>
            </a:pPr>
            <a:r>
              <a:rPr lang="de-DE" b="1" dirty="0">
                <a:solidFill>
                  <a:srgbClr val="1F2328"/>
                </a:solidFill>
              </a:rPr>
              <a:t>Git ist ein DVCS!</a:t>
            </a:r>
          </a:p>
          <a:p>
            <a:endParaRPr lang="de-DE" sz="1400" dirty="0"/>
          </a:p>
        </p:txBody>
      </p:sp>
      <p:sp>
        <p:nvSpPr>
          <p:cNvPr id="3" name="Textplatzhalter 2"/>
          <p:cNvSpPr>
            <a:spLocks noGrp="1"/>
          </p:cNvSpPr>
          <p:nvPr>
            <p:ph type="body" sz="quarter" idx="11"/>
          </p:nvPr>
        </p:nvSpPr>
        <p:spPr/>
        <p:txBody>
          <a:bodyPr/>
          <a:lstStyle/>
          <a:p>
            <a:r>
              <a:rPr lang="de-DE" dirty="0"/>
              <a:t>Verteilte</a:t>
            </a:r>
            <a:r>
              <a:rPr lang="de-DE" dirty="0">
                <a:latin typeface="Calibri" panose="020F0502020204030204" pitchFamily="34" charset="0"/>
              </a:rPr>
              <a:t> Versionsverwaltung (DVCS) mit Git</a:t>
            </a:r>
          </a:p>
        </p:txBody>
      </p:sp>
      <p:sp>
        <p:nvSpPr>
          <p:cNvPr id="4" name="Titel 3"/>
          <p:cNvSpPr>
            <a:spLocks noGrp="1"/>
          </p:cNvSpPr>
          <p:nvPr>
            <p:ph type="title"/>
          </p:nvPr>
        </p:nvSpPr>
        <p:spPr/>
        <p:txBody>
          <a:bodyPr/>
          <a:lstStyle/>
          <a:p>
            <a:r>
              <a:rPr lang="de-DE" dirty="0"/>
              <a:t>Versionsverwaltungskonzepte und -systeme</a:t>
            </a:r>
            <a:endParaRPr lang="de-DE" dirty="0">
              <a:latin typeface="Calibri" panose="020F0502020204030204" pitchFamily="34" charset="0"/>
            </a:endParaRPr>
          </a:p>
        </p:txBody>
      </p:sp>
      <p:sp>
        <p:nvSpPr>
          <p:cNvPr id="141" name="Rechteck 140"/>
          <p:cNvSpPr/>
          <p:nvPr/>
        </p:nvSpPr>
        <p:spPr bwMode="auto">
          <a:xfrm>
            <a:off x="4407024" y="1777307"/>
            <a:ext cx="3146840" cy="1368126"/>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42" name="Abgerundetes Rechteck 141"/>
          <p:cNvSpPr/>
          <p:nvPr/>
        </p:nvSpPr>
        <p:spPr bwMode="auto">
          <a:xfrm>
            <a:off x="4491366" y="2155671"/>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45" name="Abgerundetes Rechteck 144"/>
          <p:cNvSpPr/>
          <p:nvPr/>
        </p:nvSpPr>
        <p:spPr bwMode="auto">
          <a:xfrm>
            <a:off x="4551065" y="237490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3</a:t>
            </a:r>
          </a:p>
        </p:txBody>
      </p:sp>
      <p:sp>
        <p:nvSpPr>
          <p:cNvPr id="146" name="Abgerundetes Rechteck 145"/>
          <p:cNvSpPr/>
          <p:nvPr/>
        </p:nvSpPr>
        <p:spPr bwMode="auto">
          <a:xfrm>
            <a:off x="4550558" y="261524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147" name="Abgerundetes Rechteck 146"/>
          <p:cNvSpPr/>
          <p:nvPr/>
        </p:nvSpPr>
        <p:spPr bwMode="auto">
          <a:xfrm>
            <a:off x="4555664" y="28555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154" name="Textfeld 153"/>
          <p:cNvSpPr txBox="1"/>
          <p:nvPr/>
        </p:nvSpPr>
        <p:spPr>
          <a:xfrm>
            <a:off x="4695230" y="2187704"/>
            <a:ext cx="330996"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R1</a:t>
            </a:r>
          </a:p>
        </p:txBody>
      </p:sp>
      <p:sp>
        <p:nvSpPr>
          <p:cNvPr id="157" name="Rechteck 156"/>
          <p:cNvSpPr/>
          <p:nvPr/>
        </p:nvSpPr>
        <p:spPr bwMode="auto">
          <a:xfrm>
            <a:off x="2661280" y="4265862"/>
            <a:ext cx="2666733" cy="147123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58" name="Abgerundetes Rechteck 157"/>
          <p:cNvSpPr/>
          <p:nvPr/>
        </p:nvSpPr>
        <p:spPr bwMode="auto">
          <a:xfrm>
            <a:off x="2738478"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59" name="Abgerundetes Rechteck 158"/>
          <p:cNvSpPr/>
          <p:nvPr/>
        </p:nvSpPr>
        <p:spPr bwMode="auto">
          <a:xfrm>
            <a:off x="4512625"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60" name="Abgerundetes Rechteck 159"/>
          <p:cNvSpPr/>
          <p:nvPr/>
        </p:nvSpPr>
        <p:spPr bwMode="auto">
          <a:xfrm>
            <a:off x="3625283"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61" name="Abgerundetes Rechteck 160"/>
          <p:cNvSpPr/>
          <p:nvPr/>
        </p:nvSpPr>
        <p:spPr bwMode="auto">
          <a:xfrm>
            <a:off x="2808722" y="49755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3</a:t>
            </a:r>
          </a:p>
        </p:txBody>
      </p:sp>
      <p:sp>
        <p:nvSpPr>
          <p:cNvPr id="162" name="Abgerundetes Rechteck 161"/>
          <p:cNvSpPr/>
          <p:nvPr/>
        </p:nvSpPr>
        <p:spPr bwMode="auto">
          <a:xfrm>
            <a:off x="2808721"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163" name="Abgerundetes Rechteck 162"/>
          <p:cNvSpPr/>
          <p:nvPr/>
        </p:nvSpPr>
        <p:spPr bwMode="auto">
          <a:xfrm>
            <a:off x="2808720" y="546970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164" name="Abgerundetes Rechteck 163"/>
          <p:cNvSpPr/>
          <p:nvPr/>
        </p:nvSpPr>
        <p:spPr bwMode="auto">
          <a:xfrm>
            <a:off x="3690342" y="498341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3</a:t>
            </a:r>
          </a:p>
        </p:txBody>
      </p:sp>
      <p:sp>
        <p:nvSpPr>
          <p:cNvPr id="165" name="Abgerundetes Rechteck 164"/>
          <p:cNvSpPr/>
          <p:nvPr/>
        </p:nvSpPr>
        <p:spPr bwMode="auto">
          <a:xfrm>
            <a:off x="3690342"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166" name="Abgerundetes Rechteck 165"/>
          <p:cNvSpPr/>
          <p:nvPr/>
        </p:nvSpPr>
        <p:spPr bwMode="auto">
          <a:xfrm>
            <a:off x="3684982" y="546970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168" name="Abgerundetes Rechteck 167"/>
          <p:cNvSpPr/>
          <p:nvPr/>
        </p:nvSpPr>
        <p:spPr bwMode="auto">
          <a:xfrm>
            <a:off x="4570115"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169" name="Abgerundetes Rechteck 168"/>
          <p:cNvSpPr/>
          <p:nvPr/>
        </p:nvSpPr>
        <p:spPr bwMode="auto">
          <a:xfrm>
            <a:off x="4570114" y="54659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170" name="Textfeld 169"/>
          <p:cNvSpPr txBox="1"/>
          <p:nvPr/>
        </p:nvSpPr>
        <p:spPr>
          <a:xfrm>
            <a:off x="2917422" y="4793011"/>
            <a:ext cx="401928"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R1</a:t>
            </a:r>
          </a:p>
        </p:txBody>
      </p:sp>
      <p:sp>
        <p:nvSpPr>
          <p:cNvPr id="171" name="Textfeld 170"/>
          <p:cNvSpPr txBox="1"/>
          <p:nvPr/>
        </p:nvSpPr>
        <p:spPr>
          <a:xfrm>
            <a:off x="3799784" y="4796294"/>
            <a:ext cx="414630"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R2</a:t>
            </a:r>
          </a:p>
        </p:txBody>
      </p:sp>
      <p:sp>
        <p:nvSpPr>
          <p:cNvPr id="172" name="Textfeld 171"/>
          <p:cNvSpPr txBox="1"/>
          <p:nvPr/>
        </p:nvSpPr>
        <p:spPr>
          <a:xfrm>
            <a:off x="4734138" y="4794032"/>
            <a:ext cx="295699"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Rx</a:t>
            </a:r>
          </a:p>
        </p:txBody>
      </p:sp>
      <p:sp>
        <p:nvSpPr>
          <p:cNvPr id="190" name="Textfeld 189"/>
          <p:cNvSpPr txBox="1"/>
          <p:nvPr/>
        </p:nvSpPr>
        <p:spPr>
          <a:xfrm>
            <a:off x="5055254" y="1708818"/>
            <a:ext cx="1924129" cy="314239"/>
          </a:xfrm>
          <a:prstGeom prst="rect">
            <a:avLst/>
          </a:prstGeom>
          <a:solidFill>
            <a:schemeClr val="bg1"/>
          </a:solidFill>
          <a:ln w="12700">
            <a:solidFill>
              <a:schemeClr val="tx1"/>
            </a:solidFill>
          </a:ln>
        </p:spPr>
        <p:txBody>
          <a:bodyPr wrap="square" lIns="36000" tIns="72000" rIns="36000" bIns="36000" rtlCol="0">
            <a:spAutoFit/>
          </a:bodyPr>
          <a:lstStyle>
            <a:defPPr>
              <a:defRPr lang="en-US"/>
            </a:defPPr>
            <a:lvl1pPr algn="ctr">
              <a:defRPr sz="1600"/>
            </a:lvl1pPr>
          </a:lstStyle>
          <a:p>
            <a:r>
              <a:rPr lang="de-DE" sz="1500" dirty="0">
                <a:latin typeface="Calibri" panose="020F0502020204030204" pitchFamily="34" charset="0"/>
              </a:rPr>
              <a:t>Server-Computer</a:t>
            </a:r>
          </a:p>
        </p:txBody>
      </p:sp>
      <p:sp>
        <p:nvSpPr>
          <p:cNvPr id="191" name="Textfeld 190"/>
          <p:cNvSpPr txBox="1"/>
          <p:nvPr/>
        </p:nvSpPr>
        <p:spPr>
          <a:xfrm>
            <a:off x="3132900" y="4118226"/>
            <a:ext cx="1707288" cy="314239"/>
          </a:xfrm>
          <a:prstGeom prst="rect">
            <a:avLst/>
          </a:prstGeom>
          <a:solidFill>
            <a:schemeClr val="bg1"/>
          </a:solidFill>
          <a:ln w="12700">
            <a:solidFill>
              <a:schemeClr val="tx1"/>
            </a:solidFill>
          </a:ln>
        </p:spPr>
        <p:txBody>
          <a:bodyPr wrap="square" lIns="36000" tIns="72000" rIns="36000" bIns="36000" rtlCol="0">
            <a:spAutoFit/>
          </a:bodyPr>
          <a:lstStyle/>
          <a:p>
            <a:pPr algn="ctr"/>
            <a:r>
              <a:rPr lang="de-DE" sz="1500" dirty="0">
                <a:latin typeface="Calibri" panose="020F0502020204030204" pitchFamily="34" charset="0"/>
              </a:rPr>
              <a:t>Client-Computer 1</a:t>
            </a:r>
          </a:p>
        </p:txBody>
      </p:sp>
      <p:sp>
        <p:nvSpPr>
          <p:cNvPr id="192" name="Abgerundetes Rechteck 191"/>
          <p:cNvSpPr/>
          <p:nvPr/>
        </p:nvSpPr>
        <p:spPr bwMode="auto">
          <a:xfrm>
            <a:off x="2749023" y="4503990"/>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WD 11</a:t>
            </a:r>
          </a:p>
        </p:txBody>
      </p:sp>
      <p:sp>
        <p:nvSpPr>
          <p:cNvPr id="193" name="Abgerundetes Rechteck 192"/>
          <p:cNvSpPr/>
          <p:nvPr/>
        </p:nvSpPr>
        <p:spPr bwMode="auto">
          <a:xfrm>
            <a:off x="3630643" y="4503991"/>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WD 12</a:t>
            </a:r>
          </a:p>
        </p:txBody>
      </p:sp>
      <p:sp>
        <p:nvSpPr>
          <p:cNvPr id="194" name="Abgerundetes Rechteck 193"/>
          <p:cNvSpPr/>
          <p:nvPr/>
        </p:nvSpPr>
        <p:spPr bwMode="auto">
          <a:xfrm>
            <a:off x="4512262" y="4503989"/>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WD 13</a:t>
            </a:r>
          </a:p>
        </p:txBody>
      </p:sp>
      <p:cxnSp>
        <p:nvCxnSpPr>
          <p:cNvPr id="198" name="Gewinkelte Verbindung 2"/>
          <p:cNvCxnSpPr/>
          <p:nvPr/>
        </p:nvCxnSpPr>
        <p:spPr bwMode="auto">
          <a:xfrm>
            <a:off x="2827205" y="4611384"/>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 name="Gewinkelte Verbindung 2"/>
          <p:cNvCxnSpPr/>
          <p:nvPr/>
        </p:nvCxnSpPr>
        <p:spPr bwMode="auto">
          <a:xfrm>
            <a:off x="3711950" y="4614488"/>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0" name="Gewinkelte Verbindung 2"/>
          <p:cNvCxnSpPr/>
          <p:nvPr/>
        </p:nvCxnSpPr>
        <p:spPr bwMode="auto">
          <a:xfrm>
            <a:off x="4603276" y="4608203"/>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 name="Gewinkelte Verbindung 2"/>
          <p:cNvCxnSpPr/>
          <p:nvPr/>
        </p:nvCxnSpPr>
        <p:spPr bwMode="auto">
          <a:xfrm>
            <a:off x="4557502" y="3145433"/>
            <a:ext cx="0" cy="968031"/>
          </a:xfrm>
          <a:prstGeom prst="straightConnector1">
            <a:avLst/>
          </a:prstGeom>
          <a:noFill/>
          <a:ln w="12700" cap="flat" cmpd="sng" algn="ctr">
            <a:solidFill>
              <a:schemeClr val="tx2"/>
            </a:solidFill>
            <a:prstDash val="dash"/>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0" name="Rechteck 259"/>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261" name="Abgerundetes Rechteck 260"/>
          <p:cNvSpPr/>
          <p:nvPr/>
        </p:nvSpPr>
        <p:spPr bwMode="auto">
          <a:xfrm>
            <a:off x="5621334" y="2160162"/>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62" name="Abgerundetes Rechteck 261"/>
          <p:cNvSpPr/>
          <p:nvPr/>
        </p:nvSpPr>
        <p:spPr bwMode="auto">
          <a:xfrm>
            <a:off x="5681033" y="2379391"/>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3</a:t>
            </a:r>
          </a:p>
        </p:txBody>
      </p:sp>
      <p:sp>
        <p:nvSpPr>
          <p:cNvPr id="263" name="Abgerundetes Rechteck 262"/>
          <p:cNvSpPr/>
          <p:nvPr/>
        </p:nvSpPr>
        <p:spPr bwMode="auto">
          <a:xfrm>
            <a:off x="5681033" y="2619736"/>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264" name="Abgerundetes Rechteck 263"/>
          <p:cNvSpPr/>
          <p:nvPr/>
        </p:nvSpPr>
        <p:spPr bwMode="auto">
          <a:xfrm>
            <a:off x="5685632" y="286008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265" name="Textfeld 264"/>
          <p:cNvSpPr txBox="1"/>
          <p:nvPr/>
        </p:nvSpPr>
        <p:spPr>
          <a:xfrm>
            <a:off x="5825198" y="2192195"/>
            <a:ext cx="330996"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R2</a:t>
            </a:r>
          </a:p>
        </p:txBody>
      </p:sp>
      <p:sp>
        <p:nvSpPr>
          <p:cNvPr id="266" name="Abgerundetes Rechteck 265"/>
          <p:cNvSpPr/>
          <p:nvPr/>
        </p:nvSpPr>
        <p:spPr bwMode="auto">
          <a:xfrm>
            <a:off x="6731432" y="2158480"/>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68" name="Abgerundetes Rechteck 267"/>
          <p:cNvSpPr/>
          <p:nvPr/>
        </p:nvSpPr>
        <p:spPr bwMode="auto">
          <a:xfrm>
            <a:off x="6791131" y="261805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269" name="Abgerundetes Rechteck 268"/>
          <p:cNvSpPr/>
          <p:nvPr/>
        </p:nvSpPr>
        <p:spPr bwMode="auto">
          <a:xfrm>
            <a:off x="6795730" y="2858398"/>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270" name="Textfeld 269"/>
          <p:cNvSpPr txBox="1"/>
          <p:nvPr/>
        </p:nvSpPr>
        <p:spPr>
          <a:xfrm>
            <a:off x="6935296" y="2190513"/>
            <a:ext cx="330996"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Rx</a:t>
            </a:r>
          </a:p>
        </p:txBody>
      </p:sp>
      <p:sp>
        <p:nvSpPr>
          <p:cNvPr id="272" name="Rechteck 271"/>
          <p:cNvSpPr/>
          <p:nvPr/>
        </p:nvSpPr>
        <p:spPr bwMode="auto">
          <a:xfrm>
            <a:off x="6514823" y="4274938"/>
            <a:ext cx="2666733" cy="147123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73" name="Abgerundetes Rechteck 272"/>
          <p:cNvSpPr/>
          <p:nvPr/>
        </p:nvSpPr>
        <p:spPr bwMode="auto">
          <a:xfrm>
            <a:off x="6592021"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74" name="Abgerundetes Rechteck 273"/>
          <p:cNvSpPr/>
          <p:nvPr/>
        </p:nvSpPr>
        <p:spPr bwMode="auto">
          <a:xfrm>
            <a:off x="8366168"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75" name="Abgerundetes Rechteck 274"/>
          <p:cNvSpPr/>
          <p:nvPr/>
        </p:nvSpPr>
        <p:spPr bwMode="auto">
          <a:xfrm>
            <a:off x="7478826"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76" name="Abgerundetes Rechteck 275"/>
          <p:cNvSpPr/>
          <p:nvPr/>
        </p:nvSpPr>
        <p:spPr bwMode="auto">
          <a:xfrm>
            <a:off x="6662265" y="498465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3</a:t>
            </a:r>
          </a:p>
        </p:txBody>
      </p:sp>
      <p:sp>
        <p:nvSpPr>
          <p:cNvPr id="277" name="Abgerundetes Rechteck 276"/>
          <p:cNvSpPr/>
          <p:nvPr/>
        </p:nvSpPr>
        <p:spPr bwMode="auto">
          <a:xfrm>
            <a:off x="6662264"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278" name="Abgerundetes Rechteck 277"/>
          <p:cNvSpPr/>
          <p:nvPr/>
        </p:nvSpPr>
        <p:spPr bwMode="auto">
          <a:xfrm>
            <a:off x="6662263" y="54787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279" name="Abgerundetes Rechteck 278"/>
          <p:cNvSpPr/>
          <p:nvPr/>
        </p:nvSpPr>
        <p:spPr bwMode="auto">
          <a:xfrm>
            <a:off x="7543885" y="49924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3</a:t>
            </a:r>
          </a:p>
        </p:txBody>
      </p:sp>
      <p:sp>
        <p:nvSpPr>
          <p:cNvPr id="280" name="Abgerundetes Rechteck 279"/>
          <p:cNvSpPr/>
          <p:nvPr/>
        </p:nvSpPr>
        <p:spPr bwMode="auto">
          <a:xfrm>
            <a:off x="7543885"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281" name="Abgerundetes Rechteck 280"/>
          <p:cNvSpPr/>
          <p:nvPr/>
        </p:nvSpPr>
        <p:spPr bwMode="auto">
          <a:xfrm>
            <a:off x="7538525" y="54787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283" name="Abgerundetes Rechteck 282"/>
          <p:cNvSpPr/>
          <p:nvPr/>
        </p:nvSpPr>
        <p:spPr bwMode="auto">
          <a:xfrm>
            <a:off x="8423658"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2</a:t>
            </a:r>
          </a:p>
        </p:txBody>
      </p:sp>
      <p:sp>
        <p:nvSpPr>
          <p:cNvPr id="284" name="Abgerundetes Rechteck 283"/>
          <p:cNvSpPr/>
          <p:nvPr/>
        </p:nvSpPr>
        <p:spPr bwMode="auto">
          <a:xfrm>
            <a:off x="8423657" y="547506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Vers. 1</a:t>
            </a:r>
          </a:p>
        </p:txBody>
      </p:sp>
      <p:sp>
        <p:nvSpPr>
          <p:cNvPr id="285" name="Textfeld 284"/>
          <p:cNvSpPr txBox="1"/>
          <p:nvPr/>
        </p:nvSpPr>
        <p:spPr>
          <a:xfrm>
            <a:off x="6770965" y="4802087"/>
            <a:ext cx="401928"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R1</a:t>
            </a:r>
          </a:p>
        </p:txBody>
      </p:sp>
      <p:sp>
        <p:nvSpPr>
          <p:cNvPr id="286" name="Textfeld 285"/>
          <p:cNvSpPr txBox="1"/>
          <p:nvPr/>
        </p:nvSpPr>
        <p:spPr>
          <a:xfrm>
            <a:off x="7653327" y="4805370"/>
            <a:ext cx="414630"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R2</a:t>
            </a:r>
          </a:p>
        </p:txBody>
      </p:sp>
      <p:sp>
        <p:nvSpPr>
          <p:cNvPr id="287" name="Textfeld 286"/>
          <p:cNvSpPr txBox="1"/>
          <p:nvPr/>
        </p:nvSpPr>
        <p:spPr>
          <a:xfrm>
            <a:off x="8587681" y="4803108"/>
            <a:ext cx="295699" cy="205184"/>
          </a:xfrm>
          <a:prstGeom prst="rect">
            <a:avLst/>
          </a:prstGeom>
          <a:noFill/>
        </p:spPr>
        <p:txBody>
          <a:bodyPr wrap="square" lIns="0" tIns="0" rIns="0" bIns="0" rtlCol="0">
            <a:spAutoFit/>
          </a:bodyPr>
          <a:lstStyle/>
          <a:p>
            <a:pPr algn="ctr"/>
            <a:r>
              <a:rPr lang="de-DE" sz="1500" dirty="0">
                <a:latin typeface="Arial" panose="020B0604020202020204" pitchFamily="34" charset="0"/>
                <a:cs typeface="Arial" panose="020B0604020202020204" pitchFamily="34" charset="0"/>
              </a:rPr>
              <a:t>Rx</a:t>
            </a:r>
          </a:p>
        </p:txBody>
      </p:sp>
      <p:sp>
        <p:nvSpPr>
          <p:cNvPr id="288" name="Textfeld 287"/>
          <p:cNvSpPr txBox="1"/>
          <p:nvPr/>
        </p:nvSpPr>
        <p:spPr>
          <a:xfrm>
            <a:off x="6986443" y="4127302"/>
            <a:ext cx="1707288" cy="320459"/>
          </a:xfrm>
          <a:prstGeom prst="rect">
            <a:avLst/>
          </a:prstGeom>
          <a:solidFill>
            <a:schemeClr val="bg1"/>
          </a:solidFill>
          <a:ln w="12700">
            <a:solidFill>
              <a:schemeClr val="tx1"/>
            </a:solidFill>
          </a:ln>
        </p:spPr>
        <p:txBody>
          <a:bodyPr wrap="square" lIns="36000" tIns="72000" rIns="36000" bIns="36000" rtlCol="0">
            <a:spAutoFit/>
          </a:bodyPr>
          <a:lstStyle/>
          <a:p>
            <a:pPr algn="ctr"/>
            <a:r>
              <a:rPr lang="de-DE" sz="1500" dirty="0">
                <a:latin typeface="Calibri" panose="020F0502020204030204" pitchFamily="34" charset="0"/>
              </a:rPr>
              <a:t>Client-Computer 2</a:t>
            </a:r>
          </a:p>
        </p:txBody>
      </p:sp>
      <p:sp>
        <p:nvSpPr>
          <p:cNvPr id="289" name="Abgerundetes Rechteck 288"/>
          <p:cNvSpPr/>
          <p:nvPr/>
        </p:nvSpPr>
        <p:spPr bwMode="auto">
          <a:xfrm>
            <a:off x="6602566" y="4513066"/>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WD 21</a:t>
            </a:r>
          </a:p>
        </p:txBody>
      </p:sp>
      <p:sp>
        <p:nvSpPr>
          <p:cNvPr id="290" name="Abgerundetes Rechteck 289"/>
          <p:cNvSpPr/>
          <p:nvPr/>
        </p:nvSpPr>
        <p:spPr bwMode="auto">
          <a:xfrm>
            <a:off x="7484186" y="4513067"/>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WD 22</a:t>
            </a:r>
          </a:p>
        </p:txBody>
      </p:sp>
      <p:sp>
        <p:nvSpPr>
          <p:cNvPr id="291" name="Abgerundetes Rechteck 290"/>
          <p:cNvSpPr/>
          <p:nvPr/>
        </p:nvSpPr>
        <p:spPr bwMode="auto">
          <a:xfrm>
            <a:off x="8365805" y="4513065"/>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latin typeface="Calibri" panose="020F0502020204030204" pitchFamily="34" charset="0"/>
              </a:rPr>
              <a:t>WD 23</a:t>
            </a:r>
          </a:p>
        </p:txBody>
      </p:sp>
      <p:cxnSp>
        <p:nvCxnSpPr>
          <p:cNvPr id="292" name="Gewinkelte Verbindung 2"/>
          <p:cNvCxnSpPr/>
          <p:nvPr/>
        </p:nvCxnSpPr>
        <p:spPr bwMode="auto">
          <a:xfrm>
            <a:off x="6680748" y="4620460"/>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3" name="Gewinkelte Verbindung 2"/>
          <p:cNvCxnSpPr/>
          <p:nvPr/>
        </p:nvCxnSpPr>
        <p:spPr bwMode="auto">
          <a:xfrm>
            <a:off x="7565493" y="4623564"/>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4" name="Gewinkelte Verbindung 2"/>
          <p:cNvCxnSpPr/>
          <p:nvPr/>
        </p:nvCxnSpPr>
        <p:spPr bwMode="auto">
          <a:xfrm>
            <a:off x="8456819" y="4617279"/>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6" name="Gewinkelte Verbindung 2"/>
          <p:cNvCxnSpPr/>
          <p:nvPr/>
        </p:nvCxnSpPr>
        <p:spPr bwMode="auto">
          <a:xfrm flipH="1" flipV="1">
            <a:off x="4840188" y="4170844"/>
            <a:ext cx="2131149" cy="1927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 name="Gewinkelte Verbindung 2"/>
          <p:cNvCxnSpPr/>
          <p:nvPr/>
        </p:nvCxnSpPr>
        <p:spPr bwMode="auto">
          <a:xfrm>
            <a:off x="7417731" y="3150195"/>
            <a:ext cx="0" cy="968031"/>
          </a:xfrm>
          <a:prstGeom prst="straightConnector1">
            <a:avLst/>
          </a:prstGeom>
          <a:noFill/>
          <a:ln w="12700" cap="flat" cmpd="sng" algn="ctr">
            <a:solidFill>
              <a:schemeClr val="tx2"/>
            </a:solidFill>
            <a:prstDash val="dash"/>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3551340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21</a:t>
            </a:fld>
            <a:endParaRPr lang="de-DE"/>
          </a:p>
        </p:txBody>
      </p:sp>
      <p:sp>
        <p:nvSpPr>
          <p:cNvPr id="3" name="Textplatzhalter 2"/>
          <p:cNvSpPr>
            <a:spLocks noGrp="1"/>
          </p:cNvSpPr>
          <p:nvPr>
            <p:ph type="body" sz="quarter" idx="29"/>
          </p:nvPr>
        </p:nvSpPr>
        <p:spPr/>
        <p:txBody>
          <a:bodyPr/>
          <a:lstStyle/>
          <a:p>
            <a:pPr marL="342900" indent="-342900">
              <a:buAutoNum type="arabicPeriod"/>
            </a:pPr>
            <a:r>
              <a:rPr lang="de-DE" dirty="0">
                <a:latin typeface="Calibri" panose="020F0502020204030204" pitchFamily="34" charset="0"/>
              </a:rPr>
              <a:t>Auschecken der Dateien</a:t>
            </a:r>
          </a:p>
          <a:p>
            <a:pPr marL="342900" indent="-342900">
              <a:buAutoNum type="arabicPeriod"/>
            </a:pPr>
            <a:r>
              <a:rPr lang="de-DE" dirty="0">
                <a:latin typeface="Calibri" panose="020F0502020204030204" pitchFamily="34" charset="0"/>
              </a:rPr>
              <a:t>Bearbeitung der Dateien im Arbeitsverzeichnis</a:t>
            </a:r>
          </a:p>
          <a:p>
            <a:pPr marL="342900" indent="-342900">
              <a:buAutoNum type="arabicPeriod"/>
            </a:pPr>
            <a:r>
              <a:rPr lang="de-DE" dirty="0">
                <a:latin typeface="Calibri" panose="020F0502020204030204" pitchFamily="34" charset="0"/>
              </a:rPr>
              <a:t>Vormerken der Dateien für das nächste Commit</a:t>
            </a:r>
          </a:p>
          <a:p>
            <a:pPr marL="342900" indent="-342900">
              <a:buAutoNum type="arabicPeriod"/>
            </a:pPr>
            <a:r>
              <a:rPr lang="de-DE" dirty="0">
                <a:latin typeface="Calibri" panose="020F0502020204030204" pitchFamily="34" charset="0"/>
              </a:rPr>
              <a:t>Vorgemerkte Dateien über ein Commit im Repository speichern</a:t>
            </a:r>
          </a:p>
          <a:p>
            <a:endParaRPr lang="de-DE" dirty="0">
              <a:latin typeface="Calibri" panose="020F0502020204030204" pitchFamily="34" charset="0"/>
            </a:endParaRPr>
          </a:p>
        </p:txBody>
      </p:sp>
      <p:sp>
        <p:nvSpPr>
          <p:cNvPr id="5" name="Textplatzhalter 4"/>
          <p:cNvSpPr>
            <a:spLocks noGrp="1"/>
          </p:cNvSpPr>
          <p:nvPr>
            <p:ph type="body" sz="quarter" idx="31"/>
          </p:nvPr>
        </p:nvSpPr>
        <p:spPr/>
        <p:txBody>
          <a:bodyPr/>
          <a:lstStyle/>
          <a:p>
            <a:pPr marL="342900" indent="-342900">
              <a:buAutoNum type="arabicPeriod"/>
            </a:pPr>
            <a:r>
              <a:rPr lang="de-DE" dirty="0">
                <a:latin typeface="Calibri" panose="020F0502020204030204" pitchFamily="34" charset="0"/>
              </a:rPr>
              <a:t>Auschecken einer Datei des Repositories (Checkout)</a:t>
            </a:r>
          </a:p>
          <a:p>
            <a:pPr marL="342900" indent="-342900">
              <a:buAutoNum type="arabicPeriod"/>
            </a:pPr>
            <a:r>
              <a:rPr lang="de-DE" dirty="0">
                <a:latin typeface="Calibri" panose="020F0502020204030204" pitchFamily="34" charset="0"/>
              </a:rPr>
              <a:t>Bearbeitung der Dateien im Arbeitsverzeichnis</a:t>
            </a:r>
          </a:p>
          <a:p>
            <a:pPr marL="342900" indent="-342900">
              <a:buAutoNum type="arabicPeriod"/>
            </a:pPr>
            <a:r>
              <a:rPr lang="de-DE" dirty="0">
                <a:latin typeface="Calibri" panose="020F0502020204030204" pitchFamily="34" charset="0"/>
              </a:rPr>
              <a:t>Veröffentlichung der Änderungen über das Repository (Commit)</a:t>
            </a:r>
          </a:p>
          <a:p>
            <a:endParaRPr lang="de-DE" dirty="0">
              <a:latin typeface="Calibri" panose="020F0502020204030204" pitchFamily="34" charset="0"/>
            </a:endParaRPr>
          </a:p>
        </p:txBody>
      </p:sp>
      <p:sp>
        <p:nvSpPr>
          <p:cNvPr id="7" name="Textplatzhalter 6"/>
          <p:cNvSpPr>
            <a:spLocks noGrp="1"/>
          </p:cNvSpPr>
          <p:nvPr>
            <p:ph type="body" sz="quarter" idx="11"/>
          </p:nvPr>
        </p:nvSpPr>
        <p:spPr/>
        <p:txBody>
          <a:bodyPr/>
          <a:lstStyle/>
          <a:p>
            <a:r>
              <a:rPr lang="de-DE" dirty="0"/>
              <a:t>Arbeitsprozesse von SVN und Git</a:t>
            </a:r>
          </a:p>
        </p:txBody>
      </p:sp>
      <p:sp>
        <p:nvSpPr>
          <p:cNvPr id="8" name="Titel 7"/>
          <p:cNvSpPr>
            <a:spLocks noGrp="1"/>
          </p:cNvSpPr>
          <p:nvPr>
            <p:ph type="title"/>
          </p:nvPr>
        </p:nvSpPr>
        <p:spPr/>
        <p:txBody>
          <a:bodyPr/>
          <a:lstStyle/>
          <a:p>
            <a:r>
              <a:rPr lang="de-DE" dirty="0"/>
              <a:t>Versionsverwaltungskonzepte und -systeme</a:t>
            </a:r>
          </a:p>
        </p:txBody>
      </p:sp>
      <p:pic>
        <p:nvPicPr>
          <p:cNvPr id="9" name="Picture 2" descr="U:\Documents\Studium Hagen\10_Seminar_und_BA\Seminar\Abbildungen\Konzept_SVN_Prozess.png"/>
          <p:cNvPicPr>
            <a:picLocks noGrp="1" noChangeAspect="1" noChangeArrowheads="1"/>
          </p:cNvPicPr>
          <p:nvPr>
            <p:ph type="pic" sz="quarter" idx="19"/>
          </p:nvPr>
        </p:nvPicPr>
        <p:blipFill rotWithShape="1">
          <a:blip r:embed="rId3">
            <a:extLst>
              <a:ext uri="{28A0092B-C50C-407E-A947-70E740481C1C}">
                <a14:useLocalDpi xmlns:a14="http://schemas.microsoft.com/office/drawing/2010/main" val="0"/>
              </a:ext>
            </a:extLst>
          </a:blip>
          <a:srcRect t="-2744" b="-2744"/>
          <a:stretch/>
        </p:blipFill>
        <p:spPr bwMode="auto">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 name="Picture 2" descr="U:\Documents\Studium Hagen\10_Seminar_und_BA\Seminar\Abbildungen\Konzept_Git_Prozess.png"/>
          <p:cNvPicPr>
            <a:picLocks noGrp="1" noChangeAspect="1" noChangeArrowheads="1"/>
          </p:cNvPicPr>
          <p:nvPr>
            <p:ph type="pic" sz="quarter" idx="30"/>
          </p:nvPr>
        </p:nvPicPr>
        <p:blipFill rotWithShape="1">
          <a:blip r:embed="rId4">
            <a:extLst>
              <a:ext uri="{28A0092B-C50C-407E-A947-70E740481C1C}">
                <a14:useLocalDpi xmlns:a14="http://schemas.microsoft.com/office/drawing/2010/main" val="0"/>
              </a:ext>
            </a:extLst>
          </a:blip>
          <a:srcRect l="-9732" r="-9732"/>
          <a:stretch/>
        </p:blipFill>
        <p:spPr bwMode="auto">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1728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7"/>
          </p:nvPr>
        </p:nvSpPr>
        <p:spPr>
          <a:xfrm>
            <a:off x="2505076" y="1560636"/>
            <a:ext cx="6816725" cy="4639543"/>
          </a:xfrm>
        </p:spPr>
        <p:txBody>
          <a:bodyPr/>
          <a:lstStyle/>
          <a:p>
            <a:pPr defTabSz="180000">
              <a:spcAft>
                <a:spcPts val="600"/>
              </a:spcAft>
            </a:pPr>
            <a:r>
              <a:rPr lang="de-DE" b="1" dirty="0">
                <a:solidFill>
                  <a:schemeClr val="accent2">
                    <a:lumMod val="90000"/>
                  </a:schemeClr>
                </a:solidFill>
                <a:latin typeface="Calibri" panose="020F0502020204030204" pitchFamily="34" charset="0"/>
              </a:rPr>
              <a:t>1. 	Einleitung</a:t>
            </a:r>
          </a:p>
          <a:p>
            <a:pPr defTabSz="180000">
              <a:spcAft>
                <a:spcPts val="600"/>
              </a:spcAft>
            </a:pPr>
            <a:r>
              <a:rPr lang="de-DE" dirty="0">
                <a:solidFill>
                  <a:schemeClr val="accent2">
                    <a:lumMod val="90000"/>
                  </a:schemeClr>
                </a:solidFill>
              </a:rPr>
              <a:t>	1.1 	Zielsetzung der Seminararbeit</a:t>
            </a:r>
          </a:p>
          <a:p>
            <a:pPr defTabSz="180000">
              <a:spcAft>
                <a:spcPts val="600"/>
              </a:spcAft>
            </a:pPr>
            <a:r>
              <a:rPr lang="de-DE" dirty="0">
                <a:solidFill>
                  <a:schemeClr val="accent2">
                    <a:lumMod val="90000"/>
                  </a:schemeClr>
                </a:solidFill>
              </a:rPr>
              <a:t>	1.2		Was ist Versionsverwaltung?</a:t>
            </a:r>
          </a:p>
          <a:p>
            <a:pPr defTabSz="180000">
              <a:spcAft>
                <a:spcPts val="600"/>
              </a:spcAft>
            </a:pPr>
            <a:r>
              <a:rPr lang="de-DE" dirty="0">
                <a:solidFill>
                  <a:schemeClr val="accent2">
                    <a:lumMod val="90000"/>
                  </a:schemeClr>
                </a:solidFill>
              </a:rPr>
              <a:t>	1.3 	Begriffliche Grundlagen</a:t>
            </a:r>
          </a:p>
          <a:p>
            <a:pPr defTabSz="180000">
              <a:spcAft>
                <a:spcPts val="600"/>
              </a:spcAft>
            </a:pPr>
            <a:r>
              <a:rPr lang="de-DE" b="1" dirty="0">
                <a:solidFill>
                  <a:schemeClr val="accent2">
                    <a:lumMod val="90000"/>
                  </a:schemeClr>
                </a:solidFill>
              </a:rPr>
              <a:t>2. 	Versionsverwaltungskonzepte und -systeme</a:t>
            </a:r>
            <a:r>
              <a:rPr lang="de-DE" dirty="0">
                <a:solidFill>
                  <a:schemeClr val="accent2">
                    <a:lumMod val="90000"/>
                  </a:schemeClr>
                </a:solidFill>
                <a:latin typeface="Calibri" panose="020F0502020204030204" pitchFamily="34" charset="0"/>
              </a:rPr>
              <a:t>	</a:t>
            </a:r>
          </a:p>
          <a:p>
            <a:pPr defTabSz="180000">
              <a:spcAft>
                <a:spcPts val="600"/>
              </a:spcAft>
            </a:pPr>
            <a:r>
              <a:rPr lang="de-DE" dirty="0">
                <a:solidFill>
                  <a:schemeClr val="accent2">
                    <a:lumMod val="90000"/>
                  </a:schemeClr>
                </a:solidFill>
              </a:rPr>
              <a:t>	2.1		Zentrale Versionsverwaltung (CVCS) mit SVN</a:t>
            </a:r>
          </a:p>
          <a:p>
            <a:pPr defTabSz="180000">
              <a:spcAft>
                <a:spcPts val="600"/>
              </a:spcAft>
            </a:pPr>
            <a:r>
              <a:rPr lang="de-DE" dirty="0">
                <a:solidFill>
                  <a:schemeClr val="accent2">
                    <a:lumMod val="90000"/>
                  </a:schemeClr>
                </a:solidFill>
              </a:rPr>
              <a:t>	2.2 	Verteilte Versionsverwaltung (DVCS) mit Git</a:t>
            </a:r>
          </a:p>
          <a:p>
            <a:pPr defTabSz="180000">
              <a:spcAft>
                <a:spcPts val="600"/>
              </a:spcAft>
            </a:pPr>
            <a:r>
              <a:rPr lang="de-DE" dirty="0">
                <a:solidFill>
                  <a:schemeClr val="accent2">
                    <a:lumMod val="90000"/>
                  </a:schemeClr>
                </a:solidFill>
              </a:rPr>
              <a:t>	2.3		Arbeitsprozesse von SVN und Git</a:t>
            </a:r>
          </a:p>
          <a:p>
            <a:pPr defTabSz="180000">
              <a:spcAft>
                <a:spcPts val="600"/>
              </a:spcAft>
            </a:pPr>
            <a:r>
              <a:rPr lang="de-DE" b="1" dirty="0"/>
              <a:t>3.	Einsatz von </a:t>
            </a:r>
            <a:r>
              <a:rPr lang="de-DE" b="1" dirty="0" err="1"/>
              <a:t>Git</a:t>
            </a:r>
            <a:endParaRPr lang="de-DE" b="1" dirty="0"/>
          </a:p>
          <a:p>
            <a:pPr defTabSz="180000">
              <a:spcAft>
                <a:spcPts val="600"/>
              </a:spcAft>
            </a:pPr>
            <a:r>
              <a:rPr lang="de-DE" dirty="0"/>
              <a:t>	3.1 Installation von </a:t>
            </a:r>
            <a:r>
              <a:rPr lang="de-DE" dirty="0" err="1"/>
              <a:t>Git</a:t>
            </a:r>
            <a:endParaRPr lang="de-DE" dirty="0"/>
          </a:p>
          <a:p>
            <a:pPr defTabSz="180000">
              <a:spcAft>
                <a:spcPts val="600"/>
              </a:spcAft>
            </a:pPr>
            <a:r>
              <a:rPr lang="de-DE" dirty="0"/>
              <a:t>	3.2 Die Git-Kommandozeile</a:t>
            </a:r>
          </a:p>
          <a:p>
            <a:pPr defTabSz="180000">
              <a:spcAft>
                <a:spcPts val="600"/>
              </a:spcAft>
            </a:pPr>
            <a:r>
              <a:rPr lang="de-DE" dirty="0"/>
              <a:t>	3.3 Grafische Benutzeroberflächen für </a:t>
            </a:r>
            <a:r>
              <a:rPr lang="de-DE" dirty="0" err="1"/>
              <a:t>Git</a:t>
            </a:r>
            <a:endParaRPr lang="de-DE" dirty="0"/>
          </a:p>
          <a:p>
            <a:pPr defTabSz="180000">
              <a:spcAft>
                <a:spcPts val="600"/>
              </a:spcAft>
            </a:pPr>
            <a:r>
              <a:rPr lang="de-DE" b="1" dirty="0">
                <a:solidFill>
                  <a:schemeClr val="accent2">
                    <a:lumMod val="90000"/>
                  </a:schemeClr>
                </a:solidFill>
              </a:rPr>
              <a:t>4.	Git versus SVN</a:t>
            </a:r>
            <a:endParaRPr lang="de-DE" dirty="0">
              <a:solidFill>
                <a:schemeClr val="accent2">
                  <a:lumMod val="90000"/>
                </a:schemeClr>
              </a:solidFill>
            </a:endParaRPr>
          </a:p>
        </p:txBody>
      </p:sp>
      <p:sp>
        <p:nvSpPr>
          <p:cNvPr id="5" name="Textplatzhalter 4"/>
          <p:cNvSpPr>
            <a:spLocks noGrp="1"/>
          </p:cNvSpPr>
          <p:nvPr>
            <p:ph type="body" sz="quarter" idx="11"/>
          </p:nvPr>
        </p:nvSpPr>
        <p:spPr/>
        <p:txBody>
          <a:bodyPr/>
          <a:lstStyle/>
          <a:p>
            <a:endParaRPr lang="de-DE" dirty="0"/>
          </a:p>
        </p:txBody>
      </p:sp>
      <p:sp>
        <p:nvSpPr>
          <p:cNvPr id="2" name="Foliennummernplatzhalter 1"/>
          <p:cNvSpPr>
            <a:spLocks noGrp="1"/>
          </p:cNvSpPr>
          <p:nvPr>
            <p:ph type="sldNum" sz="quarter" idx="13"/>
          </p:nvPr>
        </p:nvSpPr>
        <p:spPr/>
        <p:txBody>
          <a:bodyPr/>
          <a:lstStyle/>
          <a:p>
            <a:fld id="{2E430B67-9B8D-45F2-8BD0-7EEC5CABEC81}" type="slidenum">
              <a:rPr lang="de-DE" smtClean="0"/>
              <a:pPr/>
              <a:t>22</a:t>
            </a:fld>
            <a:endParaRPr lang="de-DE"/>
          </a:p>
        </p:txBody>
      </p:sp>
    </p:spTree>
    <p:extLst>
      <p:ext uri="{BB962C8B-B14F-4D97-AF65-F5344CB8AC3E}">
        <p14:creationId xmlns:p14="http://schemas.microsoft.com/office/powerpoint/2010/main" val="110943490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a:t>Installation unter Windows</a:t>
            </a:r>
          </a:p>
          <a:p>
            <a:pPr marL="0" indent="0"/>
            <a:r>
              <a:rPr lang="de-DE" dirty="0"/>
              <a:t>kostenlos aus dem Internet herunterladen und auf dem eigenen Rechner installieren.</a:t>
            </a:r>
          </a:p>
          <a:p>
            <a:pPr marL="0" indent="0"/>
            <a:r>
              <a:rPr lang="en-US" u="sng" dirty="0">
                <a:hlinkClick r:id="rId3"/>
              </a:rPr>
              <a:t>https://git-scm.com/download/win</a:t>
            </a:r>
            <a:endParaRPr lang="en-US" u="sng" dirty="0"/>
          </a:p>
          <a:p>
            <a:pPr marL="0" indent="0"/>
            <a:endParaRPr lang="de-DE" dirty="0"/>
          </a:p>
          <a:p>
            <a:pPr marL="0" indent="0"/>
            <a:endParaRPr lang="de-DE" dirty="0"/>
          </a:p>
          <a:p>
            <a:pPr marL="285750" indent="-285750">
              <a:buFontTx/>
              <a:buChar char="-"/>
            </a:pPr>
            <a:r>
              <a:rPr lang="de-DE" dirty="0"/>
              <a:t>Installation unter Linux</a:t>
            </a:r>
          </a:p>
          <a:p>
            <a:pPr marL="0" indent="0"/>
            <a:r>
              <a:rPr lang="de-DE" dirty="0"/>
              <a:t>Fedora Linux-Distribution:</a:t>
            </a:r>
          </a:p>
          <a:p>
            <a:pPr marL="0" indent="0"/>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dnf</a:t>
            </a:r>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install</a:t>
            </a:r>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git</a:t>
            </a:r>
            <a:endParaRPr lang="de-DE" dirty="0">
              <a:solidFill>
                <a:srgbClr val="00B050"/>
              </a:solidFill>
              <a:latin typeface="Courier New" panose="02070309020205020404" pitchFamily="49" charset="0"/>
              <a:cs typeface="Courier New" panose="02070309020205020404" pitchFamily="49" charset="0"/>
            </a:endParaRPr>
          </a:p>
          <a:p>
            <a:pPr marL="0" indent="0"/>
            <a:endParaRPr lang="de-DE" dirty="0"/>
          </a:p>
          <a:p>
            <a:pPr marL="0" indent="0"/>
            <a:r>
              <a:rPr lang="de-DE" dirty="0"/>
              <a:t>Debian/Ubuntu Linux-Distribution:</a:t>
            </a:r>
          </a:p>
          <a:p>
            <a:pPr marL="0" indent="0"/>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apt-get</a:t>
            </a:r>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install</a:t>
            </a:r>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git</a:t>
            </a:r>
            <a:endParaRPr lang="de-DE" dirty="0">
              <a:solidFill>
                <a:srgbClr val="00B050"/>
              </a:solidFill>
              <a:latin typeface="Courier New" panose="02070309020205020404" pitchFamily="49" charset="0"/>
              <a:cs typeface="Courier New" panose="02070309020205020404" pitchFamily="49" charset="0"/>
            </a:endParaRPr>
          </a:p>
          <a:p>
            <a:pPr marL="0" indent="0"/>
            <a:endParaRPr lang="de-DE" dirty="0"/>
          </a:p>
          <a:p>
            <a:pPr marL="0" indent="0"/>
            <a:endParaRPr lang="de-DE" dirty="0"/>
          </a:p>
        </p:txBody>
      </p:sp>
      <p:sp>
        <p:nvSpPr>
          <p:cNvPr id="3" name="Textplatzhalter 2"/>
          <p:cNvSpPr>
            <a:spLocks noGrp="1"/>
          </p:cNvSpPr>
          <p:nvPr>
            <p:ph type="body" sz="quarter" idx="11"/>
          </p:nvPr>
        </p:nvSpPr>
        <p:spPr/>
        <p:txBody>
          <a:bodyPr/>
          <a:lstStyle/>
          <a:p>
            <a:r>
              <a:rPr lang="de-DE" dirty="0"/>
              <a:t>Installation von </a:t>
            </a:r>
            <a:r>
              <a:rPr lang="de-DE" dirty="0" err="1"/>
              <a:t>Git</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a:t>Einsatz von </a:t>
            </a:r>
            <a:r>
              <a:rPr lang="de-DE" dirty="0" err="1"/>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23</a:t>
            </a:fld>
            <a:endParaRPr lang="de-DE"/>
          </a:p>
        </p:txBody>
      </p:sp>
    </p:spTree>
    <p:extLst>
      <p:ext uri="{BB962C8B-B14F-4D97-AF65-F5344CB8AC3E}">
        <p14:creationId xmlns:p14="http://schemas.microsoft.com/office/powerpoint/2010/main" val="39141730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a:t>Repository anlegen</a:t>
            </a:r>
          </a:p>
          <a:p>
            <a:pPr marL="0" indent="0"/>
            <a:endParaRPr lang="de-DE" dirty="0"/>
          </a:p>
          <a:p>
            <a:pPr marL="285750" indent="-285750">
              <a:buFont typeface="Wingdings" panose="05000000000000000000" pitchFamily="2" charset="2"/>
              <a:buChar char="§"/>
            </a:pPr>
            <a:r>
              <a:rPr lang="de-DE" dirty="0"/>
              <a:t>Ein existierendes Projekt oder Verzeichnis in ein neues </a:t>
            </a:r>
            <a:r>
              <a:rPr lang="de-DE" dirty="0" err="1"/>
              <a:t>Git</a:t>
            </a:r>
            <a:r>
              <a:rPr lang="de-DE" dirty="0"/>
              <a:t> Repository importieren</a:t>
            </a:r>
          </a:p>
          <a:p>
            <a:pPr marL="0" indent="0"/>
            <a:r>
              <a:rPr lang="de-DE" dirty="0"/>
              <a:t>      </a:t>
            </a:r>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git</a:t>
            </a:r>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init</a:t>
            </a:r>
            <a:endParaRPr lang="de-DE" dirty="0">
              <a:solidFill>
                <a:srgbClr val="00B050"/>
              </a:solidFill>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
            </a:pPr>
            <a:endParaRPr lang="de-DE" dirty="0"/>
          </a:p>
          <a:p>
            <a:pPr marL="285750" indent="-285750">
              <a:buFont typeface="Wingdings" panose="05000000000000000000" pitchFamily="2" charset="2"/>
              <a:buChar char="§"/>
            </a:pPr>
            <a:r>
              <a:rPr lang="de-DE" dirty="0"/>
              <a:t>Remote Repository klonen</a:t>
            </a:r>
          </a:p>
          <a:p>
            <a:pPr marL="0" indent="0"/>
            <a:r>
              <a:rPr lang="de-DE" dirty="0">
                <a:solidFill>
                  <a:srgbClr val="00B050"/>
                </a:solidFill>
                <a:latin typeface="Courier New" panose="02070309020205020404" pitchFamily="49" charset="0"/>
                <a:cs typeface="Courier New" panose="02070309020205020404" pitchFamily="49" charset="0"/>
              </a:rPr>
              <a:t>  $ </a:t>
            </a:r>
            <a:r>
              <a:rPr lang="de-DE" dirty="0" err="1">
                <a:solidFill>
                  <a:srgbClr val="00B050"/>
                </a:solidFill>
                <a:latin typeface="Courier New" panose="02070309020205020404" pitchFamily="49" charset="0"/>
                <a:cs typeface="Courier New" panose="02070309020205020404" pitchFamily="49" charset="0"/>
              </a:rPr>
              <a:t>git</a:t>
            </a:r>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clone</a:t>
            </a:r>
            <a:r>
              <a:rPr lang="de-DE" dirty="0">
                <a:solidFill>
                  <a:srgbClr val="00B050"/>
                </a:solidFill>
                <a:latin typeface="Courier New" panose="02070309020205020404" pitchFamily="49" charset="0"/>
                <a:cs typeface="Courier New" panose="02070309020205020404" pitchFamily="49" charset="0"/>
              </a:rPr>
              <a:t> </a:t>
            </a:r>
            <a:r>
              <a:rPr lang="de-DE" dirty="0">
                <a:solidFill>
                  <a:srgbClr val="00B050"/>
                </a:solidFill>
                <a:latin typeface="Courier New" panose="02070309020205020404" pitchFamily="49" charset="0"/>
                <a:cs typeface="Courier New" panose="02070309020205020404" pitchFamily="49" charset="0"/>
                <a:hlinkClick r:id="rId3"/>
              </a:rPr>
              <a:t>https://github.com/cristallin/git-project-seminar.git</a:t>
            </a:r>
            <a:endParaRPr lang="de-DE" dirty="0">
              <a:solidFill>
                <a:srgbClr val="00B050"/>
              </a:solidFill>
              <a:latin typeface="Courier New" panose="02070309020205020404" pitchFamily="49" charset="0"/>
              <a:cs typeface="Courier New" panose="02070309020205020404" pitchFamily="49" charset="0"/>
            </a:endParaRPr>
          </a:p>
          <a:p>
            <a:pPr marL="0" indent="0"/>
            <a:endParaRPr lang="de-DE" dirty="0">
              <a:solidFill>
                <a:srgbClr val="00B050"/>
              </a:solidFill>
              <a:latin typeface="Courier New" panose="02070309020205020404" pitchFamily="49" charset="0"/>
              <a:cs typeface="Courier New" panose="02070309020205020404" pitchFamily="49" charset="0"/>
            </a:endParaRPr>
          </a:p>
          <a:p>
            <a:pPr marL="0" indent="0"/>
            <a:endParaRPr lang="de-DE" dirty="0">
              <a:solidFill>
                <a:schemeClr val="bg1"/>
              </a:solidFill>
              <a:latin typeface="Courier New" panose="02070309020205020404" pitchFamily="49" charset="0"/>
              <a:cs typeface="Courier New" panose="02070309020205020404" pitchFamily="49" charset="0"/>
            </a:endParaRPr>
          </a:p>
          <a:p>
            <a:pPr marL="285750" indent="-285750">
              <a:buFontTx/>
              <a:buChar char="-"/>
            </a:pPr>
            <a:r>
              <a:rPr lang="de-DE" dirty="0" err="1"/>
              <a:t>Git</a:t>
            </a:r>
            <a:r>
              <a:rPr lang="de-DE" dirty="0"/>
              <a:t> konfigurieren</a:t>
            </a:r>
          </a:p>
          <a:p>
            <a:pPr marL="0" indent="0"/>
            <a:r>
              <a:rPr lang="en-US" dirty="0">
                <a:solidFill>
                  <a:srgbClr val="00B050"/>
                </a:solidFill>
                <a:latin typeface="Courier New" panose="02070309020205020404" pitchFamily="49" charset="0"/>
                <a:cs typeface="Courier New" panose="02070309020205020404" pitchFamily="49" charset="0"/>
              </a:rPr>
              <a:t>  $ </a:t>
            </a:r>
            <a:r>
              <a:rPr lang="en-US" dirty="0" err="1">
                <a:solidFill>
                  <a:srgbClr val="00B050"/>
                </a:solidFill>
                <a:latin typeface="Courier New" panose="02070309020205020404" pitchFamily="49" charset="0"/>
                <a:cs typeface="Courier New" panose="02070309020205020404" pitchFamily="49" charset="0"/>
              </a:rPr>
              <a:t>git</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config</a:t>
            </a:r>
            <a:r>
              <a:rPr lang="en-US" dirty="0">
                <a:solidFill>
                  <a:srgbClr val="00B050"/>
                </a:solidFill>
                <a:latin typeface="Courier New" panose="02070309020205020404" pitchFamily="49" charset="0"/>
                <a:cs typeface="Courier New" panose="02070309020205020404" pitchFamily="49" charset="0"/>
              </a:rPr>
              <a:t> –list</a:t>
            </a:r>
          </a:p>
          <a:p>
            <a:pPr marL="0" indent="0"/>
            <a:r>
              <a:rPr lang="en-US" dirty="0">
                <a:solidFill>
                  <a:srgbClr val="00B050"/>
                </a:solidFill>
                <a:latin typeface="Courier New" panose="02070309020205020404" pitchFamily="49" charset="0"/>
                <a:cs typeface="Courier New" panose="02070309020205020404" pitchFamily="49" charset="0"/>
              </a:rPr>
              <a:t>  $ </a:t>
            </a:r>
            <a:r>
              <a:rPr lang="en-US" dirty="0" err="1">
                <a:solidFill>
                  <a:srgbClr val="00B050"/>
                </a:solidFill>
                <a:latin typeface="Courier New" panose="02070309020205020404" pitchFamily="49" charset="0"/>
                <a:cs typeface="Courier New" panose="02070309020205020404" pitchFamily="49" charset="0"/>
              </a:rPr>
              <a:t>git</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config</a:t>
            </a:r>
            <a:r>
              <a:rPr lang="en-US" dirty="0">
                <a:solidFill>
                  <a:srgbClr val="00B050"/>
                </a:solidFill>
                <a:latin typeface="Courier New" panose="02070309020205020404" pitchFamily="49" charset="0"/>
                <a:cs typeface="Courier New" panose="02070309020205020404" pitchFamily="49" charset="0"/>
              </a:rPr>
              <a:t> --global user.name ““</a:t>
            </a:r>
          </a:p>
          <a:p>
            <a:pPr marL="285750" indent="-285750">
              <a:buFontTx/>
              <a:buChar char="-"/>
            </a:pPr>
            <a:endParaRPr lang="en-US" dirty="0"/>
          </a:p>
          <a:p>
            <a:pPr marL="0" indent="0"/>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Die </a:t>
            </a:r>
            <a:r>
              <a:rPr lang="de-DE" dirty="0" err="1"/>
              <a:t>Git</a:t>
            </a:r>
            <a:r>
              <a:rPr lang="de-DE" dirty="0"/>
              <a:t>-Kommandozeile</a:t>
            </a:r>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a:t>Einsatz von </a:t>
            </a:r>
            <a:r>
              <a:rPr lang="de-DE" dirty="0" err="1"/>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24</a:t>
            </a:fld>
            <a:endParaRPr lang="de-DE"/>
          </a:p>
        </p:txBody>
      </p:sp>
    </p:spTree>
    <p:extLst>
      <p:ext uri="{BB962C8B-B14F-4D97-AF65-F5344CB8AC3E}">
        <p14:creationId xmlns:p14="http://schemas.microsoft.com/office/powerpoint/2010/main" val="257352914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a:t>Status von Dateien abfragen</a:t>
            </a:r>
          </a:p>
          <a:p>
            <a:pPr marL="0" indent="0"/>
            <a:r>
              <a:rPr lang="de-DE" dirty="0"/>
              <a:t>      </a:t>
            </a:r>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git</a:t>
            </a:r>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status</a:t>
            </a:r>
            <a:r>
              <a:rPr lang="de-DE" dirty="0">
                <a:solidFill>
                  <a:srgbClr val="00B050"/>
                </a:solidFill>
                <a:latin typeface="Courier New" panose="02070309020205020404" pitchFamily="49" charset="0"/>
                <a:cs typeface="Courier New" panose="02070309020205020404" pitchFamily="49" charset="0"/>
              </a:rPr>
              <a:t> </a:t>
            </a:r>
          </a:p>
          <a:p>
            <a:pPr marL="0" indent="0"/>
            <a:endParaRPr lang="de-DE" dirty="0">
              <a:solidFill>
                <a:schemeClr val="bg1"/>
              </a:solidFill>
              <a:latin typeface="Courier New" panose="02070309020205020404" pitchFamily="49" charset="0"/>
              <a:cs typeface="Courier New" panose="02070309020205020404" pitchFamily="49" charset="0"/>
            </a:endParaRPr>
          </a:p>
          <a:p>
            <a:pPr marL="285750" indent="-285750">
              <a:buFontTx/>
              <a:buChar char="-"/>
            </a:pPr>
            <a:r>
              <a:rPr lang="de-DE" dirty="0" err="1"/>
              <a:t>Branch</a:t>
            </a:r>
            <a:r>
              <a:rPr lang="de-DE" dirty="0"/>
              <a:t> erstellen und auschecken</a:t>
            </a:r>
          </a:p>
          <a:p>
            <a:pPr marL="0" indent="0"/>
            <a:r>
              <a:rPr lang="en-US" dirty="0">
                <a:solidFill>
                  <a:srgbClr val="00B050"/>
                </a:solidFill>
                <a:latin typeface="Courier New" panose="02070309020205020404" pitchFamily="49" charset="0"/>
                <a:cs typeface="Courier New" panose="02070309020205020404" pitchFamily="49" charset="0"/>
              </a:rPr>
              <a:t>  $ </a:t>
            </a:r>
            <a:r>
              <a:rPr lang="en-US" dirty="0" err="1">
                <a:solidFill>
                  <a:srgbClr val="00B050"/>
                </a:solidFill>
                <a:latin typeface="Courier New" panose="02070309020205020404" pitchFamily="49" charset="0"/>
                <a:cs typeface="Courier New" panose="02070309020205020404" pitchFamily="49" charset="0"/>
              </a:rPr>
              <a:t>git</a:t>
            </a:r>
            <a:r>
              <a:rPr lang="en-US" dirty="0">
                <a:solidFill>
                  <a:srgbClr val="00B050"/>
                </a:solidFill>
                <a:latin typeface="Courier New" panose="02070309020205020404" pitchFamily="49" charset="0"/>
                <a:cs typeface="Courier New" panose="02070309020205020404" pitchFamily="49" charset="0"/>
              </a:rPr>
              <a:t> branch &lt;branch&gt;</a:t>
            </a:r>
          </a:p>
          <a:p>
            <a:pPr marL="0" indent="0"/>
            <a:r>
              <a:rPr lang="en-US" dirty="0">
                <a:solidFill>
                  <a:srgbClr val="00B050"/>
                </a:solidFill>
                <a:latin typeface="Courier New" panose="02070309020205020404" pitchFamily="49" charset="0"/>
                <a:cs typeface="Courier New" panose="02070309020205020404" pitchFamily="49" charset="0"/>
              </a:rPr>
              <a:t>  $ </a:t>
            </a:r>
            <a:r>
              <a:rPr lang="en-US" dirty="0" err="1">
                <a:solidFill>
                  <a:srgbClr val="00B050"/>
                </a:solidFill>
                <a:latin typeface="Courier New" panose="02070309020205020404" pitchFamily="49" charset="0"/>
                <a:cs typeface="Courier New" panose="02070309020205020404" pitchFamily="49" charset="0"/>
              </a:rPr>
              <a:t>git</a:t>
            </a:r>
            <a:r>
              <a:rPr lang="en-US" dirty="0">
                <a:solidFill>
                  <a:srgbClr val="00B050"/>
                </a:solidFill>
                <a:latin typeface="Courier New" panose="02070309020205020404" pitchFamily="49" charset="0"/>
                <a:cs typeface="Courier New" panose="02070309020205020404" pitchFamily="49" charset="0"/>
              </a:rPr>
              <a:t> checkout &lt;branch&gt;</a:t>
            </a:r>
          </a:p>
          <a:p>
            <a:pPr marL="0" indent="0"/>
            <a:endParaRPr lang="en-US" dirty="0"/>
          </a:p>
          <a:p>
            <a:pPr marL="285750" indent="-285750">
              <a:buFontTx/>
              <a:buChar char="-"/>
            </a:pPr>
            <a:r>
              <a:rPr lang="de-DE" dirty="0"/>
              <a:t>Neuer </a:t>
            </a:r>
            <a:r>
              <a:rPr lang="de-DE" dirty="0" err="1"/>
              <a:t>Branch</a:t>
            </a:r>
            <a:r>
              <a:rPr lang="de-DE" dirty="0"/>
              <a:t> mit anderen teilen</a:t>
            </a:r>
          </a:p>
          <a:p>
            <a:pPr marL="0" indent="0"/>
            <a:r>
              <a:rPr lang="en-US" dirty="0"/>
              <a:t>      </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git</a:t>
            </a:r>
            <a:r>
              <a:rPr lang="en-US" dirty="0">
                <a:solidFill>
                  <a:srgbClr val="00B050"/>
                </a:solidFill>
                <a:latin typeface="Courier New" panose="02070309020205020404" pitchFamily="49" charset="0"/>
                <a:cs typeface="Courier New" panose="02070309020205020404" pitchFamily="49" charset="0"/>
              </a:rPr>
              <a:t> push -u origin &lt;branch&gt;</a:t>
            </a:r>
          </a:p>
          <a:p>
            <a:pPr marL="0" indent="0"/>
            <a:endParaRPr lang="de-DE" dirty="0"/>
          </a:p>
          <a:p>
            <a:pPr marL="285750" indent="-285750">
              <a:buFontTx/>
              <a:buChar char="-"/>
            </a:pPr>
            <a:r>
              <a:rPr lang="de-DE" dirty="0"/>
              <a:t>Änderungen im neuen </a:t>
            </a:r>
            <a:r>
              <a:rPr lang="de-DE" dirty="0" err="1"/>
              <a:t>Branch</a:t>
            </a:r>
            <a:r>
              <a:rPr lang="de-DE" dirty="0"/>
              <a:t> vornehmen und mit anderen teilen.</a:t>
            </a:r>
          </a:p>
          <a:p>
            <a:pPr marL="0" indent="0"/>
            <a:r>
              <a:rPr lang="en-US" dirty="0"/>
              <a:t>        </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git</a:t>
            </a:r>
            <a:r>
              <a:rPr lang="en-US" dirty="0">
                <a:solidFill>
                  <a:srgbClr val="00B050"/>
                </a:solidFill>
                <a:latin typeface="Courier New" panose="02070309020205020404" pitchFamily="49" charset="0"/>
                <a:cs typeface="Courier New" panose="02070309020205020404" pitchFamily="49" charset="0"/>
              </a:rPr>
              <a:t> commit</a:t>
            </a:r>
          </a:p>
          <a:p>
            <a:pPr marL="0" indent="0"/>
            <a:r>
              <a:rPr lang="en-US" dirty="0">
                <a:solidFill>
                  <a:srgbClr val="00B050"/>
                </a:solidFill>
                <a:latin typeface="Courier New" panose="02070309020205020404" pitchFamily="49" charset="0"/>
                <a:cs typeface="Courier New" panose="02070309020205020404" pitchFamily="49" charset="0"/>
              </a:rPr>
              <a:t>   $ </a:t>
            </a:r>
            <a:r>
              <a:rPr lang="en-US" dirty="0" err="1">
                <a:solidFill>
                  <a:srgbClr val="00B050"/>
                </a:solidFill>
                <a:latin typeface="Courier New" panose="02070309020205020404" pitchFamily="49" charset="0"/>
                <a:cs typeface="Courier New" panose="02070309020205020404" pitchFamily="49" charset="0"/>
              </a:rPr>
              <a:t>git</a:t>
            </a:r>
            <a:r>
              <a:rPr lang="en-US" dirty="0">
                <a:solidFill>
                  <a:srgbClr val="00B050"/>
                </a:solidFill>
                <a:latin typeface="Courier New" panose="02070309020205020404" pitchFamily="49" charset="0"/>
                <a:cs typeface="Courier New" panose="02070309020205020404" pitchFamily="49" charset="0"/>
              </a:rPr>
              <a:t> push origin &lt;branch&gt;</a:t>
            </a:r>
          </a:p>
          <a:p>
            <a:pPr marL="0" indent="0"/>
            <a:endParaRPr lang="en-US" dirty="0">
              <a:solidFill>
                <a:srgbClr val="00B050"/>
              </a:solidFill>
              <a:latin typeface="Courier New" panose="02070309020205020404" pitchFamily="49" charset="0"/>
              <a:cs typeface="Courier New" panose="02070309020205020404" pitchFamily="49" charset="0"/>
            </a:endParaRPr>
          </a:p>
          <a:p>
            <a:pPr marL="285750" indent="-285750">
              <a:buFontTx/>
              <a:buChar char="-"/>
            </a:pPr>
            <a:r>
              <a:rPr lang="de-DE" dirty="0"/>
              <a:t>Anzeige der Historie</a:t>
            </a:r>
          </a:p>
          <a:p>
            <a:pPr marL="0" indent="0"/>
            <a:r>
              <a:rPr lang="de-DE" dirty="0">
                <a:solidFill>
                  <a:srgbClr val="00B050"/>
                </a:solidFill>
                <a:latin typeface="Courier New" panose="02070309020205020404" pitchFamily="49" charset="0"/>
                <a:cs typeface="Courier New" panose="02070309020205020404" pitchFamily="49" charset="0"/>
              </a:rPr>
              <a:t>   $ </a:t>
            </a:r>
            <a:r>
              <a:rPr lang="de-DE" dirty="0" err="1">
                <a:solidFill>
                  <a:srgbClr val="00B050"/>
                </a:solidFill>
                <a:latin typeface="Courier New" panose="02070309020205020404" pitchFamily="49" charset="0"/>
                <a:cs typeface="Courier New" panose="02070309020205020404" pitchFamily="49" charset="0"/>
              </a:rPr>
              <a:t>git</a:t>
            </a:r>
            <a:r>
              <a:rPr lang="de-DE" dirty="0">
                <a:solidFill>
                  <a:srgbClr val="00B050"/>
                </a:solidFill>
                <a:latin typeface="Courier New" panose="02070309020205020404" pitchFamily="49" charset="0"/>
                <a:cs typeface="Courier New" panose="02070309020205020404" pitchFamily="49" charset="0"/>
              </a:rPr>
              <a:t> log</a:t>
            </a:r>
          </a:p>
          <a:p>
            <a:pPr marL="0" indent="0"/>
            <a:endParaRPr lang="de-DE" dirty="0">
              <a:solidFill>
                <a:srgbClr val="00B050"/>
              </a:solidFill>
              <a:latin typeface="Courier New" panose="02070309020205020404" pitchFamily="49" charset="0"/>
              <a:cs typeface="Courier New" panose="02070309020205020404" pitchFamily="49" charset="0"/>
            </a:endParaRPr>
          </a:p>
          <a:p>
            <a:pPr marL="285750" indent="-285750">
              <a:buFontTx/>
              <a:buChar char="-"/>
            </a:pPr>
            <a:r>
              <a:rPr lang="de-DE" dirty="0" err="1"/>
              <a:t>Merge</a:t>
            </a:r>
            <a:r>
              <a:rPr lang="de-DE" dirty="0"/>
              <a:t>-Prozess</a:t>
            </a:r>
          </a:p>
          <a:p>
            <a:pPr marL="285750" indent="-285750">
              <a:buFontTx/>
              <a:buChar char="-"/>
            </a:pPr>
            <a:endParaRPr lang="de-DE" dirty="0"/>
          </a:p>
          <a:p>
            <a:pPr marL="0" indent="0"/>
            <a:endParaRPr lang="de-DE" dirty="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en-US" dirty="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Die </a:t>
            </a:r>
            <a:r>
              <a:rPr lang="de-DE" dirty="0" err="1"/>
              <a:t>Git</a:t>
            </a:r>
            <a:r>
              <a:rPr lang="de-DE" dirty="0"/>
              <a:t>-Kommandozeile</a:t>
            </a:r>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a:t>Einsatz von </a:t>
            </a:r>
            <a:r>
              <a:rPr lang="de-DE" dirty="0" err="1"/>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25</a:t>
            </a:fld>
            <a:endParaRPr lang="de-DE"/>
          </a:p>
        </p:txBody>
      </p:sp>
    </p:spTree>
    <p:extLst>
      <p:ext uri="{BB962C8B-B14F-4D97-AF65-F5344CB8AC3E}">
        <p14:creationId xmlns:p14="http://schemas.microsoft.com/office/powerpoint/2010/main" val="16832133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err="1"/>
              <a:t>SourceTree</a:t>
            </a:r>
            <a:endParaRPr lang="de-DE" dirty="0"/>
          </a:p>
          <a:p>
            <a:pPr marL="285750" indent="-285750">
              <a:buFontTx/>
              <a:buChar char="-"/>
            </a:pPr>
            <a:endParaRPr lang="de-DE" dirty="0">
              <a:solidFill>
                <a:schemeClr val="bg1"/>
              </a:solidFill>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
            </a:pPr>
            <a:r>
              <a:rPr lang="de-DE" dirty="0"/>
              <a:t>läuft nur unter Windows und Mac OS X</a:t>
            </a:r>
          </a:p>
          <a:p>
            <a:pPr marL="0" indent="0"/>
            <a:endParaRPr lang="de-DE" dirty="0"/>
          </a:p>
          <a:p>
            <a:pPr marL="285750" indent="-285750">
              <a:buFont typeface="Wingdings" panose="05000000000000000000" pitchFamily="2" charset="2"/>
              <a:buChar char="§"/>
            </a:pPr>
            <a:r>
              <a:rPr lang="de-DE" dirty="0"/>
              <a:t>kein Linux Support</a:t>
            </a:r>
          </a:p>
          <a:p>
            <a:pPr marL="0" indent="0"/>
            <a:endParaRPr lang="de-DE" dirty="0"/>
          </a:p>
          <a:p>
            <a:pPr marL="285750" indent="-285750">
              <a:buFont typeface="Wingdings" panose="05000000000000000000" pitchFamily="2" charset="2"/>
              <a:buChar char="§"/>
            </a:pPr>
            <a:r>
              <a:rPr lang="de-DE" dirty="0"/>
              <a:t>kostenloses Programm</a:t>
            </a:r>
          </a:p>
          <a:p>
            <a:pPr marL="0" indent="0"/>
            <a:endParaRPr lang="de-DE" dirty="0"/>
          </a:p>
          <a:p>
            <a:pPr marL="285750" indent="-285750">
              <a:buFont typeface="Wingdings" panose="05000000000000000000" pitchFamily="2" charset="2"/>
              <a:buChar char="§"/>
            </a:pPr>
            <a:r>
              <a:rPr lang="de-DE" dirty="0"/>
              <a:t>Registrierung nach 30 Tagen </a:t>
            </a:r>
          </a:p>
          <a:p>
            <a:pPr marL="0" indent="0"/>
            <a:endParaRPr lang="de-DE" dirty="0"/>
          </a:p>
          <a:p>
            <a:pPr marL="285750" indent="-285750">
              <a:buFont typeface="Wingdings" panose="05000000000000000000" pitchFamily="2" charset="2"/>
              <a:buChar char="§"/>
            </a:pPr>
            <a:r>
              <a:rPr lang="de-DE" dirty="0"/>
              <a:t>unterstützt </a:t>
            </a:r>
            <a:r>
              <a:rPr lang="de-DE" dirty="0" err="1"/>
              <a:t>Git</a:t>
            </a:r>
            <a:r>
              <a:rPr lang="de-DE" dirty="0"/>
              <a:t>, </a:t>
            </a:r>
            <a:r>
              <a:rPr lang="de-DE" dirty="0" err="1"/>
              <a:t>Mercurial</a:t>
            </a:r>
            <a:r>
              <a:rPr lang="de-DE" dirty="0"/>
              <a:t> und SVN</a:t>
            </a:r>
          </a:p>
          <a:p>
            <a:pPr marL="0" indent="0"/>
            <a:endParaRPr lang="de-DE" dirty="0"/>
          </a:p>
          <a:p>
            <a:pPr marL="0" indent="0"/>
            <a:endParaRPr lang="de-DE" dirty="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en-US" dirty="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Grafische Benutzeroberflächen für </a:t>
            </a:r>
            <a:r>
              <a:rPr lang="de-DE" dirty="0" err="1"/>
              <a:t>Git</a:t>
            </a:r>
            <a:endParaRPr lang="de-DE" dirty="0"/>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a:t>Einsatz von </a:t>
            </a:r>
            <a:r>
              <a:rPr lang="de-DE" dirty="0" err="1"/>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26</a:t>
            </a:fld>
            <a:endParaRPr lang="de-DE"/>
          </a:p>
        </p:txBody>
      </p:sp>
    </p:spTree>
    <p:extLst>
      <p:ext uri="{BB962C8B-B14F-4D97-AF65-F5344CB8AC3E}">
        <p14:creationId xmlns:p14="http://schemas.microsoft.com/office/powerpoint/2010/main" val="264032186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err="1"/>
              <a:t>SourceTree</a:t>
            </a:r>
            <a:endParaRPr lang="de-DE" dirty="0"/>
          </a:p>
          <a:p>
            <a:pPr marL="285750" indent="-285750">
              <a:buFontTx/>
              <a:buChar char="-"/>
            </a:pPr>
            <a:endParaRPr lang="de-DE" dirty="0">
              <a:solidFill>
                <a:schemeClr val="bg1"/>
              </a:solidFill>
              <a:latin typeface="Courier New" panose="02070309020205020404" pitchFamily="49" charset="0"/>
              <a:cs typeface="Courier New" panose="02070309020205020404" pitchFamily="49" charset="0"/>
            </a:endParaRPr>
          </a:p>
          <a:p>
            <a:pPr marL="0" indent="0"/>
            <a:endParaRPr lang="de-DE" dirty="0"/>
          </a:p>
          <a:p>
            <a:pPr marL="0" indent="0"/>
            <a:endParaRPr lang="de-DE" dirty="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en-US" dirty="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Grafische Benutzeroberflächen für </a:t>
            </a:r>
            <a:r>
              <a:rPr lang="de-DE" dirty="0" err="1"/>
              <a:t>Git</a:t>
            </a:r>
            <a:endParaRPr lang="de-DE" dirty="0"/>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a:t>Einsatz von </a:t>
            </a:r>
            <a:r>
              <a:rPr lang="de-DE" dirty="0" err="1"/>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27</a:t>
            </a:fld>
            <a:endParaRPr lang="de-DE"/>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1964" y="1872343"/>
            <a:ext cx="5131865" cy="4359629"/>
          </a:xfrm>
          <a:prstGeom prst="rect">
            <a:avLst/>
          </a:prstGeom>
        </p:spPr>
      </p:pic>
    </p:spTree>
    <p:extLst>
      <p:ext uri="{BB962C8B-B14F-4D97-AF65-F5344CB8AC3E}">
        <p14:creationId xmlns:p14="http://schemas.microsoft.com/office/powerpoint/2010/main" val="377691297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err="1"/>
              <a:t>TortoiseGit</a:t>
            </a:r>
            <a:endParaRPr lang="de-DE" dirty="0"/>
          </a:p>
          <a:p>
            <a:pPr marL="285750" indent="-285750">
              <a:buFontTx/>
              <a:buChar char="-"/>
            </a:pPr>
            <a:endParaRPr lang="de-DE" dirty="0"/>
          </a:p>
          <a:p>
            <a:pPr marL="285750" indent="-285750">
              <a:buFont typeface="Wingdings" panose="05000000000000000000" pitchFamily="2" charset="2"/>
              <a:buChar char="§"/>
            </a:pPr>
            <a:r>
              <a:rPr lang="de-DE" dirty="0"/>
              <a:t>steht unter der GNU General Public </a:t>
            </a:r>
            <a:r>
              <a:rPr lang="de-DE" dirty="0" err="1"/>
              <a:t>License</a:t>
            </a:r>
            <a:r>
              <a:rPr lang="de-DE" dirty="0"/>
              <a:t> (GPL)</a:t>
            </a:r>
          </a:p>
          <a:p>
            <a:pPr marL="0" indent="0"/>
            <a:endParaRPr lang="de-DE" dirty="0"/>
          </a:p>
          <a:p>
            <a:pPr marL="285750" indent="-285750">
              <a:buFont typeface="Wingdings" panose="05000000000000000000" pitchFamily="2" charset="2"/>
              <a:buChar char="§"/>
            </a:pPr>
            <a:r>
              <a:rPr lang="de-DE" dirty="0"/>
              <a:t>läuft nur unter Windows (Windows Vista SP2, Windows 7, Windows XP) </a:t>
            </a:r>
          </a:p>
          <a:p>
            <a:pPr marL="0" indent="0"/>
            <a:endParaRPr lang="de-DE" dirty="0"/>
          </a:p>
          <a:p>
            <a:pPr marL="285750" indent="-285750">
              <a:buFont typeface="Wingdings" panose="05000000000000000000" pitchFamily="2" charset="2"/>
              <a:buChar char="§"/>
            </a:pPr>
            <a:r>
              <a:rPr lang="de-DE" dirty="0"/>
              <a:t>kann nur mit Administrator-Rechten installiert werden</a:t>
            </a:r>
          </a:p>
          <a:p>
            <a:pPr marL="0" indent="0"/>
            <a:endParaRPr lang="de-DE" dirty="0"/>
          </a:p>
          <a:p>
            <a:pPr marL="285750" indent="-285750">
              <a:buFont typeface="Wingdings" panose="05000000000000000000" pitchFamily="2" charset="2"/>
              <a:buChar char="§"/>
            </a:pPr>
            <a:r>
              <a:rPr lang="de-DE" dirty="0"/>
              <a:t>kann mit </a:t>
            </a:r>
            <a:r>
              <a:rPr lang="de-DE" dirty="0" err="1"/>
              <a:t>issue</a:t>
            </a:r>
            <a:r>
              <a:rPr lang="de-DE" dirty="0"/>
              <a:t> </a:t>
            </a:r>
            <a:r>
              <a:rPr lang="de-DE" dirty="0" err="1"/>
              <a:t>tracking</a:t>
            </a:r>
            <a:r>
              <a:rPr lang="de-DE" dirty="0"/>
              <a:t> </a:t>
            </a:r>
            <a:r>
              <a:rPr lang="de-DE" dirty="0" err="1"/>
              <a:t>systems</a:t>
            </a:r>
            <a:r>
              <a:rPr lang="de-DE" dirty="0"/>
              <a:t> integriert werden</a:t>
            </a:r>
          </a:p>
          <a:p>
            <a:pPr marL="285750" indent="-285750">
              <a:buFontTx/>
              <a:buChar char="-"/>
            </a:pPr>
            <a:endParaRPr lang="de-DE" dirty="0">
              <a:solidFill>
                <a:schemeClr val="bg1"/>
              </a:solidFill>
              <a:latin typeface="Courier New" panose="02070309020205020404" pitchFamily="49" charset="0"/>
              <a:cs typeface="Courier New" panose="02070309020205020404" pitchFamily="49" charset="0"/>
            </a:endParaRP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steht unter der GNU General Public </a:t>
            </a:r>
            <a:r>
              <a:rPr lang="de-DE" dirty="0" err="1">
                <a:solidFill>
                  <a:schemeClr val="bg1"/>
                </a:solidFill>
                <a:latin typeface="Courier New" panose="02070309020205020404" pitchFamily="49" charset="0"/>
                <a:cs typeface="Courier New" panose="02070309020205020404" pitchFamily="49" charset="0"/>
              </a:rPr>
              <a:t>License</a:t>
            </a:r>
            <a:r>
              <a:rPr lang="de-DE" dirty="0">
                <a:solidFill>
                  <a:schemeClr val="bg1"/>
                </a:solidFill>
                <a:latin typeface="Courier New" panose="02070309020205020404" pitchFamily="49" charset="0"/>
                <a:cs typeface="Courier New" panose="02070309020205020404" pitchFamily="49" charset="0"/>
              </a:rPr>
              <a:t> (</a:t>
            </a:r>
            <a:r>
              <a:rPr lang="de-DE" dirty="0" err="1">
                <a:solidFill>
                  <a:schemeClr val="bg1"/>
                </a:solidFill>
                <a:latin typeface="Courier New" panose="02070309020205020404" pitchFamily="49" charset="0"/>
                <a:cs typeface="Courier New" panose="02070309020205020404" pitchFamily="49" charset="0"/>
              </a:rPr>
              <a:t>GPLr</a:t>
            </a:r>
            <a:r>
              <a:rPr lang="de-DE" dirty="0">
                <a:solidFill>
                  <a:schemeClr val="bg1"/>
                </a:solidFill>
                <a:latin typeface="Courier New" panose="02070309020205020404" pitchFamily="49" charset="0"/>
                <a:cs typeface="Courier New" panose="02070309020205020404" pitchFamily="49" charset="0"/>
              </a:rPr>
              <a:t> Windows (Windows Vista SP2, Windows 7, Windows XP) </a:t>
            </a: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kann nur mit Administrator-Rechten installiert werden</a:t>
            </a: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kann mit </a:t>
            </a:r>
            <a:r>
              <a:rPr lang="de-DE" dirty="0" err="1">
                <a:solidFill>
                  <a:schemeClr val="bg1"/>
                </a:solidFill>
                <a:latin typeface="Courier New" panose="02070309020205020404" pitchFamily="49" charset="0"/>
                <a:cs typeface="Courier New" panose="02070309020205020404" pitchFamily="49" charset="0"/>
              </a:rPr>
              <a:t>issue</a:t>
            </a:r>
            <a:r>
              <a:rPr lang="de-DE" dirty="0">
                <a:solidFill>
                  <a:schemeClr val="bg1"/>
                </a:solidFill>
                <a:latin typeface="Courier New" panose="02070309020205020404" pitchFamily="49" charset="0"/>
                <a:cs typeface="Courier New" panose="02070309020205020404" pitchFamily="49" charset="0"/>
              </a:rPr>
              <a:t> </a:t>
            </a:r>
            <a:r>
              <a:rPr lang="de-DE" dirty="0" err="1">
                <a:solidFill>
                  <a:schemeClr val="bg1"/>
                </a:solidFill>
                <a:latin typeface="Courier New" panose="02070309020205020404" pitchFamily="49" charset="0"/>
                <a:cs typeface="Courier New" panose="02070309020205020404" pitchFamily="49" charset="0"/>
              </a:rPr>
              <a:t>tracking</a:t>
            </a:r>
            <a:r>
              <a:rPr lang="de-DE" dirty="0">
                <a:solidFill>
                  <a:schemeClr val="bg1"/>
                </a:solidFill>
                <a:latin typeface="Courier New" panose="02070309020205020404" pitchFamily="49" charset="0"/>
                <a:cs typeface="Courier New" panose="02070309020205020404" pitchFamily="49" charset="0"/>
              </a:rPr>
              <a:t> </a:t>
            </a:r>
            <a:r>
              <a:rPr lang="de-DE" dirty="0" err="1">
                <a:solidFill>
                  <a:schemeClr val="bg1"/>
                </a:solidFill>
                <a:latin typeface="Courier New" panose="02070309020205020404" pitchFamily="49" charset="0"/>
                <a:cs typeface="Courier New" panose="02070309020205020404" pitchFamily="49" charset="0"/>
              </a:rPr>
              <a:t>systems</a:t>
            </a:r>
            <a:r>
              <a:rPr lang="de-DE" dirty="0">
                <a:solidFill>
                  <a:schemeClr val="bg1"/>
                </a:solidFill>
                <a:latin typeface="Courier New" panose="02070309020205020404" pitchFamily="49" charset="0"/>
                <a:cs typeface="Courier New" panose="02070309020205020404" pitchFamily="49" charset="0"/>
              </a:rPr>
              <a:t> integriert werden</a:t>
            </a:r>
          </a:p>
          <a:p>
            <a:pPr marL="0" indent="0"/>
            <a:endParaRPr lang="de-DE" dirty="0"/>
          </a:p>
          <a:p>
            <a:pPr marL="0" indent="0"/>
            <a:endParaRPr lang="de-DE" dirty="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en-US" dirty="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Grafische Benutzeroberflächen für </a:t>
            </a:r>
            <a:r>
              <a:rPr lang="de-DE" dirty="0" err="1"/>
              <a:t>Git</a:t>
            </a:r>
            <a:endParaRPr lang="de-DE" dirty="0"/>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a:t>Einsatz von </a:t>
            </a:r>
            <a:r>
              <a:rPr lang="de-DE" dirty="0" err="1"/>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28</a:t>
            </a:fld>
            <a:endParaRPr lang="de-DE"/>
          </a:p>
        </p:txBody>
      </p:sp>
    </p:spTree>
    <p:extLst>
      <p:ext uri="{BB962C8B-B14F-4D97-AF65-F5344CB8AC3E}">
        <p14:creationId xmlns:p14="http://schemas.microsoft.com/office/powerpoint/2010/main" val="70115141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err="1"/>
              <a:t>TortoiseGit</a:t>
            </a:r>
            <a:endParaRPr lang="de-DE" dirty="0"/>
          </a:p>
          <a:p>
            <a:pPr marL="285750" indent="-285750">
              <a:buFontTx/>
              <a:buChar char="-"/>
            </a:pPr>
            <a:endParaRPr lang="de-DE" dirty="0"/>
          </a:p>
          <a:p>
            <a:pPr marL="285750" indent="-285750">
              <a:buFontTx/>
              <a:buChar char="-"/>
            </a:pPr>
            <a:endParaRPr lang="de-DE" dirty="0">
              <a:solidFill>
                <a:schemeClr val="bg1"/>
              </a:solidFill>
              <a:latin typeface="Courier New" panose="02070309020205020404" pitchFamily="49" charset="0"/>
              <a:cs typeface="Courier New" panose="02070309020205020404" pitchFamily="49" charset="0"/>
            </a:endParaRP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steht unter der GNU General Public </a:t>
            </a:r>
            <a:r>
              <a:rPr lang="de-DE" dirty="0" err="1">
                <a:solidFill>
                  <a:schemeClr val="bg1"/>
                </a:solidFill>
                <a:latin typeface="Courier New" panose="02070309020205020404" pitchFamily="49" charset="0"/>
                <a:cs typeface="Courier New" panose="02070309020205020404" pitchFamily="49" charset="0"/>
              </a:rPr>
              <a:t>License</a:t>
            </a:r>
            <a:r>
              <a:rPr lang="de-DE" dirty="0">
                <a:solidFill>
                  <a:schemeClr val="bg1"/>
                </a:solidFill>
                <a:latin typeface="Courier New" panose="02070309020205020404" pitchFamily="49" charset="0"/>
                <a:cs typeface="Courier New" panose="02070309020205020404" pitchFamily="49" charset="0"/>
              </a:rPr>
              <a:t> (</a:t>
            </a:r>
            <a:r>
              <a:rPr lang="de-DE" dirty="0" err="1">
                <a:solidFill>
                  <a:schemeClr val="bg1"/>
                </a:solidFill>
                <a:latin typeface="Courier New" panose="02070309020205020404" pitchFamily="49" charset="0"/>
                <a:cs typeface="Courier New" panose="02070309020205020404" pitchFamily="49" charset="0"/>
              </a:rPr>
              <a:t>GPLr</a:t>
            </a:r>
            <a:r>
              <a:rPr lang="de-DE" dirty="0">
                <a:solidFill>
                  <a:schemeClr val="bg1"/>
                </a:solidFill>
                <a:latin typeface="Courier New" panose="02070309020205020404" pitchFamily="49" charset="0"/>
                <a:cs typeface="Courier New" panose="02070309020205020404" pitchFamily="49" charset="0"/>
              </a:rPr>
              <a:t> Windows (Windows Vista SP2, Windows 7, Windows XP) </a:t>
            </a: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kann nur mit Administrator-Rechten installiert werden</a:t>
            </a: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kann mit </a:t>
            </a:r>
            <a:r>
              <a:rPr lang="de-DE" dirty="0" err="1">
                <a:solidFill>
                  <a:schemeClr val="bg1"/>
                </a:solidFill>
                <a:latin typeface="Courier New" panose="02070309020205020404" pitchFamily="49" charset="0"/>
                <a:cs typeface="Courier New" panose="02070309020205020404" pitchFamily="49" charset="0"/>
              </a:rPr>
              <a:t>issue</a:t>
            </a:r>
            <a:r>
              <a:rPr lang="de-DE" dirty="0">
                <a:solidFill>
                  <a:schemeClr val="bg1"/>
                </a:solidFill>
                <a:latin typeface="Courier New" panose="02070309020205020404" pitchFamily="49" charset="0"/>
                <a:cs typeface="Courier New" panose="02070309020205020404" pitchFamily="49" charset="0"/>
              </a:rPr>
              <a:t> </a:t>
            </a:r>
            <a:r>
              <a:rPr lang="de-DE" dirty="0" err="1">
                <a:solidFill>
                  <a:schemeClr val="bg1"/>
                </a:solidFill>
                <a:latin typeface="Courier New" panose="02070309020205020404" pitchFamily="49" charset="0"/>
                <a:cs typeface="Courier New" panose="02070309020205020404" pitchFamily="49" charset="0"/>
              </a:rPr>
              <a:t>tracking</a:t>
            </a:r>
            <a:r>
              <a:rPr lang="de-DE" dirty="0">
                <a:solidFill>
                  <a:schemeClr val="bg1"/>
                </a:solidFill>
                <a:latin typeface="Courier New" panose="02070309020205020404" pitchFamily="49" charset="0"/>
                <a:cs typeface="Courier New" panose="02070309020205020404" pitchFamily="49" charset="0"/>
              </a:rPr>
              <a:t> </a:t>
            </a:r>
            <a:r>
              <a:rPr lang="de-DE" dirty="0" err="1">
                <a:solidFill>
                  <a:schemeClr val="bg1"/>
                </a:solidFill>
                <a:latin typeface="Courier New" panose="02070309020205020404" pitchFamily="49" charset="0"/>
                <a:cs typeface="Courier New" panose="02070309020205020404" pitchFamily="49" charset="0"/>
              </a:rPr>
              <a:t>systems</a:t>
            </a:r>
            <a:r>
              <a:rPr lang="de-DE" dirty="0">
                <a:solidFill>
                  <a:schemeClr val="bg1"/>
                </a:solidFill>
                <a:latin typeface="Courier New" panose="02070309020205020404" pitchFamily="49" charset="0"/>
                <a:cs typeface="Courier New" panose="02070309020205020404" pitchFamily="49" charset="0"/>
              </a:rPr>
              <a:t> integriert werden</a:t>
            </a:r>
          </a:p>
          <a:p>
            <a:pPr marL="0" indent="0"/>
            <a:endParaRPr lang="de-DE" dirty="0"/>
          </a:p>
          <a:p>
            <a:pPr marL="0" indent="0"/>
            <a:endParaRPr lang="de-DE" dirty="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en-US" dirty="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Grafische Benutzeroberflächen für </a:t>
            </a:r>
            <a:r>
              <a:rPr lang="de-DE" dirty="0" err="1"/>
              <a:t>Git</a:t>
            </a:r>
            <a:endParaRPr lang="de-DE" dirty="0"/>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a:t>Einsatz von </a:t>
            </a:r>
            <a:r>
              <a:rPr lang="de-DE" dirty="0" err="1"/>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29</a:t>
            </a:fld>
            <a:endParaRPr lang="de-DE"/>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711" y="2394857"/>
            <a:ext cx="7250476" cy="3062514"/>
          </a:xfrm>
          <a:prstGeom prst="rect">
            <a:avLst/>
          </a:prstGeom>
        </p:spPr>
      </p:pic>
    </p:spTree>
    <p:extLst>
      <p:ext uri="{BB962C8B-B14F-4D97-AF65-F5344CB8AC3E}">
        <p14:creationId xmlns:p14="http://schemas.microsoft.com/office/powerpoint/2010/main" val="33044152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a:t>Der Einsatz von Versionsverwaltungssystemen spielt nicht nur in der Softwareentwicklung eine wichtige Rolle. </a:t>
            </a:r>
          </a:p>
          <a:p>
            <a:pPr marL="285750" indent="-285750">
              <a:buFontTx/>
              <a:buChar char="-"/>
            </a:pPr>
            <a:endParaRPr lang="de-DE" dirty="0"/>
          </a:p>
          <a:p>
            <a:pPr marL="285750" indent="-285750">
              <a:buFontTx/>
              <a:buChar char="-"/>
            </a:pPr>
            <a:endParaRPr lang="de-DE" dirty="0"/>
          </a:p>
          <a:p>
            <a:pPr marL="285750" indent="-285750">
              <a:buFontTx/>
              <a:buChar char="-"/>
            </a:pPr>
            <a:r>
              <a:rPr lang="de-DE" dirty="0"/>
              <a:t>Bedarf an geeigneten Versionsverwaltungssystemen</a:t>
            </a:r>
          </a:p>
          <a:p>
            <a:pPr marL="285750" indent="-285750">
              <a:buFontTx/>
              <a:buChar char="-"/>
            </a:pPr>
            <a:endParaRPr lang="de-DE" dirty="0"/>
          </a:p>
          <a:p>
            <a:pPr marL="285750" indent="-285750">
              <a:buFontTx/>
              <a:buChar char="-"/>
            </a:pPr>
            <a:endParaRPr lang="de-DE" dirty="0"/>
          </a:p>
          <a:p>
            <a:pPr marL="285750" indent="-285750">
              <a:buFontTx/>
              <a:buChar char="-"/>
            </a:pPr>
            <a:r>
              <a:rPr lang="de-DE" dirty="0"/>
              <a:t>Anwender von </a:t>
            </a:r>
            <a:r>
              <a:rPr lang="de-DE" dirty="0" err="1"/>
              <a:t>Concurrent</a:t>
            </a:r>
            <a:r>
              <a:rPr lang="de-DE" dirty="0"/>
              <a:t> Versions System (CVS) oder Subversion (SVN) überzeugen.</a:t>
            </a:r>
          </a:p>
          <a:p>
            <a:pPr marL="0" indent="0"/>
            <a:endParaRPr lang="de-DE" dirty="0"/>
          </a:p>
        </p:txBody>
      </p:sp>
      <p:sp>
        <p:nvSpPr>
          <p:cNvPr id="3" name="Textplatzhalter 2"/>
          <p:cNvSpPr>
            <a:spLocks noGrp="1"/>
          </p:cNvSpPr>
          <p:nvPr>
            <p:ph type="body" sz="quarter" idx="11"/>
          </p:nvPr>
        </p:nvSpPr>
        <p:spPr/>
        <p:txBody>
          <a:bodyPr/>
          <a:lstStyle/>
          <a:p>
            <a:r>
              <a:rPr lang="de-DE" dirty="0">
                <a:latin typeface="Calibri" panose="020F0502020204030204" pitchFamily="34" charset="0"/>
              </a:rPr>
              <a:t>Zielsetzung der Seminararbeit</a:t>
            </a:r>
          </a:p>
        </p:txBody>
      </p:sp>
      <p:sp>
        <p:nvSpPr>
          <p:cNvPr id="4" name="Titel 3"/>
          <p:cNvSpPr>
            <a:spLocks noGrp="1"/>
          </p:cNvSpPr>
          <p:nvPr>
            <p:ph type="title"/>
          </p:nvPr>
        </p:nvSpPr>
        <p:spPr/>
        <p:txBody>
          <a:bodyPr/>
          <a:lstStyle/>
          <a:p>
            <a:r>
              <a:rPr lang="de-DE" dirty="0">
                <a:latin typeface="Calibri" panose="020F0502020204030204" pitchFamily="34" charset="0"/>
              </a:rPr>
              <a:t>Einleitung</a:t>
            </a:r>
          </a:p>
        </p:txBody>
      </p:sp>
      <p:sp>
        <p:nvSpPr>
          <p:cNvPr id="6" name="Foliennummernplatzhalter 5"/>
          <p:cNvSpPr>
            <a:spLocks noGrp="1"/>
          </p:cNvSpPr>
          <p:nvPr>
            <p:ph type="sldNum" sz="quarter" idx="13"/>
          </p:nvPr>
        </p:nvSpPr>
        <p:spPr/>
        <p:txBody>
          <a:bodyPr/>
          <a:lstStyle/>
          <a:p>
            <a:fld id="{2E430B67-9B8D-45F2-8BD0-7EEC5CABEC81}" type="slidenum">
              <a:rPr lang="de-DE" smtClean="0"/>
              <a:pPr/>
              <a:t>3</a:t>
            </a:fld>
            <a:endParaRPr lang="de-DE"/>
          </a:p>
        </p:txBody>
      </p:sp>
    </p:spTree>
    <p:extLst>
      <p:ext uri="{BB962C8B-B14F-4D97-AF65-F5344CB8AC3E}">
        <p14:creationId xmlns:p14="http://schemas.microsoft.com/office/powerpoint/2010/main" val="18433175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7"/>
          </p:nvPr>
        </p:nvSpPr>
        <p:spPr>
          <a:xfrm>
            <a:off x="2505076" y="1560636"/>
            <a:ext cx="6816725" cy="4639543"/>
          </a:xfrm>
        </p:spPr>
        <p:txBody>
          <a:bodyPr/>
          <a:lstStyle/>
          <a:p>
            <a:pPr defTabSz="180000">
              <a:spcAft>
                <a:spcPts val="600"/>
              </a:spcAft>
            </a:pPr>
            <a:r>
              <a:rPr lang="de-DE" b="1" dirty="0">
                <a:solidFill>
                  <a:schemeClr val="accent2">
                    <a:lumMod val="90000"/>
                  </a:schemeClr>
                </a:solidFill>
                <a:latin typeface="Calibri" panose="020F0502020204030204" pitchFamily="34" charset="0"/>
              </a:rPr>
              <a:t>1. 	Einleitung</a:t>
            </a:r>
          </a:p>
          <a:p>
            <a:pPr defTabSz="180000">
              <a:spcAft>
                <a:spcPts val="600"/>
              </a:spcAft>
            </a:pPr>
            <a:r>
              <a:rPr lang="de-DE" dirty="0">
                <a:solidFill>
                  <a:schemeClr val="accent2">
                    <a:lumMod val="90000"/>
                  </a:schemeClr>
                </a:solidFill>
              </a:rPr>
              <a:t>	1.1 	Zielsetzung der Seminararbeit</a:t>
            </a:r>
          </a:p>
          <a:p>
            <a:pPr defTabSz="180000">
              <a:spcAft>
                <a:spcPts val="600"/>
              </a:spcAft>
            </a:pPr>
            <a:r>
              <a:rPr lang="de-DE" dirty="0">
                <a:solidFill>
                  <a:schemeClr val="accent2">
                    <a:lumMod val="90000"/>
                  </a:schemeClr>
                </a:solidFill>
              </a:rPr>
              <a:t>	1.2		Was ist Versionsverwaltung?</a:t>
            </a:r>
          </a:p>
          <a:p>
            <a:pPr defTabSz="180000">
              <a:spcAft>
                <a:spcPts val="600"/>
              </a:spcAft>
            </a:pPr>
            <a:r>
              <a:rPr lang="de-DE" dirty="0">
                <a:solidFill>
                  <a:schemeClr val="accent2">
                    <a:lumMod val="90000"/>
                  </a:schemeClr>
                </a:solidFill>
              </a:rPr>
              <a:t>	1.3 	Begriffliche Grundlagen</a:t>
            </a:r>
          </a:p>
          <a:p>
            <a:pPr defTabSz="180000">
              <a:spcAft>
                <a:spcPts val="600"/>
              </a:spcAft>
            </a:pPr>
            <a:r>
              <a:rPr lang="de-DE" b="1" dirty="0">
                <a:solidFill>
                  <a:schemeClr val="accent2">
                    <a:lumMod val="90000"/>
                  </a:schemeClr>
                </a:solidFill>
              </a:rPr>
              <a:t>2. 	Versionsverwaltungskonzepte und -systeme</a:t>
            </a:r>
            <a:r>
              <a:rPr lang="de-DE" dirty="0">
                <a:solidFill>
                  <a:schemeClr val="accent2">
                    <a:lumMod val="90000"/>
                  </a:schemeClr>
                </a:solidFill>
                <a:latin typeface="Calibri" panose="020F0502020204030204" pitchFamily="34" charset="0"/>
              </a:rPr>
              <a:t>	</a:t>
            </a:r>
          </a:p>
          <a:p>
            <a:pPr defTabSz="180000">
              <a:spcAft>
                <a:spcPts val="600"/>
              </a:spcAft>
            </a:pPr>
            <a:r>
              <a:rPr lang="de-DE" dirty="0">
                <a:solidFill>
                  <a:schemeClr val="accent2">
                    <a:lumMod val="90000"/>
                  </a:schemeClr>
                </a:solidFill>
              </a:rPr>
              <a:t>	2.1		Zentrale Versionsverwaltung (CVCS) mit SVN</a:t>
            </a:r>
          </a:p>
          <a:p>
            <a:pPr defTabSz="180000">
              <a:spcAft>
                <a:spcPts val="600"/>
              </a:spcAft>
            </a:pPr>
            <a:r>
              <a:rPr lang="de-DE" dirty="0">
                <a:solidFill>
                  <a:schemeClr val="accent2">
                    <a:lumMod val="90000"/>
                  </a:schemeClr>
                </a:solidFill>
              </a:rPr>
              <a:t>	2.2 	Verteilte Versionsverwaltung (DVCS) mit Git</a:t>
            </a:r>
          </a:p>
          <a:p>
            <a:pPr defTabSz="180000">
              <a:spcAft>
                <a:spcPts val="600"/>
              </a:spcAft>
            </a:pPr>
            <a:r>
              <a:rPr lang="de-DE" dirty="0">
                <a:solidFill>
                  <a:schemeClr val="accent2">
                    <a:lumMod val="90000"/>
                  </a:schemeClr>
                </a:solidFill>
              </a:rPr>
              <a:t>	2.3		Arbeitsprozesse von SVN und Git</a:t>
            </a:r>
          </a:p>
          <a:p>
            <a:pPr defTabSz="180000">
              <a:spcAft>
                <a:spcPts val="600"/>
              </a:spcAft>
            </a:pPr>
            <a:r>
              <a:rPr lang="de-DE" b="1" dirty="0">
                <a:solidFill>
                  <a:schemeClr val="accent2">
                    <a:lumMod val="90000"/>
                  </a:schemeClr>
                </a:solidFill>
              </a:rPr>
              <a:t>3.	Einsatz von </a:t>
            </a:r>
            <a:r>
              <a:rPr lang="de-DE" b="1" dirty="0" err="1">
                <a:solidFill>
                  <a:schemeClr val="accent2">
                    <a:lumMod val="90000"/>
                  </a:schemeClr>
                </a:solidFill>
              </a:rPr>
              <a:t>Git</a:t>
            </a:r>
            <a:endParaRPr lang="de-DE" b="1" dirty="0">
              <a:solidFill>
                <a:schemeClr val="accent2">
                  <a:lumMod val="90000"/>
                </a:schemeClr>
              </a:solidFill>
            </a:endParaRPr>
          </a:p>
          <a:p>
            <a:pPr defTabSz="180000">
              <a:spcAft>
                <a:spcPts val="600"/>
              </a:spcAft>
            </a:pPr>
            <a:r>
              <a:rPr lang="de-DE" dirty="0">
                <a:solidFill>
                  <a:schemeClr val="accent2">
                    <a:lumMod val="90000"/>
                  </a:schemeClr>
                </a:solidFill>
              </a:rPr>
              <a:t>	3.1 Installation von </a:t>
            </a:r>
            <a:r>
              <a:rPr lang="de-DE" dirty="0" err="1">
                <a:solidFill>
                  <a:schemeClr val="accent2">
                    <a:lumMod val="90000"/>
                  </a:schemeClr>
                </a:solidFill>
              </a:rPr>
              <a:t>Git</a:t>
            </a:r>
            <a:endParaRPr lang="de-DE" dirty="0">
              <a:solidFill>
                <a:schemeClr val="accent2">
                  <a:lumMod val="90000"/>
                </a:schemeClr>
              </a:solidFill>
            </a:endParaRPr>
          </a:p>
          <a:p>
            <a:pPr defTabSz="180000">
              <a:spcAft>
                <a:spcPts val="600"/>
              </a:spcAft>
            </a:pPr>
            <a:r>
              <a:rPr lang="de-DE" dirty="0">
                <a:solidFill>
                  <a:schemeClr val="accent2">
                    <a:lumMod val="90000"/>
                  </a:schemeClr>
                </a:solidFill>
              </a:rPr>
              <a:t>	3.2 Die Git-Kommandozeile</a:t>
            </a:r>
          </a:p>
          <a:p>
            <a:pPr defTabSz="180000">
              <a:spcAft>
                <a:spcPts val="600"/>
              </a:spcAft>
            </a:pPr>
            <a:r>
              <a:rPr lang="de-DE" dirty="0">
                <a:solidFill>
                  <a:schemeClr val="accent2">
                    <a:lumMod val="90000"/>
                  </a:schemeClr>
                </a:solidFill>
              </a:rPr>
              <a:t>	3.3 Grafische Benutzeroberflächen für </a:t>
            </a:r>
            <a:r>
              <a:rPr lang="de-DE" dirty="0" err="1">
                <a:solidFill>
                  <a:schemeClr val="accent2">
                    <a:lumMod val="90000"/>
                  </a:schemeClr>
                </a:solidFill>
              </a:rPr>
              <a:t>Git</a:t>
            </a:r>
            <a:endParaRPr lang="de-DE" dirty="0">
              <a:solidFill>
                <a:schemeClr val="accent2">
                  <a:lumMod val="90000"/>
                </a:schemeClr>
              </a:solidFill>
            </a:endParaRPr>
          </a:p>
          <a:p>
            <a:pPr defTabSz="180000">
              <a:spcAft>
                <a:spcPts val="600"/>
              </a:spcAft>
            </a:pPr>
            <a:r>
              <a:rPr lang="de-DE" b="1" dirty="0"/>
              <a:t>4.	Git versus SVN</a:t>
            </a:r>
            <a:endParaRPr lang="de-DE" dirty="0"/>
          </a:p>
        </p:txBody>
      </p:sp>
      <p:sp>
        <p:nvSpPr>
          <p:cNvPr id="5" name="Textplatzhalter 4"/>
          <p:cNvSpPr>
            <a:spLocks noGrp="1"/>
          </p:cNvSpPr>
          <p:nvPr>
            <p:ph type="body" sz="quarter" idx="11"/>
          </p:nvPr>
        </p:nvSpPr>
        <p:spPr/>
        <p:txBody>
          <a:bodyPr/>
          <a:lstStyle/>
          <a:p>
            <a:endParaRPr lang="de-DE" dirty="0"/>
          </a:p>
        </p:txBody>
      </p:sp>
      <p:sp>
        <p:nvSpPr>
          <p:cNvPr id="2" name="Foliennummernplatzhalter 1"/>
          <p:cNvSpPr>
            <a:spLocks noGrp="1"/>
          </p:cNvSpPr>
          <p:nvPr>
            <p:ph type="sldNum" sz="quarter" idx="13"/>
          </p:nvPr>
        </p:nvSpPr>
        <p:spPr/>
        <p:txBody>
          <a:bodyPr/>
          <a:lstStyle/>
          <a:p>
            <a:fld id="{2E430B67-9B8D-45F2-8BD0-7EEC5CABEC81}" type="slidenum">
              <a:rPr lang="de-DE" smtClean="0"/>
              <a:pPr/>
              <a:t>30</a:t>
            </a:fld>
            <a:endParaRPr lang="de-DE"/>
          </a:p>
        </p:txBody>
      </p:sp>
    </p:spTree>
    <p:extLst>
      <p:ext uri="{BB962C8B-B14F-4D97-AF65-F5344CB8AC3E}">
        <p14:creationId xmlns:p14="http://schemas.microsoft.com/office/powerpoint/2010/main" val="305238119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31</a:t>
            </a:fld>
            <a:endParaRPr lang="de-DE"/>
          </a:p>
        </p:txBody>
      </p:sp>
      <p:sp>
        <p:nvSpPr>
          <p:cNvPr id="4" name="Textplatzhalter 3"/>
          <p:cNvSpPr>
            <a:spLocks noGrp="1"/>
          </p:cNvSpPr>
          <p:nvPr>
            <p:ph type="body" sz="quarter" idx="11"/>
          </p:nvPr>
        </p:nvSpPr>
        <p:spPr/>
        <p:txBody>
          <a:bodyPr/>
          <a:lstStyle/>
          <a:p>
            <a:r>
              <a:rPr lang="de-DE" dirty="0"/>
              <a:t>Vor und Nachteile</a:t>
            </a:r>
          </a:p>
        </p:txBody>
      </p:sp>
      <p:sp>
        <p:nvSpPr>
          <p:cNvPr id="5" name="Titel 4"/>
          <p:cNvSpPr>
            <a:spLocks noGrp="1"/>
          </p:cNvSpPr>
          <p:nvPr>
            <p:ph type="title"/>
          </p:nvPr>
        </p:nvSpPr>
        <p:spPr/>
        <p:txBody>
          <a:bodyPr/>
          <a:lstStyle/>
          <a:p>
            <a:r>
              <a:rPr lang="de-DE" dirty="0"/>
              <a:t>Git versus SVN</a:t>
            </a:r>
          </a:p>
        </p:txBody>
      </p:sp>
      <p:graphicFrame>
        <p:nvGraphicFramePr>
          <p:cNvPr id="10" name="Tabelle 9"/>
          <p:cNvGraphicFramePr>
            <a:graphicFrameLocks noGrp="1"/>
          </p:cNvGraphicFramePr>
          <p:nvPr>
            <p:extLst>
              <p:ext uri="{D42A27DB-BD31-4B8C-83A1-F6EECF244321}">
                <p14:modId xmlns:p14="http://schemas.microsoft.com/office/powerpoint/2010/main" val="3889293822"/>
              </p:ext>
            </p:extLst>
          </p:nvPr>
        </p:nvGraphicFramePr>
        <p:xfrm>
          <a:off x="205575" y="1459706"/>
          <a:ext cx="9014624" cy="741680"/>
        </p:xfrm>
        <a:graphic>
          <a:graphicData uri="http://schemas.openxmlformats.org/drawingml/2006/table">
            <a:tbl>
              <a:tblPr firstRow="1" bandRow="1">
                <a:tableStyleId>{3C2FFA5D-87B4-456A-9821-1D502468CF0F}</a:tableStyleId>
              </a:tblPr>
              <a:tblGrid>
                <a:gridCol w="4507312">
                  <a:extLst>
                    <a:ext uri="{9D8B030D-6E8A-4147-A177-3AD203B41FA5}">
                      <a16:colId xmlns:a16="http://schemas.microsoft.com/office/drawing/2014/main" val="20000"/>
                    </a:ext>
                  </a:extLst>
                </a:gridCol>
                <a:gridCol w="4507312">
                  <a:extLst>
                    <a:ext uri="{9D8B030D-6E8A-4147-A177-3AD203B41FA5}">
                      <a16:colId xmlns:a16="http://schemas.microsoft.com/office/drawing/2014/main" val="20001"/>
                    </a:ext>
                  </a:extLst>
                </a:gridCol>
              </a:tblGrid>
              <a:tr h="370840">
                <a:tc>
                  <a:txBody>
                    <a:bodyPr/>
                    <a:lstStyle/>
                    <a:p>
                      <a:r>
                        <a:rPr lang="de-DE" sz="1800" kern="1200" dirty="0">
                          <a:effectLst/>
                          <a:latin typeface="Calibri" panose="020F0502020204030204" pitchFamily="34" charset="0"/>
                        </a:rPr>
                        <a:t>Einsatz von SVN</a:t>
                      </a:r>
                      <a:endParaRPr lang="de-DE" dirty="0">
                        <a:latin typeface="Calibri" panose="020F0502020204030204" pitchFamily="34" charset="0"/>
                      </a:endParaRPr>
                    </a:p>
                  </a:txBody>
                  <a:tcPr/>
                </a:tc>
                <a:tc>
                  <a:txBody>
                    <a:bodyPr/>
                    <a:lstStyle/>
                    <a:p>
                      <a:r>
                        <a:rPr lang="de-DE" sz="1800" kern="1200" dirty="0">
                          <a:effectLst/>
                          <a:latin typeface="Calibri" panose="020F0502020204030204" pitchFamily="34" charset="0"/>
                        </a:rPr>
                        <a:t>Einsatz von Git</a:t>
                      </a:r>
                      <a:endParaRPr lang="de-DE" dirty="0">
                        <a:latin typeface="Calibri" panose="020F0502020204030204" pitchFamily="34" charset="0"/>
                      </a:endParaRPr>
                    </a:p>
                  </a:txBody>
                  <a:tcPr/>
                </a:tc>
                <a:extLst>
                  <a:ext uri="{0D108BD9-81ED-4DB2-BD59-A6C34878D82A}">
                    <a16:rowId xmlns:a16="http://schemas.microsoft.com/office/drawing/2014/main" val="10000"/>
                  </a:ext>
                </a:extLst>
              </a:tr>
              <a:tr h="370840">
                <a:tc>
                  <a:txBody>
                    <a:bodyPr/>
                    <a:lstStyle/>
                    <a:p>
                      <a:r>
                        <a:rPr lang="en-US" dirty="0">
                          <a:latin typeface="Calibri" panose="020F0502020204030204" pitchFamily="34" charset="0"/>
                        </a:rPr>
                        <a:t>Single Point of Failure (Server)</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latin typeface="Calibri" panose="020F0502020204030204" pitchFamily="34" charset="0"/>
                        </a:rPr>
                        <a:t>Kein</a:t>
                      </a:r>
                      <a:r>
                        <a:rPr lang="en-US" dirty="0">
                          <a:latin typeface="Calibri" panose="020F0502020204030204" pitchFamily="34" charset="0"/>
                        </a:rPr>
                        <a:t> Single Point of Failure</a:t>
                      </a:r>
                      <a:endParaRPr lang="de-DE" dirty="0">
                        <a:latin typeface="Calibri" panose="020F0502020204030204" pitchFamily="34" charset="0"/>
                      </a:endParaRPr>
                    </a:p>
                  </a:txBody>
                  <a:tcPr>
                    <a:solidFill>
                      <a:schemeClr val="accent6"/>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8125128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32</a:t>
            </a:fld>
            <a:endParaRPr lang="de-DE"/>
          </a:p>
        </p:txBody>
      </p:sp>
      <p:sp>
        <p:nvSpPr>
          <p:cNvPr id="4" name="Textplatzhalter 3"/>
          <p:cNvSpPr>
            <a:spLocks noGrp="1"/>
          </p:cNvSpPr>
          <p:nvPr>
            <p:ph type="body" sz="quarter" idx="11"/>
          </p:nvPr>
        </p:nvSpPr>
        <p:spPr/>
        <p:txBody>
          <a:bodyPr/>
          <a:lstStyle/>
          <a:p>
            <a:r>
              <a:rPr lang="de-DE" dirty="0"/>
              <a:t>Vor und Nachteile</a:t>
            </a:r>
          </a:p>
        </p:txBody>
      </p:sp>
      <p:sp>
        <p:nvSpPr>
          <p:cNvPr id="5" name="Titel 4"/>
          <p:cNvSpPr>
            <a:spLocks noGrp="1"/>
          </p:cNvSpPr>
          <p:nvPr>
            <p:ph type="title"/>
          </p:nvPr>
        </p:nvSpPr>
        <p:spPr/>
        <p:txBody>
          <a:bodyPr/>
          <a:lstStyle/>
          <a:p>
            <a:r>
              <a:rPr lang="de-DE" dirty="0"/>
              <a:t>Git versus SVN</a:t>
            </a:r>
          </a:p>
        </p:txBody>
      </p:sp>
      <p:graphicFrame>
        <p:nvGraphicFramePr>
          <p:cNvPr id="10" name="Tabelle 9"/>
          <p:cNvGraphicFramePr>
            <a:graphicFrameLocks noGrp="1"/>
          </p:cNvGraphicFramePr>
          <p:nvPr>
            <p:extLst>
              <p:ext uri="{D42A27DB-BD31-4B8C-83A1-F6EECF244321}">
                <p14:modId xmlns:p14="http://schemas.microsoft.com/office/powerpoint/2010/main" val="1822519550"/>
              </p:ext>
            </p:extLst>
          </p:nvPr>
        </p:nvGraphicFramePr>
        <p:xfrm>
          <a:off x="205575" y="1459706"/>
          <a:ext cx="9014624" cy="1112520"/>
        </p:xfrm>
        <a:graphic>
          <a:graphicData uri="http://schemas.openxmlformats.org/drawingml/2006/table">
            <a:tbl>
              <a:tblPr firstRow="1" bandRow="1">
                <a:tableStyleId>{3C2FFA5D-87B4-456A-9821-1D502468CF0F}</a:tableStyleId>
              </a:tblPr>
              <a:tblGrid>
                <a:gridCol w="4507312">
                  <a:extLst>
                    <a:ext uri="{9D8B030D-6E8A-4147-A177-3AD203B41FA5}">
                      <a16:colId xmlns:a16="http://schemas.microsoft.com/office/drawing/2014/main" val="20000"/>
                    </a:ext>
                  </a:extLst>
                </a:gridCol>
                <a:gridCol w="4507312">
                  <a:extLst>
                    <a:ext uri="{9D8B030D-6E8A-4147-A177-3AD203B41FA5}">
                      <a16:colId xmlns:a16="http://schemas.microsoft.com/office/drawing/2014/main" val="20001"/>
                    </a:ext>
                  </a:extLst>
                </a:gridCol>
              </a:tblGrid>
              <a:tr h="370840">
                <a:tc>
                  <a:txBody>
                    <a:bodyPr/>
                    <a:lstStyle/>
                    <a:p>
                      <a:r>
                        <a:rPr lang="de-DE" sz="1800" kern="1200" dirty="0">
                          <a:effectLst/>
                          <a:latin typeface="Calibri" panose="020F0502020204030204" pitchFamily="34" charset="0"/>
                        </a:rPr>
                        <a:t>Einsatz von SVN</a:t>
                      </a:r>
                      <a:endParaRPr lang="de-DE" dirty="0">
                        <a:latin typeface="Calibri" panose="020F0502020204030204" pitchFamily="34" charset="0"/>
                      </a:endParaRPr>
                    </a:p>
                  </a:txBody>
                  <a:tcPr/>
                </a:tc>
                <a:tc>
                  <a:txBody>
                    <a:bodyPr/>
                    <a:lstStyle/>
                    <a:p>
                      <a:r>
                        <a:rPr lang="de-DE" sz="1800" kern="1200" dirty="0">
                          <a:effectLst/>
                          <a:latin typeface="Calibri" panose="020F0502020204030204" pitchFamily="34" charset="0"/>
                        </a:rPr>
                        <a:t>Einsatz von Git</a:t>
                      </a:r>
                      <a:endParaRPr lang="de-DE" dirty="0">
                        <a:latin typeface="Calibri" panose="020F0502020204030204" pitchFamily="34" charset="0"/>
                      </a:endParaRPr>
                    </a:p>
                  </a:txBody>
                  <a:tcPr/>
                </a:tc>
                <a:extLst>
                  <a:ext uri="{0D108BD9-81ED-4DB2-BD59-A6C34878D82A}">
                    <a16:rowId xmlns:a16="http://schemas.microsoft.com/office/drawing/2014/main" val="10000"/>
                  </a:ext>
                </a:extLst>
              </a:tr>
              <a:tr h="370840">
                <a:tc>
                  <a:txBody>
                    <a:bodyPr/>
                    <a:lstStyle/>
                    <a:p>
                      <a:r>
                        <a:rPr lang="en-US" dirty="0">
                          <a:latin typeface="Calibri" panose="020F0502020204030204" pitchFamily="34" charset="0"/>
                        </a:rPr>
                        <a:t>Single Point of Failure (Server)</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latin typeface="Calibri" panose="020F0502020204030204" pitchFamily="34" charset="0"/>
                        </a:rPr>
                        <a:t>Kein</a:t>
                      </a:r>
                      <a:r>
                        <a:rPr lang="en-US" dirty="0">
                          <a:latin typeface="Calibri" panose="020F0502020204030204" pitchFamily="34" charset="0"/>
                        </a:rPr>
                        <a:t> Single Point of Failure</a:t>
                      </a:r>
                      <a:endParaRPr lang="de-DE" dirty="0">
                        <a:latin typeface="Calibri" panose="020F0502020204030204" pitchFamily="34" charset="0"/>
                      </a:endParaRPr>
                    </a:p>
                  </a:txBody>
                  <a:tcPr>
                    <a:solidFill>
                      <a:schemeClr val="accent6"/>
                    </a:solidFill>
                  </a:tcPr>
                </a:tc>
                <a:extLst>
                  <a:ext uri="{0D108BD9-81ED-4DB2-BD59-A6C34878D82A}">
                    <a16:rowId xmlns:a16="http://schemas.microsoft.com/office/drawing/2014/main" val="10001"/>
                  </a:ext>
                </a:extLst>
              </a:tr>
              <a:tr h="370840">
                <a:tc>
                  <a:txBody>
                    <a:bodyPr/>
                    <a:lstStyle/>
                    <a:p>
                      <a:r>
                        <a:rPr lang="de-DE" dirty="0">
                          <a:latin typeface="Calibri" panose="020F0502020204030204" pitchFamily="34" charset="0"/>
                        </a:rPr>
                        <a:t>Netzwerkzugang notwendig</a:t>
                      </a: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Viele Operationen auch lokal verfügbar</a:t>
                      </a:r>
                    </a:p>
                  </a:txBody>
                  <a:tcPr>
                    <a:solidFill>
                      <a:schemeClr val="accent6"/>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203946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33</a:t>
            </a:fld>
            <a:endParaRPr lang="de-DE"/>
          </a:p>
        </p:txBody>
      </p:sp>
      <p:sp>
        <p:nvSpPr>
          <p:cNvPr id="4" name="Textplatzhalter 3"/>
          <p:cNvSpPr>
            <a:spLocks noGrp="1"/>
          </p:cNvSpPr>
          <p:nvPr>
            <p:ph type="body" sz="quarter" idx="11"/>
          </p:nvPr>
        </p:nvSpPr>
        <p:spPr/>
        <p:txBody>
          <a:bodyPr/>
          <a:lstStyle/>
          <a:p>
            <a:r>
              <a:rPr lang="de-DE" dirty="0"/>
              <a:t>Vor und Nachteile</a:t>
            </a:r>
          </a:p>
        </p:txBody>
      </p:sp>
      <p:sp>
        <p:nvSpPr>
          <p:cNvPr id="5" name="Titel 4"/>
          <p:cNvSpPr>
            <a:spLocks noGrp="1"/>
          </p:cNvSpPr>
          <p:nvPr>
            <p:ph type="title"/>
          </p:nvPr>
        </p:nvSpPr>
        <p:spPr/>
        <p:txBody>
          <a:bodyPr/>
          <a:lstStyle/>
          <a:p>
            <a:r>
              <a:rPr lang="de-DE" dirty="0"/>
              <a:t>Git versus SVN</a:t>
            </a:r>
          </a:p>
        </p:txBody>
      </p:sp>
      <p:graphicFrame>
        <p:nvGraphicFramePr>
          <p:cNvPr id="10" name="Tabelle 9"/>
          <p:cNvGraphicFramePr>
            <a:graphicFrameLocks noGrp="1"/>
          </p:cNvGraphicFramePr>
          <p:nvPr>
            <p:extLst>
              <p:ext uri="{D42A27DB-BD31-4B8C-83A1-F6EECF244321}">
                <p14:modId xmlns:p14="http://schemas.microsoft.com/office/powerpoint/2010/main" val="2677713466"/>
              </p:ext>
            </p:extLst>
          </p:nvPr>
        </p:nvGraphicFramePr>
        <p:xfrm>
          <a:off x="205575" y="1459706"/>
          <a:ext cx="9014624" cy="1483360"/>
        </p:xfrm>
        <a:graphic>
          <a:graphicData uri="http://schemas.openxmlformats.org/drawingml/2006/table">
            <a:tbl>
              <a:tblPr firstRow="1" bandRow="1">
                <a:tableStyleId>{3C2FFA5D-87B4-456A-9821-1D502468CF0F}</a:tableStyleId>
              </a:tblPr>
              <a:tblGrid>
                <a:gridCol w="4507312">
                  <a:extLst>
                    <a:ext uri="{9D8B030D-6E8A-4147-A177-3AD203B41FA5}">
                      <a16:colId xmlns:a16="http://schemas.microsoft.com/office/drawing/2014/main" val="20000"/>
                    </a:ext>
                  </a:extLst>
                </a:gridCol>
                <a:gridCol w="4507312">
                  <a:extLst>
                    <a:ext uri="{9D8B030D-6E8A-4147-A177-3AD203B41FA5}">
                      <a16:colId xmlns:a16="http://schemas.microsoft.com/office/drawing/2014/main" val="20001"/>
                    </a:ext>
                  </a:extLst>
                </a:gridCol>
              </a:tblGrid>
              <a:tr h="370840">
                <a:tc>
                  <a:txBody>
                    <a:bodyPr/>
                    <a:lstStyle/>
                    <a:p>
                      <a:r>
                        <a:rPr lang="de-DE" sz="1800" kern="1200" dirty="0">
                          <a:effectLst/>
                          <a:latin typeface="Calibri" panose="020F0502020204030204" pitchFamily="34" charset="0"/>
                        </a:rPr>
                        <a:t>Einsatz von SVN</a:t>
                      </a:r>
                      <a:endParaRPr lang="de-DE" dirty="0">
                        <a:latin typeface="Calibri" panose="020F0502020204030204" pitchFamily="34" charset="0"/>
                      </a:endParaRPr>
                    </a:p>
                  </a:txBody>
                  <a:tcPr/>
                </a:tc>
                <a:tc>
                  <a:txBody>
                    <a:bodyPr/>
                    <a:lstStyle/>
                    <a:p>
                      <a:r>
                        <a:rPr lang="de-DE" sz="1800" kern="1200" dirty="0">
                          <a:effectLst/>
                          <a:latin typeface="Calibri" panose="020F0502020204030204" pitchFamily="34" charset="0"/>
                        </a:rPr>
                        <a:t>Einsatz von Git</a:t>
                      </a:r>
                      <a:endParaRPr lang="de-DE" dirty="0">
                        <a:latin typeface="Calibri" panose="020F0502020204030204" pitchFamily="34" charset="0"/>
                      </a:endParaRPr>
                    </a:p>
                  </a:txBody>
                  <a:tcPr/>
                </a:tc>
                <a:extLst>
                  <a:ext uri="{0D108BD9-81ED-4DB2-BD59-A6C34878D82A}">
                    <a16:rowId xmlns:a16="http://schemas.microsoft.com/office/drawing/2014/main" val="10000"/>
                  </a:ext>
                </a:extLst>
              </a:tr>
              <a:tr h="370840">
                <a:tc>
                  <a:txBody>
                    <a:bodyPr/>
                    <a:lstStyle/>
                    <a:p>
                      <a:r>
                        <a:rPr lang="en-US" dirty="0">
                          <a:latin typeface="Calibri" panose="020F0502020204030204" pitchFamily="34" charset="0"/>
                        </a:rPr>
                        <a:t>Single Point of Failure (Server)</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latin typeface="Calibri" panose="020F0502020204030204" pitchFamily="34" charset="0"/>
                        </a:rPr>
                        <a:t>Kein</a:t>
                      </a:r>
                      <a:r>
                        <a:rPr lang="en-US" dirty="0">
                          <a:latin typeface="Calibri" panose="020F0502020204030204" pitchFamily="34" charset="0"/>
                        </a:rPr>
                        <a:t> Single Point of Failure</a:t>
                      </a:r>
                      <a:endParaRPr lang="de-DE" dirty="0">
                        <a:latin typeface="Calibri" panose="020F0502020204030204" pitchFamily="34" charset="0"/>
                      </a:endParaRPr>
                    </a:p>
                  </a:txBody>
                  <a:tcPr>
                    <a:solidFill>
                      <a:schemeClr val="accent6"/>
                    </a:solidFill>
                  </a:tcPr>
                </a:tc>
                <a:extLst>
                  <a:ext uri="{0D108BD9-81ED-4DB2-BD59-A6C34878D82A}">
                    <a16:rowId xmlns:a16="http://schemas.microsoft.com/office/drawing/2014/main" val="10001"/>
                  </a:ext>
                </a:extLst>
              </a:tr>
              <a:tr h="370840">
                <a:tc>
                  <a:txBody>
                    <a:bodyPr/>
                    <a:lstStyle/>
                    <a:p>
                      <a:r>
                        <a:rPr lang="de-DE" dirty="0">
                          <a:latin typeface="Calibri" panose="020F0502020204030204" pitchFamily="34" charset="0"/>
                        </a:rPr>
                        <a:t>Netzwerkzugang notwendig</a:t>
                      </a: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Viele Operationen auch lokal verfügbar</a:t>
                      </a:r>
                    </a:p>
                  </a:txBody>
                  <a:tcPr>
                    <a:solidFill>
                      <a:schemeClr val="accent6"/>
                    </a:solidFill>
                  </a:tcPr>
                </a:tc>
                <a:extLst>
                  <a:ext uri="{0D108BD9-81ED-4DB2-BD59-A6C34878D82A}">
                    <a16:rowId xmlns:a16="http://schemas.microsoft.com/office/drawing/2014/main" val="10002"/>
                  </a:ext>
                </a:extLst>
              </a:tr>
              <a:tr h="370840">
                <a:tc>
                  <a:txBody>
                    <a:bodyPr/>
                    <a:lstStyle/>
                    <a:p>
                      <a:r>
                        <a:rPr lang="de-DE" dirty="0">
                          <a:latin typeface="Calibri" panose="020F0502020204030204" pitchFamily="34" charset="0"/>
                        </a:rPr>
                        <a:t>Langsamere netzabhängige Operationen</a:t>
                      </a: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Viele schnelle lokale Operationen</a:t>
                      </a:r>
                    </a:p>
                  </a:txBody>
                  <a:tcPr>
                    <a:solidFill>
                      <a:schemeClr val="accent6"/>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0848259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34</a:t>
            </a:fld>
            <a:endParaRPr lang="de-DE"/>
          </a:p>
        </p:txBody>
      </p:sp>
      <p:sp>
        <p:nvSpPr>
          <p:cNvPr id="4" name="Textplatzhalter 3"/>
          <p:cNvSpPr>
            <a:spLocks noGrp="1"/>
          </p:cNvSpPr>
          <p:nvPr>
            <p:ph type="body" sz="quarter" idx="11"/>
          </p:nvPr>
        </p:nvSpPr>
        <p:spPr/>
        <p:txBody>
          <a:bodyPr/>
          <a:lstStyle/>
          <a:p>
            <a:r>
              <a:rPr lang="de-DE" dirty="0"/>
              <a:t>Vor und Nachteile</a:t>
            </a:r>
          </a:p>
        </p:txBody>
      </p:sp>
      <p:sp>
        <p:nvSpPr>
          <p:cNvPr id="5" name="Titel 4"/>
          <p:cNvSpPr>
            <a:spLocks noGrp="1"/>
          </p:cNvSpPr>
          <p:nvPr>
            <p:ph type="title"/>
          </p:nvPr>
        </p:nvSpPr>
        <p:spPr/>
        <p:txBody>
          <a:bodyPr/>
          <a:lstStyle/>
          <a:p>
            <a:r>
              <a:rPr lang="de-DE" dirty="0"/>
              <a:t>Git versus SVN</a:t>
            </a:r>
          </a:p>
        </p:txBody>
      </p:sp>
      <p:graphicFrame>
        <p:nvGraphicFramePr>
          <p:cNvPr id="10" name="Tabelle 9"/>
          <p:cNvGraphicFramePr>
            <a:graphicFrameLocks noGrp="1"/>
          </p:cNvGraphicFramePr>
          <p:nvPr>
            <p:extLst>
              <p:ext uri="{D42A27DB-BD31-4B8C-83A1-F6EECF244321}">
                <p14:modId xmlns:p14="http://schemas.microsoft.com/office/powerpoint/2010/main" val="1768984344"/>
              </p:ext>
            </p:extLst>
          </p:nvPr>
        </p:nvGraphicFramePr>
        <p:xfrm>
          <a:off x="205575" y="1459706"/>
          <a:ext cx="9014624" cy="2123440"/>
        </p:xfrm>
        <a:graphic>
          <a:graphicData uri="http://schemas.openxmlformats.org/drawingml/2006/table">
            <a:tbl>
              <a:tblPr firstRow="1" bandRow="1">
                <a:tableStyleId>{3C2FFA5D-87B4-456A-9821-1D502468CF0F}</a:tableStyleId>
              </a:tblPr>
              <a:tblGrid>
                <a:gridCol w="4507312">
                  <a:extLst>
                    <a:ext uri="{9D8B030D-6E8A-4147-A177-3AD203B41FA5}">
                      <a16:colId xmlns:a16="http://schemas.microsoft.com/office/drawing/2014/main" val="20000"/>
                    </a:ext>
                  </a:extLst>
                </a:gridCol>
                <a:gridCol w="4507312">
                  <a:extLst>
                    <a:ext uri="{9D8B030D-6E8A-4147-A177-3AD203B41FA5}">
                      <a16:colId xmlns:a16="http://schemas.microsoft.com/office/drawing/2014/main" val="20001"/>
                    </a:ext>
                  </a:extLst>
                </a:gridCol>
              </a:tblGrid>
              <a:tr h="370840">
                <a:tc>
                  <a:txBody>
                    <a:bodyPr/>
                    <a:lstStyle/>
                    <a:p>
                      <a:r>
                        <a:rPr lang="de-DE" sz="1800" kern="1200" dirty="0">
                          <a:effectLst/>
                          <a:latin typeface="Calibri" panose="020F0502020204030204" pitchFamily="34" charset="0"/>
                        </a:rPr>
                        <a:t>Einsatz von SVN</a:t>
                      </a:r>
                      <a:endParaRPr lang="de-DE" dirty="0">
                        <a:latin typeface="Calibri" panose="020F0502020204030204" pitchFamily="34" charset="0"/>
                      </a:endParaRPr>
                    </a:p>
                  </a:txBody>
                  <a:tcPr/>
                </a:tc>
                <a:tc>
                  <a:txBody>
                    <a:bodyPr/>
                    <a:lstStyle/>
                    <a:p>
                      <a:r>
                        <a:rPr lang="de-DE" sz="1800" kern="1200" dirty="0">
                          <a:effectLst/>
                          <a:latin typeface="Calibri" panose="020F0502020204030204" pitchFamily="34" charset="0"/>
                        </a:rPr>
                        <a:t>Einsatz von Git</a:t>
                      </a:r>
                      <a:endParaRPr lang="de-DE" dirty="0">
                        <a:latin typeface="Calibri" panose="020F0502020204030204" pitchFamily="34" charset="0"/>
                      </a:endParaRPr>
                    </a:p>
                  </a:txBody>
                  <a:tcPr/>
                </a:tc>
                <a:extLst>
                  <a:ext uri="{0D108BD9-81ED-4DB2-BD59-A6C34878D82A}">
                    <a16:rowId xmlns:a16="http://schemas.microsoft.com/office/drawing/2014/main" val="10000"/>
                  </a:ext>
                </a:extLst>
              </a:tr>
              <a:tr h="370840">
                <a:tc>
                  <a:txBody>
                    <a:bodyPr/>
                    <a:lstStyle/>
                    <a:p>
                      <a:r>
                        <a:rPr lang="en-US" dirty="0">
                          <a:latin typeface="Calibri" panose="020F0502020204030204" pitchFamily="34" charset="0"/>
                        </a:rPr>
                        <a:t>Single Point of Failure (Server)</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latin typeface="Calibri" panose="020F0502020204030204" pitchFamily="34" charset="0"/>
                        </a:rPr>
                        <a:t>Kein</a:t>
                      </a:r>
                      <a:r>
                        <a:rPr lang="en-US" dirty="0">
                          <a:latin typeface="Calibri" panose="020F0502020204030204" pitchFamily="34" charset="0"/>
                        </a:rPr>
                        <a:t> Single Point of Failure</a:t>
                      </a:r>
                      <a:endParaRPr lang="de-DE" dirty="0">
                        <a:latin typeface="Calibri" panose="020F0502020204030204" pitchFamily="34" charset="0"/>
                      </a:endParaRPr>
                    </a:p>
                  </a:txBody>
                  <a:tcPr>
                    <a:solidFill>
                      <a:schemeClr val="accent6"/>
                    </a:solidFill>
                  </a:tcPr>
                </a:tc>
                <a:extLst>
                  <a:ext uri="{0D108BD9-81ED-4DB2-BD59-A6C34878D82A}">
                    <a16:rowId xmlns:a16="http://schemas.microsoft.com/office/drawing/2014/main" val="10001"/>
                  </a:ext>
                </a:extLst>
              </a:tr>
              <a:tr h="370840">
                <a:tc>
                  <a:txBody>
                    <a:bodyPr/>
                    <a:lstStyle/>
                    <a:p>
                      <a:r>
                        <a:rPr lang="de-DE" dirty="0">
                          <a:latin typeface="Calibri" panose="020F0502020204030204" pitchFamily="34" charset="0"/>
                        </a:rPr>
                        <a:t>Netzwerkzugang notwendig</a:t>
                      </a: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Viele Operationen auch lokal verfügbar</a:t>
                      </a:r>
                    </a:p>
                  </a:txBody>
                  <a:tcPr>
                    <a:solidFill>
                      <a:schemeClr val="accent6"/>
                    </a:solidFill>
                  </a:tcPr>
                </a:tc>
                <a:extLst>
                  <a:ext uri="{0D108BD9-81ED-4DB2-BD59-A6C34878D82A}">
                    <a16:rowId xmlns:a16="http://schemas.microsoft.com/office/drawing/2014/main" val="10002"/>
                  </a:ext>
                </a:extLst>
              </a:tr>
              <a:tr h="370840">
                <a:tc>
                  <a:txBody>
                    <a:bodyPr/>
                    <a:lstStyle/>
                    <a:p>
                      <a:r>
                        <a:rPr lang="de-DE" dirty="0">
                          <a:latin typeface="Calibri" panose="020F0502020204030204" pitchFamily="34" charset="0"/>
                        </a:rPr>
                        <a:t>Langsamere netzabhängige Operationen</a:t>
                      </a: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Viele schnelle lokale Operationen</a:t>
                      </a:r>
                    </a:p>
                  </a:txBody>
                  <a:tcPr>
                    <a:solidFill>
                      <a:schemeClr val="accent6"/>
                    </a:solidFill>
                  </a:tcPr>
                </a:tc>
                <a:extLst>
                  <a:ext uri="{0D108BD9-81ED-4DB2-BD59-A6C34878D82A}">
                    <a16:rowId xmlns:a16="http://schemas.microsoft.com/office/drawing/2014/main" val="10003"/>
                  </a:ext>
                </a:extLst>
              </a:tr>
              <a:tr h="370840">
                <a:tc>
                  <a:txBody>
                    <a:bodyPr/>
                    <a:lstStyle/>
                    <a:p>
                      <a:r>
                        <a:rPr lang="de-DE" dirty="0">
                          <a:latin typeface="Calibri" panose="020F0502020204030204" pitchFamily="34" charset="0"/>
                        </a:rPr>
                        <a:t>Niedriger Schutz gegen Datenverlust</a:t>
                      </a: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Redundante Datenhaltung ohne weitere Systeme erhöht Datensicherheit</a:t>
                      </a:r>
                    </a:p>
                  </a:txBody>
                  <a:tcPr>
                    <a:solidFill>
                      <a:schemeClr val="accent6"/>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0464422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35</a:t>
            </a:fld>
            <a:endParaRPr lang="de-DE"/>
          </a:p>
        </p:txBody>
      </p:sp>
      <p:sp>
        <p:nvSpPr>
          <p:cNvPr id="4" name="Textplatzhalter 3"/>
          <p:cNvSpPr>
            <a:spLocks noGrp="1"/>
          </p:cNvSpPr>
          <p:nvPr>
            <p:ph type="body" sz="quarter" idx="11"/>
          </p:nvPr>
        </p:nvSpPr>
        <p:spPr/>
        <p:txBody>
          <a:bodyPr/>
          <a:lstStyle/>
          <a:p>
            <a:r>
              <a:rPr lang="de-DE" dirty="0"/>
              <a:t>Vor und Nachteile</a:t>
            </a:r>
          </a:p>
        </p:txBody>
      </p:sp>
      <p:sp>
        <p:nvSpPr>
          <p:cNvPr id="5" name="Titel 4"/>
          <p:cNvSpPr>
            <a:spLocks noGrp="1"/>
          </p:cNvSpPr>
          <p:nvPr>
            <p:ph type="title"/>
          </p:nvPr>
        </p:nvSpPr>
        <p:spPr/>
        <p:txBody>
          <a:bodyPr/>
          <a:lstStyle/>
          <a:p>
            <a:r>
              <a:rPr lang="de-DE" dirty="0"/>
              <a:t>Git versus SVN</a:t>
            </a:r>
          </a:p>
        </p:txBody>
      </p:sp>
      <p:graphicFrame>
        <p:nvGraphicFramePr>
          <p:cNvPr id="10" name="Tabelle 9"/>
          <p:cNvGraphicFramePr>
            <a:graphicFrameLocks noGrp="1"/>
          </p:cNvGraphicFramePr>
          <p:nvPr>
            <p:extLst>
              <p:ext uri="{D42A27DB-BD31-4B8C-83A1-F6EECF244321}">
                <p14:modId xmlns:p14="http://schemas.microsoft.com/office/powerpoint/2010/main" val="103806637"/>
              </p:ext>
            </p:extLst>
          </p:nvPr>
        </p:nvGraphicFramePr>
        <p:xfrm>
          <a:off x="205575" y="1459706"/>
          <a:ext cx="9014624" cy="2763520"/>
        </p:xfrm>
        <a:graphic>
          <a:graphicData uri="http://schemas.openxmlformats.org/drawingml/2006/table">
            <a:tbl>
              <a:tblPr firstRow="1" bandRow="1">
                <a:tableStyleId>{3C2FFA5D-87B4-456A-9821-1D502468CF0F}</a:tableStyleId>
              </a:tblPr>
              <a:tblGrid>
                <a:gridCol w="4507312">
                  <a:extLst>
                    <a:ext uri="{9D8B030D-6E8A-4147-A177-3AD203B41FA5}">
                      <a16:colId xmlns:a16="http://schemas.microsoft.com/office/drawing/2014/main" val="20000"/>
                    </a:ext>
                  </a:extLst>
                </a:gridCol>
                <a:gridCol w="4507312">
                  <a:extLst>
                    <a:ext uri="{9D8B030D-6E8A-4147-A177-3AD203B41FA5}">
                      <a16:colId xmlns:a16="http://schemas.microsoft.com/office/drawing/2014/main" val="20001"/>
                    </a:ext>
                  </a:extLst>
                </a:gridCol>
              </a:tblGrid>
              <a:tr h="370840">
                <a:tc>
                  <a:txBody>
                    <a:bodyPr/>
                    <a:lstStyle/>
                    <a:p>
                      <a:r>
                        <a:rPr lang="de-DE" sz="1800" kern="1200" dirty="0">
                          <a:effectLst/>
                          <a:latin typeface="Calibri" panose="020F0502020204030204" pitchFamily="34" charset="0"/>
                        </a:rPr>
                        <a:t>Einsatz von SVN</a:t>
                      </a:r>
                      <a:endParaRPr lang="de-DE" dirty="0">
                        <a:latin typeface="Calibri" panose="020F0502020204030204" pitchFamily="34" charset="0"/>
                      </a:endParaRPr>
                    </a:p>
                  </a:txBody>
                  <a:tcPr/>
                </a:tc>
                <a:tc>
                  <a:txBody>
                    <a:bodyPr/>
                    <a:lstStyle/>
                    <a:p>
                      <a:r>
                        <a:rPr lang="de-DE" sz="1800" kern="1200" dirty="0">
                          <a:effectLst/>
                          <a:latin typeface="Calibri" panose="020F0502020204030204" pitchFamily="34" charset="0"/>
                        </a:rPr>
                        <a:t>Einsatz von Git</a:t>
                      </a:r>
                      <a:endParaRPr lang="de-DE" dirty="0">
                        <a:latin typeface="Calibri" panose="020F0502020204030204" pitchFamily="34" charset="0"/>
                      </a:endParaRPr>
                    </a:p>
                  </a:txBody>
                  <a:tcPr/>
                </a:tc>
                <a:extLst>
                  <a:ext uri="{0D108BD9-81ED-4DB2-BD59-A6C34878D82A}">
                    <a16:rowId xmlns:a16="http://schemas.microsoft.com/office/drawing/2014/main" val="10000"/>
                  </a:ext>
                </a:extLst>
              </a:tr>
              <a:tr h="370840">
                <a:tc>
                  <a:txBody>
                    <a:bodyPr/>
                    <a:lstStyle/>
                    <a:p>
                      <a:r>
                        <a:rPr lang="en-US" dirty="0">
                          <a:latin typeface="Calibri" panose="020F0502020204030204" pitchFamily="34" charset="0"/>
                        </a:rPr>
                        <a:t>Single Point of Failure (Server)</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latin typeface="Calibri" panose="020F0502020204030204" pitchFamily="34" charset="0"/>
                        </a:rPr>
                        <a:t>Kein</a:t>
                      </a:r>
                      <a:r>
                        <a:rPr lang="en-US" dirty="0">
                          <a:latin typeface="Calibri" panose="020F0502020204030204" pitchFamily="34" charset="0"/>
                        </a:rPr>
                        <a:t> Single Point of Failure</a:t>
                      </a:r>
                      <a:endParaRPr lang="de-DE" dirty="0">
                        <a:latin typeface="Calibri" panose="020F0502020204030204" pitchFamily="34" charset="0"/>
                      </a:endParaRPr>
                    </a:p>
                  </a:txBody>
                  <a:tcPr>
                    <a:solidFill>
                      <a:schemeClr val="accent6"/>
                    </a:solidFill>
                  </a:tcPr>
                </a:tc>
                <a:extLst>
                  <a:ext uri="{0D108BD9-81ED-4DB2-BD59-A6C34878D82A}">
                    <a16:rowId xmlns:a16="http://schemas.microsoft.com/office/drawing/2014/main" val="10001"/>
                  </a:ext>
                </a:extLst>
              </a:tr>
              <a:tr h="370840">
                <a:tc>
                  <a:txBody>
                    <a:bodyPr/>
                    <a:lstStyle/>
                    <a:p>
                      <a:r>
                        <a:rPr lang="de-DE" dirty="0">
                          <a:latin typeface="Calibri" panose="020F0502020204030204" pitchFamily="34" charset="0"/>
                        </a:rPr>
                        <a:t>Netzwerkzugang notwendig</a:t>
                      </a: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Viele Operationen auch lokal verfügbar</a:t>
                      </a:r>
                    </a:p>
                  </a:txBody>
                  <a:tcPr>
                    <a:solidFill>
                      <a:schemeClr val="accent6"/>
                    </a:solidFill>
                  </a:tcPr>
                </a:tc>
                <a:extLst>
                  <a:ext uri="{0D108BD9-81ED-4DB2-BD59-A6C34878D82A}">
                    <a16:rowId xmlns:a16="http://schemas.microsoft.com/office/drawing/2014/main" val="10002"/>
                  </a:ext>
                </a:extLst>
              </a:tr>
              <a:tr h="370840">
                <a:tc>
                  <a:txBody>
                    <a:bodyPr/>
                    <a:lstStyle/>
                    <a:p>
                      <a:r>
                        <a:rPr lang="de-DE" dirty="0">
                          <a:latin typeface="Calibri" panose="020F0502020204030204" pitchFamily="34" charset="0"/>
                        </a:rPr>
                        <a:t>Langsamere netzabhängige Operationen</a:t>
                      </a: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Viele schnelle lokale Operationen</a:t>
                      </a:r>
                    </a:p>
                  </a:txBody>
                  <a:tcPr>
                    <a:solidFill>
                      <a:schemeClr val="accent6"/>
                    </a:solidFill>
                  </a:tcPr>
                </a:tc>
                <a:extLst>
                  <a:ext uri="{0D108BD9-81ED-4DB2-BD59-A6C34878D82A}">
                    <a16:rowId xmlns:a16="http://schemas.microsoft.com/office/drawing/2014/main" val="10003"/>
                  </a:ext>
                </a:extLst>
              </a:tr>
              <a:tr h="370840">
                <a:tc>
                  <a:txBody>
                    <a:bodyPr/>
                    <a:lstStyle/>
                    <a:p>
                      <a:r>
                        <a:rPr lang="de-DE" dirty="0">
                          <a:latin typeface="Calibri" panose="020F0502020204030204" pitchFamily="34" charset="0"/>
                        </a:rPr>
                        <a:t>Niedriger Schutz gegen Datenverlust</a:t>
                      </a: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Redundante Datenhaltung ohne weitere Systeme erhöht Datensicherheit</a:t>
                      </a:r>
                    </a:p>
                  </a:txBody>
                  <a:tcPr>
                    <a:solidFill>
                      <a:schemeClr val="accent6"/>
                    </a:solidFill>
                  </a:tcPr>
                </a:tc>
                <a:extLst>
                  <a:ext uri="{0D108BD9-81ED-4DB2-BD59-A6C34878D82A}">
                    <a16:rowId xmlns:a16="http://schemas.microsoft.com/office/drawing/2014/main" val="10004"/>
                  </a:ext>
                </a:extLst>
              </a:tr>
              <a:tr h="370840">
                <a:tc>
                  <a:txBody>
                    <a:bodyPr/>
                    <a:lstStyle/>
                    <a:p>
                      <a:r>
                        <a:rPr lang="de-DE" dirty="0" err="1">
                          <a:latin typeface="Calibri" panose="020F0502020204030204" pitchFamily="34" charset="0"/>
                        </a:rPr>
                        <a:t>Tangled</a:t>
                      </a:r>
                      <a:r>
                        <a:rPr lang="de-DE" dirty="0">
                          <a:latin typeface="Calibri" panose="020F0502020204030204" pitchFamily="34" charset="0"/>
                        </a:rPr>
                        <a:t> Working </a:t>
                      </a:r>
                      <a:r>
                        <a:rPr lang="de-DE" dirty="0" err="1">
                          <a:latin typeface="Calibri" panose="020F0502020204030204" pitchFamily="34" charset="0"/>
                        </a:rPr>
                        <a:t>Copy</a:t>
                      </a:r>
                      <a:r>
                        <a:rPr lang="de-DE" dirty="0">
                          <a:latin typeface="Calibri" panose="020F0502020204030204" pitchFamily="34" charset="0"/>
                        </a:rPr>
                        <a:t> Problem</a:t>
                      </a: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Beseitigung des </a:t>
                      </a:r>
                      <a:r>
                        <a:rPr lang="de-DE" dirty="0" err="1">
                          <a:latin typeface="Calibri" panose="020F0502020204030204" pitchFamily="34" charset="0"/>
                        </a:rPr>
                        <a:t>Tangled</a:t>
                      </a:r>
                      <a:r>
                        <a:rPr lang="de-DE" dirty="0">
                          <a:latin typeface="Calibri" panose="020F0502020204030204" pitchFamily="34" charset="0"/>
                        </a:rPr>
                        <a:t> Working </a:t>
                      </a:r>
                      <a:r>
                        <a:rPr lang="de-DE" dirty="0" err="1">
                          <a:latin typeface="Calibri" panose="020F0502020204030204" pitchFamily="34" charset="0"/>
                        </a:rPr>
                        <a:t>Copy</a:t>
                      </a:r>
                      <a:r>
                        <a:rPr lang="de-DE" dirty="0">
                          <a:latin typeface="Calibri" panose="020F0502020204030204" pitchFamily="34" charset="0"/>
                        </a:rPr>
                        <a:t> Problem” durch die </a:t>
                      </a:r>
                      <a:r>
                        <a:rPr lang="de-DE" dirty="0" err="1">
                          <a:latin typeface="Calibri" panose="020F0502020204030204" pitchFamily="34" charset="0"/>
                        </a:rPr>
                        <a:t>staging</a:t>
                      </a:r>
                      <a:r>
                        <a:rPr lang="de-DE" dirty="0">
                          <a:latin typeface="Calibri" panose="020F0502020204030204" pitchFamily="34" charset="0"/>
                        </a:rPr>
                        <a:t> </a:t>
                      </a:r>
                      <a:r>
                        <a:rPr lang="de-DE" dirty="0" err="1">
                          <a:latin typeface="Calibri" panose="020F0502020204030204" pitchFamily="34" charset="0"/>
                        </a:rPr>
                        <a:t>area</a:t>
                      </a:r>
                      <a:endParaRPr lang="de-DE" dirty="0">
                        <a:latin typeface="Calibri" panose="020F0502020204030204" pitchFamily="34" charset="0"/>
                      </a:endParaRPr>
                    </a:p>
                  </a:txBody>
                  <a:tcPr>
                    <a:solidFill>
                      <a:schemeClr val="accent6"/>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0036334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36</a:t>
            </a:fld>
            <a:endParaRPr lang="de-DE"/>
          </a:p>
        </p:txBody>
      </p:sp>
      <p:sp>
        <p:nvSpPr>
          <p:cNvPr id="4" name="Textplatzhalter 3"/>
          <p:cNvSpPr>
            <a:spLocks noGrp="1"/>
          </p:cNvSpPr>
          <p:nvPr>
            <p:ph type="body" sz="quarter" idx="11"/>
          </p:nvPr>
        </p:nvSpPr>
        <p:spPr/>
        <p:txBody>
          <a:bodyPr/>
          <a:lstStyle/>
          <a:p>
            <a:r>
              <a:rPr lang="de-DE" dirty="0"/>
              <a:t>Vor und Nachteile</a:t>
            </a:r>
          </a:p>
        </p:txBody>
      </p:sp>
      <p:sp>
        <p:nvSpPr>
          <p:cNvPr id="5" name="Titel 4"/>
          <p:cNvSpPr>
            <a:spLocks noGrp="1"/>
          </p:cNvSpPr>
          <p:nvPr>
            <p:ph type="title"/>
          </p:nvPr>
        </p:nvSpPr>
        <p:spPr/>
        <p:txBody>
          <a:bodyPr/>
          <a:lstStyle/>
          <a:p>
            <a:r>
              <a:rPr lang="de-DE" dirty="0"/>
              <a:t>Git versus SVN</a:t>
            </a:r>
          </a:p>
        </p:txBody>
      </p:sp>
      <p:graphicFrame>
        <p:nvGraphicFramePr>
          <p:cNvPr id="10" name="Tabelle 9"/>
          <p:cNvGraphicFramePr>
            <a:graphicFrameLocks noGrp="1"/>
          </p:cNvGraphicFramePr>
          <p:nvPr>
            <p:extLst>
              <p:ext uri="{D42A27DB-BD31-4B8C-83A1-F6EECF244321}">
                <p14:modId xmlns:p14="http://schemas.microsoft.com/office/powerpoint/2010/main" val="4221429769"/>
              </p:ext>
            </p:extLst>
          </p:nvPr>
        </p:nvGraphicFramePr>
        <p:xfrm>
          <a:off x="205575" y="1459706"/>
          <a:ext cx="9014624" cy="3134360"/>
        </p:xfrm>
        <a:graphic>
          <a:graphicData uri="http://schemas.openxmlformats.org/drawingml/2006/table">
            <a:tbl>
              <a:tblPr firstRow="1" bandRow="1">
                <a:tableStyleId>{3C2FFA5D-87B4-456A-9821-1D502468CF0F}</a:tableStyleId>
              </a:tblPr>
              <a:tblGrid>
                <a:gridCol w="4507312">
                  <a:extLst>
                    <a:ext uri="{9D8B030D-6E8A-4147-A177-3AD203B41FA5}">
                      <a16:colId xmlns:a16="http://schemas.microsoft.com/office/drawing/2014/main" val="20000"/>
                    </a:ext>
                  </a:extLst>
                </a:gridCol>
                <a:gridCol w="4507312">
                  <a:extLst>
                    <a:ext uri="{9D8B030D-6E8A-4147-A177-3AD203B41FA5}">
                      <a16:colId xmlns:a16="http://schemas.microsoft.com/office/drawing/2014/main" val="20001"/>
                    </a:ext>
                  </a:extLst>
                </a:gridCol>
              </a:tblGrid>
              <a:tr h="370840">
                <a:tc>
                  <a:txBody>
                    <a:bodyPr/>
                    <a:lstStyle/>
                    <a:p>
                      <a:r>
                        <a:rPr lang="de-DE" sz="1800" kern="1200" dirty="0">
                          <a:effectLst/>
                          <a:latin typeface="Calibri" panose="020F0502020204030204" pitchFamily="34" charset="0"/>
                        </a:rPr>
                        <a:t>Einsatz von SVN</a:t>
                      </a:r>
                      <a:endParaRPr lang="de-DE" dirty="0">
                        <a:latin typeface="Calibri" panose="020F0502020204030204" pitchFamily="34" charset="0"/>
                      </a:endParaRPr>
                    </a:p>
                  </a:txBody>
                  <a:tcPr/>
                </a:tc>
                <a:tc>
                  <a:txBody>
                    <a:bodyPr/>
                    <a:lstStyle/>
                    <a:p>
                      <a:r>
                        <a:rPr lang="de-DE" sz="1800" kern="1200" dirty="0">
                          <a:effectLst/>
                          <a:latin typeface="Calibri" panose="020F0502020204030204" pitchFamily="34" charset="0"/>
                        </a:rPr>
                        <a:t>Einsatz von Git</a:t>
                      </a:r>
                      <a:endParaRPr lang="de-DE" dirty="0">
                        <a:latin typeface="Calibri" panose="020F0502020204030204" pitchFamily="34" charset="0"/>
                      </a:endParaRPr>
                    </a:p>
                  </a:txBody>
                  <a:tcPr/>
                </a:tc>
                <a:extLst>
                  <a:ext uri="{0D108BD9-81ED-4DB2-BD59-A6C34878D82A}">
                    <a16:rowId xmlns:a16="http://schemas.microsoft.com/office/drawing/2014/main" val="10000"/>
                  </a:ext>
                </a:extLst>
              </a:tr>
              <a:tr h="370840">
                <a:tc>
                  <a:txBody>
                    <a:bodyPr/>
                    <a:lstStyle/>
                    <a:p>
                      <a:r>
                        <a:rPr lang="en-US" dirty="0">
                          <a:latin typeface="Calibri" panose="020F0502020204030204" pitchFamily="34" charset="0"/>
                        </a:rPr>
                        <a:t>Single Point of Failure (Server)</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latin typeface="Calibri" panose="020F0502020204030204" pitchFamily="34" charset="0"/>
                        </a:rPr>
                        <a:t>Kein</a:t>
                      </a:r>
                      <a:r>
                        <a:rPr lang="en-US" dirty="0">
                          <a:latin typeface="Calibri" panose="020F0502020204030204" pitchFamily="34" charset="0"/>
                        </a:rPr>
                        <a:t> Single Point of Failure</a:t>
                      </a:r>
                      <a:endParaRPr lang="de-DE" dirty="0">
                        <a:latin typeface="Calibri" panose="020F0502020204030204" pitchFamily="34" charset="0"/>
                      </a:endParaRPr>
                    </a:p>
                  </a:txBody>
                  <a:tcPr>
                    <a:solidFill>
                      <a:schemeClr val="accent6"/>
                    </a:solidFill>
                  </a:tcPr>
                </a:tc>
                <a:extLst>
                  <a:ext uri="{0D108BD9-81ED-4DB2-BD59-A6C34878D82A}">
                    <a16:rowId xmlns:a16="http://schemas.microsoft.com/office/drawing/2014/main" val="10001"/>
                  </a:ext>
                </a:extLst>
              </a:tr>
              <a:tr h="370840">
                <a:tc>
                  <a:txBody>
                    <a:bodyPr/>
                    <a:lstStyle/>
                    <a:p>
                      <a:r>
                        <a:rPr lang="de-DE" dirty="0">
                          <a:latin typeface="Calibri" panose="020F0502020204030204" pitchFamily="34" charset="0"/>
                        </a:rPr>
                        <a:t>Netzwerkzugang notwendig</a:t>
                      </a: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Viele Operationen auch lokal verfügbar</a:t>
                      </a:r>
                    </a:p>
                  </a:txBody>
                  <a:tcPr>
                    <a:solidFill>
                      <a:schemeClr val="accent6"/>
                    </a:solidFill>
                  </a:tcPr>
                </a:tc>
                <a:extLst>
                  <a:ext uri="{0D108BD9-81ED-4DB2-BD59-A6C34878D82A}">
                    <a16:rowId xmlns:a16="http://schemas.microsoft.com/office/drawing/2014/main" val="10002"/>
                  </a:ext>
                </a:extLst>
              </a:tr>
              <a:tr h="370840">
                <a:tc>
                  <a:txBody>
                    <a:bodyPr/>
                    <a:lstStyle/>
                    <a:p>
                      <a:r>
                        <a:rPr lang="de-DE" dirty="0">
                          <a:latin typeface="Calibri" panose="020F0502020204030204" pitchFamily="34" charset="0"/>
                        </a:rPr>
                        <a:t>Langsamere netzabhängige Operationen</a:t>
                      </a: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Viele schnelle lokale Operationen</a:t>
                      </a:r>
                    </a:p>
                  </a:txBody>
                  <a:tcPr>
                    <a:solidFill>
                      <a:schemeClr val="accent6"/>
                    </a:solidFill>
                  </a:tcPr>
                </a:tc>
                <a:extLst>
                  <a:ext uri="{0D108BD9-81ED-4DB2-BD59-A6C34878D82A}">
                    <a16:rowId xmlns:a16="http://schemas.microsoft.com/office/drawing/2014/main" val="10003"/>
                  </a:ext>
                </a:extLst>
              </a:tr>
              <a:tr h="370840">
                <a:tc>
                  <a:txBody>
                    <a:bodyPr/>
                    <a:lstStyle/>
                    <a:p>
                      <a:r>
                        <a:rPr lang="de-DE" dirty="0">
                          <a:latin typeface="Calibri" panose="020F0502020204030204" pitchFamily="34" charset="0"/>
                        </a:rPr>
                        <a:t>Niedriger Schutz gegen Datenverlust</a:t>
                      </a: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Redundante Datenhaltung ohne weitere Systeme erhöht Datensicherheit</a:t>
                      </a:r>
                    </a:p>
                  </a:txBody>
                  <a:tcPr>
                    <a:solidFill>
                      <a:schemeClr val="accent6"/>
                    </a:solidFill>
                  </a:tcPr>
                </a:tc>
                <a:extLst>
                  <a:ext uri="{0D108BD9-81ED-4DB2-BD59-A6C34878D82A}">
                    <a16:rowId xmlns:a16="http://schemas.microsoft.com/office/drawing/2014/main" val="10004"/>
                  </a:ext>
                </a:extLst>
              </a:tr>
              <a:tr h="370840">
                <a:tc>
                  <a:txBody>
                    <a:bodyPr/>
                    <a:lstStyle/>
                    <a:p>
                      <a:r>
                        <a:rPr lang="de-DE" dirty="0" err="1">
                          <a:latin typeface="Calibri" panose="020F0502020204030204" pitchFamily="34" charset="0"/>
                        </a:rPr>
                        <a:t>Tangled</a:t>
                      </a:r>
                      <a:r>
                        <a:rPr lang="de-DE" dirty="0">
                          <a:latin typeface="Calibri" panose="020F0502020204030204" pitchFamily="34" charset="0"/>
                        </a:rPr>
                        <a:t> Working </a:t>
                      </a:r>
                      <a:r>
                        <a:rPr lang="de-DE" dirty="0" err="1">
                          <a:latin typeface="Calibri" panose="020F0502020204030204" pitchFamily="34" charset="0"/>
                        </a:rPr>
                        <a:t>Copy</a:t>
                      </a:r>
                      <a:r>
                        <a:rPr lang="de-DE" dirty="0">
                          <a:latin typeface="Calibri" panose="020F0502020204030204" pitchFamily="34" charset="0"/>
                        </a:rPr>
                        <a:t> Problem</a:t>
                      </a: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Beseitigung des </a:t>
                      </a:r>
                      <a:r>
                        <a:rPr lang="de-DE" dirty="0" err="1">
                          <a:latin typeface="Calibri" panose="020F0502020204030204" pitchFamily="34" charset="0"/>
                        </a:rPr>
                        <a:t>Tangled</a:t>
                      </a:r>
                      <a:r>
                        <a:rPr lang="de-DE" dirty="0">
                          <a:latin typeface="Calibri" panose="020F0502020204030204" pitchFamily="34" charset="0"/>
                        </a:rPr>
                        <a:t> Working </a:t>
                      </a:r>
                      <a:r>
                        <a:rPr lang="de-DE" dirty="0" err="1">
                          <a:latin typeface="Calibri" panose="020F0502020204030204" pitchFamily="34" charset="0"/>
                        </a:rPr>
                        <a:t>Copy</a:t>
                      </a:r>
                      <a:r>
                        <a:rPr lang="de-DE" dirty="0">
                          <a:latin typeface="Calibri" panose="020F0502020204030204" pitchFamily="34" charset="0"/>
                        </a:rPr>
                        <a:t> Problem” durch die </a:t>
                      </a:r>
                      <a:r>
                        <a:rPr lang="de-DE" dirty="0" err="1">
                          <a:latin typeface="Calibri" panose="020F0502020204030204" pitchFamily="34" charset="0"/>
                        </a:rPr>
                        <a:t>staging</a:t>
                      </a:r>
                      <a:r>
                        <a:rPr lang="de-DE" dirty="0">
                          <a:latin typeface="Calibri" panose="020F0502020204030204" pitchFamily="34" charset="0"/>
                        </a:rPr>
                        <a:t> </a:t>
                      </a:r>
                      <a:r>
                        <a:rPr lang="de-DE" dirty="0" err="1">
                          <a:latin typeface="Calibri" panose="020F0502020204030204" pitchFamily="34" charset="0"/>
                        </a:rPr>
                        <a:t>area</a:t>
                      </a:r>
                      <a:endParaRPr lang="de-DE" dirty="0">
                        <a:latin typeface="Calibri" panose="020F0502020204030204" pitchFamily="34" charset="0"/>
                      </a:endParaRPr>
                    </a:p>
                  </a:txBody>
                  <a:tcPr>
                    <a:solidFill>
                      <a:schemeClr val="accent6"/>
                    </a:solidFill>
                  </a:tcPr>
                </a:tc>
                <a:extLst>
                  <a:ext uri="{0D108BD9-81ED-4DB2-BD59-A6C34878D82A}">
                    <a16:rowId xmlns:a16="http://schemas.microsoft.com/office/drawing/2014/main" val="10005"/>
                  </a:ext>
                </a:extLst>
              </a:tr>
              <a:tr h="370840">
                <a:tc>
                  <a:txBody>
                    <a:bodyPr/>
                    <a:lstStyle/>
                    <a:p>
                      <a:r>
                        <a:rPr lang="de-DE" dirty="0">
                          <a:latin typeface="Calibri" panose="020F0502020204030204" pitchFamily="34" charset="0"/>
                        </a:rPr>
                        <a:t>Umständliches und fehleranfälliges </a:t>
                      </a:r>
                      <a:r>
                        <a:rPr lang="de-DE" dirty="0" err="1">
                          <a:latin typeface="Calibri" panose="020F0502020204030204" pitchFamily="34" charset="0"/>
                        </a:rPr>
                        <a:t>Branching</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Simples und komfortables </a:t>
                      </a:r>
                      <a:r>
                        <a:rPr lang="de-DE" dirty="0" err="1">
                          <a:latin typeface="Calibri" panose="020F0502020204030204" pitchFamily="34" charset="0"/>
                        </a:rPr>
                        <a:t>Branching</a:t>
                      </a:r>
                      <a:endParaRPr lang="de-DE" dirty="0">
                        <a:latin typeface="Calibri" panose="020F0502020204030204" pitchFamily="34" charset="0"/>
                      </a:endParaRPr>
                    </a:p>
                  </a:txBody>
                  <a:tcPr>
                    <a:solidFill>
                      <a:schemeClr val="accent6"/>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8951511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37</a:t>
            </a:fld>
            <a:endParaRPr lang="de-DE"/>
          </a:p>
        </p:txBody>
      </p:sp>
      <p:sp>
        <p:nvSpPr>
          <p:cNvPr id="4" name="Textplatzhalter 3"/>
          <p:cNvSpPr>
            <a:spLocks noGrp="1"/>
          </p:cNvSpPr>
          <p:nvPr>
            <p:ph type="body" sz="quarter" idx="11"/>
          </p:nvPr>
        </p:nvSpPr>
        <p:spPr/>
        <p:txBody>
          <a:bodyPr/>
          <a:lstStyle/>
          <a:p>
            <a:r>
              <a:rPr lang="de-DE" dirty="0"/>
              <a:t>Vor und Nachteile</a:t>
            </a:r>
          </a:p>
        </p:txBody>
      </p:sp>
      <p:sp>
        <p:nvSpPr>
          <p:cNvPr id="5" name="Titel 4"/>
          <p:cNvSpPr>
            <a:spLocks noGrp="1"/>
          </p:cNvSpPr>
          <p:nvPr>
            <p:ph type="title"/>
          </p:nvPr>
        </p:nvSpPr>
        <p:spPr/>
        <p:txBody>
          <a:bodyPr/>
          <a:lstStyle/>
          <a:p>
            <a:r>
              <a:rPr lang="de-DE" dirty="0"/>
              <a:t>Git versus SVN</a:t>
            </a:r>
          </a:p>
        </p:txBody>
      </p:sp>
      <p:graphicFrame>
        <p:nvGraphicFramePr>
          <p:cNvPr id="10" name="Tabelle 9"/>
          <p:cNvGraphicFramePr>
            <a:graphicFrameLocks noGrp="1"/>
          </p:cNvGraphicFramePr>
          <p:nvPr>
            <p:extLst>
              <p:ext uri="{D42A27DB-BD31-4B8C-83A1-F6EECF244321}">
                <p14:modId xmlns:p14="http://schemas.microsoft.com/office/powerpoint/2010/main" val="2215127685"/>
              </p:ext>
            </p:extLst>
          </p:nvPr>
        </p:nvGraphicFramePr>
        <p:xfrm>
          <a:off x="205575" y="1459706"/>
          <a:ext cx="9014624" cy="3505200"/>
        </p:xfrm>
        <a:graphic>
          <a:graphicData uri="http://schemas.openxmlformats.org/drawingml/2006/table">
            <a:tbl>
              <a:tblPr firstRow="1" bandRow="1">
                <a:tableStyleId>{3C2FFA5D-87B4-456A-9821-1D502468CF0F}</a:tableStyleId>
              </a:tblPr>
              <a:tblGrid>
                <a:gridCol w="4507312">
                  <a:extLst>
                    <a:ext uri="{9D8B030D-6E8A-4147-A177-3AD203B41FA5}">
                      <a16:colId xmlns:a16="http://schemas.microsoft.com/office/drawing/2014/main" val="20000"/>
                    </a:ext>
                  </a:extLst>
                </a:gridCol>
                <a:gridCol w="4507312">
                  <a:extLst>
                    <a:ext uri="{9D8B030D-6E8A-4147-A177-3AD203B41FA5}">
                      <a16:colId xmlns:a16="http://schemas.microsoft.com/office/drawing/2014/main" val="20001"/>
                    </a:ext>
                  </a:extLst>
                </a:gridCol>
              </a:tblGrid>
              <a:tr h="370840">
                <a:tc>
                  <a:txBody>
                    <a:bodyPr/>
                    <a:lstStyle/>
                    <a:p>
                      <a:r>
                        <a:rPr lang="de-DE" sz="1800" kern="1200" dirty="0">
                          <a:effectLst/>
                          <a:latin typeface="Calibri" panose="020F0502020204030204" pitchFamily="34" charset="0"/>
                        </a:rPr>
                        <a:t>Einsatz von SVN</a:t>
                      </a:r>
                      <a:endParaRPr lang="de-DE" dirty="0">
                        <a:latin typeface="Calibri" panose="020F0502020204030204" pitchFamily="34" charset="0"/>
                      </a:endParaRPr>
                    </a:p>
                  </a:txBody>
                  <a:tcPr/>
                </a:tc>
                <a:tc>
                  <a:txBody>
                    <a:bodyPr/>
                    <a:lstStyle/>
                    <a:p>
                      <a:r>
                        <a:rPr lang="de-DE" sz="1800" kern="1200" dirty="0">
                          <a:effectLst/>
                          <a:latin typeface="Calibri" panose="020F0502020204030204" pitchFamily="34" charset="0"/>
                        </a:rPr>
                        <a:t>Einsatz von Git</a:t>
                      </a:r>
                      <a:endParaRPr lang="de-DE" dirty="0">
                        <a:latin typeface="Calibri" panose="020F0502020204030204" pitchFamily="34" charset="0"/>
                      </a:endParaRPr>
                    </a:p>
                  </a:txBody>
                  <a:tcPr/>
                </a:tc>
                <a:extLst>
                  <a:ext uri="{0D108BD9-81ED-4DB2-BD59-A6C34878D82A}">
                    <a16:rowId xmlns:a16="http://schemas.microsoft.com/office/drawing/2014/main" val="10000"/>
                  </a:ext>
                </a:extLst>
              </a:tr>
              <a:tr h="370840">
                <a:tc>
                  <a:txBody>
                    <a:bodyPr/>
                    <a:lstStyle/>
                    <a:p>
                      <a:r>
                        <a:rPr lang="en-US" dirty="0">
                          <a:latin typeface="Calibri" panose="020F0502020204030204" pitchFamily="34" charset="0"/>
                        </a:rPr>
                        <a:t>Single Point of Failure (Server)</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latin typeface="Calibri" panose="020F0502020204030204" pitchFamily="34" charset="0"/>
                        </a:rPr>
                        <a:t>Kein</a:t>
                      </a:r>
                      <a:r>
                        <a:rPr lang="en-US" dirty="0">
                          <a:latin typeface="Calibri" panose="020F0502020204030204" pitchFamily="34" charset="0"/>
                        </a:rPr>
                        <a:t> Single Point of Failure</a:t>
                      </a:r>
                      <a:endParaRPr lang="de-DE" dirty="0">
                        <a:latin typeface="Calibri" panose="020F0502020204030204" pitchFamily="34" charset="0"/>
                      </a:endParaRPr>
                    </a:p>
                  </a:txBody>
                  <a:tcPr>
                    <a:solidFill>
                      <a:schemeClr val="accent6"/>
                    </a:solidFill>
                  </a:tcPr>
                </a:tc>
                <a:extLst>
                  <a:ext uri="{0D108BD9-81ED-4DB2-BD59-A6C34878D82A}">
                    <a16:rowId xmlns:a16="http://schemas.microsoft.com/office/drawing/2014/main" val="10001"/>
                  </a:ext>
                </a:extLst>
              </a:tr>
              <a:tr h="370840">
                <a:tc>
                  <a:txBody>
                    <a:bodyPr/>
                    <a:lstStyle/>
                    <a:p>
                      <a:r>
                        <a:rPr lang="de-DE" dirty="0">
                          <a:latin typeface="Calibri" panose="020F0502020204030204" pitchFamily="34" charset="0"/>
                        </a:rPr>
                        <a:t>Netzwerkzugang notwendig</a:t>
                      </a: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Viele Operationen auch lokal verfügbar</a:t>
                      </a:r>
                    </a:p>
                  </a:txBody>
                  <a:tcPr>
                    <a:solidFill>
                      <a:schemeClr val="accent6"/>
                    </a:solidFill>
                  </a:tcPr>
                </a:tc>
                <a:extLst>
                  <a:ext uri="{0D108BD9-81ED-4DB2-BD59-A6C34878D82A}">
                    <a16:rowId xmlns:a16="http://schemas.microsoft.com/office/drawing/2014/main" val="10002"/>
                  </a:ext>
                </a:extLst>
              </a:tr>
              <a:tr h="370840">
                <a:tc>
                  <a:txBody>
                    <a:bodyPr/>
                    <a:lstStyle/>
                    <a:p>
                      <a:r>
                        <a:rPr lang="de-DE" dirty="0">
                          <a:latin typeface="Calibri" panose="020F0502020204030204" pitchFamily="34" charset="0"/>
                        </a:rPr>
                        <a:t>Langsamere netzabhängige Operationen</a:t>
                      </a: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Viele schnelle lokale Operationen</a:t>
                      </a:r>
                    </a:p>
                  </a:txBody>
                  <a:tcPr>
                    <a:solidFill>
                      <a:schemeClr val="accent6"/>
                    </a:solidFill>
                  </a:tcPr>
                </a:tc>
                <a:extLst>
                  <a:ext uri="{0D108BD9-81ED-4DB2-BD59-A6C34878D82A}">
                    <a16:rowId xmlns:a16="http://schemas.microsoft.com/office/drawing/2014/main" val="10003"/>
                  </a:ext>
                </a:extLst>
              </a:tr>
              <a:tr h="370840">
                <a:tc>
                  <a:txBody>
                    <a:bodyPr/>
                    <a:lstStyle/>
                    <a:p>
                      <a:r>
                        <a:rPr lang="de-DE" dirty="0">
                          <a:latin typeface="Calibri" panose="020F0502020204030204" pitchFamily="34" charset="0"/>
                        </a:rPr>
                        <a:t>Niedriger Schutz gegen Datenverlust</a:t>
                      </a: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Redundante Datenhaltung ohne weitere Systeme erhöht Datensicherheit</a:t>
                      </a:r>
                    </a:p>
                  </a:txBody>
                  <a:tcPr>
                    <a:solidFill>
                      <a:schemeClr val="accent6"/>
                    </a:solidFill>
                  </a:tcPr>
                </a:tc>
                <a:extLst>
                  <a:ext uri="{0D108BD9-81ED-4DB2-BD59-A6C34878D82A}">
                    <a16:rowId xmlns:a16="http://schemas.microsoft.com/office/drawing/2014/main" val="10004"/>
                  </a:ext>
                </a:extLst>
              </a:tr>
              <a:tr h="370840">
                <a:tc>
                  <a:txBody>
                    <a:bodyPr/>
                    <a:lstStyle/>
                    <a:p>
                      <a:r>
                        <a:rPr lang="de-DE" dirty="0" err="1">
                          <a:latin typeface="Calibri" panose="020F0502020204030204" pitchFamily="34" charset="0"/>
                        </a:rPr>
                        <a:t>Tangled</a:t>
                      </a:r>
                      <a:r>
                        <a:rPr lang="de-DE" dirty="0">
                          <a:latin typeface="Calibri" panose="020F0502020204030204" pitchFamily="34" charset="0"/>
                        </a:rPr>
                        <a:t> Working </a:t>
                      </a:r>
                      <a:r>
                        <a:rPr lang="de-DE" dirty="0" err="1">
                          <a:latin typeface="Calibri" panose="020F0502020204030204" pitchFamily="34" charset="0"/>
                        </a:rPr>
                        <a:t>Copy</a:t>
                      </a:r>
                      <a:r>
                        <a:rPr lang="de-DE" dirty="0">
                          <a:latin typeface="Calibri" panose="020F0502020204030204" pitchFamily="34" charset="0"/>
                        </a:rPr>
                        <a:t> Problem</a:t>
                      </a: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Beseitigung des </a:t>
                      </a:r>
                      <a:r>
                        <a:rPr lang="de-DE" dirty="0" err="1">
                          <a:latin typeface="Calibri" panose="020F0502020204030204" pitchFamily="34" charset="0"/>
                        </a:rPr>
                        <a:t>Tangled</a:t>
                      </a:r>
                      <a:r>
                        <a:rPr lang="de-DE" dirty="0">
                          <a:latin typeface="Calibri" panose="020F0502020204030204" pitchFamily="34" charset="0"/>
                        </a:rPr>
                        <a:t> Working </a:t>
                      </a:r>
                      <a:r>
                        <a:rPr lang="de-DE" dirty="0" err="1">
                          <a:latin typeface="Calibri" panose="020F0502020204030204" pitchFamily="34" charset="0"/>
                        </a:rPr>
                        <a:t>Copy</a:t>
                      </a:r>
                      <a:r>
                        <a:rPr lang="de-DE" dirty="0">
                          <a:latin typeface="Calibri" panose="020F0502020204030204" pitchFamily="34" charset="0"/>
                        </a:rPr>
                        <a:t> Problem” durch die </a:t>
                      </a:r>
                      <a:r>
                        <a:rPr lang="de-DE" dirty="0" err="1">
                          <a:latin typeface="Calibri" panose="020F0502020204030204" pitchFamily="34" charset="0"/>
                        </a:rPr>
                        <a:t>staging</a:t>
                      </a:r>
                      <a:r>
                        <a:rPr lang="de-DE" dirty="0">
                          <a:latin typeface="Calibri" panose="020F0502020204030204" pitchFamily="34" charset="0"/>
                        </a:rPr>
                        <a:t> </a:t>
                      </a:r>
                      <a:r>
                        <a:rPr lang="de-DE" dirty="0" err="1">
                          <a:latin typeface="Calibri" panose="020F0502020204030204" pitchFamily="34" charset="0"/>
                        </a:rPr>
                        <a:t>area</a:t>
                      </a:r>
                      <a:endParaRPr lang="de-DE" dirty="0">
                        <a:latin typeface="Calibri" panose="020F0502020204030204" pitchFamily="34" charset="0"/>
                      </a:endParaRPr>
                    </a:p>
                  </a:txBody>
                  <a:tcPr>
                    <a:solidFill>
                      <a:schemeClr val="accent6"/>
                    </a:solidFill>
                  </a:tcPr>
                </a:tc>
                <a:extLst>
                  <a:ext uri="{0D108BD9-81ED-4DB2-BD59-A6C34878D82A}">
                    <a16:rowId xmlns:a16="http://schemas.microsoft.com/office/drawing/2014/main" val="10005"/>
                  </a:ext>
                </a:extLst>
              </a:tr>
              <a:tr h="370840">
                <a:tc>
                  <a:txBody>
                    <a:bodyPr/>
                    <a:lstStyle/>
                    <a:p>
                      <a:r>
                        <a:rPr lang="de-DE" dirty="0">
                          <a:latin typeface="Calibri" panose="020F0502020204030204" pitchFamily="34" charset="0"/>
                        </a:rPr>
                        <a:t>Umständliches und fehleranfälliges </a:t>
                      </a:r>
                      <a:r>
                        <a:rPr lang="de-DE" dirty="0" err="1">
                          <a:latin typeface="Calibri" panose="020F0502020204030204" pitchFamily="34" charset="0"/>
                        </a:rPr>
                        <a:t>Branching</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Simples und komfortables </a:t>
                      </a:r>
                      <a:r>
                        <a:rPr lang="de-DE" dirty="0" err="1">
                          <a:latin typeface="Calibri" panose="020F0502020204030204" pitchFamily="34" charset="0"/>
                        </a:rPr>
                        <a:t>Branching</a:t>
                      </a:r>
                      <a:endParaRPr lang="de-DE" dirty="0">
                        <a:latin typeface="Calibri" panose="020F0502020204030204" pitchFamily="34" charset="0"/>
                      </a:endParaRPr>
                    </a:p>
                  </a:txBody>
                  <a:tcPr>
                    <a:solidFill>
                      <a:schemeClr val="accent6"/>
                    </a:solidFill>
                  </a:tcPr>
                </a:tc>
                <a:extLst>
                  <a:ext uri="{0D108BD9-81ED-4DB2-BD59-A6C34878D82A}">
                    <a16:rowId xmlns:a16="http://schemas.microsoft.com/office/drawing/2014/main" val="10006"/>
                  </a:ext>
                </a:extLst>
              </a:tr>
              <a:tr h="370840">
                <a:tc>
                  <a:txBody>
                    <a:bodyPr/>
                    <a:lstStyle/>
                    <a:p>
                      <a:r>
                        <a:rPr lang="de-DE" dirty="0">
                          <a:latin typeface="Calibri" panose="020F0502020204030204" pitchFamily="34" charset="0"/>
                        </a:rPr>
                        <a:t>Weniger Speicherbedarf</a:t>
                      </a:r>
                    </a:p>
                  </a:txBody>
                  <a:tcPr>
                    <a:solidFill>
                      <a:schemeClr val="accent6">
                        <a:alpha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Höherer Speicherbedarf</a:t>
                      </a:r>
                    </a:p>
                  </a:txBody>
                  <a:tcPr>
                    <a:solidFill>
                      <a:schemeClr val="accent5">
                        <a:alpha val="4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6134152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38</a:t>
            </a:fld>
            <a:endParaRPr lang="de-DE"/>
          </a:p>
        </p:txBody>
      </p:sp>
      <p:sp>
        <p:nvSpPr>
          <p:cNvPr id="4" name="Textplatzhalter 3"/>
          <p:cNvSpPr>
            <a:spLocks noGrp="1"/>
          </p:cNvSpPr>
          <p:nvPr>
            <p:ph type="body" sz="quarter" idx="11"/>
          </p:nvPr>
        </p:nvSpPr>
        <p:spPr/>
        <p:txBody>
          <a:bodyPr/>
          <a:lstStyle/>
          <a:p>
            <a:r>
              <a:rPr lang="de-DE" dirty="0"/>
              <a:t>Vor und Nachteile</a:t>
            </a:r>
          </a:p>
        </p:txBody>
      </p:sp>
      <p:sp>
        <p:nvSpPr>
          <p:cNvPr id="5" name="Titel 4"/>
          <p:cNvSpPr>
            <a:spLocks noGrp="1"/>
          </p:cNvSpPr>
          <p:nvPr>
            <p:ph type="title"/>
          </p:nvPr>
        </p:nvSpPr>
        <p:spPr/>
        <p:txBody>
          <a:bodyPr/>
          <a:lstStyle/>
          <a:p>
            <a:r>
              <a:rPr lang="de-DE" dirty="0"/>
              <a:t>Git versus SVN</a:t>
            </a:r>
          </a:p>
        </p:txBody>
      </p:sp>
      <p:graphicFrame>
        <p:nvGraphicFramePr>
          <p:cNvPr id="10" name="Tabelle 9"/>
          <p:cNvGraphicFramePr>
            <a:graphicFrameLocks noGrp="1"/>
          </p:cNvGraphicFramePr>
          <p:nvPr>
            <p:extLst>
              <p:ext uri="{D42A27DB-BD31-4B8C-83A1-F6EECF244321}">
                <p14:modId xmlns:p14="http://schemas.microsoft.com/office/powerpoint/2010/main" val="3282297596"/>
              </p:ext>
            </p:extLst>
          </p:nvPr>
        </p:nvGraphicFramePr>
        <p:xfrm>
          <a:off x="205575" y="1459706"/>
          <a:ext cx="9014624" cy="3876040"/>
        </p:xfrm>
        <a:graphic>
          <a:graphicData uri="http://schemas.openxmlformats.org/drawingml/2006/table">
            <a:tbl>
              <a:tblPr firstRow="1" bandRow="1">
                <a:tableStyleId>{3C2FFA5D-87B4-456A-9821-1D502468CF0F}</a:tableStyleId>
              </a:tblPr>
              <a:tblGrid>
                <a:gridCol w="4507312">
                  <a:extLst>
                    <a:ext uri="{9D8B030D-6E8A-4147-A177-3AD203B41FA5}">
                      <a16:colId xmlns:a16="http://schemas.microsoft.com/office/drawing/2014/main" val="20000"/>
                    </a:ext>
                  </a:extLst>
                </a:gridCol>
                <a:gridCol w="4507312">
                  <a:extLst>
                    <a:ext uri="{9D8B030D-6E8A-4147-A177-3AD203B41FA5}">
                      <a16:colId xmlns:a16="http://schemas.microsoft.com/office/drawing/2014/main" val="20001"/>
                    </a:ext>
                  </a:extLst>
                </a:gridCol>
              </a:tblGrid>
              <a:tr h="370840">
                <a:tc>
                  <a:txBody>
                    <a:bodyPr/>
                    <a:lstStyle/>
                    <a:p>
                      <a:r>
                        <a:rPr lang="de-DE" sz="1800" kern="1200" dirty="0">
                          <a:effectLst/>
                          <a:latin typeface="Calibri" panose="020F0502020204030204" pitchFamily="34" charset="0"/>
                        </a:rPr>
                        <a:t>Einsatz von SVN</a:t>
                      </a:r>
                      <a:endParaRPr lang="de-DE" dirty="0">
                        <a:latin typeface="Calibri" panose="020F0502020204030204" pitchFamily="34" charset="0"/>
                      </a:endParaRPr>
                    </a:p>
                  </a:txBody>
                  <a:tcPr/>
                </a:tc>
                <a:tc>
                  <a:txBody>
                    <a:bodyPr/>
                    <a:lstStyle/>
                    <a:p>
                      <a:r>
                        <a:rPr lang="de-DE" sz="1800" kern="1200" dirty="0">
                          <a:effectLst/>
                          <a:latin typeface="Calibri" panose="020F0502020204030204" pitchFamily="34" charset="0"/>
                        </a:rPr>
                        <a:t>Einsatz von Git</a:t>
                      </a:r>
                      <a:endParaRPr lang="de-DE" dirty="0">
                        <a:latin typeface="Calibri" panose="020F0502020204030204" pitchFamily="34" charset="0"/>
                      </a:endParaRPr>
                    </a:p>
                  </a:txBody>
                  <a:tcPr/>
                </a:tc>
                <a:extLst>
                  <a:ext uri="{0D108BD9-81ED-4DB2-BD59-A6C34878D82A}">
                    <a16:rowId xmlns:a16="http://schemas.microsoft.com/office/drawing/2014/main" val="10000"/>
                  </a:ext>
                </a:extLst>
              </a:tr>
              <a:tr h="370840">
                <a:tc>
                  <a:txBody>
                    <a:bodyPr/>
                    <a:lstStyle/>
                    <a:p>
                      <a:r>
                        <a:rPr lang="en-US" dirty="0">
                          <a:latin typeface="Calibri" panose="020F0502020204030204" pitchFamily="34" charset="0"/>
                        </a:rPr>
                        <a:t>Single Point of Failure (Server)</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latin typeface="Calibri" panose="020F0502020204030204" pitchFamily="34" charset="0"/>
                        </a:rPr>
                        <a:t>Kein</a:t>
                      </a:r>
                      <a:r>
                        <a:rPr lang="en-US" dirty="0">
                          <a:latin typeface="Calibri" panose="020F0502020204030204" pitchFamily="34" charset="0"/>
                        </a:rPr>
                        <a:t> Single Point of Failure</a:t>
                      </a:r>
                      <a:endParaRPr lang="de-DE" dirty="0">
                        <a:latin typeface="Calibri" panose="020F0502020204030204" pitchFamily="34" charset="0"/>
                      </a:endParaRPr>
                    </a:p>
                  </a:txBody>
                  <a:tcPr>
                    <a:solidFill>
                      <a:schemeClr val="accent6"/>
                    </a:solidFill>
                  </a:tcPr>
                </a:tc>
                <a:extLst>
                  <a:ext uri="{0D108BD9-81ED-4DB2-BD59-A6C34878D82A}">
                    <a16:rowId xmlns:a16="http://schemas.microsoft.com/office/drawing/2014/main" val="10001"/>
                  </a:ext>
                </a:extLst>
              </a:tr>
              <a:tr h="370840">
                <a:tc>
                  <a:txBody>
                    <a:bodyPr/>
                    <a:lstStyle/>
                    <a:p>
                      <a:r>
                        <a:rPr lang="de-DE" dirty="0">
                          <a:latin typeface="Calibri" panose="020F0502020204030204" pitchFamily="34" charset="0"/>
                        </a:rPr>
                        <a:t>Netzwerkzugang notwendig</a:t>
                      </a: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Viele Operationen auch lokal verfügbar</a:t>
                      </a:r>
                    </a:p>
                  </a:txBody>
                  <a:tcPr>
                    <a:solidFill>
                      <a:schemeClr val="accent6"/>
                    </a:solidFill>
                  </a:tcPr>
                </a:tc>
                <a:extLst>
                  <a:ext uri="{0D108BD9-81ED-4DB2-BD59-A6C34878D82A}">
                    <a16:rowId xmlns:a16="http://schemas.microsoft.com/office/drawing/2014/main" val="10002"/>
                  </a:ext>
                </a:extLst>
              </a:tr>
              <a:tr h="370840">
                <a:tc>
                  <a:txBody>
                    <a:bodyPr/>
                    <a:lstStyle/>
                    <a:p>
                      <a:r>
                        <a:rPr lang="de-DE" dirty="0">
                          <a:latin typeface="Calibri" panose="020F0502020204030204" pitchFamily="34" charset="0"/>
                        </a:rPr>
                        <a:t>Langsamere netzabhängige Operationen</a:t>
                      </a: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Viele schnelle lokale Operationen</a:t>
                      </a:r>
                    </a:p>
                  </a:txBody>
                  <a:tcPr>
                    <a:solidFill>
                      <a:schemeClr val="accent6"/>
                    </a:solidFill>
                  </a:tcPr>
                </a:tc>
                <a:extLst>
                  <a:ext uri="{0D108BD9-81ED-4DB2-BD59-A6C34878D82A}">
                    <a16:rowId xmlns:a16="http://schemas.microsoft.com/office/drawing/2014/main" val="10003"/>
                  </a:ext>
                </a:extLst>
              </a:tr>
              <a:tr h="370840">
                <a:tc>
                  <a:txBody>
                    <a:bodyPr/>
                    <a:lstStyle/>
                    <a:p>
                      <a:r>
                        <a:rPr lang="de-DE" dirty="0">
                          <a:latin typeface="Calibri" panose="020F0502020204030204" pitchFamily="34" charset="0"/>
                        </a:rPr>
                        <a:t>Niedriger Schutz gegen Datenverlust</a:t>
                      </a: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Redundante Datenhaltung ohne weitere Systeme erhöht Datensicherheit</a:t>
                      </a:r>
                    </a:p>
                  </a:txBody>
                  <a:tcPr>
                    <a:solidFill>
                      <a:schemeClr val="accent6"/>
                    </a:solidFill>
                  </a:tcPr>
                </a:tc>
                <a:extLst>
                  <a:ext uri="{0D108BD9-81ED-4DB2-BD59-A6C34878D82A}">
                    <a16:rowId xmlns:a16="http://schemas.microsoft.com/office/drawing/2014/main" val="10004"/>
                  </a:ext>
                </a:extLst>
              </a:tr>
              <a:tr h="370840">
                <a:tc>
                  <a:txBody>
                    <a:bodyPr/>
                    <a:lstStyle/>
                    <a:p>
                      <a:r>
                        <a:rPr lang="de-DE" dirty="0" err="1">
                          <a:latin typeface="Calibri" panose="020F0502020204030204" pitchFamily="34" charset="0"/>
                        </a:rPr>
                        <a:t>Tangled</a:t>
                      </a:r>
                      <a:r>
                        <a:rPr lang="de-DE" dirty="0">
                          <a:latin typeface="Calibri" panose="020F0502020204030204" pitchFamily="34" charset="0"/>
                        </a:rPr>
                        <a:t> Working </a:t>
                      </a:r>
                      <a:r>
                        <a:rPr lang="de-DE" dirty="0" err="1">
                          <a:latin typeface="Calibri" panose="020F0502020204030204" pitchFamily="34" charset="0"/>
                        </a:rPr>
                        <a:t>Copy</a:t>
                      </a:r>
                      <a:r>
                        <a:rPr lang="de-DE" dirty="0">
                          <a:latin typeface="Calibri" panose="020F0502020204030204" pitchFamily="34" charset="0"/>
                        </a:rPr>
                        <a:t> Problem</a:t>
                      </a: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Beseitigung des </a:t>
                      </a:r>
                      <a:r>
                        <a:rPr lang="de-DE" dirty="0" err="1">
                          <a:latin typeface="Calibri" panose="020F0502020204030204" pitchFamily="34" charset="0"/>
                        </a:rPr>
                        <a:t>Tangled</a:t>
                      </a:r>
                      <a:r>
                        <a:rPr lang="de-DE" dirty="0">
                          <a:latin typeface="Calibri" panose="020F0502020204030204" pitchFamily="34" charset="0"/>
                        </a:rPr>
                        <a:t> Working </a:t>
                      </a:r>
                      <a:r>
                        <a:rPr lang="de-DE" dirty="0" err="1">
                          <a:latin typeface="Calibri" panose="020F0502020204030204" pitchFamily="34" charset="0"/>
                        </a:rPr>
                        <a:t>Copy</a:t>
                      </a:r>
                      <a:r>
                        <a:rPr lang="de-DE" dirty="0">
                          <a:latin typeface="Calibri" panose="020F0502020204030204" pitchFamily="34" charset="0"/>
                        </a:rPr>
                        <a:t> Problem” durch die </a:t>
                      </a:r>
                      <a:r>
                        <a:rPr lang="de-DE" dirty="0" err="1">
                          <a:latin typeface="Calibri" panose="020F0502020204030204" pitchFamily="34" charset="0"/>
                        </a:rPr>
                        <a:t>staging</a:t>
                      </a:r>
                      <a:r>
                        <a:rPr lang="de-DE" dirty="0">
                          <a:latin typeface="Calibri" panose="020F0502020204030204" pitchFamily="34" charset="0"/>
                        </a:rPr>
                        <a:t> </a:t>
                      </a:r>
                      <a:r>
                        <a:rPr lang="de-DE" dirty="0" err="1">
                          <a:latin typeface="Calibri" panose="020F0502020204030204" pitchFamily="34" charset="0"/>
                        </a:rPr>
                        <a:t>area</a:t>
                      </a:r>
                      <a:endParaRPr lang="de-DE" dirty="0">
                        <a:latin typeface="Calibri" panose="020F0502020204030204" pitchFamily="34" charset="0"/>
                      </a:endParaRPr>
                    </a:p>
                  </a:txBody>
                  <a:tcPr>
                    <a:solidFill>
                      <a:schemeClr val="accent6"/>
                    </a:solidFill>
                  </a:tcPr>
                </a:tc>
                <a:extLst>
                  <a:ext uri="{0D108BD9-81ED-4DB2-BD59-A6C34878D82A}">
                    <a16:rowId xmlns:a16="http://schemas.microsoft.com/office/drawing/2014/main" val="10005"/>
                  </a:ext>
                </a:extLst>
              </a:tr>
              <a:tr h="370840">
                <a:tc>
                  <a:txBody>
                    <a:bodyPr/>
                    <a:lstStyle/>
                    <a:p>
                      <a:r>
                        <a:rPr lang="de-DE" dirty="0">
                          <a:latin typeface="Calibri" panose="020F0502020204030204" pitchFamily="34" charset="0"/>
                        </a:rPr>
                        <a:t>Umständliches und fehleranfälliges </a:t>
                      </a:r>
                      <a:r>
                        <a:rPr lang="de-DE" dirty="0" err="1">
                          <a:latin typeface="Calibri" panose="020F0502020204030204" pitchFamily="34" charset="0"/>
                        </a:rPr>
                        <a:t>Branching</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Simples und komfortables </a:t>
                      </a:r>
                      <a:r>
                        <a:rPr lang="de-DE" dirty="0" err="1">
                          <a:latin typeface="Calibri" panose="020F0502020204030204" pitchFamily="34" charset="0"/>
                        </a:rPr>
                        <a:t>Branching</a:t>
                      </a:r>
                      <a:endParaRPr lang="de-DE" dirty="0">
                        <a:latin typeface="Calibri" panose="020F0502020204030204" pitchFamily="34" charset="0"/>
                      </a:endParaRPr>
                    </a:p>
                  </a:txBody>
                  <a:tcPr>
                    <a:solidFill>
                      <a:schemeClr val="accent6"/>
                    </a:solidFill>
                  </a:tcPr>
                </a:tc>
                <a:extLst>
                  <a:ext uri="{0D108BD9-81ED-4DB2-BD59-A6C34878D82A}">
                    <a16:rowId xmlns:a16="http://schemas.microsoft.com/office/drawing/2014/main" val="10006"/>
                  </a:ext>
                </a:extLst>
              </a:tr>
              <a:tr h="370840">
                <a:tc>
                  <a:txBody>
                    <a:bodyPr/>
                    <a:lstStyle/>
                    <a:p>
                      <a:r>
                        <a:rPr lang="de-DE" dirty="0">
                          <a:latin typeface="Calibri" panose="020F0502020204030204" pitchFamily="34" charset="0"/>
                        </a:rPr>
                        <a:t>Weniger Speicherbedarf</a:t>
                      </a:r>
                    </a:p>
                  </a:txBody>
                  <a:tcPr>
                    <a:solidFill>
                      <a:schemeClr val="accent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rPr>
                        <a:t>Höherer Speicherbedarf</a:t>
                      </a:r>
                    </a:p>
                  </a:txBody>
                  <a:tcPr>
                    <a:solidFill>
                      <a:schemeClr val="accent5"/>
                    </a:solidFill>
                  </a:tcPr>
                </a:tc>
                <a:extLst>
                  <a:ext uri="{0D108BD9-81ED-4DB2-BD59-A6C34878D82A}">
                    <a16:rowId xmlns:a16="http://schemas.microsoft.com/office/drawing/2014/main" val="10007"/>
                  </a:ext>
                </a:extLst>
              </a:tr>
              <a:tr h="370840">
                <a:tc>
                  <a:txBody>
                    <a:bodyPr/>
                    <a:lstStyle/>
                    <a:p>
                      <a:r>
                        <a:rPr lang="de-DE" dirty="0">
                          <a:latin typeface="Calibri" panose="020F0502020204030204" pitchFamily="34" charset="0"/>
                        </a:rPr>
                        <a:t>Weniger Administrieraufwand</a:t>
                      </a:r>
                    </a:p>
                  </a:txBody>
                  <a:tcPr>
                    <a:solidFill>
                      <a:schemeClr val="accent6"/>
                    </a:solidFill>
                  </a:tcPr>
                </a:tc>
                <a:tc>
                  <a:txBody>
                    <a:bodyPr/>
                    <a:lstStyle/>
                    <a:p>
                      <a:r>
                        <a:rPr lang="de-DE" dirty="0">
                          <a:latin typeface="Calibri" panose="020F0502020204030204" pitchFamily="34" charset="0"/>
                        </a:rPr>
                        <a:t>Höherer Administrieraufwand</a:t>
                      </a:r>
                    </a:p>
                  </a:txBody>
                  <a:tcPr>
                    <a:solidFill>
                      <a:schemeClr val="accent5"/>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74106989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39</a:t>
            </a:fld>
            <a:endParaRPr lang="de-DE"/>
          </a:p>
        </p:txBody>
      </p:sp>
      <p:sp>
        <p:nvSpPr>
          <p:cNvPr id="3" name="Textplatzhalter 2"/>
          <p:cNvSpPr>
            <a:spLocks noGrp="1"/>
          </p:cNvSpPr>
          <p:nvPr>
            <p:ph type="body" sz="quarter" idx="17"/>
          </p:nvPr>
        </p:nvSpPr>
        <p:spPr/>
        <p:txBody>
          <a:bodyPr/>
          <a:lstStyle/>
          <a:p>
            <a:r>
              <a:rPr lang="de-DE" dirty="0"/>
              <a:t>Was du mir sagst, das vergesse ich. Was du mir zeigst, daran erinnere ich mich. Was du mich tun lässt, das verstehe ich. (Konfuzius)</a:t>
            </a:r>
          </a:p>
          <a:p>
            <a:endParaRPr lang="de-DE" dirty="0"/>
          </a:p>
          <a:p>
            <a:endParaRPr lang="de-DE" dirty="0"/>
          </a:p>
        </p:txBody>
      </p:sp>
      <p:sp>
        <p:nvSpPr>
          <p:cNvPr id="4" name="Textplatzhalter 3"/>
          <p:cNvSpPr>
            <a:spLocks noGrp="1"/>
          </p:cNvSpPr>
          <p:nvPr>
            <p:ph type="body" sz="quarter" idx="11"/>
          </p:nvPr>
        </p:nvSpPr>
        <p:spPr/>
        <p:txBody>
          <a:bodyPr/>
          <a:lstStyle/>
          <a:p>
            <a:r>
              <a:rPr lang="de-DE" dirty="0"/>
              <a:t>Fazit</a:t>
            </a:r>
          </a:p>
        </p:txBody>
      </p:sp>
      <p:sp>
        <p:nvSpPr>
          <p:cNvPr id="5" name="Titel 4"/>
          <p:cNvSpPr>
            <a:spLocks noGrp="1"/>
          </p:cNvSpPr>
          <p:nvPr>
            <p:ph type="title"/>
          </p:nvPr>
        </p:nvSpPr>
        <p:spPr/>
        <p:txBody>
          <a:bodyPr/>
          <a:lstStyle/>
          <a:p>
            <a:r>
              <a:rPr lang="de-DE" dirty="0"/>
              <a:t>Git versus SVN</a:t>
            </a:r>
          </a:p>
        </p:txBody>
      </p:sp>
    </p:spTree>
    <p:extLst>
      <p:ext uri="{BB962C8B-B14F-4D97-AF65-F5344CB8AC3E}">
        <p14:creationId xmlns:p14="http://schemas.microsoft.com/office/powerpoint/2010/main" val="5336453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a:t>
            </a:fld>
            <a:endParaRPr lang="de-DE"/>
          </a:p>
        </p:txBody>
      </p:sp>
      <p:sp>
        <p:nvSpPr>
          <p:cNvPr id="3" name="Textplatzhalter 2"/>
          <p:cNvSpPr>
            <a:spLocks noGrp="1"/>
          </p:cNvSpPr>
          <p:nvPr>
            <p:ph type="body" sz="quarter" idx="11"/>
          </p:nvPr>
        </p:nvSpPr>
        <p:spPr/>
        <p:txBody>
          <a:bodyPr/>
          <a:lstStyle/>
          <a:p>
            <a:r>
              <a:rPr lang="de-DE" dirty="0"/>
              <a:t>Warum Versionsverwaltung?</a:t>
            </a:r>
          </a:p>
        </p:txBody>
      </p:sp>
      <p:sp>
        <p:nvSpPr>
          <p:cNvPr id="4" name="Titel 3"/>
          <p:cNvSpPr>
            <a:spLocks noGrp="1"/>
          </p:cNvSpPr>
          <p:nvPr>
            <p:ph type="title"/>
          </p:nvPr>
        </p:nvSpPr>
        <p:spPr/>
        <p:txBody>
          <a:bodyPr/>
          <a:lstStyle/>
          <a:p>
            <a:r>
              <a:rPr lang="de-DE" dirty="0"/>
              <a:t>Einleitung</a:t>
            </a:r>
          </a:p>
        </p:txBody>
      </p:sp>
      <p:pic>
        <p:nvPicPr>
          <p:cNvPr id="1030"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r="34094"/>
          <a:stretch/>
        </p:blipFill>
        <p:spPr bwMode="auto">
          <a:xfrm>
            <a:off x="5350769" y="4524681"/>
            <a:ext cx="3839353" cy="1598762"/>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b="6542"/>
          <a:stretch/>
        </p:blipFill>
        <p:spPr bwMode="auto">
          <a:xfrm>
            <a:off x="2286820" y="1716701"/>
            <a:ext cx="5271778" cy="2695644"/>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278" y="4523243"/>
            <a:ext cx="4086225" cy="1600200"/>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6" name="Gewinkelte Verbindung 5"/>
          <p:cNvCxnSpPr/>
          <p:nvPr/>
        </p:nvCxnSpPr>
        <p:spPr bwMode="auto">
          <a:xfrm rot="16200000" flipH="1">
            <a:off x="7160044" y="2861847"/>
            <a:ext cx="2079927" cy="1245733"/>
          </a:xfrm>
          <a:prstGeom prst="bentConnector3">
            <a:avLst>
              <a:gd name="adj1" fmla="val -31"/>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Gewinkelte Verbindung 25"/>
          <p:cNvCxnSpPr/>
          <p:nvPr/>
        </p:nvCxnSpPr>
        <p:spPr bwMode="auto">
          <a:xfrm rot="5400000">
            <a:off x="301077" y="2556427"/>
            <a:ext cx="2314881" cy="1621628"/>
          </a:xfrm>
          <a:prstGeom prst="bentConnector3">
            <a:avLst>
              <a:gd name="adj1" fmla="val -199"/>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2198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40</a:t>
            </a:fld>
            <a:endParaRPr lang="de-DE"/>
          </a:p>
        </p:txBody>
      </p:sp>
      <p:sp>
        <p:nvSpPr>
          <p:cNvPr id="5" name="Titel 2"/>
          <p:cNvSpPr txBox="1">
            <a:spLocks/>
          </p:cNvSpPr>
          <p:nvPr/>
        </p:nvSpPr>
        <p:spPr>
          <a:xfrm>
            <a:off x="166688" y="2665927"/>
            <a:ext cx="9155112" cy="496373"/>
          </a:xfrm>
          <a:prstGeom prst="rect">
            <a:avLst/>
          </a:prstGeom>
        </p:spPr>
        <p:txBody>
          <a:bodyPr lIns="0" tIns="0" rIns="0" bIns="0" anchor="b"/>
          <a:lstStyle>
            <a:lvl1pPr algn="l" defTabSz="1266825" rtl="0" eaLnBrk="1" fontAlgn="base" hangingPunct="1">
              <a:lnSpc>
                <a:spcPts val="1600"/>
              </a:lnSpc>
              <a:spcBef>
                <a:spcPct val="0"/>
              </a:spcBef>
              <a:spcAft>
                <a:spcPct val="0"/>
              </a:spcAft>
              <a:defRPr sz="2000" b="1" baseline="0">
                <a:solidFill>
                  <a:schemeClr val="tx1"/>
                </a:solidFill>
                <a:latin typeface="Calibri" panose="020F0502020204030204" pitchFamily="34" charset="0"/>
                <a:ea typeface="+mj-ea"/>
                <a:cs typeface="David" pitchFamily="34" charset="-79"/>
              </a:defRPr>
            </a:lvl1pPr>
            <a:lvl2pPr algn="r" defTabSz="1266825" rtl="0" eaLnBrk="1" fontAlgn="base" hangingPunct="1">
              <a:lnSpc>
                <a:spcPts val="1600"/>
              </a:lnSpc>
              <a:spcBef>
                <a:spcPct val="0"/>
              </a:spcBef>
              <a:spcAft>
                <a:spcPct val="0"/>
              </a:spcAft>
              <a:defRPr sz="1600" b="1">
                <a:solidFill>
                  <a:schemeClr val="tx1"/>
                </a:solidFill>
                <a:latin typeface="Rotis SemiSans" pitchFamily="34" charset="0"/>
              </a:defRPr>
            </a:lvl2pPr>
            <a:lvl3pPr algn="r" defTabSz="1266825" rtl="0" eaLnBrk="1" fontAlgn="base" hangingPunct="1">
              <a:lnSpc>
                <a:spcPts val="1600"/>
              </a:lnSpc>
              <a:spcBef>
                <a:spcPct val="0"/>
              </a:spcBef>
              <a:spcAft>
                <a:spcPct val="0"/>
              </a:spcAft>
              <a:defRPr sz="1600" b="1">
                <a:solidFill>
                  <a:schemeClr val="tx1"/>
                </a:solidFill>
                <a:latin typeface="Rotis SemiSans" pitchFamily="34" charset="0"/>
              </a:defRPr>
            </a:lvl3pPr>
            <a:lvl4pPr algn="r" defTabSz="1266825" rtl="0" eaLnBrk="1" fontAlgn="base" hangingPunct="1">
              <a:lnSpc>
                <a:spcPts val="1600"/>
              </a:lnSpc>
              <a:spcBef>
                <a:spcPct val="0"/>
              </a:spcBef>
              <a:spcAft>
                <a:spcPct val="0"/>
              </a:spcAft>
              <a:defRPr sz="1600" b="1">
                <a:solidFill>
                  <a:schemeClr val="tx1"/>
                </a:solidFill>
                <a:latin typeface="Rotis SemiSans" pitchFamily="34" charset="0"/>
              </a:defRPr>
            </a:lvl4pPr>
            <a:lvl5pPr algn="r" defTabSz="1266825" rtl="0" eaLnBrk="1" fontAlgn="base" hangingPunct="1">
              <a:lnSpc>
                <a:spcPts val="1600"/>
              </a:lnSpc>
              <a:spcBef>
                <a:spcPct val="0"/>
              </a:spcBef>
              <a:spcAft>
                <a:spcPct val="0"/>
              </a:spcAft>
              <a:defRPr sz="1600" b="1">
                <a:solidFill>
                  <a:schemeClr val="tx1"/>
                </a:solidFill>
                <a:latin typeface="Rotis SemiSans" pitchFamily="34" charset="0"/>
              </a:defRPr>
            </a:lvl5pPr>
            <a:lvl6pPr marL="457200" algn="r" defTabSz="1266825" rtl="0" eaLnBrk="1" fontAlgn="base" hangingPunct="1">
              <a:lnSpc>
                <a:spcPts val="1600"/>
              </a:lnSpc>
              <a:spcBef>
                <a:spcPct val="0"/>
              </a:spcBef>
              <a:spcAft>
                <a:spcPct val="0"/>
              </a:spcAft>
              <a:defRPr sz="1600" b="1">
                <a:solidFill>
                  <a:schemeClr val="tx1"/>
                </a:solidFill>
                <a:latin typeface="Rotis SemiSans" pitchFamily="34" charset="0"/>
              </a:defRPr>
            </a:lvl6pPr>
            <a:lvl7pPr marL="914400" algn="r" defTabSz="1266825" rtl="0" eaLnBrk="1" fontAlgn="base" hangingPunct="1">
              <a:lnSpc>
                <a:spcPts val="1600"/>
              </a:lnSpc>
              <a:spcBef>
                <a:spcPct val="0"/>
              </a:spcBef>
              <a:spcAft>
                <a:spcPct val="0"/>
              </a:spcAft>
              <a:defRPr sz="1600" b="1">
                <a:solidFill>
                  <a:schemeClr val="tx1"/>
                </a:solidFill>
                <a:latin typeface="Rotis SemiSans" pitchFamily="34" charset="0"/>
              </a:defRPr>
            </a:lvl7pPr>
            <a:lvl8pPr marL="1371600" algn="r" defTabSz="1266825" rtl="0" eaLnBrk="1" fontAlgn="base" hangingPunct="1">
              <a:lnSpc>
                <a:spcPts val="1600"/>
              </a:lnSpc>
              <a:spcBef>
                <a:spcPct val="0"/>
              </a:spcBef>
              <a:spcAft>
                <a:spcPct val="0"/>
              </a:spcAft>
              <a:defRPr sz="1600" b="1">
                <a:solidFill>
                  <a:schemeClr val="tx1"/>
                </a:solidFill>
                <a:latin typeface="Rotis SemiSans" pitchFamily="34" charset="0"/>
              </a:defRPr>
            </a:lvl8pPr>
            <a:lvl9pPr marL="1828800" algn="r" defTabSz="1266825" rtl="0" eaLnBrk="1" fontAlgn="base" hangingPunct="1">
              <a:lnSpc>
                <a:spcPts val="1600"/>
              </a:lnSpc>
              <a:spcBef>
                <a:spcPct val="0"/>
              </a:spcBef>
              <a:spcAft>
                <a:spcPct val="0"/>
              </a:spcAft>
              <a:defRPr sz="1600" b="1">
                <a:solidFill>
                  <a:schemeClr val="tx1"/>
                </a:solidFill>
                <a:latin typeface="Rotis SemiSans" pitchFamily="34" charset="0"/>
              </a:defRPr>
            </a:lvl9pPr>
          </a:lstStyle>
          <a:p>
            <a:pPr algn="ctr"/>
            <a:r>
              <a:rPr lang="de-DE" sz="3000" kern="0"/>
              <a:t>Backup Folien</a:t>
            </a:r>
            <a:endParaRPr lang="de-DE" sz="3000" kern="0" dirty="0"/>
          </a:p>
        </p:txBody>
      </p:sp>
    </p:spTree>
    <p:extLst>
      <p:ext uri="{BB962C8B-B14F-4D97-AF65-F5344CB8AC3E}">
        <p14:creationId xmlns:p14="http://schemas.microsoft.com/office/powerpoint/2010/main" val="185358511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41</a:t>
            </a:fld>
            <a:endParaRPr lang="de-DE"/>
          </a:p>
        </p:txBody>
      </p:sp>
      <p:sp>
        <p:nvSpPr>
          <p:cNvPr id="3" name="Textplatzhalter 2"/>
          <p:cNvSpPr>
            <a:spLocks noGrp="1"/>
          </p:cNvSpPr>
          <p:nvPr>
            <p:ph type="body" sz="quarter" idx="17"/>
          </p:nvPr>
        </p:nvSpPr>
        <p:spPr/>
        <p:txBody>
          <a:bodyPr/>
          <a:lstStyle/>
          <a:p>
            <a:endParaRPr lang="de-DE"/>
          </a:p>
        </p:txBody>
      </p:sp>
      <p:sp>
        <p:nvSpPr>
          <p:cNvPr id="4" name="Textplatzhalter 3"/>
          <p:cNvSpPr>
            <a:spLocks noGrp="1"/>
          </p:cNvSpPr>
          <p:nvPr>
            <p:ph type="body" sz="quarter" idx="11"/>
          </p:nvPr>
        </p:nvSpPr>
        <p:spPr/>
        <p:txBody>
          <a:bodyPr/>
          <a:lstStyle/>
          <a:p>
            <a:endParaRPr lang="de-DE"/>
          </a:p>
        </p:txBody>
      </p:sp>
      <p:sp>
        <p:nvSpPr>
          <p:cNvPr id="5" name="Titel 4"/>
          <p:cNvSpPr>
            <a:spLocks noGrp="1"/>
          </p:cNvSpPr>
          <p:nvPr>
            <p:ph type="title"/>
          </p:nvPr>
        </p:nvSpPr>
        <p:spPr/>
        <p:txBody>
          <a:bodyPr/>
          <a:lstStyle/>
          <a:p>
            <a:r>
              <a:rPr lang="de-DE" dirty="0"/>
              <a:t>Git-Kommandozeilenbefehle</a:t>
            </a:r>
          </a:p>
        </p:txBody>
      </p:sp>
    </p:spTree>
    <p:extLst>
      <p:ext uri="{BB962C8B-B14F-4D97-AF65-F5344CB8AC3E}">
        <p14:creationId xmlns:p14="http://schemas.microsoft.com/office/powerpoint/2010/main" val="266107430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42</a:t>
            </a:fld>
            <a:endParaRPr lang="de-DE"/>
          </a:p>
        </p:txBody>
      </p:sp>
      <p:sp>
        <p:nvSpPr>
          <p:cNvPr id="6" name="Textplatzhalter 5"/>
          <p:cNvSpPr>
            <a:spLocks noGrp="1"/>
          </p:cNvSpPr>
          <p:nvPr>
            <p:ph type="body" sz="quarter" idx="11"/>
          </p:nvPr>
        </p:nvSpPr>
        <p:spPr/>
        <p:txBody>
          <a:bodyPr/>
          <a:lstStyle/>
          <a:p>
            <a:endParaRPr lang="de-DE"/>
          </a:p>
        </p:txBody>
      </p:sp>
      <p:sp>
        <p:nvSpPr>
          <p:cNvPr id="5" name="Titel 4"/>
          <p:cNvSpPr>
            <a:spLocks noGrp="1"/>
          </p:cNvSpPr>
          <p:nvPr>
            <p:ph type="title"/>
          </p:nvPr>
        </p:nvSpPr>
        <p:spPr/>
        <p:txBody>
          <a:bodyPr/>
          <a:lstStyle/>
          <a:p>
            <a:r>
              <a:rPr lang="de-DE" dirty="0"/>
              <a:t>SVN Deltaspeicherung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14487"/>
            <a:ext cx="476250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583745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43</a:t>
            </a:fld>
            <a:endParaRPr lang="de-DE"/>
          </a:p>
        </p:txBody>
      </p:sp>
      <p:sp>
        <p:nvSpPr>
          <p:cNvPr id="3" name="Textplatzhalter 2"/>
          <p:cNvSpPr>
            <a:spLocks noGrp="1"/>
          </p:cNvSpPr>
          <p:nvPr>
            <p:ph type="body" sz="quarter" idx="17"/>
          </p:nvPr>
        </p:nvSpPr>
        <p:spPr/>
        <p:txBody>
          <a:bodyPr/>
          <a:lstStyle/>
          <a:p>
            <a:pPr marL="285750" indent="-285750">
              <a:buFontTx/>
              <a:buChar char="-"/>
            </a:pPr>
            <a:r>
              <a:rPr lang="de-DE" dirty="0"/>
              <a:t>Befehl: </a:t>
            </a:r>
            <a:r>
              <a:rPr lang="de-DE" dirty="0" err="1"/>
              <a:t>git</a:t>
            </a:r>
            <a:r>
              <a:rPr lang="de-DE" dirty="0"/>
              <a:t> </a:t>
            </a:r>
            <a:r>
              <a:rPr lang="de-DE" dirty="0" err="1"/>
              <a:t>svn</a:t>
            </a:r>
            <a:endParaRPr lang="de-DE" dirty="0"/>
          </a:p>
          <a:p>
            <a:pPr marL="285750" indent="-285750">
              <a:buFontTx/>
              <a:buChar char="-"/>
            </a:pPr>
            <a:r>
              <a:rPr lang="de-DE" dirty="0"/>
              <a:t>Git als Client für einen Subversion-Server</a:t>
            </a:r>
          </a:p>
          <a:p>
            <a:pPr marL="285750" indent="-285750">
              <a:buFontTx/>
              <a:buChar char="-"/>
            </a:pPr>
            <a:r>
              <a:rPr lang="de-DE" dirty="0"/>
              <a:t>lokalen Features von Git (lokale </a:t>
            </a:r>
            <a:r>
              <a:rPr lang="de-DE" dirty="0" err="1"/>
              <a:t>Branches</a:t>
            </a:r>
            <a:r>
              <a:rPr lang="de-DE" dirty="0"/>
              <a:t>, </a:t>
            </a:r>
            <a:r>
              <a:rPr lang="de-DE" dirty="0" err="1"/>
              <a:t>mergen</a:t>
            </a:r>
            <a:r>
              <a:rPr lang="de-DE" dirty="0"/>
              <a:t>, </a:t>
            </a:r>
            <a:r>
              <a:rPr lang="de-DE" dirty="0" err="1"/>
              <a:t>staging</a:t>
            </a:r>
            <a:r>
              <a:rPr lang="de-DE" dirty="0"/>
              <a:t> </a:t>
            </a:r>
            <a:r>
              <a:rPr lang="de-DE" dirty="0" err="1"/>
              <a:t>area</a:t>
            </a:r>
            <a:r>
              <a:rPr lang="de-DE" dirty="0"/>
              <a:t>, etc.) verwenden</a:t>
            </a:r>
          </a:p>
          <a:p>
            <a:pPr marL="285750" indent="-285750">
              <a:buFontTx/>
              <a:buChar char="-"/>
            </a:pPr>
            <a:r>
              <a:rPr lang="de-DE" dirty="0"/>
              <a:t>Push auf Subversion Server</a:t>
            </a:r>
          </a:p>
          <a:p>
            <a:pPr marL="285750" indent="-285750">
              <a:buFontTx/>
              <a:buChar char="-"/>
            </a:pPr>
            <a:r>
              <a:rPr lang="de-DE" dirty="0"/>
              <a:t>gute Möglichkeit Git in einem Unternehmen einzuführen</a:t>
            </a:r>
          </a:p>
          <a:p>
            <a:pPr marL="285750" indent="-285750">
              <a:buFontTx/>
              <a:buChar char="-"/>
            </a:pPr>
            <a:endParaRPr lang="de-DE" dirty="0"/>
          </a:p>
        </p:txBody>
      </p:sp>
      <p:sp>
        <p:nvSpPr>
          <p:cNvPr id="4" name="Textplatzhalter 3"/>
          <p:cNvSpPr>
            <a:spLocks noGrp="1"/>
          </p:cNvSpPr>
          <p:nvPr>
            <p:ph type="body" sz="quarter" idx="11"/>
          </p:nvPr>
        </p:nvSpPr>
        <p:spPr/>
        <p:txBody>
          <a:bodyPr/>
          <a:lstStyle/>
          <a:p>
            <a:endParaRPr lang="de-DE"/>
          </a:p>
        </p:txBody>
      </p:sp>
      <p:sp>
        <p:nvSpPr>
          <p:cNvPr id="5" name="Titel 4"/>
          <p:cNvSpPr>
            <a:spLocks noGrp="1"/>
          </p:cNvSpPr>
          <p:nvPr>
            <p:ph type="title"/>
          </p:nvPr>
        </p:nvSpPr>
        <p:spPr/>
        <p:txBody>
          <a:bodyPr/>
          <a:lstStyle/>
          <a:p>
            <a:r>
              <a:rPr lang="de-DE" dirty="0"/>
              <a:t>Git: Bi-direktionale Brücke zu SVN</a:t>
            </a:r>
          </a:p>
        </p:txBody>
      </p:sp>
    </p:spTree>
    <p:extLst>
      <p:ext uri="{BB962C8B-B14F-4D97-AF65-F5344CB8AC3E}">
        <p14:creationId xmlns:p14="http://schemas.microsoft.com/office/powerpoint/2010/main" val="350536392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44</a:t>
            </a:fld>
            <a:endParaRPr lang="de-DE"/>
          </a:p>
        </p:txBody>
      </p:sp>
      <p:sp>
        <p:nvSpPr>
          <p:cNvPr id="3" name="Textplatzhalter 2"/>
          <p:cNvSpPr>
            <a:spLocks noGrp="1"/>
          </p:cNvSpPr>
          <p:nvPr>
            <p:ph type="body" sz="quarter" idx="17"/>
          </p:nvPr>
        </p:nvSpPr>
        <p:spPr/>
        <p:txBody>
          <a:bodyPr/>
          <a:lstStyle/>
          <a:p>
            <a:pPr marL="285750" indent="-285750">
              <a:buFontTx/>
              <a:buChar char="-"/>
            </a:pPr>
            <a:r>
              <a:rPr lang="de-DE" dirty="0"/>
              <a:t>Grundsätzlich kann jeder Git weiterentwickeln</a:t>
            </a:r>
          </a:p>
          <a:p>
            <a:pPr marL="285750" indent="-285750">
              <a:buFontTx/>
              <a:buChar char="-"/>
            </a:pPr>
            <a:r>
              <a:rPr lang="de-DE" dirty="0"/>
              <a:t>Dazu gibt es ein „</a:t>
            </a:r>
            <a:r>
              <a:rPr lang="de-DE" dirty="0" err="1"/>
              <a:t>How</a:t>
            </a:r>
            <a:r>
              <a:rPr lang="de-DE" dirty="0"/>
              <a:t> </a:t>
            </a:r>
            <a:r>
              <a:rPr lang="de-DE" dirty="0" err="1"/>
              <a:t>to</a:t>
            </a:r>
            <a:r>
              <a:rPr lang="de-DE" dirty="0"/>
              <a:t> </a:t>
            </a:r>
            <a:r>
              <a:rPr lang="de-DE" dirty="0" err="1"/>
              <a:t>maintain</a:t>
            </a:r>
            <a:r>
              <a:rPr lang="de-DE" dirty="0"/>
              <a:t> Git“</a:t>
            </a:r>
          </a:p>
          <a:p>
            <a:pPr marL="285750" indent="-285750">
              <a:buFontTx/>
              <a:buChar char="-"/>
            </a:pPr>
            <a:r>
              <a:rPr lang="de-DE" dirty="0"/>
              <a:t>Über die „Git </a:t>
            </a:r>
            <a:r>
              <a:rPr lang="de-DE" dirty="0" err="1"/>
              <a:t>mailing</a:t>
            </a:r>
            <a:r>
              <a:rPr lang="de-DE" dirty="0"/>
              <a:t> </a:t>
            </a:r>
            <a:r>
              <a:rPr lang="de-DE" dirty="0" err="1"/>
              <a:t>list</a:t>
            </a:r>
            <a:r>
              <a:rPr lang="de-DE" dirty="0"/>
              <a:t>“ kann man dann mit den Git Entwicklern in Kontakt treten</a:t>
            </a:r>
          </a:p>
          <a:p>
            <a:pPr marL="285750" indent="-285750">
              <a:buFontTx/>
              <a:buChar char="-"/>
            </a:pPr>
            <a:r>
              <a:rPr lang="de-DE" dirty="0">
                <a:hlinkClick r:id="rId2"/>
              </a:rPr>
              <a:t>https://www.kernel.org/pub/software/scm/git/docs/howto/maintain-git.html</a:t>
            </a:r>
            <a:endParaRPr lang="de-DE" dirty="0"/>
          </a:p>
          <a:p>
            <a:pPr marL="285750" indent="-285750">
              <a:buFontTx/>
              <a:buChar char="-"/>
            </a:pPr>
            <a:r>
              <a:rPr lang="de-DE" dirty="0">
                <a:hlinkClick r:id="rId3"/>
              </a:rPr>
              <a:t>http://de.gitready.com/beginner/2009/03/02/where-to-find-the-git-community.html</a:t>
            </a:r>
            <a:endParaRPr lang="de-DE" dirty="0"/>
          </a:p>
          <a:p>
            <a:pPr marL="285750" indent="-285750">
              <a:buFontTx/>
              <a:buChar char="-"/>
            </a:pPr>
            <a:endParaRPr lang="de-DE" dirty="0"/>
          </a:p>
        </p:txBody>
      </p:sp>
      <p:sp>
        <p:nvSpPr>
          <p:cNvPr id="4" name="Textplatzhalter 3"/>
          <p:cNvSpPr>
            <a:spLocks noGrp="1"/>
          </p:cNvSpPr>
          <p:nvPr>
            <p:ph type="body" sz="quarter" idx="11"/>
          </p:nvPr>
        </p:nvSpPr>
        <p:spPr/>
        <p:txBody>
          <a:bodyPr/>
          <a:lstStyle/>
          <a:p>
            <a:endParaRPr lang="de-DE"/>
          </a:p>
        </p:txBody>
      </p:sp>
      <p:sp>
        <p:nvSpPr>
          <p:cNvPr id="5" name="Titel 4"/>
          <p:cNvSpPr>
            <a:spLocks noGrp="1"/>
          </p:cNvSpPr>
          <p:nvPr>
            <p:ph type="title"/>
          </p:nvPr>
        </p:nvSpPr>
        <p:spPr/>
        <p:txBody>
          <a:bodyPr/>
          <a:lstStyle/>
          <a:p>
            <a:r>
              <a:rPr lang="de-DE" dirty="0"/>
              <a:t>Weiterentwicklung von Git</a:t>
            </a:r>
          </a:p>
        </p:txBody>
      </p:sp>
    </p:spTree>
    <p:extLst>
      <p:ext uri="{BB962C8B-B14F-4D97-AF65-F5344CB8AC3E}">
        <p14:creationId xmlns:p14="http://schemas.microsoft.com/office/powerpoint/2010/main" val="37068018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45</a:t>
            </a:fld>
            <a:endParaRPr lang="de-DE"/>
          </a:p>
        </p:txBody>
      </p:sp>
      <p:sp>
        <p:nvSpPr>
          <p:cNvPr id="8" name="Textplatzhalter 7"/>
          <p:cNvSpPr>
            <a:spLocks noGrp="1"/>
          </p:cNvSpPr>
          <p:nvPr>
            <p:ph type="body" sz="quarter" idx="17"/>
          </p:nvPr>
        </p:nvSpPr>
        <p:spPr/>
        <p:txBody>
          <a:bodyPr/>
          <a:lstStyle/>
          <a:p>
            <a:pPr marL="285750" indent="-285750">
              <a:buFontTx/>
              <a:buChar char="-"/>
            </a:pPr>
            <a:r>
              <a:rPr lang="de-DE" dirty="0"/>
              <a:t>Webserver Authentifizierung (Apache)</a:t>
            </a:r>
          </a:p>
          <a:p>
            <a:pPr marL="285750" indent="-285750">
              <a:buFontTx/>
              <a:buChar char="-"/>
            </a:pPr>
            <a:r>
              <a:rPr lang="de-DE" dirty="0"/>
              <a:t>SSH (Secure Shell)</a:t>
            </a:r>
          </a:p>
          <a:p>
            <a:pPr marL="285750" indent="-285750">
              <a:buFontTx/>
              <a:buChar char="-"/>
            </a:pPr>
            <a:endParaRPr lang="de-DE" dirty="0"/>
          </a:p>
          <a:p>
            <a:endParaRPr lang="de-DE" dirty="0"/>
          </a:p>
        </p:txBody>
      </p:sp>
      <p:sp>
        <p:nvSpPr>
          <p:cNvPr id="7" name="Textplatzhalter 6"/>
          <p:cNvSpPr>
            <a:spLocks noGrp="1"/>
          </p:cNvSpPr>
          <p:nvPr>
            <p:ph type="body" sz="quarter" idx="11"/>
          </p:nvPr>
        </p:nvSpPr>
        <p:spPr/>
        <p:txBody>
          <a:bodyPr/>
          <a:lstStyle/>
          <a:p>
            <a:endParaRPr lang="de-DE"/>
          </a:p>
        </p:txBody>
      </p:sp>
      <p:sp>
        <p:nvSpPr>
          <p:cNvPr id="6" name="Titel 5"/>
          <p:cNvSpPr>
            <a:spLocks noGrp="1"/>
          </p:cNvSpPr>
          <p:nvPr>
            <p:ph type="title"/>
          </p:nvPr>
        </p:nvSpPr>
        <p:spPr/>
        <p:txBody>
          <a:bodyPr/>
          <a:lstStyle/>
          <a:p>
            <a:r>
              <a:rPr lang="de-DE" dirty="0"/>
              <a:t>Git Authentifizierung</a:t>
            </a:r>
          </a:p>
        </p:txBody>
      </p:sp>
    </p:spTree>
    <p:extLst>
      <p:ext uri="{BB962C8B-B14F-4D97-AF65-F5344CB8AC3E}">
        <p14:creationId xmlns:p14="http://schemas.microsoft.com/office/powerpoint/2010/main" val="36013615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46</a:t>
            </a:fld>
            <a:endParaRPr lang="de-DE"/>
          </a:p>
        </p:txBody>
      </p:sp>
      <p:sp>
        <p:nvSpPr>
          <p:cNvPr id="8" name="Textplatzhalter 7"/>
          <p:cNvSpPr>
            <a:spLocks noGrp="1"/>
          </p:cNvSpPr>
          <p:nvPr>
            <p:ph type="body" sz="quarter" idx="16"/>
          </p:nvPr>
        </p:nvSpPr>
        <p:spPr/>
        <p:txBody>
          <a:bodyPr/>
          <a:lstStyle/>
          <a:p>
            <a:pPr marL="342900" indent="-342900">
              <a:buFont typeface="+mj-lt"/>
              <a:buAutoNum type="arabicPeriod"/>
            </a:pPr>
            <a:r>
              <a:rPr lang="de-DE" dirty="0"/>
              <a:t>Harry und Sally bearbeiten die gleiche Datei zur gleichen Zeit</a:t>
            </a:r>
          </a:p>
          <a:p>
            <a:pPr marL="342900" indent="-342900">
              <a:buFont typeface="+mj-lt"/>
              <a:buAutoNum type="arabicPeriod"/>
            </a:pPr>
            <a:r>
              <a:rPr lang="de-DE" dirty="0"/>
              <a:t>Harry speichert seine Änderungen zuerst</a:t>
            </a:r>
          </a:p>
          <a:p>
            <a:pPr marL="342900" indent="-342900">
              <a:buFont typeface="+mj-lt"/>
              <a:buAutoNum type="arabicPeriod"/>
            </a:pPr>
            <a:r>
              <a:rPr lang="de-DE" dirty="0"/>
              <a:t>Sally überschreibt Harrys Version mit Ihrer</a:t>
            </a:r>
          </a:p>
          <a:p>
            <a:pPr marL="342900" indent="-342900">
              <a:buFont typeface="+mj-lt"/>
              <a:buAutoNum type="arabicPeriod"/>
            </a:pPr>
            <a:r>
              <a:rPr lang="de-DE" dirty="0"/>
              <a:t>Änderungen von Harry nicht verloren da das VCS die Änderungen als Version ablegt</a:t>
            </a:r>
          </a:p>
          <a:p>
            <a:pPr marL="342900" indent="-342900">
              <a:buFont typeface="+mj-lt"/>
              <a:buAutoNum type="arabicPeriod"/>
            </a:pPr>
            <a:r>
              <a:rPr lang="de-DE" dirty="0"/>
              <a:t>Aber keine der Änderungen von Harry in Sallys Version</a:t>
            </a:r>
          </a:p>
          <a:p>
            <a:pPr marL="342900" indent="-342900">
              <a:buFont typeface="+mj-lt"/>
              <a:buAutoNum type="arabicPeriod"/>
            </a:pPr>
            <a:endParaRPr lang="de-DE" dirty="0"/>
          </a:p>
        </p:txBody>
      </p:sp>
      <p:sp>
        <p:nvSpPr>
          <p:cNvPr id="6" name="Textplatzhalter 5"/>
          <p:cNvSpPr>
            <a:spLocks noGrp="1"/>
          </p:cNvSpPr>
          <p:nvPr>
            <p:ph type="body" sz="quarter" idx="11"/>
          </p:nvPr>
        </p:nvSpPr>
        <p:spPr/>
        <p:txBody>
          <a:bodyPr/>
          <a:lstStyle/>
          <a:p>
            <a:r>
              <a:rPr lang="de-DE" dirty="0"/>
              <a:t>Das Problem</a:t>
            </a:r>
          </a:p>
        </p:txBody>
      </p:sp>
      <p:sp>
        <p:nvSpPr>
          <p:cNvPr id="5" name="Titel 4"/>
          <p:cNvSpPr>
            <a:spLocks noGrp="1"/>
          </p:cNvSpPr>
          <p:nvPr>
            <p:ph type="title"/>
          </p:nvPr>
        </p:nvSpPr>
        <p:spPr/>
        <p:txBody>
          <a:bodyPr/>
          <a:lstStyle/>
          <a:p>
            <a:r>
              <a:rPr lang="de-DE" dirty="0"/>
              <a:t>Das Problem verteilter Dateizugriffe</a:t>
            </a:r>
          </a:p>
        </p:txBody>
      </p:sp>
      <p:pic>
        <p:nvPicPr>
          <p:cNvPr id="1026" name="Picture 2" descr="Das zu vermeidende Problem"/>
          <p:cNvPicPr>
            <a:picLocks noGrp="1" noChangeAspect="1" noChangeArrowheads="1"/>
          </p:cNvPicPr>
          <p:nvPr>
            <p:ph type="pic" sz="quarter" idx="14"/>
          </p:nvPr>
        </p:nvPicPr>
        <p:blipFill rotWithShape="1">
          <a:blip r:embed="rId2">
            <a:extLst>
              <a:ext uri="{28A0092B-C50C-407E-A947-70E740481C1C}">
                <a14:useLocalDpi xmlns:a14="http://schemas.microsoft.com/office/drawing/2010/main" val="0"/>
              </a:ext>
            </a:extLst>
          </a:blip>
          <a:srcRect l="-18665" r="-18665"/>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56498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47</a:t>
            </a:fld>
            <a:endParaRPr lang="de-DE"/>
          </a:p>
        </p:txBody>
      </p:sp>
      <p:sp>
        <p:nvSpPr>
          <p:cNvPr id="4" name="Textplatzhalter 3"/>
          <p:cNvSpPr>
            <a:spLocks noGrp="1"/>
          </p:cNvSpPr>
          <p:nvPr>
            <p:ph type="body" sz="quarter" idx="16"/>
          </p:nvPr>
        </p:nvSpPr>
        <p:spPr/>
        <p:txBody>
          <a:bodyPr/>
          <a:lstStyle/>
          <a:p>
            <a:pPr marL="342900" indent="-342900">
              <a:buAutoNum type="arabicPeriod"/>
            </a:pPr>
            <a:r>
              <a:rPr lang="de-DE" dirty="0"/>
              <a:t>Harry und Sally haben jeweils eine eigene Arbeitskopie des Dokuments </a:t>
            </a:r>
          </a:p>
          <a:p>
            <a:pPr marL="342900" indent="-342900">
              <a:buAutoNum type="arabicPeriod"/>
            </a:pPr>
            <a:r>
              <a:rPr lang="de-DE" dirty="0"/>
              <a:t>Beide Arbeiten an der selben Datei</a:t>
            </a:r>
          </a:p>
          <a:p>
            <a:pPr marL="342900" indent="-342900">
              <a:buAutoNum type="arabicPeriod"/>
            </a:pPr>
            <a:r>
              <a:rPr lang="de-DE" dirty="0"/>
              <a:t>Sally speichert ihre Version zuerst ab</a:t>
            </a:r>
          </a:p>
          <a:p>
            <a:pPr marL="342900" indent="-342900">
              <a:buAutoNum type="arabicPeriod"/>
            </a:pPr>
            <a:r>
              <a:rPr lang="de-DE" dirty="0"/>
              <a:t>Will Harry speichern, informiert ihn das System, dass seine Version nicht mehr aktuell ist</a:t>
            </a:r>
          </a:p>
        </p:txBody>
      </p:sp>
      <p:sp>
        <p:nvSpPr>
          <p:cNvPr id="5" name="Textplatzhalter 4"/>
          <p:cNvSpPr>
            <a:spLocks noGrp="1"/>
          </p:cNvSpPr>
          <p:nvPr>
            <p:ph type="body" sz="quarter" idx="11"/>
          </p:nvPr>
        </p:nvSpPr>
        <p:spPr/>
        <p:txBody>
          <a:bodyPr/>
          <a:lstStyle/>
          <a:p>
            <a:r>
              <a:rPr lang="de-DE" dirty="0"/>
              <a:t>Die Kopieren–Ändern–Zusammenfassen-Lösung</a:t>
            </a:r>
          </a:p>
        </p:txBody>
      </p:sp>
      <p:sp>
        <p:nvSpPr>
          <p:cNvPr id="6" name="Titel 5"/>
          <p:cNvSpPr>
            <a:spLocks noGrp="1"/>
          </p:cNvSpPr>
          <p:nvPr>
            <p:ph type="title"/>
          </p:nvPr>
        </p:nvSpPr>
        <p:spPr/>
        <p:txBody>
          <a:bodyPr/>
          <a:lstStyle/>
          <a:p>
            <a:r>
              <a:rPr lang="de-DE" dirty="0"/>
              <a:t>Das Problem verteilter Dateizugriffe</a:t>
            </a:r>
          </a:p>
        </p:txBody>
      </p:sp>
      <p:pic>
        <p:nvPicPr>
          <p:cNvPr id="2050" name="Picture 2" descr="„Kopieren – Ändern – Zusammenfassen“ - Lösung"/>
          <p:cNvPicPr>
            <a:picLocks noGrp="1" noChangeAspect="1" noChangeArrowheads="1"/>
          </p:cNvPicPr>
          <p:nvPr>
            <p:ph type="pic" sz="quarter" idx="14"/>
          </p:nvPr>
        </p:nvPicPr>
        <p:blipFill rotWithShape="1">
          <a:blip r:embed="rId2">
            <a:extLst>
              <a:ext uri="{28A0092B-C50C-407E-A947-70E740481C1C}">
                <a14:useLocalDpi xmlns:a14="http://schemas.microsoft.com/office/drawing/2010/main" val="0"/>
              </a:ext>
            </a:extLst>
          </a:blip>
          <a:srcRect l="-22039" r="-22039"/>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46684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48</a:t>
            </a:fld>
            <a:endParaRPr lang="de-DE"/>
          </a:p>
        </p:txBody>
      </p:sp>
      <p:sp>
        <p:nvSpPr>
          <p:cNvPr id="10" name="Textplatzhalter 9"/>
          <p:cNvSpPr>
            <a:spLocks noGrp="1"/>
          </p:cNvSpPr>
          <p:nvPr>
            <p:ph type="body" sz="quarter" idx="16"/>
          </p:nvPr>
        </p:nvSpPr>
        <p:spPr/>
        <p:txBody>
          <a:bodyPr/>
          <a:lstStyle/>
          <a:p>
            <a:pPr marL="342900" lvl="0" indent="-342900">
              <a:buFont typeface="+mj-lt"/>
              <a:buAutoNum type="arabicPeriod" startAt="5"/>
            </a:pPr>
            <a:r>
              <a:rPr lang="de-DE" dirty="0">
                <a:solidFill>
                  <a:srgbClr val="1F2328"/>
                </a:solidFill>
              </a:rPr>
              <a:t>Harry arbeitet mit Hilfe des VCS die Änderungen von Sally in seine Version ein</a:t>
            </a:r>
          </a:p>
          <a:p>
            <a:pPr marL="342900" lvl="0" indent="-342900">
              <a:buFont typeface="+mj-lt"/>
              <a:buAutoNum type="arabicPeriod" startAt="5"/>
            </a:pPr>
            <a:r>
              <a:rPr lang="de-DE" dirty="0">
                <a:solidFill>
                  <a:srgbClr val="1F2328"/>
                </a:solidFill>
              </a:rPr>
              <a:t>Danach publiziert er die zusammengeführte Version in das Repository</a:t>
            </a:r>
          </a:p>
          <a:p>
            <a:pPr marL="342900" lvl="0" indent="-342900">
              <a:buFont typeface="+mj-lt"/>
              <a:buAutoNum type="arabicPeriod" startAt="5"/>
            </a:pPr>
            <a:r>
              <a:rPr lang="de-DE" dirty="0">
                <a:solidFill>
                  <a:srgbClr val="1F2328"/>
                </a:solidFill>
              </a:rPr>
              <a:t>Sally kann nun die neue Version aus dem Repository laden</a:t>
            </a:r>
          </a:p>
          <a:p>
            <a:pPr marL="342900" lvl="0" indent="-342900">
              <a:buFont typeface="+mj-lt"/>
              <a:buAutoNum type="arabicPeriod" startAt="5"/>
            </a:pPr>
            <a:endParaRPr lang="de-DE" dirty="0">
              <a:solidFill>
                <a:srgbClr val="1F2328"/>
              </a:solidFill>
            </a:endParaRPr>
          </a:p>
          <a:p>
            <a:endParaRPr lang="de-DE" dirty="0"/>
          </a:p>
        </p:txBody>
      </p:sp>
      <p:sp>
        <p:nvSpPr>
          <p:cNvPr id="8" name="Textplatzhalter 7"/>
          <p:cNvSpPr>
            <a:spLocks noGrp="1"/>
          </p:cNvSpPr>
          <p:nvPr>
            <p:ph type="body" sz="quarter" idx="11"/>
          </p:nvPr>
        </p:nvSpPr>
        <p:spPr/>
        <p:txBody>
          <a:bodyPr/>
          <a:lstStyle/>
          <a:p>
            <a:r>
              <a:rPr lang="de-DE" dirty="0"/>
              <a:t>Die Kopieren–Ändern–Zusammenfassen-Lösung</a:t>
            </a:r>
          </a:p>
        </p:txBody>
      </p:sp>
      <p:sp>
        <p:nvSpPr>
          <p:cNvPr id="7" name="Titel 6"/>
          <p:cNvSpPr>
            <a:spLocks noGrp="1"/>
          </p:cNvSpPr>
          <p:nvPr>
            <p:ph type="title"/>
          </p:nvPr>
        </p:nvSpPr>
        <p:spPr/>
        <p:txBody>
          <a:bodyPr/>
          <a:lstStyle/>
          <a:p>
            <a:r>
              <a:rPr lang="de-DE" dirty="0"/>
              <a:t>Das Problem verteilter Dateizugriffe</a:t>
            </a:r>
          </a:p>
        </p:txBody>
      </p:sp>
      <p:pic>
        <p:nvPicPr>
          <p:cNvPr id="3074" name="Picture 2" descr="„Kopieren – Ändern – Zusammenfassen“ - Lösung (Fortsetzung)"/>
          <p:cNvPicPr>
            <a:picLocks noGrp="1" noChangeAspect="1" noChangeArrowheads="1"/>
          </p:cNvPicPr>
          <p:nvPr>
            <p:ph type="pic" sz="quarter" idx="14"/>
          </p:nvPr>
        </p:nvPicPr>
        <p:blipFill rotWithShape="1">
          <a:blip r:embed="rId2">
            <a:extLst>
              <a:ext uri="{28A0092B-C50C-407E-A947-70E740481C1C}">
                <a14:useLocalDpi xmlns:a14="http://schemas.microsoft.com/office/drawing/2010/main" val="0"/>
              </a:ext>
            </a:extLst>
          </a:blip>
          <a:srcRect l="-26515" r="-26515"/>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1404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49</a:t>
            </a:fld>
            <a:endParaRPr lang="de-DE"/>
          </a:p>
        </p:txBody>
      </p:sp>
      <p:sp>
        <p:nvSpPr>
          <p:cNvPr id="3" name="Textplatzhalter 2"/>
          <p:cNvSpPr>
            <a:spLocks noGrp="1"/>
          </p:cNvSpPr>
          <p:nvPr>
            <p:ph type="body" sz="quarter" idx="17"/>
          </p:nvPr>
        </p:nvSpPr>
        <p:spPr/>
        <p:txBody>
          <a:bodyPr/>
          <a:lstStyle/>
          <a:p>
            <a:pPr marL="285750" indent="-285750">
              <a:buFontTx/>
              <a:buChar char="-"/>
            </a:pPr>
            <a:r>
              <a:rPr lang="de-DE" dirty="0"/>
              <a:t>Ein Konflikt entsteht, wenn die beiden Änderungen von Harry und Sally kollidieren, also z.B. den gleichen Bereich eines Dokuments betreffen</a:t>
            </a:r>
          </a:p>
          <a:p>
            <a:pPr marL="285750" indent="-285750">
              <a:buFontTx/>
              <a:buChar char="-"/>
            </a:pPr>
            <a:r>
              <a:rPr lang="de-DE" dirty="0"/>
              <a:t>Die kollidierenden Änderungen werden vom System gekennzeichnet</a:t>
            </a:r>
          </a:p>
          <a:p>
            <a:pPr marL="285750" indent="-285750">
              <a:buFontTx/>
              <a:buChar char="-"/>
            </a:pPr>
            <a:r>
              <a:rPr lang="de-DE" dirty="0"/>
              <a:t>Nun ist es an den Menschen, diesen Konflikt z.B. in Absprache mit dem jeweils anderen Bearbeiter zu lösen</a:t>
            </a:r>
          </a:p>
          <a:p>
            <a:pPr marL="285750" indent="-285750">
              <a:buFontTx/>
              <a:buChar char="-"/>
            </a:pPr>
            <a:endParaRPr lang="de-DE" dirty="0"/>
          </a:p>
        </p:txBody>
      </p:sp>
      <p:sp>
        <p:nvSpPr>
          <p:cNvPr id="4" name="Textplatzhalter 3"/>
          <p:cNvSpPr>
            <a:spLocks noGrp="1"/>
          </p:cNvSpPr>
          <p:nvPr>
            <p:ph type="body" sz="quarter" idx="11"/>
          </p:nvPr>
        </p:nvSpPr>
        <p:spPr/>
        <p:txBody>
          <a:bodyPr/>
          <a:lstStyle/>
          <a:p>
            <a:r>
              <a:rPr lang="de-DE" dirty="0"/>
              <a:t>Konflikte</a:t>
            </a:r>
          </a:p>
        </p:txBody>
      </p:sp>
      <p:sp>
        <p:nvSpPr>
          <p:cNvPr id="5" name="Titel 4"/>
          <p:cNvSpPr>
            <a:spLocks noGrp="1"/>
          </p:cNvSpPr>
          <p:nvPr>
            <p:ph type="title"/>
          </p:nvPr>
        </p:nvSpPr>
        <p:spPr/>
        <p:txBody>
          <a:bodyPr/>
          <a:lstStyle/>
          <a:p>
            <a:r>
              <a:rPr lang="de-DE" dirty="0"/>
              <a:t>Das Problem verteilter Dateizugriffe</a:t>
            </a:r>
          </a:p>
        </p:txBody>
      </p:sp>
    </p:spTree>
    <p:extLst>
      <p:ext uri="{BB962C8B-B14F-4D97-AF65-F5344CB8AC3E}">
        <p14:creationId xmlns:p14="http://schemas.microsoft.com/office/powerpoint/2010/main" val="208888373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5</a:t>
            </a:fld>
            <a:endParaRPr lang="de-DE"/>
          </a:p>
        </p:txBody>
      </p:sp>
      <p:sp>
        <p:nvSpPr>
          <p:cNvPr id="3" name="Textplatzhalter 2"/>
          <p:cNvSpPr>
            <a:spLocks noGrp="1"/>
          </p:cNvSpPr>
          <p:nvPr>
            <p:ph type="body" sz="quarter" idx="11"/>
          </p:nvPr>
        </p:nvSpPr>
        <p:spPr/>
        <p:txBody>
          <a:bodyPr/>
          <a:lstStyle/>
          <a:p>
            <a:r>
              <a:rPr lang="de-DE" dirty="0"/>
              <a:t>Warum Versionsverwaltung?</a:t>
            </a:r>
          </a:p>
        </p:txBody>
      </p:sp>
      <p:sp>
        <p:nvSpPr>
          <p:cNvPr id="4" name="Titel 3"/>
          <p:cNvSpPr>
            <a:spLocks noGrp="1"/>
          </p:cNvSpPr>
          <p:nvPr>
            <p:ph type="title"/>
          </p:nvPr>
        </p:nvSpPr>
        <p:spPr/>
        <p:txBody>
          <a:bodyPr/>
          <a:lstStyle/>
          <a:p>
            <a:r>
              <a:rPr lang="de-DE" dirty="0"/>
              <a:t>Einleitung</a:t>
            </a:r>
          </a:p>
        </p:txBody>
      </p:sp>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449"/>
          <a:stretch/>
        </p:blipFill>
        <p:spPr bwMode="auto">
          <a:xfrm>
            <a:off x="2527666" y="1624368"/>
            <a:ext cx="4143375" cy="1193853"/>
          </a:xfrm>
          <a:prstGeom prst="rect">
            <a:avLst/>
          </a:prstGeom>
          <a:noFill/>
          <a:ln w="19050">
            <a:solidFill>
              <a:schemeClr val="tx1"/>
            </a:solidFill>
            <a:prstDash val="solid"/>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2593932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bwMode="auto">
          <a:xfrm>
            <a:off x="635792" y="1584324"/>
            <a:ext cx="1735931" cy="1620314"/>
          </a:xfrm>
          <a:prstGeom prst="rect">
            <a:avLst/>
          </a:prstGeom>
          <a:solidFill>
            <a:schemeClr val="bg1"/>
          </a:solidFill>
          <a:ln w="1270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pic>
        <p:nvPicPr>
          <p:cNvPr id="3074" name="Picture 2" descr="http://www.bsh-it.de/bilder/icons/icon-dokument/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46" t="13315" r="20114" b="10765"/>
          <a:stretch/>
        </p:blipFill>
        <p:spPr bwMode="auto">
          <a:xfrm>
            <a:off x="1307302" y="1651452"/>
            <a:ext cx="969172" cy="1292229"/>
          </a:xfrm>
          <a:prstGeom prst="rect">
            <a:avLst/>
          </a:prstGeom>
          <a:noFill/>
          <a:extLst>
            <a:ext uri="{909E8E84-426E-40DD-AFC4-6F175D3DCCD1}">
              <a14:hiddenFill xmlns:a14="http://schemas.microsoft.com/office/drawing/2010/main">
                <a:solidFill>
                  <a:srgbClr val="FFFFFF"/>
                </a:solidFill>
              </a14:hiddenFill>
            </a:ext>
          </a:extLst>
        </p:spPr>
      </p:pic>
      <p:sp>
        <p:nvSpPr>
          <p:cNvPr id="2" name="Foliennummernplatzhalter 1"/>
          <p:cNvSpPr>
            <a:spLocks noGrp="1"/>
          </p:cNvSpPr>
          <p:nvPr>
            <p:ph type="sldNum" sz="quarter" idx="13"/>
          </p:nvPr>
        </p:nvSpPr>
        <p:spPr/>
        <p:txBody>
          <a:bodyPr/>
          <a:lstStyle/>
          <a:p>
            <a:fld id="{2E430B67-9B8D-45F2-8BD0-7EEC5CABEC81}" type="slidenum">
              <a:rPr lang="de-DE" smtClean="0"/>
              <a:pPr/>
              <a:t>6</a:t>
            </a:fld>
            <a:endParaRPr lang="de-DE"/>
          </a:p>
        </p:txBody>
      </p:sp>
      <p:sp>
        <p:nvSpPr>
          <p:cNvPr id="5" name="Textplatzhalter 4"/>
          <p:cNvSpPr>
            <a:spLocks noGrp="1"/>
          </p:cNvSpPr>
          <p:nvPr>
            <p:ph type="body" sz="quarter" idx="22"/>
          </p:nvPr>
        </p:nvSpPr>
        <p:spPr/>
        <p:txBody>
          <a:bodyPr/>
          <a:lstStyle/>
          <a:p>
            <a:pPr marL="285750" indent="-285750">
              <a:spcAft>
                <a:spcPts val="600"/>
              </a:spcAft>
              <a:buFontTx/>
              <a:buChar char="-"/>
            </a:pPr>
            <a:r>
              <a:rPr lang="de-DE" dirty="0">
                <a:latin typeface="Calibri" panose="020F0502020204030204" pitchFamily="34" charset="0"/>
              </a:rPr>
              <a:t>System zur Verfolgung, Verwaltung und Versionierung einer Ansammlung von Dateien</a:t>
            </a:r>
          </a:p>
          <a:p>
            <a:pPr marL="285750" indent="-285750">
              <a:spcAft>
                <a:spcPts val="600"/>
              </a:spcAft>
              <a:buFontTx/>
              <a:buChar char="-"/>
            </a:pPr>
            <a:r>
              <a:rPr lang="de-DE" dirty="0">
                <a:latin typeface="Calibri" panose="020F0502020204030204" pitchFamily="34" charset="0"/>
              </a:rPr>
              <a:t>Zurückverfolgung eines Werdeganges einer Datei</a:t>
            </a:r>
          </a:p>
          <a:p>
            <a:pPr marL="285750" indent="-285750">
              <a:spcAft>
                <a:spcPts val="600"/>
              </a:spcAft>
              <a:buFontTx/>
              <a:buChar char="-"/>
            </a:pPr>
            <a:r>
              <a:rPr lang="de-DE" dirty="0">
                <a:latin typeface="Calibri" panose="020F0502020204030204" pitchFamily="34" charset="0"/>
              </a:rPr>
              <a:t>Rückkehr zu älteren Versionen</a:t>
            </a:r>
          </a:p>
          <a:p>
            <a:pPr marL="285750" indent="-285750">
              <a:spcAft>
                <a:spcPts val="600"/>
              </a:spcAft>
              <a:buFontTx/>
              <a:buChar char="-"/>
            </a:pPr>
            <a:r>
              <a:rPr lang="de-DE" dirty="0">
                <a:latin typeface="Calibri" panose="020F0502020204030204" pitchFamily="34" charset="0"/>
              </a:rPr>
              <a:t>gleichzeitiges Arbeiten am selben Dokument</a:t>
            </a:r>
          </a:p>
        </p:txBody>
      </p:sp>
      <p:sp>
        <p:nvSpPr>
          <p:cNvPr id="3" name="Textplatzhalter 2"/>
          <p:cNvSpPr>
            <a:spLocks noGrp="1"/>
          </p:cNvSpPr>
          <p:nvPr>
            <p:ph type="body" sz="quarter" idx="11"/>
          </p:nvPr>
        </p:nvSpPr>
        <p:spPr/>
        <p:txBody>
          <a:bodyPr/>
          <a:lstStyle/>
          <a:p>
            <a:r>
              <a:rPr lang="de-DE" dirty="0">
                <a:latin typeface="Calibri" panose="020F0502020204030204" pitchFamily="34" charset="0"/>
              </a:rPr>
              <a:t>Was ist Versionsverwaltung?</a:t>
            </a:r>
          </a:p>
        </p:txBody>
      </p:sp>
      <p:sp>
        <p:nvSpPr>
          <p:cNvPr id="4" name="Titel 3"/>
          <p:cNvSpPr>
            <a:spLocks noGrp="1"/>
          </p:cNvSpPr>
          <p:nvPr>
            <p:ph type="title"/>
          </p:nvPr>
        </p:nvSpPr>
        <p:spPr/>
        <p:txBody>
          <a:bodyPr/>
          <a:lstStyle/>
          <a:p>
            <a:r>
              <a:rPr lang="de-DE" dirty="0">
                <a:latin typeface="Calibri" panose="020F0502020204030204" pitchFamily="34" charset="0"/>
              </a:rPr>
              <a:t>Einleitung</a:t>
            </a:r>
          </a:p>
        </p:txBody>
      </p:sp>
      <p:sp>
        <p:nvSpPr>
          <p:cNvPr id="8" name="Rechteck 7"/>
          <p:cNvSpPr/>
          <p:nvPr/>
        </p:nvSpPr>
        <p:spPr bwMode="auto">
          <a:xfrm>
            <a:off x="584200" y="1587500"/>
            <a:ext cx="609600" cy="2565400"/>
          </a:xfrm>
          <a:prstGeom prst="rect">
            <a:avLst/>
          </a:prstGeom>
          <a:solidFill>
            <a:schemeClr val="accent2">
              <a:lumMod val="90000"/>
            </a:schemeClr>
          </a:solidFill>
          <a:ln w="1270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pic>
        <p:nvPicPr>
          <p:cNvPr id="11" name="Picture 2" descr="http://www.bsh-it.de/bilder/icons/icon-dokument/imag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946" t="13315" r="20114" b="10765"/>
          <a:stretch/>
        </p:blipFill>
        <p:spPr bwMode="auto">
          <a:xfrm>
            <a:off x="635793" y="1689100"/>
            <a:ext cx="506414" cy="6752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bsh-it.de/bilder/icons/icon-dokument/imag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946" t="13315" r="20114" b="10765"/>
          <a:stretch/>
        </p:blipFill>
        <p:spPr bwMode="auto">
          <a:xfrm>
            <a:off x="635793" y="2529419"/>
            <a:ext cx="506414" cy="67521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bsh-it.de/bilder/icons/icon-dokument/imag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946" t="13315" r="20114" b="10765"/>
          <a:stretch/>
        </p:blipFill>
        <p:spPr bwMode="auto">
          <a:xfrm>
            <a:off x="635793" y="3344338"/>
            <a:ext cx="506414" cy="675219"/>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nvSpPr>
        <p:spPr>
          <a:xfrm>
            <a:off x="121756" y="4039248"/>
            <a:ext cx="406586" cy="208006"/>
          </a:xfrm>
          <a:prstGeom prst="rect">
            <a:avLst/>
          </a:prstGeom>
          <a:noFill/>
        </p:spPr>
        <p:txBody>
          <a:bodyPr wrap="none" lIns="0" tIns="0" rIns="0" bIns="0" rtlCol="0">
            <a:spAutoFit/>
          </a:bodyPr>
          <a:lstStyle/>
          <a:p>
            <a:r>
              <a:rPr lang="de-DE" sz="1600" dirty="0">
                <a:latin typeface="Calibri" panose="020F0502020204030204" pitchFamily="34" charset="0"/>
              </a:rPr>
              <a:t>Älter</a:t>
            </a:r>
          </a:p>
        </p:txBody>
      </p:sp>
      <p:sp>
        <p:nvSpPr>
          <p:cNvPr id="15" name="Textfeld 14"/>
          <p:cNvSpPr txBox="1"/>
          <p:nvPr/>
        </p:nvSpPr>
        <p:spPr>
          <a:xfrm>
            <a:off x="24841" y="1470349"/>
            <a:ext cx="517770" cy="208006"/>
          </a:xfrm>
          <a:prstGeom prst="rect">
            <a:avLst/>
          </a:prstGeom>
          <a:noFill/>
        </p:spPr>
        <p:txBody>
          <a:bodyPr wrap="none" lIns="0" tIns="0" rIns="0" bIns="0" rtlCol="0">
            <a:spAutoFit/>
          </a:bodyPr>
          <a:lstStyle/>
          <a:p>
            <a:r>
              <a:rPr lang="de-DE" sz="1600" dirty="0">
                <a:latin typeface="Calibri" panose="020F0502020204030204" pitchFamily="34" charset="0"/>
              </a:rPr>
              <a:t>Neuer</a:t>
            </a:r>
          </a:p>
        </p:txBody>
      </p:sp>
      <p:cxnSp>
        <p:nvCxnSpPr>
          <p:cNvPr id="16" name="Gerade Verbindung 15"/>
          <p:cNvCxnSpPr/>
          <p:nvPr/>
        </p:nvCxnSpPr>
        <p:spPr bwMode="auto">
          <a:xfrm flipH="1">
            <a:off x="536575" y="4152900"/>
            <a:ext cx="241300"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Gerade Verbindung 19"/>
          <p:cNvCxnSpPr/>
          <p:nvPr/>
        </p:nvCxnSpPr>
        <p:spPr bwMode="auto">
          <a:xfrm flipH="1">
            <a:off x="536575" y="1583529"/>
            <a:ext cx="241300"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feld 16"/>
          <p:cNvSpPr txBox="1"/>
          <p:nvPr/>
        </p:nvSpPr>
        <p:spPr>
          <a:xfrm>
            <a:off x="1500654" y="2962731"/>
            <a:ext cx="582468" cy="208006"/>
          </a:xfrm>
          <a:prstGeom prst="rect">
            <a:avLst/>
          </a:prstGeom>
          <a:noFill/>
        </p:spPr>
        <p:txBody>
          <a:bodyPr wrap="none" lIns="0" tIns="0" rIns="0" bIns="0" rtlCol="0">
            <a:spAutoFit/>
          </a:bodyPr>
          <a:lstStyle/>
          <a:p>
            <a:pPr algn="ctr"/>
            <a:r>
              <a:rPr lang="de-DE" sz="1600" dirty="0">
                <a:latin typeface="Calibri" panose="020F0502020204030204" pitchFamily="34" charset="0"/>
              </a:rPr>
              <a:t>Aktuell</a:t>
            </a:r>
          </a:p>
        </p:txBody>
      </p:sp>
    </p:spTree>
    <p:extLst>
      <p:ext uri="{BB962C8B-B14F-4D97-AF65-F5344CB8AC3E}">
        <p14:creationId xmlns:p14="http://schemas.microsoft.com/office/powerpoint/2010/main" val="34922807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uiExpand="1" build="p"/>
      <p:bldP spid="8" grpId="0" animBg="1"/>
      <p:bldP spid="10" grpId="0"/>
      <p:bldP spid="15"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0" indent="0"/>
            <a:endParaRPr lang="de-DE" dirty="0"/>
          </a:p>
          <a:p>
            <a:pPr marL="285750" indent="-285750">
              <a:buFontTx/>
              <a:buChar char="-"/>
            </a:pPr>
            <a:r>
              <a:rPr lang="de-DE" dirty="0"/>
              <a:t>Repository</a:t>
            </a:r>
          </a:p>
          <a:p>
            <a:pPr marL="0" indent="0"/>
            <a:endParaRPr lang="de-DE" dirty="0"/>
          </a:p>
          <a:p>
            <a:pPr marL="285750" indent="-285750">
              <a:buFontTx/>
              <a:buChar char="-"/>
            </a:pPr>
            <a:r>
              <a:rPr lang="de-DE" dirty="0"/>
              <a:t>Versionshistorie</a:t>
            </a:r>
          </a:p>
          <a:p>
            <a:pPr marL="285750" indent="-285750">
              <a:buFontTx/>
              <a:buChar char="-"/>
            </a:pPr>
            <a:endParaRPr lang="de-DE" dirty="0"/>
          </a:p>
          <a:p>
            <a:pPr marL="285750" indent="-285750">
              <a:buFontTx/>
              <a:buChar char="-"/>
            </a:pPr>
            <a:r>
              <a:rPr lang="de-DE" dirty="0"/>
              <a:t>Working </a:t>
            </a:r>
            <a:r>
              <a:rPr lang="de-DE" dirty="0" err="1"/>
              <a:t>Direktory</a:t>
            </a:r>
            <a:r>
              <a:rPr lang="de-DE" dirty="0"/>
              <a:t> oder auch Working </a:t>
            </a:r>
            <a:r>
              <a:rPr lang="de-DE" dirty="0" err="1"/>
              <a:t>Tree</a:t>
            </a:r>
            <a:endParaRPr lang="de-DE" dirty="0"/>
          </a:p>
          <a:p>
            <a:pPr marL="285750" indent="-285750">
              <a:buFontTx/>
              <a:buChar char="-"/>
            </a:pPr>
            <a:endParaRPr lang="de-DE" dirty="0"/>
          </a:p>
          <a:p>
            <a:pPr marL="285750" indent="-285750">
              <a:buFontTx/>
              <a:buChar char="-"/>
            </a:pPr>
            <a:r>
              <a:rPr lang="de-DE" dirty="0"/>
              <a:t>Klon</a:t>
            </a:r>
          </a:p>
          <a:p>
            <a:pPr marL="285750" indent="-285750">
              <a:buFontTx/>
              <a:buChar char="-"/>
            </a:pPr>
            <a:endParaRPr lang="de-DE" dirty="0"/>
          </a:p>
          <a:p>
            <a:pPr marL="285750" indent="-285750">
              <a:buFontTx/>
              <a:buChar char="-"/>
            </a:pPr>
            <a:r>
              <a:rPr lang="de-DE" dirty="0"/>
              <a:t>Snapshot</a:t>
            </a:r>
          </a:p>
          <a:p>
            <a:pPr marL="285750" indent="-285750">
              <a:buFontTx/>
              <a:buChar char="-"/>
            </a:pPr>
            <a:endParaRPr lang="de-DE" dirty="0"/>
          </a:p>
          <a:p>
            <a:pPr marL="285750" indent="-285750">
              <a:buFontTx/>
              <a:buChar char="-"/>
            </a:pPr>
            <a:r>
              <a:rPr lang="de-DE" dirty="0" err="1"/>
              <a:t>Staging</a:t>
            </a:r>
            <a:r>
              <a:rPr lang="de-DE" dirty="0"/>
              <a:t>(INDEX)</a:t>
            </a:r>
          </a:p>
          <a:p>
            <a:pPr marL="0" indent="0"/>
            <a:endParaRPr lang="de-DE" dirty="0"/>
          </a:p>
          <a:p>
            <a:pPr marL="285750" indent="-285750">
              <a:buFontTx/>
              <a:buChar char="-"/>
            </a:pPr>
            <a:endParaRPr lang="de-DE" dirty="0"/>
          </a:p>
          <a:p>
            <a:pPr marL="0" indent="0"/>
            <a:endParaRPr lang="de-DE" dirty="0"/>
          </a:p>
        </p:txBody>
      </p:sp>
      <p:sp>
        <p:nvSpPr>
          <p:cNvPr id="3" name="Textplatzhalter 2"/>
          <p:cNvSpPr>
            <a:spLocks noGrp="1"/>
          </p:cNvSpPr>
          <p:nvPr>
            <p:ph type="body" sz="quarter" idx="11"/>
          </p:nvPr>
        </p:nvSpPr>
        <p:spPr/>
        <p:txBody>
          <a:bodyPr/>
          <a:lstStyle/>
          <a:p>
            <a:r>
              <a:rPr lang="de-DE" dirty="0">
                <a:latin typeface="Calibri" panose="020F0502020204030204" pitchFamily="34" charset="0"/>
              </a:rPr>
              <a:t>Begriffliche Grundlagen</a:t>
            </a:r>
          </a:p>
        </p:txBody>
      </p:sp>
      <p:sp>
        <p:nvSpPr>
          <p:cNvPr id="4" name="Titel 3"/>
          <p:cNvSpPr>
            <a:spLocks noGrp="1"/>
          </p:cNvSpPr>
          <p:nvPr>
            <p:ph type="title"/>
          </p:nvPr>
        </p:nvSpPr>
        <p:spPr/>
        <p:txBody>
          <a:bodyPr/>
          <a:lstStyle/>
          <a:p>
            <a:r>
              <a:rPr lang="de-DE" dirty="0">
                <a:latin typeface="Calibri" panose="020F0502020204030204" pitchFamily="34" charset="0"/>
              </a:rPr>
              <a:t>Einleitung</a:t>
            </a:r>
          </a:p>
        </p:txBody>
      </p:sp>
      <p:sp>
        <p:nvSpPr>
          <p:cNvPr id="6" name="Foliennummernplatzhalter 5"/>
          <p:cNvSpPr>
            <a:spLocks noGrp="1"/>
          </p:cNvSpPr>
          <p:nvPr>
            <p:ph type="sldNum" sz="quarter" idx="13"/>
          </p:nvPr>
        </p:nvSpPr>
        <p:spPr/>
        <p:txBody>
          <a:bodyPr/>
          <a:lstStyle/>
          <a:p>
            <a:fld id="{2E430B67-9B8D-45F2-8BD0-7EEC5CABEC81}" type="slidenum">
              <a:rPr lang="de-DE" smtClean="0"/>
              <a:pPr/>
              <a:t>7</a:t>
            </a:fld>
            <a:endParaRPr lang="de-DE"/>
          </a:p>
        </p:txBody>
      </p:sp>
    </p:spTree>
    <p:extLst>
      <p:ext uri="{BB962C8B-B14F-4D97-AF65-F5344CB8AC3E}">
        <p14:creationId xmlns:p14="http://schemas.microsoft.com/office/powerpoint/2010/main" val="2624923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80">
                                          <p:stCondLst>
                                            <p:cond delay="0"/>
                                          </p:stCondLst>
                                        </p:cTn>
                                        <p:tgtEl>
                                          <p:spTgt spid="5">
                                            <p:txEl>
                                              <p:pRg st="1" end="1"/>
                                            </p:txEl>
                                          </p:spTgt>
                                        </p:tgtEl>
                                      </p:cBhvr>
                                    </p:animEffect>
                                    <p:anim calcmode="lin" valueType="num">
                                      <p:cBhvr>
                                        <p:cTn id="8" dur="1822" tmFilter="0,0; 0.14,0.36; 0.43,0.73; 0.71,0.91; 1.0,1.0">
                                          <p:stCondLst>
                                            <p:cond delay="0"/>
                                          </p:stCondLst>
                                        </p:cTn>
                                        <p:tgtEl>
                                          <p:spTgt spid="5">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1" end="1"/>
                                            </p:txEl>
                                          </p:spTgt>
                                        </p:tgtEl>
                                      </p:cBhvr>
                                      <p:to x="100000" y="60000"/>
                                    </p:animScale>
                                    <p:animScale>
                                      <p:cBhvr>
                                        <p:cTn id="14" dur="166" decel="50000">
                                          <p:stCondLst>
                                            <p:cond delay="676"/>
                                          </p:stCondLst>
                                        </p:cTn>
                                        <p:tgtEl>
                                          <p:spTgt spid="5">
                                            <p:txEl>
                                              <p:pRg st="1" end="1"/>
                                            </p:txEl>
                                          </p:spTgt>
                                        </p:tgtEl>
                                      </p:cBhvr>
                                      <p:to x="100000" y="100000"/>
                                    </p:animScale>
                                    <p:animScale>
                                      <p:cBhvr>
                                        <p:cTn id="15" dur="26">
                                          <p:stCondLst>
                                            <p:cond delay="1312"/>
                                          </p:stCondLst>
                                        </p:cTn>
                                        <p:tgtEl>
                                          <p:spTgt spid="5">
                                            <p:txEl>
                                              <p:pRg st="1" end="1"/>
                                            </p:txEl>
                                          </p:spTgt>
                                        </p:tgtEl>
                                      </p:cBhvr>
                                      <p:to x="100000" y="80000"/>
                                    </p:animScale>
                                    <p:animScale>
                                      <p:cBhvr>
                                        <p:cTn id="16" dur="166" decel="50000">
                                          <p:stCondLst>
                                            <p:cond delay="1338"/>
                                          </p:stCondLst>
                                        </p:cTn>
                                        <p:tgtEl>
                                          <p:spTgt spid="5">
                                            <p:txEl>
                                              <p:pRg st="1" end="1"/>
                                            </p:txEl>
                                          </p:spTgt>
                                        </p:tgtEl>
                                      </p:cBhvr>
                                      <p:to x="100000" y="100000"/>
                                    </p:animScale>
                                    <p:animScale>
                                      <p:cBhvr>
                                        <p:cTn id="17" dur="26">
                                          <p:stCondLst>
                                            <p:cond delay="1642"/>
                                          </p:stCondLst>
                                        </p:cTn>
                                        <p:tgtEl>
                                          <p:spTgt spid="5">
                                            <p:txEl>
                                              <p:pRg st="1" end="1"/>
                                            </p:txEl>
                                          </p:spTgt>
                                        </p:tgtEl>
                                      </p:cBhvr>
                                      <p:to x="100000" y="90000"/>
                                    </p:animScale>
                                    <p:animScale>
                                      <p:cBhvr>
                                        <p:cTn id="18" dur="166" decel="50000">
                                          <p:stCondLst>
                                            <p:cond delay="1668"/>
                                          </p:stCondLst>
                                        </p:cTn>
                                        <p:tgtEl>
                                          <p:spTgt spid="5">
                                            <p:txEl>
                                              <p:pRg st="1" end="1"/>
                                            </p:txEl>
                                          </p:spTgt>
                                        </p:tgtEl>
                                      </p:cBhvr>
                                      <p:to x="100000" y="100000"/>
                                    </p:animScale>
                                    <p:animScale>
                                      <p:cBhvr>
                                        <p:cTn id="19" dur="26">
                                          <p:stCondLst>
                                            <p:cond delay="1808"/>
                                          </p:stCondLst>
                                        </p:cTn>
                                        <p:tgtEl>
                                          <p:spTgt spid="5">
                                            <p:txEl>
                                              <p:pRg st="1" end="1"/>
                                            </p:txEl>
                                          </p:spTgt>
                                        </p:tgtEl>
                                      </p:cBhvr>
                                      <p:to x="100000" y="95000"/>
                                    </p:animScale>
                                    <p:animScale>
                                      <p:cBhvr>
                                        <p:cTn id="20" dur="166" decel="50000">
                                          <p:stCondLst>
                                            <p:cond delay="1834"/>
                                          </p:stCondLst>
                                        </p:cTn>
                                        <p:tgtEl>
                                          <p:spTgt spid="5">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down)">
                                      <p:cBhvr>
                                        <p:cTn id="25" dur="580">
                                          <p:stCondLst>
                                            <p:cond delay="0"/>
                                          </p:stCondLst>
                                        </p:cTn>
                                        <p:tgtEl>
                                          <p:spTgt spid="5">
                                            <p:txEl>
                                              <p:pRg st="3" end="3"/>
                                            </p:txEl>
                                          </p:spTgt>
                                        </p:tgtEl>
                                      </p:cBhvr>
                                    </p:animEffect>
                                    <p:anim calcmode="lin" valueType="num">
                                      <p:cBhvr>
                                        <p:cTn id="26"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xEl>
                                              <p:pRg st="3" end="3"/>
                                            </p:txEl>
                                          </p:spTgt>
                                        </p:tgtEl>
                                      </p:cBhvr>
                                      <p:to x="100000" y="60000"/>
                                    </p:animScale>
                                    <p:animScale>
                                      <p:cBhvr>
                                        <p:cTn id="32" dur="166" decel="50000">
                                          <p:stCondLst>
                                            <p:cond delay="676"/>
                                          </p:stCondLst>
                                        </p:cTn>
                                        <p:tgtEl>
                                          <p:spTgt spid="5">
                                            <p:txEl>
                                              <p:pRg st="3" end="3"/>
                                            </p:txEl>
                                          </p:spTgt>
                                        </p:tgtEl>
                                      </p:cBhvr>
                                      <p:to x="100000" y="100000"/>
                                    </p:animScale>
                                    <p:animScale>
                                      <p:cBhvr>
                                        <p:cTn id="33" dur="26">
                                          <p:stCondLst>
                                            <p:cond delay="1312"/>
                                          </p:stCondLst>
                                        </p:cTn>
                                        <p:tgtEl>
                                          <p:spTgt spid="5">
                                            <p:txEl>
                                              <p:pRg st="3" end="3"/>
                                            </p:txEl>
                                          </p:spTgt>
                                        </p:tgtEl>
                                      </p:cBhvr>
                                      <p:to x="100000" y="80000"/>
                                    </p:animScale>
                                    <p:animScale>
                                      <p:cBhvr>
                                        <p:cTn id="34" dur="166" decel="50000">
                                          <p:stCondLst>
                                            <p:cond delay="1338"/>
                                          </p:stCondLst>
                                        </p:cTn>
                                        <p:tgtEl>
                                          <p:spTgt spid="5">
                                            <p:txEl>
                                              <p:pRg st="3" end="3"/>
                                            </p:txEl>
                                          </p:spTgt>
                                        </p:tgtEl>
                                      </p:cBhvr>
                                      <p:to x="100000" y="100000"/>
                                    </p:animScale>
                                    <p:animScale>
                                      <p:cBhvr>
                                        <p:cTn id="35" dur="26">
                                          <p:stCondLst>
                                            <p:cond delay="1642"/>
                                          </p:stCondLst>
                                        </p:cTn>
                                        <p:tgtEl>
                                          <p:spTgt spid="5">
                                            <p:txEl>
                                              <p:pRg st="3" end="3"/>
                                            </p:txEl>
                                          </p:spTgt>
                                        </p:tgtEl>
                                      </p:cBhvr>
                                      <p:to x="100000" y="90000"/>
                                    </p:animScale>
                                    <p:animScale>
                                      <p:cBhvr>
                                        <p:cTn id="36" dur="166" decel="50000">
                                          <p:stCondLst>
                                            <p:cond delay="1668"/>
                                          </p:stCondLst>
                                        </p:cTn>
                                        <p:tgtEl>
                                          <p:spTgt spid="5">
                                            <p:txEl>
                                              <p:pRg st="3" end="3"/>
                                            </p:txEl>
                                          </p:spTgt>
                                        </p:tgtEl>
                                      </p:cBhvr>
                                      <p:to x="100000" y="100000"/>
                                    </p:animScale>
                                    <p:animScale>
                                      <p:cBhvr>
                                        <p:cTn id="37" dur="26">
                                          <p:stCondLst>
                                            <p:cond delay="1808"/>
                                          </p:stCondLst>
                                        </p:cTn>
                                        <p:tgtEl>
                                          <p:spTgt spid="5">
                                            <p:txEl>
                                              <p:pRg st="3" end="3"/>
                                            </p:txEl>
                                          </p:spTgt>
                                        </p:tgtEl>
                                      </p:cBhvr>
                                      <p:to x="100000" y="95000"/>
                                    </p:animScale>
                                    <p:animScale>
                                      <p:cBhvr>
                                        <p:cTn id="38" dur="166" decel="50000">
                                          <p:stCondLst>
                                            <p:cond delay="1834"/>
                                          </p:stCondLst>
                                        </p:cTn>
                                        <p:tgtEl>
                                          <p:spTgt spid="5">
                                            <p:txEl>
                                              <p:pRg st="3" end="3"/>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Effect transition="in" filter="wipe(down)">
                                      <p:cBhvr>
                                        <p:cTn id="43" dur="580">
                                          <p:stCondLst>
                                            <p:cond delay="0"/>
                                          </p:stCondLst>
                                        </p:cTn>
                                        <p:tgtEl>
                                          <p:spTgt spid="5">
                                            <p:txEl>
                                              <p:pRg st="5" end="5"/>
                                            </p:txEl>
                                          </p:spTgt>
                                        </p:tgtEl>
                                      </p:cBhvr>
                                    </p:animEffect>
                                    <p:anim calcmode="lin" valueType="num">
                                      <p:cBhvr>
                                        <p:cTn id="44" dur="1822" tmFilter="0,0; 0.14,0.36; 0.43,0.73; 0.71,0.91; 1.0,1.0">
                                          <p:stCondLst>
                                            <p:cond delay="0"/>
                                          </p:stCondLst>
                                        </p:cTn>
                                        <p:tgtEl>
                                          <p:spTgt spid="5">
                                            <p:txEl>
                                              <p:pRg st="5" end="5"/>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5">
                                            <p:txEl>
                                              <p:pRg st="5" end="5"/>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5">
                                            <p:txEl>
                                              <p:pRg st="5" end="5"/>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5">
                                            <p:txEl>
                                              <p:pRg st="5" end="5"/>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5">
                                            <p:txEl>
                                              <p:pRg st="5" end="5"/>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5">
                                            <p:txEl>
                                              <p:pRg st="5" end="5"/>
                                            </p:txEl>
                                          </p:spTgt>
                                        </p:tgtEl>
                                      </p:cBhvr>
                                      <p:to x="100000" y="60000"/>
                                    </p:animScale>
                                    <p:animScale>
                                      <p:cBhvr>
                                        <p:cTn id="50" dur="166" decel="50000">
                                          <p:stCondLst>
                                            <p:cond delay="676"/>
                                          </p:stCondLst>
                                        </p:cTn>
                                        <p:tgtEl>
                                          <p:spTgt spid="5">
                                            <p:txEl>
                                              <p:pRg st="5" end="5"/>
                                            </p:txEl>
                                          </p:spTgt>
                                        </p:tgtEl>
                                      </p:cBhvr>
                                      <p:to x="100000" y="100000"/>
                                    </p:animScale>
                                    <p:animScale>
                                      <p:cBhvr>
                                        <p:cTn id="51" dur="26">
                                          <p:stCondLst>
                                            <p:cond delay="1312"/>
                                          </p:stCondLst>
                                        </p:cTn>
                                        <p:tgtEl>
                                          <p:spTgt spid="5">
                                            <p:txEl>
                                              <p:pRg st="5" end="5"/>
                                            </p:txEl>
                                          </p:spTgt>
                                        </p:tgtEl>
                                      </p:cBhvr>
                                      <p:to x="100000" y="80000"/>
                                    </p:animScale>
                                    <p:animScale>
                                      <p:cBhvr>
                                        <p:cTn id="52" dur="166" decel="50000">
                                          <p:stCondLst>
                                            <p:cond delay="1338"/>
                                          </p:stCondLst>
                                        </p:cTn>
                                        <p:tgtEl>
                                          <p:spTgt spid="5">
                                            <p:txEl>
                                              <p:pRg st="5" end="5"/>
                                            </p:txEl>
                                          </p:spTgt>
                                        </p:tgtEl>
                                      </p:cBhvr>
                                      <p:to x="100000" y="100000"/>
                                    </p:animScale>
                                    <p:animScale>
                                      <p:cBhvr>
                                        <p:cTn id="53" dur="26">
                                          <p:stCondLst>
                                            <p:cond delay="1642"/>
                                          </p:stCondLst>
                                        </p:cTn>
                                        <p:tgtEl>
                                          <p:spTgt spid="5">
                                            <p:txEl>
                                              <p:pRg st="5" end="5"/>
                                            </p:txEl>
                                          </p:spTgt>
                                        </p:tgtEl>
                                      </p:cBhvr>
                                      <p:to x="100000" y="90000"/>
                                    </p:animScale>
                                    <p:animScale>
                                      <p:cBhvr>
                                        <p:cTn id="54" dur="166" decel="50000">
                                          <p:stCondLst>
                                            <p:cond delay="1668"/>
                                          </p:stCondLst>
                                        </p:cTn>
                                        <p:tgtEl>
                                          <p:spTgt spid="5">
                                            <p:txEl>
                                              <p:pRg st="5" end="5"/>
                                            </p:txEl>
                                          </p:spTgt>
                                        </p:tgtEl>
                                      </p:cBhvr>
                                      <p:to x="100000" y="100000"/>
                                    </p:animScale>
                                    <p:animScale>
                                      <p:cBhvr>
                                        <p:cTn id="55" dur="26">
                                          <p:stCondLst>
                                            <p:cond delay="1808"/>
                                          </p:stCondLst>
                                        </p:cTn>
                                        <p:tgtEl>
                                          <p:spTgt spid="5">
                                            <p:txEl>
                                              <p:pRg st="5" end="5"/>
                                            </p:txEl>
                                          </p:spTgt>
                                        </p:tgtEl>
                                      </p:cBhvr>
                                      <p:to x="100000" y="95000"/>
                                    </p:animScale>
                                    <p:animScale>
                                      <p:cBhvr>
                                        <p:cTn id="56" dur="166" decel="50000">
                                          <p:stCondLst>
                                            <p:cond delay="1834"/>
                                          </p:stCondLst>
                                        </p:cTn>
                                        <p:tgtEl>
                                          <p:spTgt spid="5">
                                            <p:txEl>
                                              <p:pRg st="5" end="5"/>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5">
                                            <p:txEl>
                                              <p:pRg st="7" end="7"/>
                                            </p:txEl>
                                          </p:spTgt>
                                        </p:tgtEl>
                                        <p:attrNameLst>
                                          <p:attrName>style.visibility</p:attrName>
                                        </p:attrNameLst>
                                      </p:cBhvr>
                                      <p:to>
                                        <p:strVal val="visible"/>
                                      </p:to>
                                    </p:set>
                                    <p:animEffect transition="in" filter="wipe(down)">
                                      <p:cBhvr>
                                        <p:cTn id="61" dur="580">
                                          <p:stCondLst>
                                            <p:cond delay="0"/>
                                          </p:stCondLst>
                                        </p:cTn>
                                        <p:tgtEl>
                                          <p:spTgt spid="5">
                                            <p:txEl>
                                              <p:pRg st="7" end="7"/>
                                            </p:txEl>
                                          </p:spTgt>
                                        </p:tgtEl>
                                      </p:cBhvr>
                                    </p:animEffect>
                                    <p:anim calcmode="lin" valueType="num">
                                      <p:cBhvr>
                                        <p:cTn id="62" dur="1822" tmFilter="0,0; 0.14,0.36; 0.43,0.73; 0.71,0.91; 1.0,1.0">
                                          <p:stCondLst>
                                            <p:cond delay="0"/>
                                          </p:stCondLst>
                                        </p:cTn>
                                        <p:tgtEl>
                                          <p:spTgt spid="5">
                                            <p:txEl>
                                              <p:pRg st="7" end="7"/>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5">
                                            <p:txEl>
                                              <p:pRg st="7" end="7"/>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5">
                                            <p:txEl>
                                              <p:pRg st="7" end="7"/>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5">
                                            <p:txEl>
                                              <p:pRg st="7" end="7"/>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5">
                                            <p:txEl>
                                              <p:pRg st="7" end="7"/>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5">
                                            <p:txEl>
                                              <p:pRg st="7" end="7"/>
                                            </p:txEl>
                                          </p:spTgt>
                                        </p:tgtEl>
                                      </p:cBhvr>
                                      <p:to x="100000" y="60000"/>
                                    </p:animScale>
                                    <p:animScale>
                                      <p:cBhvr>
                                        <p:cTn id="68" dur="166" decel="50000">
                                          <p:stCondLst>
                                            <p:cond delay="676"/>
                                          </p:stCondLst>
                                        </p:cTn>
                                        <p:tgtEl>
                                          <p:spTgt spid="5">
                                            <p:txEl>
                                              <p:pRg st="7" end="7"/>
                                            </p:txEl>
                                          </p:spTgt>
                                        </p:tgtEl>
                                      </p:cBhvr>
                                      <p:to x="100000" y="100000"/>
                                    </p:animScale>
                                    <p:animScale>
                                      <p:cBhvr>
                                        <p:cTn id="69" dur="26">
                                          <p:stCondLst>
                                            <p:cond delay="1312"/>
                                          </p:stCondLst>
                                        </p:cTn>
                                        <p:tgtEl>
                                          <p:spTgt spid="5">
                                            <p:txEl>
                                              <p:pRg st="7" end="7"/>
                                            </p:txEl>
                                          </p:spTgt>
                                        </p:tgtEl>
                                      </p:cBhvr>
                                      <p:to x="100000" y="80000"/>
                                    </p:animScale>
                                    <p:animScale>
                                      <p:cBhvr>
                                        <p:cTn id="70" dur="166" decel="50000">
                                          <p:stCondLst>
                                            <p:cond delay="1338"/>
                                          </p:stCondLst>
                                        </p:cTn>
                                        <p:tgtEl>
                                          <p:spTgt spid="5">
                                            <p:txEl>
                                              <p:pRg st="7" end="7"/>
                                            </p:txEl>
                                          </p:spTgt>
                                        </p:tgtEl>
                                      </p:cBhvr>
                                      <p:to x="100000" y="100000"/>
                                    </p:animScale>
                                    <p:animScale>
                                      <p:cBhvr>
                                        <p:cTn id="71" dur="26">
                                          <p:stCondLst>
                                            <p:cond delay="1642"/>
                                          </p:stCondLst>
                                        </p:cTn>
                                        <p:tgtEl>
                                          <p:spTgt spid="5">
                                            <p:txEl>
                                              <p:pRg st="7" end="7"/>
                                            </p:txEl>
                                          </p:spTgt>
                                        </p:tgtEl>
                                      </p:cBhvr>
                                      <p:to x="100000" y="90000"/>
                                    </p:animScale>
                                    <p:animScale>
                                      <p:cBhvr>
                                        <p:cTn id="72" dur="166" decel="50000">
                                          <p:stCondLst>
                                            <p:cond delay="1668"/>
                                          </p:stCondLst>
                                        </p:cTn>
                                        <p:tgtEl>
                                          <p:spTgt spid="5">
                                            <p:txEl>
                                              <p:pRg st="7" end="7"/>
                                            </p:txEl>
                                          </p:spTgt>
                                        </p:tgtEl>
                                      </p:cBhvr>
                                      <p:to x="100000" y="100000"/>
                                    </p:animScale>
                                    <p:animScale>
                                      <p:cBhvr>
                                        <p:cTn id="73" dur="26">
                                          <p:stCondLst>
                                            <p:cond delay="1808"/>
                                          </p:stCondLst>
                                        </p:cTn>
                                        <p:tgtEl>
                                          <p:spTgt spid="5">
                                            <p:txEl>
                                              <p:pRg st="7" end="7"/>
                                            </p:txEl>
                                          </p:spTgt>
                                        </p:tgtEl>
                                      </p:cBhvr>
                                      <p:to x="100000" y="95000"/>
                                    </p:animScale>
                                    <p:animScale>
                                      <p:cBhvr>
                                        <p:cTn id="74" dur="166" decel="50000">
                                          <p:stCondLst>
                                            <p:cond delay="1834"/>
                                          </p:stCondLst>
                                        </p:cTn>
                                        <p:tgtEl>
                                          <p:spTgt spid="5">
                                            <p:txEl>
                                              <p:pRg st="7" end="7"/>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5">
                                            <p:txEl>
                                              <p:pRg st="9" end="9"/>
                                            </p:txEl>
                                          </p:spTgt>
                                        </p:tgtEl>
                                        <p:attrNameLst>
                                          <p:attrName>style.visibility</p:attrName>
                                        </p:attrNameLst>
                                      </p:cBhvr>
                                      <p:to>
                                        <p:strVal val="visible"/>
                                      </p:to>
                                    </p:set>
                                    <p:animEffect transition="in" filter="wipe(down)">
                                      <p:cBhvr>
                                        <p:cTn id="79" dur="580">
                                          <p:stCondLst>
                                            <p:cond delay="0"/>
                                          </p:stCondLst>
                                        </p:cTn>
                                        <p:tgtEl>
                                          <p:spTgt spid="5">
                                            <p:txEl>
                                              <p:pRg st="9" end="9"/>
                                            </p:txEl>
                                          </p:spTgt>
                                        </p:tgtEl>
                                      </p:cBhvr>
                                    </p:animEffect>
                                    <p:anim calcmode="lin" valueType="num">
                                      <p:cBhvr>
                                        <p:cTn id="80" dur="1822" tmFilter="0,0; 0.14,0.36; 0.43,0.73; 0.71,0.91; 1.0,1.0">
                                          <p:stCondLst>
                                            <p:cond delay="0"/>
                                          </p:stCondLst>
                                        </p:cTn>
                                        <p:tgtEl>
                                          <p:spTgt spid="5">
                                            <p:txEl>
                                              <p:pRg st="9" end="9"/>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5">
                                            <p:txEl>
                                              <p:pRg st="9" end="9"/>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5">
                                            <p:txEl>
                                              <p:pRg st="9" end="9"/>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5">
                                            <p:txEl>
                                              <p:pRg st="9" end="9"/>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5">
                                            <p:txEl>
                                              <p:pRg st="9" end="9"/>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5">
                                            <p:txEl>
                                              <p:pRg st="9" end="9"/>
                                            </p:txEl>
                                          </p:spTgt>
                                        </p:tgtEl>
                                      </p:cBhvr>
                                      <p:to x="100000" y="60000"/>
                                    </p:animScale>
                                    <p:animScale>
                                      <p:cBhvr>
                                        <p:cTn id="86" dur="166" decel="50000">
                                          <p:stCondLst>
                                            <p:cond delay="676"/>
                                          </p:stCondLst>
                                        </p:cTn>
                                        <p:tgtEl>
                                          <p:spTgt spid="5">
                                            <p:txEl>
                                              <p:pRg st="9" end="9"/>
                                            </p:txEl>
                                          </p:spTgt>
                                        </p:tgtEl>
                                      </p:cBhvr>
                                      <p:to x="100000" y="100000"/>
                                    </p:animScale>
                                    <p:animScale>
                                      <p:cBhvr>
                                        <p:cTn id="87" dur="26">
                                          <p:stCondLst>
                                            <p:cond delay="1312"/>
                                          </p:stCondLst>
                                        </p:cTn>
                                        <p:tgtEl>
                                          <p:spTgt spid="5">
                                            <p:txEl>
                                              <p:pRg st="9" end="9"/>
                                            </p:txEl>
                                          </p:spTgt>
                                        </p:tgtEl>
                                      </p:cBhvr>
                                      <p:to x="100000" y="80000"/>
                                    </p:animScale>
                                    <p:animScale>
                                      <p:cBhvr>
                                        <p:cTn id="88" dur="166" decel="50000">
                                          <p:stCondLst>
                                            <p:cond delay="1338"/>
                                          </p:stCondLst>
                                        </p:cTn>
                                        <p:tgtEl>
                                          <p:spTgt spid="5">
                                            <p:txEl>
                                              <p:pRg st="9" end="9"/>
                                            </p:txEl>
                                          </p:spTgt>
                                        </p:tgtEl>
                                      </p:cBhvr>
                                      <p:to x="100000" y="100000"/>
                                    </p:animScale>
                                    <p:animScale>
                                      <p:cBhvr>
                                        <p:cTn id="89" dur="26">
                                          <p:stCondLst>
                                            <p:cond delay="1642"/>
                                          </p:stCondLst>
                                        </p:cTn>
                                        <p:tgtEl>
                                          <p:spTgt spid="5">
                                            <p:txEl>
                                              <p:pRg st="9" end="9"/>
                                            </p:txEl>
                                          </p:spTgt>
                                        </p:tgtEl>
                                      </p:cBhvr>
                                      <p:to x="100000" y="90000"/>
                                    </p:animScale>
                                    <p:animScale>
                                      <p:cBhvr>
                                        <p:cTn id="90" dur="166" decel="50000">
                                          <p:stCondLst>
                                            <p:cond delay="1668"/>
                                          </p:stCondLst>
                                        </p:cTn>
                                        <p:tgtEl>
                                          <p:spTgt spid="5">
                                            <p:txEl>
                                              <p:pRg st="9" end="9"/>
                                            </p:txEl>
                                          </p:spTgt>
                                        </p:tgtEl>
                                      </p:cBhvr>
                                      <p:to x="100000" y="100000"/>
                                    </p:animScale>
                                    <p:animScale>
                                      <p:cBhvr>
                                        <p:cTn id="91" dur="26">
                                          <p:stCondLst>
                                            <p:cond delay="1808"/>
                                          </p:stCondLst>
                                        </p:cTn>
                                        <p:tgtEl>
                                          <p:spTgt spid="5">
                                            <p:txEl>
                                              <p:pRg st="9" end="9"/>
                                            </p:txEl>
                                          </p:spTgt>
                                        </p:tgtEl>
                                      </p:cBhvr>
                                      <p:to x="100000" y="95000"/>
                                    </p:animScale>
                                    <p:animScale>
                                      <p:cBhvr>
                                        <p:cTn id="92" dur="166" decel="50000">
                                          <p:stCondLst>
                                            <p:cond delay="1834"/>
                                          </p:stCondLst>
                                        </p:cTn>
                                        <p:tgtEl>
                                          <p:spTgt spid="5">
                                            <p:txEl>
                                              <p:pRg st="9" end="9"/>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nodeType="clickEffect">
                                  <p:stCondLst>
                                    <p:cond delay="0"/>
                                  </p:stCondLst>
                                  <p:childTnLst>
                                    <p:set>
                                      <p:cBhvr>
                                        <p:cTn id="96" dur="1" fill="hold">
                                          <p:stCondLst>
                                            <p:cond delay="0"/>
                                          </p:stCondLst>
                                        </p:cTn>
                                        <p:tgtEl>
                                          <p:spTgt spid="5">
                                            <p:txEl>
                                              <p:pRg st="11" end="11"/>
                                            </p:txEl>
                                          </p:spTgt>
                                        </p:tgtEl>
                                        <p:attrNameLst>
                                          <p:attrName>style.visibility</p:attrName>
                                        </p:attrNameLst>
                                      </p:cBhvr>
                                      <p:to>
                                        <p:strVal val="visible"/>
                                      </p:to>
                                    </p:set>
                                    <p:animEffect transition="in" filter="wipe(down)">
                                      <p:cBhvr>
                                        <p:cTn id="97" dur="580">
                                          <p:stCondLst>
                                            <p:cond delay="0"/>
                                          </p:stCondLst>
                                        </p:cTn>
                                        <p:tgtEl>
                                          <p:spTgt spid="5">
                                            <p:txEl>
                                              <p:pRg st="11" end="11"/>
                                            </p:txEl>
                                          </p:spTgt>
                                        </p:tgtEl>
                                      </p:cBhvr>
                                    </p:animEffect>
                                    <p:anim calcmode="lin" valueType="num">
                                      <p:cBhvr>
                                        <p:cTn id="98" dur="1822" tmFilter="0,0; 0.14,0.36; 0.43,0.73; 0.71,0.91; 1.0,1.0">
                                          <p:stCondLst>
                                            <p:cond delay="0"/>
                                          </p:stCondLst>
                                        </p:cTn>
                                        <p:tgtEl>
                                          <p:spTgt spid="5">
                                            <p:txEl>
                                              <p:pRg st="11" end="11"/>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5">
                                            <p:txEl>
                                              <p:pRg st="11" end="11"/>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5">
                                            <p:txEl>
                                              <p:pRg st="11" end="11"/>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5">
                                            <p:txEl>
                                              <p:pRg st="11" end="11"/>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5">
                                            <p:txEl>
                                              <p:pRg st="11" end="11"/>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5">
                                            <p:txEl>
                                              <p:pRg st="11" end="11"/>
                                            </p:txEl>
                                          </p:spTgt>
                                        </p:tgtEl>
                                      </p:cBhvr>
                                      <p:to x="100000" y="60000"/>
                                    </p:animScale>
                                    <p:animScale>
                                      <p:cBhvr>
                                        <p:cTn id="104" dur="166" decel="50000">
                                          <p:stCondLst>
                                            <p:cond delay="676"/>
                                          </p:stCondLst>
                                        </p:cTn>
                                        <p:tgtEl>
                                          <p:spTgt spid="5">
                                            <p:txEl>
                                              <p:pRg st="11" end="11"/>
                                            </p:txEl>
                                          </p:spTgt>
                                        </p:tgtEl>
                                      </p:cBhvr>
                                      <p:to x="100000" y="100000"/>
                                    </p:animScale>
                                    <p:animScale>
                                      <p:cBhvr>
                                        <p:cTn id="105" dur="26">
                                          <p:stCondLst>
                                            <p:cond delay="1312"/>
                                          </p:stCondLst>
                                        </p:cTn>
                                        <p:tgtEl>
                                          <p:spTgt spid="5">
                                            <p:txEl>
                                              <p:pRg st="11" end="11"/>
                                            </p:txEl>
                                          </p:spTgt>
                                        </p:tgtEl>
                                      </p:cBhvr>
                                      <p:to x="100000" y="80000"/>
                                    </p:animScale>
                                    <p:animScale>
                                      <p:cBhvr>
                                        <p:cTn id="106" dur="166" decel="50000">
                                          <p:stCondLst>
                                            <p:cond delay="1338"/>
                                          </p:stCondLst>
                                        </p:cTn>
                                        <p:tgtEl>
                                          <p:spTgt spid="5">
                                            <p:txEl>
                                              <p:pRg st="11" end="11"/>
                                            </p:txEl>
                                          </p:spTgt>
                                        </p:tgtEl>
                                      </p:cBhvr>
                                      <p:to x="100000" y="100000"/>
                                    </p:animScale>
                                    <p:animScale>
                                      <p:cBhvr>
                                        <p:cTn id="107" dur="26">
                                          <p:stCondLst>
                                            <p:cond delay="1642"/>
                                          </p:stCondLst>
                                        </p:cTn>
                                        <p:tgtEl>
                                          <p:spTgt spid="5">
                                            <p:txEl>
                                              <p:pRg st="11" end="11"/>
                                            </p:txEl>
                                          </p:spTgt>
                                        </p:tgtEl>
                                      </p:cBhvr>
                                      <p:to x="100000" y="90000"/>
                                    </p:animScale>
                                    <p:animScale>
                                      <p:cBhvr>
                                        <p:cTn id="108" dur="166" decel="50000">
                                          <p:stCondLst>
                                            <p:cond delay="1668"/>
                                          </p:stCondLst>
                                        </p:cTn>
                                        <p:tgtEl>
                                          <p:spTgt spid="5">
                                            <p:txEl>
                                              <p:pRg st="11" end="11"/>
                                            </p:txEl>
                                          </p:spTgt>
                                        </p:tgtEl>
                                      </p:cBhvr>
                                      <p:to x="100000" y="100000"/>
                                    </p:animScale>
                                    <p:animScale>
                                      <p:cBhvr>
                                        <p:cTn id="109" dur="26">
                                          <p:stCondLst>
                                            <p:cond delay="1808"/>
                                          </p:stCondLst>
                                        </p:cTn>
                                        <p:tgtEl>
                                          <p:spTgt spid="5">
                                            <p:txEl>
                                              <p:pRg st="11" end="11"/>
                                            </p:txEl>
                                          </p:spTgt>
                                        </p:tgtEl>
                                      </p:cBhvr>
                                      <p:to x="100000" y="95000"/>
                                    </p:animScale>
                                    <p:animScale>
                                      <p:cBhvr>
                                        <p:cTn id="110" dur="166" decel="50000">
                                          <p:stCondLst>
                                            <p:cond delay="1834"/>
                                          </p:stCondLst>
                                        </p:cTn>
                                        <p:tgtEl>
                                          <p:spTgt spid="5">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0" indent="0"/>
            <a:endParaRPr lang="de-DE" dirty="0"/>
          </a:p>
          <a:p>
            <a:pPr marL="285750" indent="-285750">
              <a:buFontTx/>
              <a:buChar char="-"/>
            </a:pPr>
            <a:r>
              <a:rPr lang="de-DE" dirty="0"/>
              <a:t>Master</a:t>
            </a:r>
          </a:p>
          <a:p>
            <a:pPr marL="285750" indent="-285750">
              <a:buFontTx/>
              <a:buChar char="-"/>
            </a:pPr>
            <a:endParaRPr lang="de-DE" dirty="0"/>
          </a:p>
          <a:p>
            <a:pPr marL="285750" indent="-285750">
              <a:buFontTx/>
              <a:buChar char="-"/>
            </a:pPr>
            <a:r>
              <a:rPr lang="de-DE" dirty="0"/>
              <a:t>Ein Hauptentwicklungszweig</a:t>
            </a:r>
          </a:p>
          <a:p>
            <a:pPr marL="0" indent="0"/>
            <a:endParaRPr lang="de-DE" dirty="0"/>
          </a:p>
          <a:p>
            <a:pPr marL="0" indent="0"/>
            <a:endParaRPr lang="de-DE" dirty="0"/>
          </a:p>
          <a:p>
            <a:pPr marL="0" indent="0"/>
            <a:endParaRPr lang="de-DE" dirty="0"/>
          </a:p>
          <a:p>
            <a:pPr marL="285750" indent="-285750">
              <a:buFontTx/>
              <a:buChar char="-"/>
            </a:pPr>
            <a:r>
              <a:rPr lang="de-DE" dirty="0" err="1"/>
              <a:t>Branch</a:t>
            </a:r>
            <a:endParaRPr lang="de-DE" dirty="0"/>
          </a:p>
        </p:txBody>
      </p:sp>
      <p:sp>
        <p:nvSpPr>
          <p:cNvPr id="3" name="Textplatzhalter 2"/>
          <p:cNvSpPr>
            <a:spLocks noGrp="1"/>
          </p:cNvSpPr>
          <p:nvPr>
            <p:ph type="body" sz="quarter" idx="11"/>
          </p:nvPr>
        </p:nvSpPr>
        <p:spPr/>
        <p:txBody>
          <a:bodyPr/>
          <a:lstStyle/>
          <a:p>
            <a:r>
              <a:rPr lang="de-DE" dirty="0">
                <a:latin typeface="Calibri" panose="020F0502020204030204" pitchFamily="34" charset="0"/>
              </a:rPr>
              <a:t>Begriffliche Grundlagen</a:t>
            </a:r>
          </a:p>
        </p:txBody>
      </p:sp>
      <p:sp>
        <p:nvSpPr>
          <p:cNvPr id="4" name="Titel 3"/>
          <p:cNvSpPr>
            <a:spLocks noGrp="1"/>
          </p:cNvSpPr>
          <p:nvPr>
            <p:ph type="title"/>
          </p:nvPr>
        </p:nvSpPr>
        <p:spPr/>
        <p:txBody>
          <a:bodyPr/>
          <a:lstStyle/>
          <a:p>
            <a:r>
              <a:rPr lang="de-DE" dirty="0">
                <a:latin typeface="Calibri" panose="020F0502020204030204" pitchFamily="34" charset="0"/>
              </a:rPr>
              <a:t>Einleitung</a:t>
            </a:r>
          </a:p>
        </p:txBody>
      </p:sp>
      <p:sp>
        <p:nvSpPr>
          <p:cNvPr id="6" name="Foliennummernplatzhalter 5"/>
          <p:cNvSpPr>
            <a:spLocks noGrp="1"/>
          </p:cNvSpPr>
          <p:nvPr>
            <p:ph type="sldNum" sz="quarter" idx="13"/>
          </p:nvPr>
        </p:nvSpPr>
        <p:spPr/>
        <p:txBody>
          <a:bodyPr/>
          <a:lstStyle/>
          <a:p>
            <a:fld id="{2E430B67-9B8D-45F2-8BD0-7EEC5CABEC81}" type="slidenum">
              <a:rPr lang="de-DE" smtClean="0"/>
              <a:pPr/>
              <a:t>8</a:t>
            </a:fld>
            <a:endParaRPr lang="de-DE"/>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736" y="2439585"/>
            <a:ext cx="2181225" cy="1095375"/>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238204"/>
            <a:ext cx="2181225" cy="1771650"/>
          </a:xfrm>
          <a:prstGeom prst="rect">
            <a:avLst/>
          </a:prstGeom>
        </p:spPr>
      </p:pic>
    </p:spTree>
    <p:extLst>
      <p:ext uri="{BB962C8B-B14F-4D97-AF65-F5344CB8AC3E}">
        <p14:creationId xmlns:p14="http://schemas.microsoft.com/office/powerpoint/2010/main" val="130265537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a:t>Remote </a:t>
            </a:r>
            <a:r>
              <a:rPr lang="de-DE" dirty="0" err="1"/>
              <a:t>Repositorys</a:t>
            </a:r>
            <a:endParaRPr lang="de-DE" dirty="0"/>
          </a:p>
          <a:p>
            <a:pPr marL="285750" indent="-285750">
              <a:buFontTx/>
              <a:buChar char="-"/>
            </a:pPr>
            <a:endParaRPr lang="de-DE" dirty="0"/>
          </a:p>
          <a:p>
            <a:pPr marL="285750" indent="-285750">
              <a:buFontTx/>
              <a:buChar char="-"/>
            </a:pPr>
            <a:endParaRPr lang="de-DE" dirty="0"/>
          </a:p>
          <a:p>
            <a:pPr marL="285750" indent="-285750">
              <a:buFontTx/>
              <a:buChar char="-"/>
            </a:pPr>
            <a:r>
              <a:rPr lang="de-DE" dirty="0"/>
              <a:t>Tag</a:t>
            </a:r>
          </a:p>
          <a:p>
            <a:pPr marL="285750" indent="-285750">
              <a:buFontTx/>
              <a:buChar char="-"/>
            </a:pPr>
            <a:endParaRPr lang="de-DE" dirty="0"/>
          </a:p>
          <a:p>
            <a:pPr marL="285750" indent="-285750">
              <a:buFontTx/>
              <a:buChar char="-"/>
            </a:pPr>
            <a:endParaRPr lang="de-DE" dirty="0"/>
          </a:p>
          <a:p>
            <a:pPr marL="285750" indent="-285750">
              <a:buFontTx/>
              <a:buChar char="-"/>
            </a:pPr>
            <a:r>
              <a:rPr lang="de-DE" dirty="0"/>
              <a:t>Code-</a:t>
            </a:r>
            <a:r>
              <a:rPr lang="de-DE" dirty="0" err="1"/>
              <a:t>Merge</a:t>
            </a:r>
            <a:endParaRPr lang="de-DE" dirty="0"/>
          </a:p>
          <a:p>
            <a:pPr marL="285750" indent="-285750">
              <a:buFontTx/>
              <a:buChar char="-"/>
            </a:pPr>
            <a:endParaRPr lang="de-DE" dirty="0"/>
          </a:p>
          <a:p>
            <a:pPr marL="285750" indent="-285750">
              <a:buFontTx/>
              <a:buChar char="-"/>
            </a:pPr>
            <a:endParaRPr lang="de-DE" dirty="0"/>
          </a:p>
          <a:p>
            <a:pPr marL="285750" indent="-285750">
              <a:buFontTx/>
              <a:buChar char="-"/>
            </a:pPr>
            <a:r>
              <a:rPr lang="de-DE" dirty="0" err="1"/>
              <a:t>Checkout</a:t>
            </a:r>
            <a:r>
              <a:rPr lang="de-DE" dirty="0"/>
              <a:t> (auch Auschecken genannt)</a:t>
            </a:r>
          </a:p>
          <a:p>
            <a:pPr marL="285750" indent="-285750">
              <a:buFontTx/>
              <a:buChar char="-"/>
            </a:pPr>
            <a:endParaRPr lang="de-DE" dirty="0"/>
          </a:p>
          <a:p>
            <a:pPr marL="285750" indent="-285750">
              <a:buFontTx/>
              <a:buChar char="-"/>
            </a:pPr>
            <a:endParaRPr lang="de-DE" dirty="0"/>
          </a:p>
          <a:p>
            <a:pPr marL="285750" indent="-285750">
              <a:buFontTx/>
              <a:buChar char="-"/>
            </a:pPr>
            <a:r>
              <a:rPr lang="de-DE" dirty="0"/>
              <a:t>Commit</a:t>
            </a:r>
          </a:p>
        </p:txBody>
      </p:sp>
      <p:sp>
        <p:nvSpPr>
          <p:cNvPr id="3" name="Textplatzhalter 2"/>
          <p:cNvSpPr>
            <a:spLocks noGrp="1"/>
          </p:cNvSpPr>
          <p:nvPr>
            <p:ph type="body" sz="quarter" idx="11"/>
          </p:nvPr>
        </p:nvSpPr>
        <p:spPr/>
        <p:txBody>
          <a:bodyPr/>
          <a:lstStyle/>
          <a:p>
            <a:r>
              <a:rPr lang="de-DE" dirty="0">
                <a:latin typeface="Calibri" panose="020F0502020204030204" pitchFamily="34" charset="0"/>
              </a:rPr>
              <a:t>Begriffliche Grundlagen</a:t>
            </a:r>
          </a:p>
        </p:txBody>
      </p:sp>
      <p:sp>
        <p:nvSpPr>
          <p:cNvPr id="4" name="Titel 3"/>
          <p:cNvSpPr>
            <a:spLocks noGrp="1"/>
          </p:cNvSpPr>
          <p:nvPr>
            <p:ph type="title"/>
          </p:nvPr>
        </p:nvSpPr>
        <p:spPr/>
        <p:txBody>
          <a:bodyPr/>
          <a:lstStyle/>
          <a:p>
            <a:r>
              <a:rPr lang="de-DE" dirty="0">
                <a:latin typeface="Calibri" panose="020F0502020204030204" pitchFamily="34" charset="0"/>
              </a:rPr>
              <a:t>Einleitung</a:t>
            </a:r>
          </a:p>
        </p:txBody>
      </p:sp>
      <p:sp>
        <p:nvSpPr>
          <p:cNvPr id="6" name="Foliennummernplatzhalter 5"/>
          <p:cNvSpPr>
            <a:spLocks noGrp="1"/>
          </p:cNvSpPr>
          <p:nvPr>
            <p:ph type="sldNum" sz="quarter" idx="13"/>
          </p:nvPr>
        </p:nvSpPr>
        <p:spPr/>
        <p:txBody>
          <a:bodyPr/>
          <a:lstStyle/>
          <a:p>
            <a:fld id="{2E430B67-9B8D-45F2-8BD0-7EEC5CABEC81}" type="slidenum">
              <a:rPr lang="de-DE" smtClean="0"/>
              <a:pPr/>
              <a:t>9</a:t>
            </a:fld>
            <a:endParaRPr lang="de-DE"/>
          </a:p>
        </p:txBody>
      </p:sp>
      <p:sp>
        <p:nvSpPr>
          <p:cNvPr id="2" name="Textfeld 1"/>
          <p:cNvSpPr txBox="1"/>
          <p:nvPr/>
        </p:nvSpPr>
        <p:spPr>
          <a:xfrm>
            <a:off x="191069" y="1405719"/>
            <a:ext cx="2101755" cy="4790653"/>
          </a:xfrm>
          <a:prstGeom prst="rect">
            <a:avLst/>
          </a:prstGeom>
          <a:noFill/>
        </p:spPr>
        <p:txBody>
          <a:bodyPr wrap="square" lIns="0" tIns="0" rIns="0" bIns="0" rtlCol="0">
            <a:spAutoFit/>
          </a:bodyPr>
          <a:lstStyle/>
          <a:p>
            <a:endParaRPr lang="de-DE" sz="1600" dirty="0"/>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34" y="1292088"/>
            <a:ext cx="2397279" cy="799093"/>
          </a:xfrm>
          <a:prstGeom prst="rect">
            <a:avLst/>
          </a:prstGeom>
        </p:spPr>
      </p:pic>
      <p:pic>
        <p:nvPicPr>
          <p:cNvPr id="9" name="Grafik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35" y="2355922"/>
            <a:ext cx="2402894" cy="1601929"/>
          </a:xfrm>
          <a:prstGeom prst="rect">
            <a:avLst/>
          </a:prstGeom>
        </p:spPr>
      </p:pic>
    </p:spTree>
    <p:extLst>
      <p:ext uri="{BB962C8B-B14F-4D97-AF65-F5344CB8AC3E}">
        <p14:creationId xmlns:p14="http://schemas.microsoft.com/office/powerpoint/2010/main" val="9779347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anim calcmode="lin" valueType="num">
                                      <p:cBhvr additive="base">
                                        <p:cTn id="2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anim calcmode="lin" valueType="num">
                                      <p:cBhvr additive="base">
                                        <p:cTn id="3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a:themeElements>
    <a:clrScheme name="ERCO colors extended">
      <a:dk1>
        <a:srgbClr val="1F2328"/>
      </a:dk1>
      <a:lt1>
        <a:srgbClr val="FFFFFF"/>
      </a:lt1>
      <a:dk2>
        <a:srgbClr val="353A40"/>
      </a:dk2>
      <a:lt2>
        <a:srgbClr val="EAEBEC"/>
      </a:lt2>
      <a:accent1>
        <a:srgbClr val="595F66"/>
      </a:accent1>
      <a:accent2>
        <a:srgbClr val="CBCDD0"/>
      </a:accent2>
      <a:accent3>
        <a:srgbClr val="FFFFB3"/>
      </a:accent3>
      <a:accent4>
        <a:srgbClr val="ECCE9E"/>
      </a:accent4>
      <a:accent5>
        <a:srgbClr val="D89C9E"/>
      </a:accent5>
      <a:accent6>
        <a:srgbClr val="B2D0BC"/>
      </a:accent6>
      <a:hlink>
        <a:srgbClr val="979CA1"/>
      </a:hlink>
      <a:folHlink>
        <a:srgbClr val="979CA1"/>
      </a:folHlink>
    </a:clrScheme>
    <a:fontScheme name="ERCO Schriftarten">
      <a:majorFont>
        <a:latin typeface="Rotis Semi Sans Std Light"/>
        <a:ea typeface=""/>
        <a:cs typeface=""/>
      </a:majorFont>
      <a:minorFont>
        <a:latin typeface="Rotis Semi Sans Std Ligh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wrap="none" rtlCol="0" anchor="ctr"/>
      <a:lstStyle>
        <a:defPPr algn="ctr">
          <a:defRPr>
            <a:latin typeface="Rotis Semi Sans Std Light"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1266825" rtl="0" eaLnBrk="0" fontAlgn="base" latinLnBrk="0" hangingPunct="0">
          <a:lnSpc>
            <a:spcPts val="16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Rotis SemiSans" pitchFamily="34" charset="0"/>
          </a:defRPr>
        </a:defPPr>
      </a:lstStyle>
    </a:lnDef>
    <a:txDef>
      <a:spPr>
        <a:noFill/>
      </a:spPr>
      <a:bodyPr wrap="square" lIns="0" tIns="0" rIns="0" bIns="0" rtlCol="0">
        <a:spAutoFit/>
      </a:bodyPr>
      <a:lstStyle>
        <a:defPPr>
          <a:defRPr sz="1600" dirty="0"/>
        </a:defPPr>
      </a:lstStyle>
    </a:txDef>
  </a:objectDefaults>
  <a:extraClrSchemeLst>
    <a:extraClrScheme>
      <a:clrScheme name="Standarddesign 1">
        <a:dk1>
          <a:srgbClr val="000000"/>
        </a:dk1>
        <a:lt1>
          <a:srgbClr val="C8C8C8"/>
        </a:lt1>
        <a:dk2>
          <a:srgbClr val="000000"/>
        </a:dk2>
        <a:lt2>
          <a:srgbClr val="636364"/>
        </a:lt2>
        <a:accent1>
          <a:srgbClr val="545454"/>
        </a:accent1>
        <a:accent2>
          <a:srgbClr val="E8C709"/>
        </a:accent2>
        <a:accent3>
          <a:srgbClr val="E0E0E0"/>
        </a:accent3>
        <a:accent4>
          <a:srgbClr val="000000"/>
        </a:accent4>
        <a:accent5>
          <a:srgbClr val="B3B3B3"/>
        </a:accent5>
        <a:accent6>
          <a:srgbClr val="D2B407"/>
        </a:accent6>
        <a:hlink>
          <a:srgbClr val="E8C709"/>
        </a:hlink>
        <a:folHlink>
          <a:srgbClr val="E8C70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3056</Words>
  <Application>Microsoft Office PowerPoint</Application>
  <PresentationFormat>Benutzerdefiniert</PresentationFormat>
  <Paragraphs>886</Paragraphs>
  <Slides>49</Slides>
  <Notes>38</Notes>
  <HiddenSlides>2</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49</vt:i4>
      </vt:variant>
    </vt:vector>
  </HeadingPairs>
  <TitlesOfParts>
    <vt:vector size="59" baseType="lpstr">
      <vt:lpstr>Arial</vt:lpstr>
      <vt:lpstr>Calibri</vt:lpstr>
      <vt:lpstr>Courier New</vt:lpstr>
      <vt:lpstr>David</vt:lpstr>
      <vt:lpstr>Rotis Semi Sans Std Light</vt:lpstr>
      <vt:lpstr>Rotis SemiSans</vt:lpstr>
      <vt:lpstr>Symbol</vt:lpstr>
      <vt:lpstr>Times</vt:lpstr>
      <vt:lpstr>Wingdings</vt:lpstr>
      <vt:lpstr>blank</vt:lpstr>
      <vt:lpstr>Seminarvortrag</vt:lpstr>
      <vt:lpstr>PowerPoint-Präsentation</vt:lpstr>
      <vt:lpstr>Einleitung</vt:lpstr>
      <vt:lpstr>Einleitung</vt:lpstr>
      <vt:lpstr>Einleitung</vt:lpstr>
      <vt:lpstr>Einleitung</vt:lpstr>
      <vt:lpstr>Einleitung</vt:lpstr>
      <vt:lpstr>Einleitung</vt:lpstr>
      <vt:lpstr>Einleitung</vt:lpstr>
      <vt:lpstr>Einleitung</vt:lpstr>
      <vt:lpstr>PowerPoint-Präsentation</vt:lpstr>
      <vt:lpstr>Versionsverwaltungskonzepte und -systeme</vt:lpstr>
      <vt:lpstr>Versionsverwaltungskonzepte und -systeme</vt:lpstr>
      <vt:lpstr>Versionsverwaltungskonzepte und -systeme</vt:lpstr>
      <vt:lpstr>Versionsverwaltungskonzepte und -systeme</vt:lpstr>
      <vt:lpstr>Versionsverwaltungskonzepte und -systeme</vt:lpstr>
      <vt:lpstr>Versionsverwaltungskonzepte und -systeme</vt:lpstr>
      <vt:lpstr>Versionsverwaltungskonzepte und -systeme</vt:lpstr>
      <vt:lpstr>Versionsverwaltungskonzepte und -systeme</vt:lpstr>
      <vt:lpstr>Versionsverwaltungskonzepte und -systeme</vt:lpstr>
      <vt:lpstr>Versionsverwaltungskonzepte und -systeme</vt:lpstr>
      <vt:lpstr>PowerPoint-Präsentation</vt:lpstr>
      <vt:lpstr>Einsatz von Git</vt:lpstr>
      <vt:lpstr>Einsatz von Git</vt:lpstr>
      <vt:lpstr>Einsatz von Git</vt:lpstr>
      <vt:lpstr>Einsatz von Git</vt:lpstr>
      <vt:lpstr>Einsatz von Git</vt:lpstr>
      <vt:lpstr>Einsatz von Git</vt:lpstr>
      <vt:lpstr>Einsatz von Git</vt:lpstr>
      <vt:lpstr>PowerPoint-Präsentation</vt:lpstr>
      <vt:lpstr>Git versus SVN</vt:lpstr>
      <vt:lpstr>Git versus SVN</vt:lpstr>
      <vt:lpstr>Git versus SVN</vt:lpstr>
      <vt:lpstr>Git versus SVN</vt:lpstr>
      <vt:lpstr>Git versus SVN</vt:lpstr>
      <vt:lpstr>Git versus SVN</vt:lpstr>
      <vt:lpstr>Git versus SVN</vt:lpstr>
      <vt:lpstr>Git versus SVN</vt:lpstr>
      <vt:lpstr>Git versus SVN</vt:lpstr>
      <vt:lpstr>PowerPoint-Präsentation</vt:lpstr>
      <vt:lpstr>Git-Kommandozeilenbefehle</vt:lpstr>
      <vt:lpstr>SVN Deltaspeicherung</vt:lpstr>
      <vt:lpstr>Git: Bi-direktionale Brücke zu SVN</vt:lpstr>
      <vt:lpstr>Weiterentwicklung von Git</vt:lpstr>
      <vt:lpstr>Git Authentifizierung</vt:lpstr>
      <vt:lpstr>Das Problem verteilter Dateizugriffe</vt:lpstr>
      <vt:lpstr>Das Problem verteilter Dateizugriffe</vt:lpstr>
      <vt:lpstr>Das Problem verteilter Dateizugriffe</vt:lpstr>
      <vt:lpstr>Das Problem verteilter Dateizugriffe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Bartsch, Marian</dc:creator>
  <cp:lastModifiedBy>M.Bartsch</cp:lastModifiedBy>
  <cp:revision>1021</cp:revision>
  <cp:lastPrinted>2013-04-11T13:36:19Z</cp:lastPrinted>
  <dcterms:created xsi:type="dcterms:W3CDTF">2016-01-04T10:33:49Z</dcterms:created>
  <dcterms:modified xsi:type="dcterms:W3CDTF">2016-07-06T07:23:38Z</dcterms:modified>
</cp:coreProperties>
</file>