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50" r:id="rId1"/>
  </p:sldMasterIdLst>
  <p:notesMasterIdLst>
    <p:notesMasterId r:id="rId52"/>
  </p:notesMasterIdLst>
  <p:handoutMasterIdLst>
    <p:handoutMasterId r:id="rId53"/>
  </p:handoutMasterIdLst>
  <p:sldIdLst>
    <p:sldId id="259" r:id="rId2"/>
    <p:sldId id="265" r:id="rId3"/>
    <p:sldId id="381" r:id="rId4"/>
    <p:sldId id="348" r:id="rId5"/>
    <p:sldId id="330" r:id="rId6"/>
    <p:sldId id="329" r:id="rId7"/>
    <p:sldId id="382" r:id="rId8"/>
    <p:sldId id="383" r:id="rId9"/>
    <p:sldId id="384" r:id="rId10"/>
    <p:sldId id="385" r:id="rId11"/>
    <p:sldId id="376" r:id="rId12"/>
    <p:sldId id="305" r:id="rId13"/>
    <p:sldId id="379" r:id="rId14"/>
    <p:sldId id="364" r:id="rId15"/>
    <p:sldId id="356" r:id="rId16"/>
    <p:sldId id="349" r:id="rId17"/>
    <p:sldId id="380" r:id="rId18"/>
    <p:sldId id="363" r:id="rId19"/>
    <p:sldId id="374" r:id="rId20"/>
    <p:sldId id="377" r:id="rId21"/>
    <p:sldId id="310" r:id="rId22"/>
    <p:sldId id="311" r:id="rId23"/>
    <p:sldId id="320" r:id="rId24"/>
    <p:sldId id="321" r:id="rId25"/>
    <p:sldId id="322" r:id="rId26"/>
    <p:sldId id="323" r:id="rId27"/>
    <p:sldId id="324" r:id="rId28"/>
    <p:sldId id="378" r:id="rId29"/>
    <p:sldId id="372" r:id="rId30"/>
    <p:sldId id="373" r:id="rId31"/>
    <p:sldId id="371" r:id="rId32"/>
    <p:sldId id="370" r:id="rId33"/>
    <p:sldId id="369" r:id="rId34"/>
    <p:sldId id="368" r:id="rId35"/>
    <p:sldId id="388" r:id="rId36"/>
    <p:sldId id="367" r:id="rId37"/>
    <p:sldId id="366" r:id="rId38"/>
    <p:sldId id="337" r:id="rId39"/>
    <p:sldId id="334" r:id="rId40"/>
    <p:sldId id="335" r:id="rId41"/>
    <p:sldId id="387" r:id="rId42"/>
    <p:sldId id="336" r:id="rId43"/>
    <p:sldId id="386" r:id="rId44"/>
    <p:sldId id="338" r:id="rId45"/>
    <p:sldId id="339" r:id="rId46"/>
    <p:sldId id="350" r:id="rId47"/>
    <p:sldId id="351" r:id="rId48"/>
    <p:sldId id="352" r:id="rId49"/>
    <p:sldId id="353" r:id="rId50"/>
    <p:sldId id="355" r:id="rId51"/>
  </p:sldIdLst>
  <p:sldSz cx="9501188" cy="7021513"/>
  <p:notesSz cx="6724650" cy="9774238"/>
  <p:defaultTextStyle>
    <a:defPPr>
      <a:defRPr lang="en-US"/>
    </a:defPPr>
    <a:lvl1pPr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1pPr>
    <a:lvl2pPr marL="4572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2pPr>
    <a:lvl3pPr marL="9144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3pPr>
    <a:lvl4pPr marL="13716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4pPr>
    <a:lvl5pPr marL="1828800" algn="l" rtl="0" eaLnBrk="0" fontAlgn="base" hangingPunct="0">
      <a:lnSpc>
        <a:spcPts val="16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Rotis Semi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orient="horz" pos="1903">
          <p15:clr>
            <a:srgbClr val="A4A3A4"/>
          </p15:clr>
        </p15:guide>
        <p15:guide id="3" orient="horz" pos="2904">
          <p15:clr>
            <a:srgbClr val="A4A3A4"/>
          </p15:clr>
        </p15:guide>
        <p15:guide id="4" orient="horz" pos="2011">
          <p15:clr>
            <a:srgbClr val="A4A3A4"/>
          </p15:clr>
        </p15:guide>
        <p15:guide id="5" orient="horz" pos="3012">
          <p15:clr>
            <a:srgbClr val="A4A3A4"/>
          </p15:clr>
        </p15:guide>
        <p15:guide id="6" orient="horz" pos="3903">
          <p15:clr>
            <a:srgbClr val="A4A3A4"/>
          </p15:clr>
        </p15:guide>
        <p15:guide id="7" orient="horz" pos="4010">
          <p15:clr>
            <a:srgbClr val="A4A3A4"/>
          </p15:clr>
        </p15:guide>
        <p15:guide id="8" orient="horz" pos="368">
          <p15:clr>
            <a:srgbClr val="A4A3A4"/>
          </p15:clr>
        </p15:guide>
        <p15:guide id="9" orient="horz" pos="792">
          <p15:clr>
            <a:srgbClr val="A4A3A4"/>
          </p15:clr>
        </p15:guide>
        <p15:guide id="10" orient="horz" pos="4422">
          <p15:clr>
            <a:srgbClr val="A4A3A4"/>
          </p15:clr>
        </p15:guide>
        <p15:guide id="11" orient="horz" pos="1049">
          <p15:clr>
            <a:srgbClr val="A4A3A4"/>
          </p15:clr>
        </p15:guide>
        <p15:guide id="12" orient="horz">
          <p15:clr>
            <a:srgbClr val="A4A3A4"/>
          </p15:clr>
        </p15:guide>
        <p15:guide id="13" orient="horz" pos="4230">
          <p15:clr>
            <a:srgbClr val="A4A3A4"/>
          </p15:clr>
        </p15:guide>
        <p15:guide id="14" pos="105">
          <p15:clr>
            <a:srgbClr val="A4A3A4"/>
          </p15:clr>
        </p15:guide>
        <p15:guide id="15" pos="1470">
          <p15:clr>
            <a:srgbClr val="A4A3A4"/>
          </p15:clr>
        </p15:guide>
        <p15:guide id="16" pos="1578">
          <p15:clr>
            <a:srgbClr val="A4A3A4"/>
          </p15:clr>
        </p15:guide>
        <p15:guide id="17" pos="2938">
          <p15:clr>
            <a:srgbClr val="A4A3A4"/>
          </p15:clr>
        </p15:guide>
        <p15:guide id="18" pos="3046">
          <p15:clr>
            <a:srgbClr val="A4A3A4"/>
          </p15:clr>
        </p15:guide>
        <p15:guide id="19" pos="4398">
          <p15:clr>
            <a:srgbClr val="A4A3A4"/>
          </p15:clr>
        </p15:guide>
        <p15:guide id="20" pos="4522">
          <p15:clr>
            <a:srgbClr val="A4A3A4"/>
          </p15:clr>
        </p15:guide>
        <p15:guide id="21" pos="5872">
          <p15:clr>
            <a:srgbClr val="A4A3A4"/>
          </p15:clr>
        </p15:guide>
        <p15:guide id="22">
          <p15:clr>
            <a:srgbClr val="A4A3A4"/>
          </p15:clr>
        </p15:guide>
        <p15:guide id="23" pos="59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9">
          <p15:clr>
            <a:srgbClr val="A4A3A4"/>
          </p15:clr>
        </p15:guide>
        <p15:guide id="2" pos="2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85858"/>
    <a:srgbClr val="808080"/>
    <a:srgbClr val="AAAAAA"/>
    <a:srgbClr val="B4B4B4"/>
    <a:srgbClr val="D2D2D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3" autoAdjust="0"/>
    <p:restoredTop sz="84125" autoAdjust="0"/>
  </p:normalViewPr>
  <p:slideViewPr>
    <p:cSldViewPr snapToGrid="0">
      <p:cViewPr varScale="1">
        <p:scale>
          <a:sx n="70" d="100"/>
          <a:sy n="70" d="100"/>
        </p:scale>
        <p:origin x="1824" y="78"/>
      </p:cViewPr>
      <p:guideLst>
        <p:guide orient="horz" pos="486"/>
        <p:guide orient="horz" pos="1903"/>
        <p:guide orient="horz" pos="2904"/>
        <p:guide orient="horz" pos="2011"/>
        <p:guide orient="horz" pos="3012"/>
        <p:guide orient="horz" pos="3903"/>
        <p:guide orient="horz" pos="4010"/>
        <p:guide orient="horz" pos="368"/>
        <p:guide orient="horz" pos="792"/>
        <p:guide orient="horz" pos="4422"/>
        <p:guide orient="horz" pos="1049"/>
        <p:guide orient="horz"/>
        <p:guide orient="horz" pos="4230"/>
        <p:guide pos="105"/>
        <p:guide pos="1470"/>
        <p:guide pos="1578"/>
        <p:guide pos="2938"/>
        <p:guide pos="3046"/>
        <p:guide pos="4398"/>
        <p:guide pos="4522"/>
        <p:guide pos="5872"/>
        <p:guide/>
        <p:guide pos="59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550" y="-900"/>
      </p:cViewPr>
      <p:guideLst>
        <p:guide orient="horz" pos="3079"/>
        <p:guide pos="2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46748C7B-1DB7-4696-927D-36E656E9CD44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82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0638" y="0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82650" y="733425"/>
            <a:ext cx="4959350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622" y="4642768"/>
            <a:ext cx="5006129" cy="4398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Textformatierung des Masters zu bearbeiten.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638" y="9285526"/>
            <a:ext cx="2914015" cy="48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latin typeface="Times" pitchFamily="18" charset="0"/>
              </a:defRPr>
            </a:lvl1pPr>
          </a:lstStyle>
          <a:p>
            <a:fld id="{269F4C00-FE88-4296-AE19-2C7D870243C7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671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b="1" baseline="0" dirty="0"/>
              <a:t>Einleitung:</a:t>
            </a:r>
          </a:p>
          <a:p>
            <a:pPr marL="0" indent="0">
              <a:buFontTx/>
              <a:buNone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/>
              <a:t>Begrüßung, Vorstellung</a:t>
            </a:r>
          </a:p>
          <a:p>
            <a:pPr marL="171450" indent="-171450">
              <a:buFontTx/>
              <a:buChar char="-"/>
            </a:pPr>
            <a:r>
              <a:rPr lang="de-DE" baseline="0" dirty="0"/>
              <a:t>Fragen während der Präsentation oder danach?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42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95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Fachbegriffen geklärt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Einarbeitung in Themenfeld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Was </a:t>
            </a:r>
            <a:r>
              <a:rPr lang="de-DE" sz="1600" b="1" baseline="0" dirty="0">
                <a:latin typeface="+mj-lt"/>
              </a:rPr>
              <a:t>VCS ist</a:t>
            </a:r>
            <a:r>
              <a:rPr lang="de-DE" sz="1600" b="1" dirty="0">
                <a:latin typeface="+mj-lt"/>
              </a:rPr>
              <a:t> - </a:t>
            </a:r>
            <a:r>
              <a:rPr lang="de-DE" sz="1600" b="1" baseline="0" dirty="0">
                <a:latin typeface="+mj-lt"/>
              </a:rPr>
              <a:t>bereits oberflächlich besprochen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Detail</a:t>
            </a:r>
            <a:r>
              <a:rPr lang="de-DE" sz="1600" b="1" dirty="0">
                <a:latin typeface="+mj-lt"/>
              </a:rPr>
              <a:t> jetzt</a:t>
            </a:r>
            <a:endParaRPr lang="de-DE" sz="1600" b="1" baseline="0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Es gibt lokales, zentrales und verteiltes</a:t>
            </a:r>
            <a:r>
              <a:rPr lang="de-DE" sz="1600" b="1" baseline="0" dirty="0">
                <a:latin typeface="+mj-lt"/>
              </a:rPr>
              <a:t> Versionsverwaltungskonzept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zentral,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verteilt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Zeitgründen Beschränkung</a:t>
            </a:r>
            <a:r>
              <a:rPr lang="de-DE" sz="1600" b="1" baseline="0" dirty="0">
                <a:latin typeface="+mj-lt"/>
              </a:rPr>
              <a:t> zentral und verteilt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Begin zentralen Versionsverwaltung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Bei CVCS immer ein Server und unbestimmte Anzahl Clients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Repositories mit versionierten Dateien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>
                <a:latin typeface="+mj-lt"/>
              </a:rPr>
              <a:t>Checkout überträgt Dateien in Working Directories.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Working Directories auf Clients.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     Datei-Bearbeitung in Working Directories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de-DE" sz="1600" b="1" baseline="0" dirty="0">
                <a:latin typeface="+mj-lt"/>
              </a:rPr>
              <a:t>speichern, über Commit, neue Versionen in Repositories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Änderungen an Dateien von verschiedenen Computern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verschiedene Plattformen möglich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Bearbeitung der selben Ressource gleiche Zeit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>
                <a:latin typeface="+mj-lt"/>
              </a:rPr>
              <a:t>Für Transaktionen Netzwerk notwendig</a:t>
            </a: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b="1" baseline="0" dirty="0">
                <a:latin typeface="+mj-lt"/>
              </a:rPr>
              <a:t>Wie Eingehens bereits erwähnt ist basiert SVN auf diesem Konzept.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Single Point </a:t>
            </a:r>
            <a:r>
              <a:rPr lang="de-DE" sz="1600" b="1" baseline="0" dirty="0" err="1">
                <a:latin typeface="+mj-lt"/>
              </a:rPr>
              <a:t>of</a:t>
            </a:r>
            <a:r>
              <a:rPr lang="de-DE" sz="1600" b="1" baseline="0" dirty="0">
                <a:latin typeface="+mj-lt"/>
              </a:rPr>
              <a:t> </a:t>
            </a:r>
            <a:r>
              <a:rPr lang="de-DE" sz="1600" b="1" baseline="0" dirty="0" err="1">
                <a:latin typeface="+mj-lt"/>
              </a:rPr>
              <a:t>Failure</a:t>
            </a:r>
            <a:r>
              <a:rPr lang="de-DE" sz="1600" b="1" baseline="0" dirty="0">
                <a:latin typeface="+mj-lt"/>
              </a:rPr>
              <a:t> aufgrund einmalige Speicherung Repositories auf Server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baseline="0" dirty="0">
                <a:latin typeface="+mj-lt"/>
              </a:rPr>
              <a:t>Gleicher Grund System stark netzwerkabhängig. Kein Internet- bzw. Netzwerk kein VCS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aseline="0" dirty="0"/>
              <a:t>Grundsätzlich keine Server</a:t>
            </a:r>
            <a:r>
              <a:rPr lang="de-DE" dirty="0"/>
              <a:t> notwendig</a:t>
            </a:r>
            <a:r>
              <a:rPr lang="de-DE" baseline="0" dirty="0"/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/>
              <a:t>      DVCS nur mit Clients </a:t>
            </a:r>
            <a:r>
              <a:rPr lang="de-DE" dirty="0"/>
              <a:t>möglich</a:t>
            </a:r>
            <a:endParaRPr lang="de-DE" baseline="0" dirty="0"/>
          </a:p>
          <a:p>
            <a:pPr marL="228600" indent="-228600">
              <a:buFont typeface="+mj-lt"/>
              <a:buAutoNum type="arabicPeriod" startAt="3"/>
            </a:pPr>
            <a:r>
              <a:rPr lang="de-DE" baseline="0" dirty="0"/>
              <a:t>Server aber ratsam,</a:t>
            </a:r>
            <a:r>
              <a:rPr lang="de-DE" dirty="0"/>
              <a:t> </a:t>
            </a:r>
            <a:r>
              <a:rPr lang="de-DE" baseline="0" dirty="0"/>
              <a:t>macht Sinn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 Zwar technisch möglich mit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 Anderer zu arbeiten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      (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Änderungen dorthin zu pushen oder von dort zu holen)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leicht Arbeit Anderer durcheinander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bringen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 Und </a:t>
            </a:r>
            <a:r>
              <a:rPr lang="de-DE" sz="1200" b="0" i="0" kern="1200" dirty="0" err="1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Repositories</a:t>
            </a:r>
            <a:r>
              <a:rPr lang="de-DE" sz="1200" b="0" i="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von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 überall und möglichst zu jeder Zeit verfügbar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Ohne Server andere Repositories nur Verfügbar, wenn Computer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      </a:t>
            </a:r>
            <a:r>
              <a:rPr lang="de-DE" sz="1200" b="0" i="0" kern="1200" baseline="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eingeschaltet ist</a:t>
            </a: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 err="1"/>
              <a:t>Repositories</a:t>
            </a:r>
            <a:r>
              <a:rPr lang="de-DE" baseline="0" dirty="0"/>
              <a:t> auf</a:t>
            </a:r>
            <a:r>
              <a:rPr lang="de-DE" dirty="0"/>
              <a:t> </a:t>
            </a:r>
            <a:r>
              <a:rPr lang="de-DE" baseline="0" dirty="0"/>
              <a:t>Server UND Clients gespeichert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de-DE" baseline="0" dirty="0"/>
              <a:t>Annahme: auf dem Server aktuelle </a:t>
            </a:r>
            <a:r>
              <a:rPr lang="de-DE" baseline="0" dirty="0" err="1"/>
              <a:t>Repositories</a:t>
            </a:r>
            <a:endParaRPr lang="de-DE" baseline="0" dirty="0"/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aseline="0" dirty="0"/>
              <a:t>Abgleich über entsprechende Operationen (z.B. Push oder Pull)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aseline="0" dirty="0"/>
              <a:t>„</a:t>
            </a:r>
            <a:r>
              <a:rPr lang="de-DE" baseline="0" dirty="0" err="1"/>
              <a:t>clone</a:t>
            </a:r>
            <a:r>
              <a:rPr lang="de-DE" baseline="0" dirty="0"/>
              <a:t>“ können die Repositories vom Server auf einen Client übertragen eben geklont werden, wo diese Repositories noch nicht vorhanden sind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6"/>
              <a:tabLst/>
              <a:defRPr/>
            </a:pPr>
            <a:r>
              <a:rPr lang="de-DE" baseline="0" dirty="0"/>
              <a:t>Mit einem Checkout übertragen wir zu bearbeitende Dateien in Working Directories. Die Working Directories liegen auf den Clients.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de-DE" baseline="0" dirty="0"/>
              <a:t>     Die Dateien werden innerhalb der Working </a:t>
            </a:r>
            <a:r>
              <a:rPr lang="de-DE" baseline="0" dirty="0" err="1"/>
              <a:t>Directories</a:t>
            </a:r>
            <a:r>
              <a:rPr lang="de-DE" baseline="0" dirty="0"/>
              <a:t> bearbeitet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de-DE" baseline="0" dirty="0"/>
              <a:t>Über ein Commit werden neue Versionen der bearbeiteten Dateien in den lokalen </a:t>
            </a:r>
            <a:r>
              <a:rPr lang="de-DE" baseline="0" dirty="0" err="1"/>
              <a:t>Repositories</a:t>
            </a:r>
            <a:r>
              <a:rPr lang="de-DE" baseline="0" dirty="0"/>
              <a:t> erzeugt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r>
              <a:rPr lang="de-DE" baseline="0" dirty="0"/>
              <a:t>Über ein Push werden die veränderten Repositories mit den sich auf den Server oder anderen Clients befindenden Repositories abgeglichen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de-DE" baseline="0" dirty="0"/>
          </a:p>
          <a:p>
            <a:pPr marL="171450" indent="-171450">
              <a:buFontTx/>
              <a:buChar char="-"/>
            </a:pPr>
            <a:endParaRPr lang="de-DE" sz="1200" b="0" i="0" kern="1200" dirty="0">
              <a:solidFill>
                <a:schemeClr val="tx1"/>
              </a:solidFill>
              <a:effectLst/>
              <a:latin typeface="Times" pitchFamily="18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rPr>
              <a:t>Der Kern unserer Arbeit und das mit SVN zu vergleichende System Git ist ein solches verteiltes Versionskontrollsystem.</a:t>
            </a:r>
          </a:p>
          <a:p>
            <a:pPr marL="0" indent="0">
              <a:buFontTx/>
              <a:buNone/>
            </a:pPr>
            <a:endParaRPr lang="de-DE" sz="1600" b="1" i="0" kern="1200" baseline="0" dirty="0">
              <a:solidFill>
                <a:schemeClr val="tx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Neben Konzept </a:t>
            </a:r>
            <a:r>
              <a:rPr lang="de-DE" sz="1600" b="1" dirty="0">
                <a:latin typeface="+mj-lt"/>
              </a:rPr>
              <a:t>von </a:t>
            </a:r>
            <a:r>
              <a:rPr lang="de-DE" sz="1600" b="1" baseline="0" dirty="0">
                <a:latin typeface="+mj-lt"/>
              </a:rPr>
              <a:t>SVN und </a:t>
            </a:r>
            <a:r>
              <a:rPr lang="de-DE" sz="1600" b="1" baseline="0" dirty="0" err="1">
                <a:latin typeface="+mj-lt"/>
              </a:rPr>
              <a:t>Git</a:t>
            </a:r>
            <a:r>
              <a:rPr lang="de-DE" sz="1600" b="1" baseline="0" dirty="0">
                <a:latin typeface="+mj-lt"/>
              </a:rPr>
              <a:t> unterscheidet die beiden Systeme noch etwas Grundlegendes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Der Arbeitsprozess wenn man mit den System arbeitet</a:t>
            </a: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Links Arbeitsprozess SVN,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rechts </a:t>
            </a:r>
            <a:r>
              <a:rPr lang="de-DE" sz="1600" b="1" baseline="0" dirty="0" err="1">
                <a:latin typeface="+mj-lt"/>
              </a:rPr>
              <a:t>Git</a:t>
            </a:r>
            <a:endParaRPr lang="de-DE" sz="1600" b="1" baseline="0" dirty="0">
              <a:latin typeface="+mj-lt"/>
            </a:endParaRPr>
          </a:p>
          <a:p>
            <a:pPr marL="171450" indent="-171450">
              <a:buFontTx/>
              <a:buChar char="-"/>
            </a:pPr>
            <a:r>
              <a:rPr lang="de-DE" sz="1600" b="1" baseline="0" dirty="0">
                <a:latin typeface="+mj-lt"/>
              </a:rPr>
              <a:t>Beschreibung der Prozesse…</a:t>
            </a:r>
          </a:p>
          <a:p>
            <a:pPr marL="0" indent="0">
              <a:buFontTx/>
              <a:buNone/>
            </a:pPr>
            <a:endParaRPr lang="de-DE" sz="1600" b="1" dirty="0">
              <a:latin typeface="+mj-lt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Sobald keine Fragen zu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theoretischem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Hintergrund Übergabe</a:t>
            </a:r>
            <a:r>
              <a:rPr lang="de-DE" sz="1600" b="1" i="0" kern="120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an Christian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dirty="0">
                <a:latin typeface="+mj-lt"/>
              </a:rPr>
              <a:t>-&gt; </a:t>
            </a:r>
            <a:r>
              <a:rPr lang="de-DE" sz="1600" b="1" i="0" kern="1200" baseline="0" dirty="0" err="1"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lang="de-DE" sz="1600" b="1" i="0" kern="1200" baseline="0" dirty="0">
                <a:solidFill>
                  <a:schemeClr val="tx1"/>
                </a:solidFill>
                <a:effectLst/>
                <a:latin typeface="+mj-lt"/>
              </a:rPr>
              <a:t> in der Praxis</a:t>
            </a:r>
            <a:endParaRPr lang="de-DE" sz="1600" b="1" i="0" kern="1200" dirty="0">
              <a:solidFill>
                <a:schemeClr val="tx1"/>
              </a:solidFill>
              <a:effectLst/>
              <a:latin typeface="+mj-lt"/>
            </a:endParaRPr>
          </a:p>
          <a:p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2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906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696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0351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493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72355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1785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8327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Server liegt einmalig in der Cloud (Bsp. Von uns)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Dort alle älteren Versionen der verwalteten Daten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Server nicht erreichbar (Grund egal)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Problem bei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Das führt mich zum nächsten Punkt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29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3400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Nicht nur Serverausfall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Kein Netz = kein VCS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Vom Netzwerk</a:t>
            </a:r>
            <a:r>
              <a:rPr lang="de-DE" sz="1600" b="1" baseline="0" dirty="0">
                <a:latin typeface="+mj-lt"/>
              </a:rPr>
              <a:t> trennen</a:t>
            </a:r>
            <a:endParaRPr lang="de-DE" sz="1600" b="1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Änderungen an dem Text der HTML Datei durchführen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Commit bei SVN</a:t>
            </a:r>
            <a:r>
              <a:rPr lang="de-DE" sz="1600" b="1" baseline="0" dirty="0">
                <a:latin typeface="+mj-lt"/>
              </a:rPr>
              <a:t> durchführen -&gt; Wird nicht funktionieren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Commit bei Git durchführen -&gt; Kein Problem!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Operationen SVN nicht nur netzabhängig</a:t>
            </a:r>
            <a:r>
              <a:rPr lang="de-DE" sz="1600" b="1" baseline="0" dirty="0">
                <a:latin typeface="+mj-lt"/>
              </a:rPr>
              <a:t>, sondern deutlich langsamer</a:t>
            </a:r>
            <a:r>
              <a:rPr lang="de-DE" sz="1600" b="1" dirty="0">
                <a:latin typeface="+mj-lt"/>
              </a:rPr>
              <a:t> da über Netzwerk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dirty="0">
              <a:latin typeface="+mj-lt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Video lokal</a:t>
            </a:r>
            <a:r>
              <a:rPr lang="de-DE" sz="1600" b="1" baseline="0" dirty="0">
                <a:latin typeface="+mj-lt"/>
              </a:rPr>
              <a:t> vom Desktop in das Git und in das SVN Verzeichnis ziehen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Beide Videos </a:t>
            </a:r>
            <a:r>
              <a:rPr lang="de-DE" sz="1600" b="1" baseline="0" dirty="0" err="1">
                <a:latin typeface="+mj-lt"/>
              </a:rPr>
              <a:t>Comitten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überträgt beim Commit die Daten auf den Server -&gt; Das dauert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Daten liegen einmalig auf Server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Irreparable Schäden am Server heißt Datenverlust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Bsp. Datenbank vollgelaufen, DB zerschossen, auf letztes Backup zurück, alt!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Bei </a:t>
            </a:r>
            <a:r>
              <a:rPr lang="de-DE" sz="1600" b="1" dirty="0" err="1">
                <a:latin typeface="+mj-lt"/>
              </a:rPr>
              <a:t>Git</a:t>
            </a:r>
            <a:r>
              <a:rPr lang="de-DE" sz="1600" b="1" dirty="0">
                <a:latin typeface="+mj-lt"/>
              </a:rPr>
              <a:t> nicht schlimm</a:t>
            </a:r>
            <a:r>
              <a:rPr lang="de-DE" sz="1600" b="1" baseline="0" dirty="0">
                <a:latin typeface="+mj-lt"/>
              </a:rPr>
              <a:t>, da redundante </a:t>
            </a:r>
            <a:r>
              <a:rPr lang="de-DE" sz="1600" b="1" baseline="0" dirty="0" err="1">
                <a:latin typeface="+mj-lt"/>
              </a:rPr>
              <a:t>Repos</a:t>
            </a:r>
            <a:endParaRPr lang="de-DE" sz="1600" b="1" baseline="0" dirty="0">
              <a:latin typeface="+mj-lt"/>
            </a:endParaRP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Versionsstände in anderen </a:t>
            </a:r>
            <a:r>
              <a:rPr lang="de-DE" sz="1600" b="1" baseline="0" dirty="0" err="1">
                <a:latin typeface="+mj-lt"/>
              </a:rPr>
              <a:t>Repositories</a:t>
            </a:r>
            <a:r>
              <a:rPr lang="de-DE" sz="1600" b="1" dirty="0">
                <a:latin typeface="+mj-lt"/>
              </a:rPr>
              <a:t> </a:t>
            </a:r>
            <a:r>
              <a:rPr lang="de-DE" sz="1600" b="1" baseline="0" dirty="0">
                <a:latin typeface="+mj-lt"/>
              </a:rPr>
              <a:t>noch verfügbar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SVNSeminar2 ist nicht ausgecheckt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Repository vom SVN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vom Server löschen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Tx/>
              <a:buAutoNum type="arabicPeriod"/>
            </a:pPr>
            <a:r>
              <a:rPr lang="de-DE" sz="1600" b="1" dirty="0" err="1">
                <a:latin typeface="+mj-lt"/>
              </a:rPr>
              <a:t>SeminarGit</a:t>
            </a:r>
            <a:r>
              <a:rPr lang="de-DE" sz="1600" b="1" dirty="0">
                <a:latin typeface="+mj-lt"/>
              </a:rPr>
              <a:t> ist noch komplett auf Computer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endParaRPr lang="de-DE" sz="1600" b="1" baseline="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Vorstellen Abends noch schnell was machen (10 Min)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Dauert doch länger, mitten drin aufhören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Nächster Tag andere Änderung, selbe Datei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Diese Änderung ist fertig und soll veröffentlicht werden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Jetzt veröffentliche ich aber automatisch auch die unfertige Änderung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de-DE" sz="1600" b="1" dirty="0">
                <a:latin typeface="+mj-lt"/>
              </a:rPr>
              <a:t>Vorgehen: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Link von style.css auf style_neu.css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Style neu ist noch nicht fertig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Änderung des Texts auf „Ich bin ein neuer Text!“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Commit des Dokuments unter SVN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de-DE" sz="1600" b="1" dirty="0">
                <a:latin typeface="+mj-lt"/>
              </a:rPr>
              <a:t>Add –</a:t>
            </a:r>
            <a:r>
              <a:rPr lang="de-DE" sz="1600" b="1" dirty="0" err="1">
                <a:latin typeface="+mj-lt"/>
              </a:rPr>
              <a:t>patch</a:t>
            </a:r>
            <a:r>
              <a:rPr lang="de-DE" sz="1600" b="1" dirty="0">
                <a:latin typeface="+mj-lt"/>
              </a:rPr>
              <a:t> des Dokuments auf </a:t>
            </a:r>
            <a:r>
              <a:rPr lang="de-DE" sz="1600" b="1" dirty="0" err="1">
                <a:latin typeface="+mj-lt"/>
              </a:rPr>
              <a:t>Git</a:t>
            </a: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Siehe nächste 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Kann</a:t>
            </a:r>
            <a:r>
              <a:rPr lang="de-DE" baseline="0" dirty="0"/>
              <a:t> aus Zeitgründen nicht überall drauf eingehen</a:t>
            </a:r>
          </a:p>
          <a:p>
            <a:r>
              <a:rPr lang="de-DE" baseline="0" dirty="0"/>
              <a:t>Soviel sei gesagt…</a:t>
            </a:r>
          </a:p>
          <a:p>
            <a:endParaRPr lang="de-DE" baseline="0" dirty="0"/>
          </a:p>
          <a:p>
            <a:r>
              <a:rPr lang="de-DE" dirty="0"/>
              <a:t>https://www.elegosoft.com/files/Downloads/Publications/artikel_Git-vs-Subversion.pdf</a:t>
            </a:r>
          </a:p>
          <a:p>
            <a:r>
              <a:rPr lang="de-DE" dirty="0"/>
              <a:t>http://markgoldenstein.com/git-warum-ich-nur-noch-ungern-subversion-nutze/</a:t>
            </a:r>
          </a:p>
          <a:p>
            <a:r>
              <a:rPr lang="de-DE" dirty="0"/>
              <a:t>http://svnbook.red-bean.com/en/1.7/svn-book.html#svn.branchmerge.advanced.moves</a:t>
            </a:r>
          </a:p>
          <a:p>
            <a:r>
              <a:rPr lang="de-DE" dirty="0"/>
              <a:t>https://git.wiki.kernel.org/index.php/GitSvnComparison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7834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r>
              <a:rPr lang="de-DE" sz="1600" b="1" baseline="0" dirty="0">
                <a:latin typeface="+mj-lt"/>
              </a:rPr>
              <a:t>Der Unterschied: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SVN hält nur die aktuellen Versionen der Dateien im WD 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baseline="0" dirty="0">
                <a:latin typeface="+mj-lt"/>
              </a:rPr>
              <a:t>Git hält alle Versionen lokal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sz="1600" b="1" dirty="0">
                <a:latin typeface="+mj-lt"/>
              </a:rPr>
              <a:t>Anschauen</a:t>
            </a:r>
            <a:r>
              <a:rPr lang="de-DE" sz="1600" b="1" baseline="0" dirty="0">
                <a:latin typeface="+mj-lt"/>
              </a:rPr>
              <a:t> der lokalen </a:t>
            </a:r>
            <a:r>
              <a:rPr lang="de-DE" sz="1600" b="1" baseline="0" dirty="0" err="1">
                <a:latin typeface="+mj-lt"/>
              </a:rPr>
              <a:t>DB‘s</a:t>
            </a:r>
            <a:r>
              <a:rPr lang="de-DE" sz="1600" b="1" baseline="0" dirty="0">
                <a:latin typeface="+mj-lt"/>
              </a:rPr>
              <a:t> -&gt; Git hat Repository, SVN hat Working </a:t>
            </a:r>
            <a:r>
              <a:rPr lang="de-DE" sz="1600" b="1" baseline="0" dirty="0" err="1">
                <a:latin typeface="+mj-lt"/>
              </a:rPr>
              <a:t>Copy</a:t>
            </a:r>
            <a:endParaRPr lang="de-DE" sz="16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de-DE" sz="1600" b="1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792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de-DE" b="1" baseline="0" dirty="0"/>
              <a:t>SVN bietet bereits viele Vorteile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Für geringe Einschränkungen bietet </a:t>
            </a:r>
            <a:r>
              <a:rPr lang="de-DE" b="1" baseline="0" dirty="0" err="1"/>
              <a:t>Git</a:t>
            </a:r>
            <a:r>
              <a:rPr lang="de-DE" b="1" baseline="0" dirty="0"/>
              <a:t> mehr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Repository Integration von </a:t>
            </a:r>
            <a:r>
              <a:rPr lang="de-DE" b="1" baseline="0" dirty="0" err="1"/>
              <a:t>Git</a:t>
            </a:r>
            <a:endParaRPr lang="de-DE" b="1" baseline="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Char char="-"/>
              <a:tabLst/>
              <a:defRPr/>
            </a:pPr>
            <a:r>
              <a:rPr lang="de-DE" b="1" baseline="0" dirty="0"/>
              <a:t>SVN Anwender sollten ernsthaft nachdenken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9545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2424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Vor</a:t>
            </a:r>
            <a:r>
              <a:rPr lang="de-DE" sz="1600" b="1" baseline="0" dirty="0">
                <a:latin typeface="+mj-lt"/>
              </a:rPr>
              <a:t> Thematik Details -&gt; </a:t>
            </a:r>
            <a:r>
              <a:rPr lang="de-DE" sz="1600" b="1" dirty="0">
                <a:latin typeface="+mj-lt"/>
              </a:rPr>
              <a:t>Klärung warum</a:t>
            </a:r>
            <a:r>
              <a:rPr lang="de-DE" sz="1600" b="1" baseline="0" dirty="0">
                <a:latin typeface="+mj-lt"/>
              </a:rPr>
              <a:t> und was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Zunächst warum?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Später Vor-</a:t>
            </a:r>
            <a:r>
              <a:rPr lang="de-DE" sz="1600" b="1" baseline="0" dirty="0">
                <a:latin typeface="+mj-lt"/>
              </a:rPr>
              <a:t> und Nachteile genauer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Eindruck </a:t>
            </a:r>
            <a:r>
              <a:rPr lang="de-DE" sz="1600" b="1" baseline="0" dirty="0">
                <a:latin typeface="+mj-lt"/>
              </a:rPr>
              <a:t>Leistung einer Versionsverwaltung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Bild bekannt? Jeder kennt das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dirty="0">
                <a:latin typeface="+mj-lt"/>
              </a:rPr>
              <a:t>Struktur</a:t>
            </a:r>
            <a:r>
              <a:rPr lang="de-DE" sz="1600" b="1" baseline="0" dirty="0">
                <a:latin typeface="+mj-lt"/>
              </a:rPr>
              <a:t> Erarbeitung einer Haus, Bachelor-, Master oder Doktorarbeit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Vermutlich ging das auch alles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mbol" panose="05050102010706020507" pitchFamily="18" charset="2"/>
              <a:buAutoNum type="arabicPeriod"/>
            </a:pPr>
            <a:r>
              <a:rPr lang="de-DE" sz="1600" b="1" baseline="0" dirty="0">
                <a:latin typeface="+mj-lt"/>
              </a:rPr>
              <a:t>Überrascht trotz Seminar Versionsverwaltung gemacht</a:t>
            </a:r>
            <a:endParaRPr lang="de-DE" sz="1600" b="1" dirty="0">
              <a:latin typeface="+mj-lt"/>
            </a:endParaRPr>
          </a:p>
          <a:p>
            <a:pPr marL="0" indent="0">
              <a:buFont typeface="Symbol" panose="05050102010706020507" pitchFamily="18" charset="2"/>
              <a:buNone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7393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083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</a:t>
            </a:r>
            <a:r>
              <a:rPr lang="de-DE" baseline="0" dirty="0"/>
              <a:t> Datei wird nur einmal gespeichert.</a:t>
            </a:r>
          </a:p>
          <a:p>
            <a:r>
              <a:rPr lang="de-DE" baseline="0" dirty="0"/>
              <a:t>Aufbauend auf der Datei werden die Änderungen an dieser Datei als Version abgelegt.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45772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Version ist ein Snapshot des aktuellen Zustands sämtlicher Dateien </a:t>
            </a:r>
          </a:p>
          <a:p>
            <a:r>
              <a:rPr lang="de-DE" sz="1200" b="0" i="0" u="none" strike="noStrike" kern="1200" baseline="0" dirty="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rPr>
              <a:t>unveränderte Dateien nur Verknüpfung zu der vorherigen Version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8202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7665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029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91780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47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3314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Struktur mit Versionsverwaltungssystem 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Alle älteren Versionen vorhanden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baseline="0" dirty="0">
                <a:latin typeface="+mj-lt"/>
              </a:rPr>
              <a:t>Deutlich übersichtlicher, besser 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de-DE" sz="1600" b="1" dirty="0">
                <a:latin typeface="+mj-lt"/>
              </a:rPr>
              <a:t>Was</a:t>
            </a:r>
            <a:r>
              <a:rPr lang="de-DE" sz="1600" b="1" baseline="0" dirty="0">
                <a:latin typeface="+mj-lt"/>
              </a:rPr>
              <a:t> ist eine Versionsverwaltung?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dirty="0">
                <a:latin typeface="+mj-lt"/>
              </a:rPr>
              <a:t>Verfolgt,</a:t>
            </a:r>
            <a:r>
              <a:rPr lang="de-DE" sz="1600" b="1" baseline="0" dirty="0">
                <a:latin typeface="+mj-lt"/>
              </a:rPr>
              <a:t> verwaltet und versioniert Dateien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Werdegang einer Datei zurückverfolgen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auf ältere Dateien zurückkehren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de-DE" sz="1600" b="1" baseline="0" dirty="0">
                <a:latin typeface="+mj-lt"/>
              </a:rPr>
              <a:t>Moderne Versionsverwaltungen ermöglichen kooperatives Arbeiten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</a:t>
            </a:r>
            <a:r>
              <a:rPr lang="de-DE" sz="1600" b="1" baseline="0" dirty="0" err="1">
                <a:latin typeface="+mj-lt"/>
              </a:rPr>
              <a:t>selbes</a:t>
            </a:r>
            <a:r>
              <a:rPr lang="de-DE" sz="1600" b="1" baseline="0" dirty="0">
                <a:latin typeface="+mj-lt"/>
              </a:rPr>
              <a:t> Dokument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</a:pPr>
            <a:r>
              <a:rPr lang="de-DE" sz="1600" b="1" baseline="0" dirty="0">
                <a:latin typeface="+mj-lt"/>
              </a:rPr>
              <a:t>	-&gt; zur gleichen Zeit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</a:pPr>
            <a:endParaRPr lang="de-DE" sz="1600" b="1" baseline="0" dirty="0">
              <a:latin typeface="+mj-lt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Kontext Versionsverwaltung existieren Fachbegriffe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+mj-lt"/>
              <a:buAutoNum type="arabicPeriod" startAt="5"/>
              <a:tabLst/>
              <a:defRPr/>
            </a:pPr>
            <a:r>
              <a:rPr lang="de-DE" sz="1600" b="1" baseline="0" dirty="0">
                <a:latin typeface="+mj-lt"/>
              </a:rPr>
              <a:t>Definition Übergabe Christian</a:t>
            </a:r>
          </a:p>
          <a:p>
            <a:pPr marL="171450" indent="-17145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endParaRPr lang="de-DE" sz="1600" dirty="0">
              <a:latin typeface="+mj-l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969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427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baseline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F4C00-FE88-4296-AE19-2C7D870243C7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204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8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8011183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174628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176213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23"/>
          </p:nvPr>
        </p:nvSpPr>
        <p:spPr>
          <a:xfrm>
            <a:off x="48355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24"/>
          </p:nvPr>
        </p:nvSpPr>
        <p:spPr>
          <a:xfrm>
            <a:off x="4835527" y="3192598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9" name="Bildplatzhalter 14"/>
          <p:cNvSpPr>
            <a:spLocks noGrp="1"/>
          </p:cNvSpPr>
          <p:nvPr>
            <p:ph type="pic" sz="quarter" idx="25"/>
          </p:nvPr>
        </p:nvSpPr>
        <p:spPr>
          <a:xfrm>
            <a:off x="483552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7165975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7164388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71659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8"/>
          </p:nvPr>
        </p:nvSpPr>
        <p:spPr>
          <a:xfrm>
            <a:off x="2506663" y="473237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7"/>
          </p:nvPr>
        </p:nvSpPr>
        <p:spPr>
          <a:xfrm>
            <a:off x="2505075" y="3146162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5" y="1556829"/>
            <a:ext cx="2157412" cy="14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buSzPct val="50000"/>
              <a:buFont typeface="Symbol" panose="05050102010706020507" pitchFamily="18" charset="2"/>
              <a:buNone/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39705855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2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06683389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2505075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6" y="3192734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2505075" y="160326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50825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7" y="3146162"/>
            <a:ext cx="4486275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26"/>
          </p:nvPr>
        </p:nvSpPr>
        <p:spPr>
          <a:xfrm>
            <a:off x="4835525" y="1556829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4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6502295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9"/>
          </p:nvPr>
        </p:nvSpPr>
        <p:spPr>
          <a:xfrm>
            <a:off x="4835525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30"/>
          </p:nvPr>
        </p:nvSpPr>
        <p:spPr>
          <a:xfrm>
            <a:off x="4833938" y="1601838"/>
            <a:ext cx="4487862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31"/>
          </p:nvPr>
        </p:nvSpPr>
        <p:spPr>
          <a:xfrm>
            <a:off x="176213" y="4732372"/>
            <a:ext cx="4487862" cy="1464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6213" y="1603265"/>
            <a:ext cx="4487862" cy="3006898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6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825620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35"/>
          </p:nvPr>
        </p:nvSpPr>
        <p:spPr>
          <a:xfrm>
            <a:off x="71659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4"/>
          <p:cNvSpPr>
            <a:spLocks noGrp="1"/>
          </p:cNvSpPr>
          <p:nvPr>
            <p:ph type="pic" sz="quarter" idx="34"/>
          </p:nvPr>
        </p:nvSpPr>
        <p:spPr>
          <a:xfrm>
            <a:off x="7162800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0"/>
          </p:nvPr>
        </p:nvSpPr>
        <p:spPr>
          <a:xfrm>
            <a:off x="4835526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Bildplatzhalter 14"/>
          <p:cNvSpPr>
            <a:spLocks noGrp="1"/>
          </p:cNvSpPr>
          <p:nvPr>
            <p:ph type="pic" sz="quarter" idx="33"/>
          </p:nvPr>
        </p:nvSpPr>
        <p:spPr>
          <a:xfrm>
            <a:off x="48355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6"/>
          </p:nvPr>
        </p:nvSpPr>
        <p:spPr>
          <a:xfrm>
            <a:off x="250507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32"/>
          </p:nvPr>
        </p:nvSpPr>
        <p:spPr>
          <a:xfrm>
            <a:off x="250507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7"/>
          </p:nvPr>
        </p:nvSpPr>
        <p:spPr>
          <a:xfrm>
            <a:off x="174625" y="3146162"/>
            <a:ext cx="2159000" cy="305021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174625" y="1601837"/>
            <a:ext cx="2159000" cy="1418992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23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59816866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176215" y="1601837"/>
            <a:ext cx="9145587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223470369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2500793" y="779019"/>
            <a:ext cx="6823075" cy="2215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b="1" dirty="0">
                <a:latin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5154685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266700" indent="-266700">
              <a:lnSpc>
                <a:spcPts val="2000"/>
              </a:lnSpc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32104550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</a:t>
            </a:r>
            <a:r>
              <a:rPr lang="de-DE" dirty="0" err="1"/>
              <a:t>Rotis</a:t>
            </a:r>
            <a:r>
              <a:rPr lang="de-DE" dirty="0"/>
              <a:t> </a:t>
            </a:r>
            <a:r>
              <a:rPr lang="de-DE" dirty="0" err="1"/>
              <a:t>SemiSans</a:t>
            </a:r>
            <a:endParaRPr lang="de-DE" dirty="0"/>
          </a:p>
        </p:txBody>
      </p:sp>
      <p:sp>
        <p:nvSpPr>
          <p:cNvPr id="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754892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5"/>
          <p:cNvSpPr>
            <a:spLocks noChangeArrowheads="1"/>
          </p:cNvSpPr>
          <p:nvPr userDrawn="1"/>
        </p:nvSpPr>
        <p:spPr bwMode="auto">
          <a:xfrm>
            <a:off x="0" y="585820"/>
            <a:ext cx="9501188" cy="6435693"/>
          </a:xfrm>
          <a:prstGeom prst="rect">
            <a:avLst/>
          </a:prstGeom>
          <a:solidFill>
            <a:schemeClr val="tx2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29"/>
            <a:ext cx="6816725" cy="4639543"/>
          </a:xfrm>
          <a:prstGeom prst="rect">
            <a:avLst/>
          </a:prstGeom>
        </p:spPr>
        <p:txBody>
          <a:bodyPr lIns="0" tIns="0" rIns="0" bIns="0"/>
          <a:lstStyle>
            <a:lvl1pPr marL="177800" indent="-177800">
              <a:lnSpc>
                <a:spcPts val="2000"/>
              </a:lnSpc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bg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1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solidFill>
                  <a:schemeClr val="bg1"/>
                </a:solidFill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8550915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7" y="1601837"/>
            <a:ext cx="6816725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1310851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459453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de-DE" dirty="0" err="1"/>
              <a:t>SubSubheadline</a:t>
            </a:r>
            <a:r>
              <a:rPr lang="de-DE" dirty="0"/>
              <a:t> 20 Pt Rotis SemiSans</a:t>
            </a:r>
          </a:p>
        </p:txBody>
      </p: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Calibri" panose="020F0502020204030204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19800861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CO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liennummernplatzhalt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>
          <a:xfrm>
            <a:off x="2504284" y="6669703"/>
            <a:ext cx="6228715" cy="153220"/>
          </a:xfrm>
          <a:prstGeom prst="rect">
            <a:avLst/>
          </a:prstGeom>
        </p:spPr>
        <p:txBody>
          <a:bodyPr/>
          <a:lstStyle/>
          <a:p>
            <a:r>
              <a:rPr lang="de-DE"/>
              <a:t>Präsensveranstaltung / Autor: Marian Bartsch / 18.-19.01.2016</a:t>
            </a:r>
            <a:endParaRPr lang="de-DE" dirty="0"/>
          </a:p>
        </p:txBody>
      </p:sp>
      <p:sp>
        <p:nvSpPr>
          <p:cNvPr id="14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7162800" y="4778807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9" name="Bildplatzhalter 14"/>
          <p:cNvSpPr>
            <a:spLocks noGrp="1"/>
          </p:cNvSpPr>
          <p:nvPr>
            <p:ph type="pic" sz="quarter" idx="18"/>
          </p:nvPr>
        </p:nvSpPr>
        <p:spPr>
          <a:xfrm>
            <a:off x="4835525" y="4780505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8" name="Bildplatzhalter 14"/>
          <p:cNvSpPr>
            <a:spLocks noGrp="1"/>
          </p:cNvSpPr>
          <p:nvPr>
            <p:ph type="pic" sz="quarter" idx="17"/>
          </p:nvPr>
        </p:nvSpPr>
        <p:spPr>
          <a:xfrm>
            <a:off x="2505075" y="4778807"/>
            <a:ext cx="2158999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7162800" y="3192734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14"/>
          <p:cNvSpPr>
            <a:spLocks noGrp="1"/>
          </p:cNvSpPr>
          <p:nvPr>
            <p:ph type="pic" sz="quarter" idx="19"/>
          </p:nvPr>
        </p:nvSpPr>
        <p:spPr>
          <a:xfrm>
            <a:off x="7165975" y="1601838"/>
            <a:ext cx="2159000" cy="141756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4"/>
          </p:nvPr>
        </p:nvSpPr>
        <p:spPr>
          <a:xfrm>
            <a:off x="2505078" y="1601837"/>
            <a:ext cx="4489449" cy="3008326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otis SemiSans" pitchFamily="34" charset="0"/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176214" y="1556829"/>
            <a:ext cx="2157412" cy="463954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0"/>
              </a:lnSpc>
              <a:defRPr sz="1600" baseline="0">
                <a:solidFill>
                  <a:schemeClr val="tx1"/>
                </a:solidFill>
                <a:latin typeface="Rotis SemiSans" pitchFamily="34" charset="0"/>
              </a:defRPr>
            </a:lvl1pPr>
            <a:lvl2pPr marL="2667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2pPr>
            <a:lvl3pPr marL="5334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3pPr>
            <a:lvl4pPr marL="812800" indent="-2794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4pPr>
            <a:lvl5pPr marL="1079500" indent="-266700">
              <a:lnSpc>
                <a:spcPts val="2000"/>
              </a:lnSpc>
              <a:buSzPct val="50000"/>
              <a:buFont typeface="Symbol" panose="05050102010706020507" pitchFamily="18" charset="2"/>
              <a:buChar char="-"/>
              <a:defRPr sz="1600">
                <a:solidFill>
                  <a:schemeClr val="tx1"/>
                </a:solidFill>
                <a:latin typeface="Rotis SemiSans" pitchFamily="34" charset="0"/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503486" y="968744"/>
            <a:ext cx="6778626" cy="27697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 baseline="0">
                <a:solidFill>
                  <a:schemeClr val="tx1"/>
                </a:solidFill>
                <a:latin typeface="Rotis SemiSans" pitchFamily="34" charset="0"/>
              </a:defRPr>
            </a:lvl1pPr>
          </a:lstStyle>
          <a:p>
            <a:pPr lvl="0"/>
            <a:r>
              <a:rPr lang="de-DE"/>
              <a:t>SubSubheadline 20 Pt Rotis SemiSans</a:t>
            </a:r>
          </a:p>
        </p:txBody>
      </p:sp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2500313" y="698400"/>
            <a:ext cx="6781800" cy="282574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000" b="1" baseline="0">
                <a:latin typeface="Rotis SemiSans" pitchFamily="34" charset="0"/>
                <a:cs typeface="David" pitchFamily="34" charset="-79"/>
              </a:defRPr>
            </a:lvl1pPr>
          </a:lstStyle>
          <a:p>
            <a:r>
              <a:rPr lang="de-DE" dirty="0"/>
              <a:t>Subheadline 20 Pt Rotis SemiSans fett</a:t>
            </a:r>
          </a:p>
        </p:txBody>
      </p:sp>
    </p:spTree>
    <p:extLst>
      <p:ext uri="{BB962C8B-B14F-4D97-AF65-F5344CB8AC3E}">
        <p14:creationId xmlns:p14="http://schemas.microsoft.com/office/powerpoint/2010/main" val="7042864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5"/>
          <p:cNvSpPr>
            <a:spLocks noChangeArrowheads="1"/>
          </p:cNvSpPr>
          <p:nvPr userDrawn="1"/>
        </p:nvSpPr>
        <p:spPr bwMode="auto">
          <a:xfrm>
            <a:off x="2505075" y="6438901"/>
            <a:ext cx="6998494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45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lvl="0"/>
            <a:endParaRPr lang="de-DE"/>
          </a:p>
        </p:txBody>
      </p:sp>
      <p:sp>
        <p:nvSpPr>
          <p:cNvPr id="55381" name="Rectangle 85"/>
          <p:cNvSpPr>
            <a:spLocks noChangeArrowheads="1"/>
          </p:cNvSpPr>
          <p:nvPr/>
        </p:nvSpPr>
        <p:spPr bwMode="auto">
          <a:xfrm>
            <a:off x="2381" y="1"/>
            <a:ext cx="9498807" cy="58134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35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90000"/>
                  <a:lumOff val="10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899048" y="6686684"/>
            <a:ext cx="434101" cy="1750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>
                <a:solidFill>
                  <a:schemeClr val="bg1"/>
                </a:solidFill>
                <a:latin typeface="Rotis SemiSans" pitchFamily="34" charset="0"/>
              </a:defRPr>
            </a:lvl1pPr>
          </a:lstStyle>
          <a:p>
            <a:fld id="{2E430B67-9B8D-45F2-8BD0-7EEC5CABEC81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/>
        </p:nvCxnSpPr>
        <p:spPr bwMode="auto">
          <a:xfrm>
            <a:off x="2381" y="0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8"/>
          <p:cNvCxnSpPr/>
          <p:nvPr/>
        </p:nvCxnSpPr>
        <p:spPr bwMode="auto">
          <a:xfrm>
            <a:off x="9496425" y="-1"/>
            <a:ext cx="0" cy="70199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9"/>
          <p:cNvCxnSpPr/>
          <p:nvPr/>
        </p:nvCxnSpPr>
        <p:spPr bwMode="auto">
          <a:xfrm flipH="1">
            <a:off x="1" y="7017543"/>
            <a:ext cx="9501187" cy="0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 Box 91"/>
          <p:cNvSpPr txBox="1">
            <a:spLocks noChangeArrowheads="1"/>
          </p:cNvSpPr>
          <p:nvPr userDrawn="1"/>
        </p:nvSpPr>
        <p:spPr bwMode="auto">
          <a:xfrm>
            <a:off x="2505075" y="-12337"/>
            <a:ext cx="6816725" cy="3693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Versionsverwaltung mit Git</a:t>
            </a:r>
          </a:p>
        </p:txBody>
      </p:sp>
      <p:sp>
        <p:nvSpPr>
          <p:cNvPr id="14" name="Rectangle 85"/>
          <p:cNvSpPr>
            <a:spLocks noChangeArrowheads="1"/>
          </p:cNvSpPr>
          <p:nvPr userDrawn="1"/>
        </p:nvSpPr>
        <p:spPr bwMode="auto">
          <a:xfrm>
            <a:off x="11007" y="6438902"/>
            <a:ext cx="2460327" cy="582611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10000"/>
                  <a:lumOff val="90000"/>
                </a:schemeClr>
              </a:gs>
              <a:gs pos="6800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1"/>
            <a:tileRect/>
          </a:gra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de-DE">
              <a:latin typeface="Rotis SemiSans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1" y="3950"/>
            <a:ext cx="635794" cy="565151"/>
          </a:xfrm>
          <a:prstGeom prst="rect">
            <a:avLst/>
          </a:prstGeom>
        </p:spPr>
      </p:pic>
      <p:sp>
        <p:nvSpPr>
          <p:cNvPr id="15" name="Textfeld 14"/>
          <p:cNvSpPr txBox="1"/>
          <p:nvPr userDrawn="1"/>
        </p:nvSpPr>
        <p:spPr>
          <a:xfrm>
            <a:off x="129743" y="6497877"/>
            <a:ext cx="226218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>
                <a:latin typeface="Calibri" panose="020F0502020204030204" pitchFamily="34" charset="0"/>
              </a:rPr>
              <a:t>Christian Nuetsa </a:t>
            </a:r>
            <a:r>
              <a:rPr lang="de-DE" sz="1000" b="1" dirty="0" err="1">
                <a:latin typeface="Calibri" panose="020F0502020204030204" pitchFamily="34" charset="0"/>
              </a:rPr>
              <a:t>Tayou</a:t>
            </a:r>
            <a:r>
              <a:rPr lang="de-DE" sz="1000" b="1" dirty="0">
                <a:latin typeface="Calibri" panose="020F0502020204030204" pitchFamily="34" charset="0"/>
              </a:rPr>
              <a:t> II, Marian Bartsch Fernuni Hagen, Seminar 1915 / 19915 Präsenztag 18. Juni 2016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71" r:id="rId3"/>
    <p:sldLayoutId id="2147483672" r:id="rId4"/>
    <p:sldLayoutId id="2147483674" r:id="rId5"/>
    <p:sldLayoutId id="2147483673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/>
  <p:hf hdr="0" ftr="0" dt="0"/>
  <p:txStyles>
    <p:titleStyle>
      <a:lvl1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2pPr>
      <a:lvl3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3pPr>
      <a:lvl4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4pPr>
      <a:lvl5pPr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5pPr>
      <a:lvl6pPr marL="4572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6pPr>
      <a:lvl7pPr marL="9144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7pPr>
      <a:lvl8pPr marL="13716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8pPr>
      <a:lvl9pPr marL="1828800" algn="r" defTabSz="1266825" rtl="0" eaLnBrk="1" fontAlgn="base" hangingPunct="1">
        <a:lnSpc>
          <a:spcPts val="16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Rotis SemiSans" pitchFamily="34" charset="0"/>
        </a:defRPr>
      </a:lvl9pPr>
    </p:titleStyle>
    <p:bodyStyle>
      <a:lvl1pPr algn="l" defTabSz="949325" rtl="0" eaLnBrk="1" fontAlgn="base" hangingPunct="1">
        <a:lnSpc>
          <a:spcPts val="1388"/>
        </a:lnSpc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n-lt"/>
          <a:ea typeface="+mn-ea"/>
          <a:cs typeface="+mn-cs"/>
        </a:defRPr>
      </a:lvl1pPr>
      <a:lvl2pPr marL="496888" indent="-163513" algn="l" defTabSz="949325" rtl="0" eaLnBrk="1" fontAlgn="base" hangingPunct="1">
        <a:spcBef>
          <a:spcPct val="20000"/>
        </a:spcBef>
        <a:spcAft>
          <a:spcPct val="0"/>
        </a:spcAft>
        <a:defRPr sz="1500">
          <a:solidFill>
            <a:schemeClr val="bg1"/>
          </a:solidFill>
          <a:latin typeface="+mn-lt"/>
        </a:defRPr>
      </a:lvl2pPr>
      <a:lvl3pPr marL="827088" indent="-16351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3pPr>
      <a:lvl4pPr marL="1177925" indent="-182563" algn="l" defTabSz="949325" rtl="0" eaLnBrk="1" fontAlgn="base" hangingPunct="1">
        <a:spcBef>
          <a:spcPct val="20000"/>
        </a:spcBef>
        <a:spcAft>
          <a:spcPct val="0"/>
        </a:spcAft>
        <a:defRPr sz="1600">
          <a:solidFill>
            <a:schemeClr val="bg1"/>
          </a:solidFill>
          <a:latin typeface="+mn-lt"/>
        </a:defRPr>
      </a:lvl4pPr>
      <a:lvl5pPr marL="15081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5pPr>
      <a:lvl6pPr marL="19653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6pPr>
      <a:lvl7pPr marL="24225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7pPr>
      <a:lvl8pPr marL="28797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8pPr>
      <a:lvl9pPr marL="3336925" indent="-161925" algn="l" defTabSz="949325" rtl="0" eaLnBrk="1" fontAlgn="base" hangingPunct="1">
        <a:spcBef>
          <a:spcPct val="20000"/>
        </a:spcBef>
        <a:spcAft>
          <a:spcPct val="0"/>
        </a:spcAft>
        <a:defRPr sz="700">
          <a:solidFill>
            <a:schemeClr val="bg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istallin/git-project-seminar.gi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pub/software/scm/git/docs/howto/maintain-git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e.gitready.com/beginner/2009/03/02/where-to-find-the-git-community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Versionsverwaltung mit 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Seminarvortrag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541318" y="6198172"/>
            <a:ext cx="1500411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200" dirty="0"/>
              <a:t>Quelle: www.git-scm.com</a:t>
            </a:r>
          </a:p>
        </p:txBody>
      </p:sp>
      <p:pic>
        <p:nvPicPr>
          <p:cNvPr id="1032" name="Picture 8" descr="https://git-scm.com/images/branching-illustration@2x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" r="2131"/>
          <a:stretch>
            <a:fillRect/>
          </a:stretch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9644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Fetch</a:t>
            </a:r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Push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Pull Request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10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3" y="3489180"/>
            <a:ext cx="6070600" cy="235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284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8833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Server +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Repositories mit versionierten Dateien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Checkout in Working Directories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Commit in Repositories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008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Abgerundetes Rechteck 45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cxnSp>
        <p:nvCxnSpPr>
          <p:cNvPr id="84" name="Gewinkelte Verbindung 11"/>
          <p:cNvCxnSpPr/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Abgerundetes Rechteck 8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87" name="Abgerundetes Rechteck 8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88" name="Abgerundetes Rechteck 8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sp>
        <p:nvSpPr>
          <p:cNvPr id="89" name="Abgerundetes Rechteck 88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90" name="Abgerundetes Rechteck 89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91" name="Abgerundetes Rechteck 90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  <p:sp>
        <p:nvSpPr>
          <p:cNvPr id="94" name="Textfeld 93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</p:spTree>
    <p:extLst>
      <p:ext uri="{BB962C8B-B14F-4D97-AF65-F5344CB8AC3E}">
        <p14:creationId xmlns:p14="http://schemas.microsoft.com/office/powerpoint/2010/main" val="10497033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  <p:bldP spid="27" grpId="0"/>
      <p:bldP spid="28" grpId="0"/>
      <p:bldP spid="29" grpId="0"/>
      <p:bldP spid="31" grpId="0" animBg="1"/>
      <p:bldP spid="46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Repository liegt nur auf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Netzwerkabhängige Transaktionen (Bspw. </a:t>
            </a:r>
            <a:r>
              <a:rPr lang="de-DE" dirty="0" err="1"/>
              <a:t>Checkout</a:t>
            </a:r>
            <a:r>
              <a:rPr lang="de-DE" dirty="0"/>
              <a:t>, Commit)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3" name="Rechteck 42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44" name="Rechteck 43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5" name="Rechteck 44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47" name="Rechteck 4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48" name="Gewinkelte Verbindung 11"/>
          <p:cNvCxnSpPr>
            <a:stCxn id="52" idx="2"/>
            <a:endCxn id="71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winkelte Verbindung 13"/>
          <p:cNvCxnSpPr>
            <a:stCxn id="52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Abgerundetes Rechteck 49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53" name="Abgerundetes Rechteck 52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54" name="Abgerundetes Rechteck 53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59" name="Abgerundetes Rechteck 58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0" name="Abgerundetes Rechteck 59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61" name="Abgerundetes Rechteck 60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2" name="Abgerundetes Rechteck 61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3" name="Abgerundetes Rechteck 62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64" name="Abgerundetes Rechteck 63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67" name="Textfeld 66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70" name="Abgerundetes Rechteck 69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71" name="Abgerundetes Rechteck 70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72" name="Abgerundetes Rechteck 71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73" name="Gewinkelte Verbindung 38"/>
          <p:cNvCxnSpPr>
            <a:stCxn id="50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Gewinkelte Verbindung 39"/>
          <p:cNvCxnSpPr>
            <a:stCxn id="50" idx="2"/>
            <a:endCxn id="70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Gewinkelte Verbindung 40"/>
          <p:cNvCxnSpPr>
            <a:stCxn id="51" idx="2"/>
            <a:endCxn id="72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41"/>
          <p:cNvCxnSpPr>
            <a:stCxn id="51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feld 76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78" name="Abgerundetes Rechteck 77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79" name="Abgerundetes Rechteck 78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80" name="Abgerundetes Rechteck 79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471943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eck 54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607279" y="1905539"/>
            <a:ext cx="4476750" cy="1958975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12" name="Gewinkelte Verbindung 11"/>
          <p:cNvCxnSpPr>
            <a:stCxn id="17" idx="2"/>
            <a:endCxn id="37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Gewinkelte Verbindung 13"/>
          <p:cNvCxnSpPr>
            <a:stCxn id="17" idx="2"/>
          </p:cNvCxnSpPr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bgerundetes Rechteck 14"/>
          <p:cNvSpPr/>
          <p:nvPr/>
        </p:nvSpPr>
        <p:spPr bwMode="auto">
          <a:xfrm>
            <a:off x="3759677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6" name="Abgerundetes Rechteck 15"/>
          <p:cNvSpPr/>
          <p:nvPr/>
        </p:nvSpPr>
        <p:spPr bwMode="auto">
          <a:xfrm>
            <a:off x="6883876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7" name="Abgerundetes Rechteck 16"/>
          <p:cNvSpPr/>
          <p:nvPr/>
        </p:nvSpPr>
        <p:spPr bwMode="auto">
          <a:xfrm>
            <a:off x="5326538" y="2404014"/>
            <a:ext cx="1050925" cy="133191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18" name="Abgerundetes Rechteck 17"/>
          <p:cNvSpPr/>
          <p:nvPr/>
        </p:nvSpPr>
        <p:spPr bwMode="auto">
          <a:xfrm>
            <a:off x="3850162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9" name="Abgerundetes Rechteck 18"/>
          <p:cNvSpPr/>
          <p:nvPr/>
        </p:nvSpPr>
        <p:spPr bwMode="auto">
          <a:xfrm>
            <a:off x="3850956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0" name="Abgerundetes Rechteck 19"/>
          <p:cNvSpPr/>
          <p:nvPr/>
        </p:nvSpPr>
        <p:spPr bwMode="auto">
          <a:xfrm>
            <a:off x="3854131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1" name="Abgerundetes Rechteck 20"/>
          <p:cNvSpPr/>
          <p:nvPr/>
        </p:nvSpPr>
        <p:spPr bwMode="auto">
          <a:xfrm>
            <a:off x="5420200" y="2688183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2" name="Abgerundetes Rechteck 21"/>
          <p:cNvSpPr/>
          <p:nvPr/>
        </p:nvSpPr>
        <p:spPr bwMode="auto">
          <a:xfrm>
            <a:off x="5420994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3" name="Abgerundetes Rechteck 22"/>
          <p:cNvSpPr/>
          <p:nvPr/>
        </p:nvSpPr>
        <p:spPr bwMode="auto">
          <a:xfrm>
            <a:off x="5424169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5" name="Abgerundetes Rechteck 24"/>
          <p:cNvSpPr/>
          <p:nvPr/>
        </p:nvSpPr>
        <p:spPr bwMode="auto">
          <a:xfrm>
            <a:off x="6965630" y="3005286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" name="Abgerundetes Rechteck 25"/>
          <p:cNvSpPr/>
          <p:nvPr/>
        </p:nvSpPr>
        <p:spPr bwMode="auto">
          <a:xfrm>
            <a:off x="6968805" y="3322389"/>
            <a:ext cx="881066" cy="285750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4164019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721355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278693" y="2454814"/>
            <a:ext cx="261290" cy="20518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R3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432507" y="1749964"/>
            <a:ext cx="858047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 Server </a:t>
            </a:r>
          </a:p>
        </p:txBody>
      </p:sp>
      <p:sp>
        <p:nvSpPr>
          <p:cNvPr id="36" name="Abgerundetes Rechteck 35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7" name="Abgerundetes Rechteck 36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8" name="Abgerundetes Rechteck 37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39" name="Gewinkelte Verbindung 38"/>
          <p:cNvCxnSpPr>
            <a:stCxn id="15" idx="2"/>
          </p:cNvCxnSpPr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 Verbindung 39"/>
          <p:cNvCxnSpPr>
            <a:stCxn id="15" idx="2"/>
            <a:endCxn id="36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Gewinkelte Verbindung 40"/>
          <p:cNvCxnSpPr>
            <a:stCxn id="16" idx="2"/>
            <a:endCxn id="38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Gewinkelte Verbindung 41"/>
          <p:cNvCxnSpPr>
            <a:stCxn id="16" idx="2"/>
          </p:cNvCxnSpPr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feld 31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6" name="Abgerundetes Rechteck 55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7" name="Abgerundetes Rechteck 56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8" name="Abgerundetes Rechteck 57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74720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SVN ist ein CVCS!</a:t>
            </a:r>
          </a:p>
          <a:p>
            <a:pPr marL="261938" lvl="0" indent="-261938">
              <a:buFont typeface="Calibri" panose="020F0502020204030204" pitchFamily="34" charset="0"/>
              <a:buChar char="›"/>
            </a:pPr>
            <a:endParaRPr lang="de-DE" dirty="0"/>
          </a:p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dirty="0">
                <a:solidFill>
                  <a:srgbClr val="1F2328"/>
                </a:solidFill>
              </a:rPr>
              <a:t>Problematik: </a:t>
            </a:r>
          </a:p>
          <a:p>
            <a:pPr marL="261938" lvl="0"/>
            <a:r>
              <a:rPr lang="de-DE" b="1" dirty="0">
                <a:solidFill>
                  <a:srgbClr val="1F2328"/>
                </a:solidFill>
              </a:rPr>
              <a:t>Single Point </a:t>
            </a:r>
            <a:r>
              <a:rPr lang="de-DE" b="1" dirty="0" err="1">
                <a:solidFill>
                  <a:srgbClr val="1F2328"/>
                </a:solidFill>
              </a:rPr>
              <a:t>of</a:t>
            </a:r>
            <a:r>
              <a:rPr lang="de-DE" b="1" dirty="0">
                <a:solidFill>
                  <a:srgbClr val="1F2328"/>
                </a:solidFill>
              </a:rPr>
              <a:t> </a:t>
            </a:r>
            <a:r>
              <a:rPr lang="de-DE" b="1" dirty="0" err="1">
                <a:solidFill>
                  <a:srgbClr val="1F2328"/>
                </a:solidFill>
              </a:rPr>
              <a:t>Failure</a:t>
            </a:r>
            <a:r>
              <a:rPr lang="de-DE" dirty="0"/>
              <a:t>, </a:t>
            </a:r>
            <a:r>
              <a:rPr lang="de-DE" b="1" dirty="0"/>
              <a:t>Netzwerkabhängigkeit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dirty="0"/>
              <a:t>Zentrale Versionsverwaltung (CVCS) mit SVN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" name="Multiplizieren 1"/>
          <p:cNvSpPr/>
          <p:nvPr/>
        </p:nvSpPr>
        <p:spPr bwMode="auto">
          <a:xfrm>
            <a:off x="3798437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3" name="Multiplizieren 42"/>
          <p:cNvSpPr/>
          <p:nvPr/>
        </p:nvSpPr>
        <p:spPr bwMode="auto">
          <a:xfrm>
            <a:off x="539480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44" name="Multiplizieren 43"/>
          <p:cNvSpPr/>
          <p:nvPr/>
        </p:nvSpPr>
        <p:spPr bwMode="auto">
          <a:xfrm>
            <a:off x="6928451" y="2806700"/>
            <a:ext cx="914400" cy="914400"/>
          </a:xfrm>
          <a:prstGeom prst="mathMultiply">
            <a:avLst/>
          </a:prstGeom>
          <a:solidFill>
            <a:srgbClr val="FF000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51299" y="5232923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sp>
        <p:nvSpPr>
          <p:cNvPr id="27" name="Rechteck 26"/>
          <p:cNvSpPr/>
          <p:nvPr/>
        </p:nvSpPr>
        <p:spPr bwMode="auto">
          <a:xfrm>
            <a:off x="5960260" y="5237958"/>
            <a:ext cx="3208676" cy="62509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600" dirty="0"/>
          </a:p>
        </p:txBody>
      </p:sp>
      <p:cxnSp>
        <p:nvCxnSpPr>
          <p:cNvPr id="28" name="Gewinkelte Verbindung 11"/>
          <p:cNvCxnSpPr>
            <a:endCxn id="34" idx="0"/>
          </p:cNvCxnSpPr>
          <p:nvPr/>
        </p:nvCxnSpPr>
        <p:spPr bwMode="auto">
          <a:xfrm rot="16200000" flipH="1">
            <a:off x="5791493" y="3796433"/>
            <a:ext cx="1828681" cy="1707665"/>
          </a:xfrm>
          <a:prstGeom prst="bentConnector3">
            <a:avLst>
              <a:gd name="adj1" fmla="val 43749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winkelte Verbindung 13"/>
          <p:cNvCxnSpPr/>
          <p:nvPr/>
        </p:nvCxnSpPr>
        <p:spPr bwMode="auto">
          <a:xfrm rot="5400000">
            <a:off x="4079315" y="3774228"/>
            <a:ext cx="1810989" cy="1734384"/>
          </a:xfrm>
          <a:prstGeom prst="bentConnector3">
            <a:avLst>
              <a:gd name="adj1" fmla="val 44214"/>
            </a:avLst>
          </a:prstGeom>
          <a:noFill/>
          <a:ln w="19050" cap="flat" cmpd="sng" algn="ctr">
            <a:solidFill>
              <a:schemeClr val="tx2"/>
            </a:solidFill>
            <a:prstDash val="dash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feld 30"/>
          <p:cNvSpPr txBox="1"/>
          <p:nvPr/>
        </p:nvSpPr>
        <p:spPr>
          <a:xfrm>
            <a:off x="6543510" y="5085558"/>
            <a:ext cx="2015284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20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33" name="Abgerundetes Rechteck 32"/>
          <p:cNvSpPr/>
          <p:nvPr/>
        </p:nvSpPr>
        <p:spPr bwMode="auto">
          <a:xfrm>
            <a:off x="6003465" y="5575943"/>
            <a:ext cx="1003885" cy="252151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34" name="Abgerundetes Rechteck 33"/>
          <p:cNvSpPr/>
          <p:nvPr/>
        </p:nvSpPr>
        <p:spPr bwMode="auto">
          <a:xfrm>
            <a:off x="7057723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35" name="Abgerundetes Rechteck 34"/>
          <p:cNvSpPr/>
          <p:nvPr/>
        </p:nvSpPr>
        <p:spPr bwMode="auto">
          <a:xfrm>
            <a:off x="8108859" y="5564607"/>
            <a:ext cx="1003885" cy="263487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45" name="Gewinkelte Verbindung 38"/>
          <p:cNvCxnSpPr/>
          <p:nvPr/>
        </p:nvCxnSpPr>
        <p:spPr bwMode="auto">
          <a:xfrm rot="5400000">
            <a:off x="2710699" y="3972475"/>
            <a:ext cx="1810990" cy="1337893"/>
          </a:xfrm>
          <a:prstGeom prst="bentConnector3">
            <a:avLst>
              <a:gd name="adj1" fmla="val 61220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winkelte Verbindung 39"/>
          <p:cNvCxnSpPr>
            <a:endCxn id="33" idx="0"/>
          </p:cNvCxnSpPr>
          <p:nvPr/>
        </p:nvCxnSpPr>
        <p:spPr bwMode="auto">
          <a:xfrm rot="16200000" flipH="1">
            <a:off x="4475266" y="3545800"/>
            <a:ext cx="1840017" cy="2220268"/>
          </a:xfrm>
          <a:prstGeom prst="bentConnector3">
            <a:avLst>
              <a:gd name="adj1" fmla="val 60353"/>
            </a:avLst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winkelte Verbindung 40"/>
          <p:cNvCxnSpPr>
            <a:endCxn id="35" idx="0"/>
          </p:cNvCxnSpPr>
          <p:nvPr/>
        </p:nvCxnSpPr>
        <p:spPr bwMode="auto">
          <a:xfrm rot="16200000" flipH="1">
            <a:off x="7095730" y="4049534"/>
            <a:ext cx="1828681" cy="1201463"/>
          </a:xfrm>
          <a:prstGeom prst="bentConnector3">
            <a:avLst>
              <a:gd name="adj1" fmla="val 35962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winkelte Verbindung 41"/>
          <p:cNvCxnSpPr/>
          <p:nvPr/>
        </p:nvCxnSpPr>
        <p:spPr bwMode="auto">
          <a:xfrm rot="5400000">
            <a:off x="5445055" y="3585808"/>
            <a:ext cx="1814167" cy="2114402"/>
          </a:xfrm>
          <a:prstGeom prst="bentConnector3">
            <a:avLst>
              <a:gd name="adj1" fmla="val 36399"/>
            </a:avLst>
          </a:prstGeom>
          <a:noFill/>
          <a:ln w="19050" cap="flat" cmpd="sng" algn="ctr">
            <a:solidFill>
              <a:schemeClr val="tx2"/>
            </a:solidFill>
            <a:prstDash val="sysDot"/>
            <a:round/>
            <a:headEnd type="triangl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feld 48"/>
          <p:cNvSpPr txBox="1"/>
          <p:nvPr/>
        </p:nvSpPr>
        <p:spPr>
          <a:xfrm>
            <a:off x="3262578" y="5077618"/>
            <a:ext cx="1987972" cy="330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lIns="36000" tIns="72000" rIns="36000" bIns="36000" rtlCol="0">
            <a:sp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50" name="Abgerundetes Rechteck 49"/>
          <p:cNvSpPr/>
          <p:nvPr/>
        </p:nvSpPr>
        <p:spPr bwMode="auto">
          <a:xfrm>
            <a:off x="2705208" y="5571143"/>
            <a:ext cx="1003885" cy="256952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51" name="Abgerundetes Rechteck 50"/>
          <p:cNvSpPr/>
          <p:nvPr/>
        </p:nvSpPr>
        <p:spPr bwMode="auto">
          <a:xfrm>
            <a:off x="3759466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52" name="Abgerundetes Rechteck 51"/>
          <p:cNvSpPr/>
          <p:nvPr/>
        </p:nvSpPr>
        <p:spPr bwMode="auto">
          <a:xfrm>
            <a:off x="4810602" y="5574321"/>
            <a:ext cx="1003885" cy="253774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latin typeface="Calibri" panose="020F0502020204030204" pitchFamily="34" charset="0"/>
              </a:rPr>
              <a:t>WD 13</a:t>
            </a:r>
          </a:p>
        </p:txBody>
      </p:sp>
    </p:spTree>
    <p:extLst>
      <p:ext uri="{BB962C8B-B14F-4D97-AF65-F5344CB8AC3E}">
        <p14:creationId xmlns:p14="http://schemas.microsoft.com/office/powerpoint/2010/main" val="6676325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Clients aber Kein Server nötig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Server ratsam und sinnvoll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auf Server </a:t>
            </a:r>
            <a:r>
              <a:rPr lang="de-DE" sz="1400" b="1" dirty="0"/>
              <a:t>und</a:t>
            </a:r>
            <a:r>
              <a:rPr lang="de-DE" sz="1400" dirty="0"/>
              <a:t> Clients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Annahme: Aktuelle Repositories auf dem Server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Abgleich Repositories (z.B. Push, Pull)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Clone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Checkout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Commit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7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41" grpId="0" animBg="1"/>
      <p:bldP spid="142" grpId="0" animBg="1"/>
      <p:bldP spid="145" grpId="0" animBg="1"/>
      <p:bldP spid="146" grpId="0" animBg="1"/>
      <p:bldP spid="147" grpId="0" animBg="1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8" grpId="0" animBg="1"/>
      <p:bldP spid="169" grpId="0" animBg="1"/>
      <p:bldP spid="170" grpId="0"/>
      <p:bldP spid="171" grpId="0"/>
      <p:bldP spid="172" grpId="0"/>
      <p:bldP spid="190" grpId="0" animBg="1"/>
      <p:bldP spid="191" grpId="0" animBg="1"/>
      <p:bldP spid="192" grpId="0" animBg="1"/>
      <p:bldP spid="193" grpId="0" animBg="1"/>
      <p:bldP spid="194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/>
      <p:bldP spid="266" grpId="0" animBg="1"/>
      <p:bldP spid="268" grpId="0" animBg="1"/>
      <p:bldP spid="269" grpId="0" animBg="1"/>
      <p:bldP spid="270" grpId="0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3" grpId="0" animBg="1"/>
      <p:bldP spid="284" grpId="0" animBg="1"/>
      <p:bldP spid="285" grpId="0"/>
      <p:bldP spid="286" grpId="0"/>
      <p:bldP spid="287" grpId="0"/>
      <p:bldP spid="288" grpId="0" animBg="1"/>
      <p:bldP spid="289" grpId="0" animBg="1"/>
      <p:bldP spid="290" grpId="0" animBg="1"/>
      <p:bldP spid="2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Computer- und plattformübergreifende Änderungen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Gleichzeitige Änderung der identischen Ressource möglich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Repositories liegen auf jedem Anwendercomputer (Klone)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Viele lokale Transaktionen ( Bspw. Commit, </a:t>
            </a:r>
            <a:r>
              <a:rPr lang="de-DE" sz="1400" dirty="0" err="1"/>
              <a:t>Checkout</a:t>
            </a:r>
            <a:r>
              <a:rPr lang="de-DE" sz="14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Push und Pull sind netzwerkabhängig</a:t>
            </a:r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  <a:p>
            <a:pPr marL="285750" indent="-285750">
              <a:buFontTx/>
              <a:buChar char="-"/>
            </a:pPr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5699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76200" y="1556829"/>
            <a:ext cx="2333626" cy="4639543"/>
          </a:xfrm>
        </p:spPr>
        <p:txBody>
          <a:bodyPr/>
          <a:lstStyle/>
          <a:p>
            <a:pPr marL="261938" lvl="0" indent="-261938">
              <a:buFont typeface="Calibri" panose="020F0502020204030204" pitchFamily="34" charset="0"/>
              <a:buChar char="›"/>
            </a:pPr>
            <a:r>
              <a:rPr lang="de-DE" b="1" dirty="0">
                <a:solidFill>
                  <a:srgbClr val="1F2328"/>
                </a:solidFill>
              </a:rPr>
              <a:t>Git ist ein DVCS!</a:t>
            </a:r>
          </a:p>
          <a:p>
            <a:endParaRPr lang="de-DE" sz="14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Verteilte</a:t>
            </a:r>
            <a:r>
              <a:rPr lang="de-DE" dirty="0">
                <a:latin typeface="Calibri" panose="020F0502020204030204" pitchFamily="34" charset="0"/>
              </a:rPr>
              <a:t> Versionsverwaltung (DVCS) mit Git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141" name="Rechteck 140"/>
          <p:cNvSpPr/>
          <p:nvPr/>
        </p:nvSpPr>
        <p:spPr bwMode="auto">
          <a:xfrm>
            <a:off x="4407024" y="1777307"/>
            <a:ext cx="3146840" cy="1368126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2" name="Abgerundetes Rechteck 141"/>
          <p:cNvSpPr/>
          <p:nvPr/>
        </p:nvSpPr>
        <p:spPr bwMode="auto">
          <a:xfrm>
            <a:off x="4491366" y="2155671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45" name="Abgerundetes Rechteck 144"/>
          <p:cNvSpPr/>
          <p:nvPr/>
        </p:nvSpPr>
        <p:spPr bwMode="auto">
          <a:xfrm>
            <a:off x="4551065" y="237490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46" name="Abgerundetes Rechteck 145"/>
          <p:cNvSpPr/>
          <p:nvPr/>
        </p:nvSpPr>
        <p:spPr bwMode="auto">
          <a:xfrm>
            <a:off x="4550558" y="261524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47" name="Abgerundetes Rechteck 146"/>
          <p:cNvSpPr/>
          <p:nvPr/>
        </p:nvSpPr>
        <p:spPr bwMode="auto">
          <a:xfrm>
            <a:off x="4555664" y="28555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54" name="Textfeld 153"/>
          <p:cNvSpPr txBox="1"/>
          <p:nvPr/>
        </p:nvSpPr>
        <p:spPr>
          <a:xfrm>
            <a:off x="4695230" y="2187704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57" name="Rechteck 156"/>
          <p:cNvSpPr/>
          <p:nvPr/>
        </p:nvSpPr>
        <p:spPr bwMode="auto">
          <a:xfrm>
            <a:off x="2661280" y="4265862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8" name="Abgerundetes Rechteck 157"/>
          <p:cNvSpPr/>
          <p:nvPr/>
        </p:nvSpPr>
        <p:spPr bwMode="auto">
          <a:xfrm>
            <a:off x="2738478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59" name="Abgerundetes Rechteck 158"/>
          <p:cNvSpPr/>
          <p:nvPr/>
        </p:nvSpPr>
        <p:spPr bwMode="auto">
          <a:xfrm>
            <a:off x="4512625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0" name="Abgerundetes Rechteck 159"/>
          <p:cNvSpPr/>
          <p:nvPr/>
        </p:nvSpPr>
        <p:spPr bwMode="auto">
          <a:xfrm>
            <a:off x="3625283" y="4768103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161" name="Abgerundetes Rechteck 160"/>
          <p:cNvSpPr/>
          <p:nvPr/>
        </p:nvSpPr>
        <p:spPr bwMode="auto">
          <a:xfrm>
            <a:off x="2808722" y="49755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2" name="Abgerundetes Rechteck 161"/>
          <p:cNvSpPr/>
          <p:nvPr/>
        </p:nvSpPr>
        <p:spPr bwMode="auto">
          <a:xfrm>
            <a:off x="2808721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3" name="Abgerundetes Rechteck 162"/>
          <p:cNvSpPr/>
          <p:nvPr/>
        </p:nvSpPr>
        <p:spPr bwMode="auto">
          <a:xfrm>
            <a:off x="2808720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4" name="Abgerundetes Rechteck 163"/>
          <p:cNvSpPr/>
          <p:nvPr/>
        </p:nvSpPr>
        <p:spPr bwMode="auto">
          <a:xfrm>
            <a:off x="3690342" y="498341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165" name="Abgerundetes Rechteck 164"/>
          <p:cNvSpPr/>
          <p:nvPr/>
        </p:nvSpPr>
        <p:spPr bwMode="auto">
          <a:xfrm>
            <a:off x="3690342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6" name="Abgerundetes Rechteck 165"/>
          <p:cNvSpPr/>
          <p:nvPr/>
        </p:nvSpPr>
        <p:spPr bwMode="auto">
          <a:xfrm>
            <a:off x="3684982" y="5469703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68" name="Abgerundetes Rechteck 167"/>
          <p:cNvSpPr/>
          <p:nvPr/>
        </p:nvSpPr>
        <p:spPr bwMode="auto">
          <a:xfrm>
            <a:off x="4570115" y="522324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169" name="Abgerundetes Rechteck 168"/>
          <p:cNvSpPr/>
          <p:nvPr/>
        </p:nvSpPr>
        <p:spPr bwMode="auto">
          <a:xfrm>
            <a:off x="4570114" y="54659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170" name="Textfeld 169"/>
          <p:cNvSpPr txBox="1"/>
          <p:nvPr/>
        </p:nvSpPr>
        <p:spPr>
          <a:xfrm>
            <a:off x="2917422" y="4793011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171" name="Textfeld 170"/>
          <p:cNvSpPr txBox="1"/>
          <p:nvPr/>
        </p:nvSpPr>
        <p:spPr>
          <a:xfrm>
            <a:off x="3799784" y="4796294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172" name="Textfeld 171"/>
          <p:cNvSpPr txBox="1"/>
          <p:nvPr/>
        </p:nvSpPr>
        <p:spPr>
          <a:xfrm>
            <a:off x="4734138" y="4794032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190" name="Textfeld 189"/>
          <p:cNvSpPr txBox="1"/>
          <p:nvPr/>
        </p:nvSpPr>
        <p:spPr>
          <a:xfrm>
            <a:off x="5055254" y="1708818"/>
            <a:ext cx="1924129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de-DE" sz="1500" dirty="0">
                <a:latin typeface="Calibri" panose="020F0502020204030204" pitchFamily="34" charset="0"/>
              </a:rPr>
              <a:t>Server-Computer</a:t>
            </a:r>
          </a:p>
        </p:txBody>
      </p:sp>
      <p:sp>
        <p:nvSpPr>
          <p:cNvPr id="191" name="Textfeld 190"/>
          <p:cNvSpPr txBox="1"/>
          <p:nvPr/>
        </p:nvSpPr>
        <p:spPr>
          <a:xfrm>
            <a:off x="3132900" y="4118226"/>
            <a:ext cx="1707288" cy="3142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1</a:t>
            </a:r>
          </a:p>
        </p:txBody>
      </p:sp>
      <p:sp>
        <p:nvSpPr>
          <p:cNvPr id="192" name="Abgerundetes Rechteck 191"/>
          <p:cNvSpPr/>
          <p:nvPr/>
        </p:nvSpPr>
        <p:spPr bwMode="auto">
          <a:xfrm>
            <a:off x="2749023" y="4503990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11</a:t>
            </a:r>
          </a:p>
        </p:txBody>
      </p:sp>
      <p:sp>
        <p:nvSpPr>
          <p:cNvPr id="193" name="Abgerundetes Rechteck 192"/>
          <p:cNvSpPr/>
          <p:nvPr/>
        </p:nvSpPr>
        <p:spPr bwMode="auto">
          <a:xfrm>
            <a:off x="3630643" y="4503991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12</a:t>
            </a:r>
          </a:p>
        </p:txBody>
      </p:sp>
      <p:sp>
        <p:nvSpPr>
          <p:cNvPr id="194" name="Abgerundetes Rechteck 193"/>
          <p:cNvSpPr/>
          <p:nvPr/>
        </p:nvSpPr>
        <p:spPr bwMode="auto">
          <a:xfrm>
            <a:off x="4512262" y="4503989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13</a:t>
            </a:r>
          </a:p>
        </p:txBody>
      </p:sp>
      <p:cxnSp>
        <p:nvCxnSpPr>
          <p:cNvPr id="198" name="Gewinkelte Verbindung 2"/>
          <p:cNvCxnSpPr/>
          <p:nvPr/>
        </p:nvCxnSpPr>
        <p:spPr bwMode="auto">
          <a:xfrm>
            <a:off x="2827205" y="461138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Gewinkelte Verbindung 2"/>
          <p:cNvCxnSpPr/>
          <p:nvPr/>
        </p:nvCxnSpPr>
        <p:spPr bwMode="auto">
          <a:xfrm>
            <a:off x="3711950" y="4614488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Gewinkelte Verbindung 2"/>
          <p:cNvCxnSpPr/>
          <p:nvPr/>
        </p:nvCxnSpPr>
        <p:spPr bwMode="auto">
          <a:xfrm>
            <a:off x="4603276" y="4608203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Gewinkelte Verbindung 2"/>
          <p:cNvCxnSpPr/>
          <p:nvPr/>
        </p:nvCxnSpPr>
        <p:spPr bwMode="auto">
          <a:xfrm>
            <a:off x="4557502" y="3145433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0" name="Rechteck 259"/>
          <p:cNvSpPr/>
          <p:nvPr/>
        </p:nvSpPr>
        <p:spPr bwMode="auto">
          <a:xfrm>
            <a:off x="2505075" y="1604963"/>
            <a:ext cx="6819900" cy="4595812"/>
          </a:xfrm>
          <a:prstGeom prst="rect">
            <a:avLst/>
          </a:prstGeom>
          <a:noFill/>
          <a:ln w="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sp>
        <p:nvSpPr>
          <p:cNvPr id="261" name="Abgerundetes Rechteck 260"/>
          <p:cNvSpPr/>
          <p:nvPr/>
        </p:nvSpPr>
        <p:spPr bwMode="auto">
          <a:xfrm>
            <a:off x="5621334" y="2160162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2" name="Abgerundetes Rechteck 261"/>
          <p:cNvSpPr/>
          <p:nvPr/>
        </p:nvSpPr>
        <p:spPr bwMode="auto">
          <a:xfrm>
            <a:off x="5681033" y="2379391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63" name="Abgerundetes Rechteck 262"/>
          <p:cNvSpPr/>
          <p:nvPr/>
        </p:nvSpPr>
        <p:spPr bwMode="auto">
          <a:xfrm>
            <a:off x="5681033" y="2619736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4" name="Abgerundetes Rechteck 263"/>
          <p:cNvSpPr/>
          <p:nvPr/>
        </p:nvSpPr>
        <p:spPr bwMode="auto">
          <a:xfrm>
            <a:off x="5685632" y="286008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65" name="Textfeld 264"/>
          <p:cNvSpPr txBox="1"/>
          <p:nvPr/>
        </p:nvSpPr>
        <p:spPr>
          <a:xfrm>
            <a:off x="5825198" y="2192195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66" name="Abgerundetes Rechteck 265"/>
          <p:cNvSpPr/>
          <p:nvPr/>
        </p:nvSpPr>
        <p:spPr bwMode="auto">
          <a:xfrm>
            <a:off x="6731432" y="2158480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68" name="Abgerundetes Rechteck 267"/>
          <p:cNvSpPr/>
          <p:nvPr/>
        </p:nvSpPr>
        <p:spPr bwMode="auto">
          <a:xfrm>
            <a:off x="6791131" y="2618054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69" name="Abgerundetes Rechteck 268"/>
          <p:cNvSpPr/>
          <p:nvPr/>
        </p:nvSpPr>
        <p:spPr bwMode="auto">
          <a:xfrm>
            <a:off x="6795730" y="2858398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0" name="Textfeld 269"/>
          <p:cNvSpPr txBox="1"/>
          <p:nvPr/>
        </p:nvSpPr>
        <p:spPr>
          <a:xfrm>
            <a:off x="6935296" y="2190513"/>
            <a:ext cx="330996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72" name="Rechteck 271"/>
          <p:cNvSpPr/>
          <p:nvPr/>
        </p:nvSpPr>
        <p:spPr bwMode="auto">
          <a:xfrm>
            <a:off x="6514823" y="4274938"/>
            <a:ext cx="2666733" cy="1471233"/>
          </a:xfrm>
          <a:prstGeom prst="rect">
            <a:avLst/>
          </a:prstGeom>
          <a:solidFill>
            <a:schemeClr val="accent2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3" name="Abgerundetes Rechteck 272"/>
          <p:cNvSpPr/>
          <p:nvPr/>
        </p:nvSpPr>
        <p:spPr bwMode="auto">
          <a:xfrm>
            <a:off x="6592021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4" name="Abgerundetes Rechteck 273"/>
          <p:cNvSpPr/>
          <p:nvPr/>
        </p:nvSpPr>
        <p:spPr bwMode="auto">
          <a:xfrm>
            <a:off x="8366168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5" name="Abgerundetes Rechteck 274"/>
          <p:cNvSpPr/>
          <p:nvPr/>
        </p:nvSpPr>
        <p:spPr bwMode="auto">
          <a:xfrm>
            <a:off x="7478826" y="4777179"/>
            <a:ext cx="738726" cy="930192"/>
          </a:xfrm>
          <a:prstGeom prst="round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76" name="Abgerundetes Rechteck 275"/>
          <p:cNvSpPr/>
          <p:nvPr/>
        </p:nvSpPr>
        <p:spPr bwMode="auto">
          <a:xfrm>
            <a:off x="6662265" y="498465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77" name="Abgerundetes Rechteck 276"/>
          <p:cNvSpPr/>
          <p:nvPr/>
        </p:nvSpPr>
        <p:spPr bwMode="auto">
          <a:xfrm>
            <a:off x="6662264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78" name="Abgerundetes Rechteck 277"/>
          <p:cNvSpPr/>
          <p:nvPr/>
        </p:nvSpPr>
        <p:spPr bwMode="auto">
          <a:xfrm>
            <a:off x="6662263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79" name="Abgerundetes Rechteck 278"/>
          <p:cNvSpPr/>
          <p:nvPr/>
        </p:nvSpPr>
        <p:spPr bwMode="auto">
          <a:xfrm>
            <a:off x="7543885" y="499248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3</a:t>
            </a:r>
          </a:p>
        </p:txBody>
      </p:sp>
      <p:sp>
        <p:nvSpPr>
          <p:cNvPr id="280" name="Abgerundetes Rechteck 279"/>
          <p:cNvSpPr/>
          <p:nvPr/>
        </p:nvSpPr>
        <p:spPr bwMode="auto">
          <a:xfrm>
            <a:off x="7543885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1" name="Abgerundetes Rechteck 280"/>
          <p:cNvSpPr/>
          <p:nvPr/>
        </p:nvSpPr>
        <p:spPr bwMode="auto">
          <a:xfrm>
            <a:off x="7538525" y="5478779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3" name="Abgerundetes Rechteck 282"/>
          <p:cNvSpPr/>
          <p:nvPr/>
        </p:nvSpPr>
        <p:spPr bwMode="auto">
          <a:xfrm>
            <a:off x="8423658" y="5232320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2</a:t>
            </a:r>
          </a:p>
        </p:txBody>
      </p:sp>
      <p:sp>
        <p:nvSpPr>
          <p:cNvPr id="284" name="Abgerundetes Rechteck 283"/>
          <p:cNvSpPr/>
          <p:nvPr/>
        </p:nvSpPr>
        <p:spPr bwMode="auto">
          <a:xfrm>
            <a:off x="8423657" y="5475065"/>
            <a:ext cx="619327" cy="199564"/>
          </a:xfrm>
          <a:prstGeom prst="roundRect">
            <a:avLst/>
          </a:prstGeom>
          <a:solidFill>
            <a:srgbClr val="00B0F0"/>
          </a:solidFill>
          <a:ln w="0" cap="rnd">
            <a:noFill/>
            <a:prstDash val="sysDot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Vers. 1</a:t>
            </a:r>
          </a:p>
        </p:txBody>
      </p:sp>
      <p:sp>
        <p:nvSpPr>
          <p:cNvPr id="285" name="Textfeld 284"/>
          <p:cNvSpPr txBox="1"/>
          <p:nvPr/>
        </p:nvSpPr>
        <p:spPr>
          <a:xfrm>
            <a:off x="6770965" y="4802087"/>
            <a:ext cx="401928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286" name="Textfeld 285"/>
          <p:cNvSpPr txBox="1"/>
          <p:nvPr/>
        </p:nvSpPr>
        <p:spPr>
          <a:xfrm>
            <a:off x="7653327" y="4805370"/>
            <a:ext cx="41463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287" name="Textfeld 286"/>
          <p:cNvSpPr txBox="1"/>
          <p:nvPr/>
        </p:nvSpPr>
        <p:spPr>
          <a:xfrm>
            <a:off x="8587681" y="4803108"/>
            <a:ext cx="295699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500" dirty="0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288" name="Textfeld 287"/>
          <p:cNvSpPr txBox="1"/>
          <p:nvPr/>
        </p:nvSpPr>
        <p:spPr>
          <a:xfrm>
            <a:off x="6986443" y="4127302"/>
            <a:ext cx="1707288" cy="32045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36000" tIns="72000" rIns="36000" bIns="36000" rtlCol="0">
            <a:sp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Client-Computer 2</a:t>
            </a:r>
          </a:p>
        </p:txBody>
      </p:sp>
      <p:sp>
        <p:nvSpPr>
          <p:cNvPr id="289" name="Abgerundetes Rechteck 288"/>
          <p:cNvSpPr/>
          <p:nvPr/>
        </p:nvSpPr>
        <p:spPr bwMode="auto">
          <a:xfrm>
            <a:off x="6602566" y="4513066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21</a:t>
            </a:r>
          </a:p>
        </p:txBody>
      </p:sp>
      <p:sp>
        <p:nvSpPr>
          <p:cNvPr id="290" name="Abgerundetes Rechteck 289"/>
          <p:cNvSpPr/>
          <p:nvPr/>
        </p:nvSpPr>
        <p:spPr bwMode="auto">
          <a:xfrm>
            <a:off x="7484186" y="4513067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22</a:t>
            </a:r>
          </a:p>
        </p:txBody>
      </p:sp>
      <p:sp>
        <p:nvSpPr>
          <p:cNvPr id="291" name="Abgerundetes Rechteck 290"/>
          <p:cNvSpPr/>
          <p:nvPr/>
        </p:nvSpPr>
        <p:spPr bwMode="auto">
          <a:xfrm>
            <a:off x="8365805" y="4513065"/>
            <a:ext cx="738726" cy="208429"/>
          </a:xfrm>
          <a:prstGeom prst="roundRect">
            <a:avLst/>
          </a:prstGeom>
          <a:solidFill>
            <a:srgbClr val="00B0F0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rot="0" spcFirstLastPara="0" vertOverflow="overflow" horzOverflow="overflow" vert="horz" wrap="none" lIns="0" tIns="72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500" dirty="0">
                <a:latin typeface="Calibri" panose="020F0502020204030204" pitchFamily="34" charset="0"/>
              </a:rPr>
              <a:t>WD 23</a:t>
            </a:r>
          </a:p>
        </p:txBody>
      </p:sp>
      <p:cxnSp>
        <p:nvCxnSpPr>
          <p:cNvPr id="292" name="Gewinkelte Verbindung 2"/>
          <p:cNvCxnSpPr/>
          <p:nvPr/>
        </p:nvCxnSpPr>
        <p:spPr bwMode="auto">
          <a:xfrm>
            <a:off x="6680748" y="4620460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3" name="Gewinkelte Verbindung 2"/>
          <p:cNvCxnSpPr/>
          <p:nvPr/>
        </p:nvCxnSpPr>
        <p:spPr bwMode="auto">
          <a:xfrm>
            <a:off x="7565493" y="4623564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4" name="Gewinkelte Verbindung 2"/>
          <p:cNvCxnSpPr/>
          <p:nvPr/>
        </p:nvCxnSpPr>
        <p:spPr bwMode="auto">
          <a:xfrm>
            <a:off x="8456819" y="4617279"/>
            <a:ext cx="0" cy="27578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Gewinkelte Verbindung 2"/>
          <p:cNvCxnSpPr/>
          <p:nvPr/>
        </p:nvCxnSpPr>
        <p:spPr bwMode="auto">
          <a:xfrm flipH="1" flipV="1">
            <a:off x="4840188" y="4170844"/>
            <a:ext cx="2131149" cy="19276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3" name="Gewinkelte Verbindung 2"/>
          <p:cNvCxnSpPr/>
          <p:nvPr/>
        </p:nvCxnSpPr>
        <p:spPr bwMode="auto">
          <a:xfrm>
            <a:off x="7417731" y="3150195"/>
            <a:ext cx="0" cy="968031"/>
          </a:xfrm>
          <a:prstGeom prst="straightConnector1">
            <a:avLst/>
          </a:prstGeom>
          <a:noFill/>
          <a:ln w="12700" cap="flat" cmpd="sng" algn="ctr">
            <a:solidFill>
              <a:schemeClr val="tx2"/>
            </a:solidFill>
            <a:prstDash val="dash"/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35513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der Dateien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Vormerken der Dateien für das nächste Commit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Vorgemerkte Dateien über ein Commit im Repository speichern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Auschecken einer Datei des Repositories (Checkout)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Bearbeitung der Dateien im Arbeitsverzeichnis</a:t>
            </a:r>
          </a:p>
          <a:p>
            <a:pPr marL="342900" indent="-342900">
              <a:buAutoNum type="arabicPeriod"/>
            </a:pPr>
            <a:r>
              <a:rPr lang="de-DE" dirty="0">
                <a:latin typeface="Calibri" panose="020F0502020204030204" pitchFamily="34" charset="0"/>
              </a:rPr>
              <a:t>Veröffentlichung der Änderungen über das Repository (Commit)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Arbeitsprozesse von SVN und Git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Versionsverwaltungskonzepte und -systeme</a:t>
            </a:r>
          </a:p>
        </p:txBody>
      </p:sp>
      <p:pic>
        <p:nvPicPr>
          <p:cNvPr id="9" name="Picture 2" descr="U:\Documents\Studium Hagen\10_Seminar_und_BA\Seminar\Abbildungen\Konzept_SVN_Prozess.png"/>
          <p:cNvPicPr>
            <a:picLocks noGrp="1" noChangeAspect="1" noChangeArrowheads="1"/>
          </p:cNvPicPr>
          <p:nvPr>
            <p:ph type="pic" sz="quarter" idx="19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744" b="-2744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U:\Documents\Studium Hagen\10_Seminar_und_BA\Seminar\Abbildungen\Konzept_Git_Prozess.png"/>
          <p:cNvPicPr>
            <a:picLocks noGrp="1" noChangeAspect="1" noChangeArrowheads="1"/>
          </p:cNvPicPr>
          <p:nvPr>
            <p:ph type="pic" sz="quarter" idx="3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32" r="-9732"/>
          <a:stretch/>
        </p:blipFill>
        <p:spPr bwMode="auto"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172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2. 	Versionsverwaltungskonzepte und -systeme</a:t>
            </a:r>
            <a:r>
              <a:rPr lang="de-DE" dirty="0"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36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1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/>
              <a:t>3.	Einsatz von </a:t>
            </a:r>
            <a:r>
              <a:rPr lang="de-DE" b="1" dirty="0" err="1"/>
              <a:t>Git</a:t>
            </a:r>
            <a:endParaRPr lang="de-DE" b="1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3.1 Installation von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dirty="0"/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/>
              <a:t>	3.3 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4.	Git versus SVN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43490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Installation unter Windows</a:t>
            </a:r>
          </a:p>
          <a:p>
            <a:pPr marL="0" indent="0"/>
            <a:r>
              <a:rPr lang="de-DE" dirty="0"/>
              <a:t>kostenlos aus dem Internet herunterladen und auf dem eigenen Rechner installieren.</a:t>
            </a:r>
          </a:p>
          <a:p>
            <a:pPr marL="0" indent="0"/>
            <a:r>
              <a:rPr lang="en-US" u="sng" dirty="0">
                <a:hlinkClick r:id="rId3"/>
              </a:rPr>
              <a:t>https://git-scm.com/download/win</a:t>
            </a:r>
            <a:endParaRPr lang="en-US" u="sng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Installation unter Linux</a:t>
            </a:r>
          </a:p>
          <a:p>
            <a:pPr marL="0" indent="0"/>
            <a:r>
              <a:rPr lang="de-DE" dirty="0"/>
              <a:t>Fedora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dnf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r>
              <a:rPr lang="de-DE" dirty="0"/>
              <a:t>Debian/Ubuntu Linux-Distribution: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apt-get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Installation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1730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Repository anlegen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 existierendes Projekt oder Verzeichnis in ein neues </a:t>
            </a:r>
            <a:r>
              <a:rPr lang="de-DE" dirty="0" err="1"/>
              <a:t>Git</a:t>
            </a:r>
            <a:r>
              <a:rPr lang="de-DE" dirty="0"/>
              <a:t> Repository importieren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Remote Repository klonen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https://github.com/cristallin/git-project-seminar.git</a:t>
            </a:r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Git</a:t>
            </a:r>
            <a:r>
              <a:rPr lang="de-DE" dirty="0"/>
              <a:t> konfigurieren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–list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user.name ““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2914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Status von Dateien abfragen</a:t>
            </a:r>
          </a:p>
          <a:p>
            <a:pPr marL="0" indent="0"/>
            <a:r>
              <a:rPr lang="de-DE" dirty="0"/>
              <a:t>      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/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erstellen und auschecken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&lt;branch&gt;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&lt;branch&gt;</a:t>
            </a:r>
          </a:p>
          <a:p>
            <a:pPr marL="0" indent="0"/>
            <a:endParaRPr lang="en-US" dirty="0"/>
          </a:p>
          <a:p>
            <a:pPr marL="285750" indent="-285750">
              <a:buFontTx/>
              <a:buChar char="-"/>
            </a:pPr>
            <a:r>
              <a:rPr lang="de-DE" dirty="0"/>
              <a:t>Neuer </a:t>
            </a:r>
            <a:r>
              <a:rPr lang="de-DE" dirty="0" err="1"/>
              <a:t>Branch</a:t>
            </a:r>
            <a:r>
              <a:rPr lang="de-DE" dirty="0"/>
              <a:t> mit anderen teilen</a:t>
            </a:r>
          </a:p>
          <a:p>
            <a:pPr marL="0" indent="0"/>
            <a:r>
              <a:rPr lang="en-US" dirty="0"/>
              <a:t>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-u origin &lt;branch&gt;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Änderungen im neuen </a:t>
            </a:r>
            <a:r>
              <a:rPr lang="de-DE" dirty="0" err="1"/>
              <a:t>Branch</a:t>
            </a:r>
            <a:r>
              <a:rPr lang="de-DE" dirty="0"/>
              <a:t> vornehmen und mit anderen teilen.</a:t>
            </a:r>
          </a:p>
          <a:p>
            <a:pPr marL="0" indent="0"/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</a:t>
            </a:r>
          </a:p>
          <a:p>
            <a:pPr marL="0" indent="0"/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push origin &lt;branch&gt;</a:t>
            </a:r>
          </a:p>
          <a:p>
            <a:pPr marL="0" indent="0"/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/>
              <a:t>Anzeige der Historie</a:t>
            </a:r>
          </a:p>
          <a:p>
            <a:pPr marL="0" indent="0"/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de-DE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</a:t>
            </a:r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-Prozess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Die </a:t>
            </a:r>
            <a:r>
              <a:rPr lang="de-DE" dirty="0" err="1"/>
              <a:t>Git</a:t>
            </a:r>
            <a:r>
              <a:rPr lang="de-DE" dirty="0"/>
              <a:t>-Kommandozeile</a:t>
            </a:r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3213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und Mac OS X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kein Linux Support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kostenloses Programm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Registrierung nach 30 Tagen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unterstützt </a:t>
            </a:r>
            <a:r>
              <a:rPr lang="de-DE" dirty="0" err="1"/>
              <a:t>Git</a:t>
            </a:r>
            <a:r>
              <a:rPr lang="de-DE" dirty="0"/>
              <a:t>, </a:t>
            </a:r>
            <a:r>
              <a:rPr lang="de-DE" dirty="0" err="1"/>
              <a:t>Mercurial</a:t>
            </a:r>
            <a:r>
              <a:rPr lang="de-DE" dirty="0"/>
              <a:t> und SVN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321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SourceTree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25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64" y="1872343"/>
            <a:ext cx="5131865" cy="435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129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steht unter der GNU General Public </a:t>
            </a:r>
            <a:r>
              <a:rPr lang="de-DE" dirty="0" err="1"/>
              <a:t>License</a:t>
            </a:r>
            <a:r>
              <a:rPr lang="de-DE" dirty="0"/>
              <a:t> (GPL)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läuft nur unter Windows (Windows Vista SP2, Windows 7, Windows XP) 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nur mit Administrator-Rechten installiert werden</a:t>
            </a:r>
          </a:p>
          <a:p>
            <a:pPr marL="0" indent="0"/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kann mit </a:t>
            </a:r>
            <a:r>
              <a:rPr lang="de-DE" dirty="0" err="1"/>
              <a:t>issue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integriert werden</a:t>
            </a:r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51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TortoiseGit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steht unter der GNU General Public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License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GPLr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Windows (Windows Vista SP2, Windows 7, Windows XP) 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nur mit Administrator-Rechten installiert werden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kann mit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issue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tracking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systems</a:t>
            </a:r>
            <a:r>
              <a:rPr lang="de-DE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integriert werden</a:t>
            </a:r>
          </a:p>
          <a:p>
            <a:pPr marL="0" indent="0"/>
            <a:endParaRPr lang="de-DE" dirty="0"/>
          </a:p>
          <a:p>
            <a:pPr marL="0" indent="0"/>
            <a:endParaRPr lang="de-DE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2503486" y="968744"/>
            <a:ext cx="6778626" cy="502542"/>
          </a:xfrm>
        </p:spPr>
        <p:txBody>
          <a:bodyPr/>
          <a:lstStyle/>
          <a:p>
            <a:r>
              <a:rPr lang="de-DE" dirty="0"/>
              <a:t>Grafische Benutzeroberflächen für </a:t>
            </a:r>
            <a:r>
              <a:rPr lang="de-DE" dirty="0" err="1"/>
              <a:t>Git</a:t>
            </a:r>
            <a:endParaRPr lang="de-DE" dirty="0"/>
          </a:p>
          <a:p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 von </a:t>
            </a:r>
            <a:r>
              <a:rPr lang="de-DE" dirty="0" err="1"/>
              <a:t>Git</a:t>
            </a:r>
            <a:endParaRPr lang="de-DE" dirty="0">
              <a:latin typeface="Calibri" panose="020F050202020403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11" y="2394857"/>
            <a:ext cx="7250476" cy="306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526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7"/>
          </p:nvPr>
        </p:nvSpPr>
        <p:spPr>
          <a:xfrm>
            <a:off x="2505076" y="1560636"/>
            <a:ext cx="6816725" cy="4639543"/>
          </a:xfrm>
        </p:spPr>
        <p:txBody>
          <a:bodyPr/>
          <a:lstStyle/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1. 	Einleitung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1.1 	Zielsetzung der Seminararbeit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1.2		Was ist Versionsverwaltung?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1.3 	Begriffliche Grundlagen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2. 	Versionsverwaltungskonzepte und -systeme</a:t>
            </a:r>
            <a:r>
              <a:rPr lang="de-DE" dirty="0">
                <a:solidFill>
                  <a:schemeClr val="accent2">
                    <a:lumMod val="90000"/>
                  </a:schemeClr>
                </a:solidFill>
                <a:latin typeface="Calibri" panose="020F0502020204030204" pitchFamily="34" charset="0"/>
              </a:rPr>
              <a:t>	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2.1		Zentrale Versionsverwaltung (CVCS) mit SVN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2.2 	Verteilte Versionsverwaltung (DVCS) mit Git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2.3		Arbeitsprozesse von SVN und Git</a:t>
            </a:r>
          </a:p>
          <a:p>
            <a:pPr defTabSz="180000">
              <a:spcAft>
                <a:spcPts val="600"/>
              </a:spcAft>
            </a:pPr>
            <a:r>
              <a:rPr lang="de-DE" b="1" dirty="0">
                <a:solidFill>
                  <a:schemeClr val="accent2">
                    <a:lumMod val="90000"/>
                  </a:schemeClr>
                </a:solidFill>
              </a:rPr>
              <a:t>3.	Einsatz von </a:t>
            </a:r>
            <a:r>
              <a:rPr lang="de-DE" b="1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b="1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3.1 Installation von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3.2 Die Git-Kommandozeile</a:t>
            </a:r>
          </a:p>
          <a:p>
            <a:pPr defTabSz="180000">
              <a:spcAft>
                <a:spcPts val="600"/>
              </a:spcAft>
            </a:pPr>
            <a:r>
              <a:rPr lang="de-DE" dirty="0">
                <a:solidFill>
                  <a:schemeClr val="accent2">
                    <a:lumMod val="90000"/>
                  </a:schemeClr>
                </a:solidFill>
              </a:rPr>
              <a:t>	3.3 Grafische Benutzeroberflächen für </a:t>
            </a:r>
            <a:r>
              <a:rPr lang="de-DE" dirty="0" err="1">
                <a:solidFill>
                  <a:schemeClr val="accent2">
                    <a:lumMod val="90000"/>
                  </a:schemeClr>
                </a:solidFill>
              </a:rPr>
              <a:t>Git</a:t>
            </a:r>
            <a:endParaRPr lang="de-DE" dirty="0">
              <a:solidFill>
                <a:schemeClr val="accent2">
                  <a:lumMod val="90000"/>
                </a:schemeClr>
              </a:solidFill>
            </a:endParaRPr>
          </a:p>
          <a:p>
            <a:pPr defTabSz="180000">
              <a:spcAft>
                <a:spcPts val="600"/>
              </a:spcAft>
            </a:pPr>
            <a:r>
              <a:rPr lang="de-DE" b="1" dirty="0"/>
              <a:t>4.	Git versus SVN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38119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293822"/>
              </p:ext>
            </p:extLst>
          </p:nvPr>
        </p:nvGraphicFramePr>
        <p:xfrm>
          <a:off x="205575" y="1459706"/>
          <a:ext cx="9014624" cy="7416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512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Der Einsatz von Versionsverwaltungssystemen spielt nicht nur in der Softwareentwicklung eine wichtige Rolle. 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Bedarf an geeigneten Versionsverwaltungssystemen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Anwender von </a:t>
            </a:r>
            <a:r>
              <a:rPr lang="de-DE" dirty="0" err="1"/>
              <a:t>Concurrent</a:t>
            </a:r>
            <a:r>
              <a:rPr lang="de-DE" dirty="0"/>
              <a:t> Versions System (CVS) oder Subversion (SVN) überzeugen.</a:t>
            </a:r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Zielsetzung der Seminararbeit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30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519550"/>
              </p:ext>
            </p:extLst>
          </p:nvPr>
        </p:nvGraphicFramePr>
        <p:xfrm>
          <a:off x="205575" y="1459706"/>
          <a:ext cx="9014624" cy="1112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394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31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3466"/>
              </p:ext>
            </p:extLst>
          </p:nvPr>
        </p:nvGraphicFramePr>
        <p:xfrm>
          <a:off x="205575" y="1459706"/>
          <a:ext cx="9014624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825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32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84344"/>
              </p:ext>
            </p:extLst>
          </p:nvPr>
        </p:nvGraphicFramePr>
        <p:xfrm>
          <a:off x="205575" y="1459706"/>
          <a:ext cx="9014624" cy="2123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6442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6637"/>
              </p:ext>
            </p:extLst>
          </p:nvPr>
        </p:nvGraphicFramePr>
        <p:xfrm>
          <a:off x="205575" y="1459706"/>
          <a:ext cx="9014624" cy="27635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36334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34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29769"/>
              </p:ext>
            </p:extLst>
          </p:nvPr>
        </p:nvGraphicFramePr>
        <p:xfrm>
          <a:off x="205575" y="1459706"/>
          <a:ext cx="9014624" cy="3134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5151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35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2505076" y="1556830"/>
            <a:ext cx="6816725" cy="160945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de-DE" dirty="0" err="1"/>
              <a:t>Merge</a:t>
            </a:r>
            <a:r>
              <a:rPr lang="de-DE" dirty="0"/>
              <a:t> von </a:t>
            </a:r>
            <a:r>
              <a:rPr lang="de-DE" dirty="0" err="1"/>
              <a:t>Git</a:t>
            </a:r>
            <a:r>
              <a:rPr lang="de-DE" dirty="0"/>
              <a:t> ist schneller und fehlerfreier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beim </a:t>
            </a:r>
            <a:r>
              <a:rPr lang="de-DE" dirty="0" err="1"/>
              <a:t>Merge</a:t>
            </a:r>
            <a:r>
              <a:rPr lang="de-DE" dirty="0"/>
              <a:t> mehr Probleme</a:t>
            </a:r>
          </a:p>
          <a:p>
            <a:pPr marL="285750" indent="-285750">
              <a:buFontTx/>
              <a:buChar char="-"/>
            </a:pPr>
            <a:r>
              <a:rPr lang="de-DE" dirty="0"/>
              <a:t>Z.B. „</a:t>
            </a:r>
            <a:r>
              <a:rPr lang="de-DE" dirty="0" err="1"/>
              <a:t>Evil</a:t>
            </a:r>
            <a:r>
              <a:rPr lang="de-DE" dirty="0"/>
              <a:t> </a:t>
            </a:r>
            <a:r>
              <a:rPr lang="de-DE" dirty="0" err="1"/>
              <a:t>Twin</a:t>
            </a:r>
            <a:r>
              <a:rPr lang="de-DE" dirty="0"/>
              <a:t>“ Problem</a:t>
            </a:r>
          </a:p>
          <a:p>
            <a:pPr marL="285750" indent="-285750">
              <a:buFontTx/>
              <a:buChar char="-"/>
            </a:pPr>
            <a:r>
              <a:rPr lang="de-DE" dirty="0"/>
              <a:t>SVN hat kein internes Konzept für einen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r>
              <a:rPr lang="de-DE" dirty="0"/>
              <a:t> ist nur ein Verzeichnis im Dateisystem des Repository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versus SVN</a:t>
            </a:r>
          </a:p>
        </p:txBody>
      </p:sp>
    </p:spTree>
    <p:extLst>
      <p:ext uri="{BB962C8B-B14F-4D97-AF65-F5344CB8AC3E}">
        <p14:creationId xmlns:p14="http://schemas.microsoft.com/office/powerpoint/2010/main" val="44167303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36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38920"/>
              </p:ext>
            </p:extLst>
          </p:nvPr>
        </p:nvGraphicFramePr>
        <p:xfrm>
          <a:off x="205575" y="1459706"/>
          <a:ext cx="9014624" cy="3505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341529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37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Vor und Nachteile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76164"/>
              </p:ext>
            </p:extLst>
          </p:nvPr>
        </p:nvGraphicFramePr>
        <p:xfrm>
          <a:off x="205575" y="1459706"/>
          <a:ext cx="9014624" cy="3876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07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7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SVN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kern="1200" dirty="0">
                          <a:effectLst/>
                          <a:latin typeface="Calibri" panose="020F0502020204030204" pitchFamily="34" charset="0"/>
                        </a:rPr>
                        <a:t>Einsatz von Git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</a:rPr>
                        <a:t>Single Point of Failure (Server)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alibri" panose="020F0502020204030204" pitchFamily="34" charset="0"/>
                        </a:rPr>
                        <a:t>Kein</a:t>
                      </a:r>
                      <a:r>
                        <a:rPr lang="en-US" dirty="0">
                          <a:latin typeface="Calibri" panose="020F0502020204030204" pitchFamily="34" charset="0"/>
                        </a:rPr>
                        <a:t> Single Point of Failure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Netzwerkzugang notwendig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Operationen auch lokal verfügbar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Langsamere netzabhängige Operationen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Viele schnelle lokale Operationen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Niedriger Schutz gegen Datenverlust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Redundante Datenhaltung ohne weitere Systeme erhöht Datensicherheit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Beseitigung des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Tangled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Working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Copy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Problem” durch die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staging</a:t>
                      </a:r>
                      <a:r>
                        <a:rPr lang="de-D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area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Umständliches und fehleranfälliges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Simples und komfortables </a:t>
                      </a:r>
                      <a:r>
                        <a:rPr lang="de-DE" dirty="0" err="1">
                          <a:latin typeface="Calibri" panose="020F0502020204030204" pitchFamily="34" charset="0"/>
                        </a:rPr>
                        <a:t>Branching</a:t>
                      </a:r>
                      <a:endParaRPr lang="de-DE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Speicherbedarf auf Client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Calibri" panose="020F0502020204030204" pitchFamily="34" charset="0"/>
                        </a:rPr>
                        <a:t>Höherer Speicherbedarf auf Client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Weniger Administrieraufwand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Calibri" panose="020F0502020204030204" pitchFamily="34" charset="0"/>
                        </a:rPr>
                        <a:t>Höherer Administrieraufwand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06989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38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>
          <a:xfrm>
            <a:off x="191070" y="3029803"/>
            <a:ext cx="9130732" cy="3166569"/>
          </a:xfrm>
        </p:spPr>
        <p:txBody>
          <a:bodyPr/>
          <a:lstStyle/>
          <a:p>
            <a:pPr marL="0" indent="0" algn="ctr"/>
            <a:r>
              <a:rPr lang="de-DE" sz="2000" b="1" dirty="0"/>
              <a:t>Wenn der Wind des Wandels weht, bauen die Einen Schutzmauern, die Anderen bauen Windmühlen.</a:t>
            </a:r>
          </a:p>
          <a:p>
            <a:pPr marL="0" indent="0" algn="ctr"/>
            <a:r>
              <a:rPr lang="de-DE" dirty="0"/>
              <a:t>(Chinesische Weisheit)</a:t>
            </a:r>
          </a:p>
          <a:p>
            <a:pPr marL="0" indent="0" algn="ctr"/>
            <a:endParaRPr lang="de-DE" sz="2000" b="1" dirty="0"/>
          </a:p>
          <a:p>
            <a:pPr marL="0" indent="0" algn="ctr"/>
            <a:endParaRPr lang="de-DE" sz="2000" b="1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versus SVN</a:t>
            </a:r>
          </a:p>
        </p:txBody>
      </p:sp>
    </p:spTree>
    <p:extLst>
      <p:ext uri="{BB962C8B-B14F-4D97-AF65-F5344CB8AC3E}">
        <p14:creationId xmlns:p14="http://schemas.microsoft.com/office/powerpoint/2010/main" val="5336453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39</a:t>
            </a:fld>
            <a:endParaRPr lang="de-DE"/>
          </a:p>
        </p:txBody>
      </p:sp>
      <p:sp>
        <p:nvSpPr>
          <p:cNvPr id="5" name="Titel 2"/>
          <p:cNvSpPr txBox="1">
            <a:spLocks/>
          </p:cNvSpPr>
          <p:nvPr/>
        </p:nvSpPr>
        <p:spPr>
          <a:xfrm>
            <a:off x="166688" y="2665927"/>
            <a:ext cx="9155112" cy="496373"/>
          </a:xfrm>
          <a:prstGeom prst="rect">
            <a:avLst/>
          </a:prstGeom>
        </p:spPr>
        <p:txBody>
          <a:bodyPr lIns="0" tIns="0" rIns="0" bIns="0" anchor="b"/>
          <a:lstStyle>
            <a:lvl1pPr algn="l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2000" b="1" baseline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David" pitchFamily="34" charset="-79"/>
              </a:defRPr>
            </a:lvl1pPr>
            <a:lvl2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2pPr>
            <a:lvl3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3pPr>
            <a:lvl4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4pPr>
            <a:lvl5pPr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5pPr>
            <a:lvl6pPr marL="4572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6pPr>
            <a:lvl7pPr marL="9144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7pPr>
            <a:lvl8pPr marL="13716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8pPr>
            <a:lvl9pPr marL="1828800" algn="r" defTabSz="1266825" rtl="0" eaLnBrk="1" fontAlgn="base" hangingPunct="1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Rotis SemiSans" pitchFamily="34" charset="0"/>
              </a:defRPr>
            </a:lvl9pPr>
          </a:lstStyle>
          <a:p>
            <a:pPr algn="ctr"/>
            <a:r>
              <a:rPr lang="de-DE" sz="3000" kern="0"/>
              <a:t>Backup Folien</a:t>
            </a:r>
            <a:endParaRPr lang="de-DE" sz="3000" kern="0" dirty="0"/>
          </a:p>
        </p:txBody>
      </p:sp>
    </p:spTree>
    <p:extLst>
      <p:ext uri="{BB962C8B-B14F-4D97-AF65-F5344CB8AC3E}">
        <p14:creationId xmlns:p14="http://schemas.microsoft.com/office/powerpoint/2010/main" val="1853585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94"/>
          <a:stretch/>
        </p:blipFill>
        <p:spPr bwMode="auto">
          <a:xfrm>
            <a:off x="5350769" y="4524681"/>
            <a:ext cx="3839353" cy="1598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2"/>
          <a:stretch/>
        </p:blipFill>
        <p:spPr bwMode="auto">
          <a:xfrm>
            <a:off x="2286820" y="1716701"/>
            <a:ext cx="5271778" cy="269564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78" y="4523243"/>
            <a:ext cx="4086225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Gewinkelte Verbindung 5"/>
          <p:cNvCxnSpPr/>
          <p:nvPr/>
        </p:nvCxnSpPr>
        <p:spPr bwMode="auto">
          <a:xfrm rot="16200000" flipH="1">
            <a:off x="7160044" y="2861847"/>
            <a:ext cx="2079927" cy="1245733"/>
          </a:xfrm>
          <a:prstGeom prst="bentConnector3">
            <a:avLst>
              <a:gd name="adj1" fmla="val -3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winkelte Verbindung 25"/>
          <p:cNvCxnSpPr/>
          <p:nvPr/>
        </p:nvCxnSpPr>
        <p:spPr bwMode="auto">
          <a:xfrm rot="5400000">
            <a:off x="301077" y="2556427"/>
            <a:ext cx="2314881" cy="1621628"/>
          </a:xfrm>
          <a:prstGeom prst="bentConnector3">
            <a:avLst>
              <a:gd name="adj1" fmla="val -1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2198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Git-Kommandozeilenbefehle</a:t>
            </a:r>
          </a:p>
        </p:txBody>
      </p:sp>
    </p:spTree>
    <p:extLst>
      <p:ext uri="{BB962C8B-B14F-4D97-AF65-F5344CB8AC3E}">
        <p14:creationId xmlns:p14="http://schemas.microsoft.com/office/powerpoint/2010/main" val="266107430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Vor- und Nachteile von </a:t>
            </a:r>
            <a:r>
              <a:rPr lang="de-DE" dirty="0" err="1"/>
              <a:t>Git</a:t>
            </a:r>
            <a:r>
              <a:rPr lang="de-DE" dirty="0"/>
              <a:t> und SVN</a:t>
            </a:r>
          </a:p>
        </p:txBody>
      </p:sp>
    </p:spTree>
    <p:extLst>
      <p:ext uri="{BB962C8B-B14F-4D97-AF65-F5344CB8AC3E}">
        <p14:creationId xmlns:p14="http://schemas.microsoft.com/office/powerpoint/2010/main" val="35396979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SVN Deltaspeicherung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14487"/>
            <a:ext cx="6753596" cy="3012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837457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43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Git</a:t>
            </a:r>
            <a:r>
              <a:rPr lang="de-DE" dirty="0"/>
              <a:t> Versionsspeicherung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1653110"/>
            <a:ext cx="6791430" cy="30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745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44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Befehl: 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svn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Git als Client für einen Subversion-Server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lokalen Features von Git (lokale </a:t>
            </a:r>
            <a:r>
              <a:rPr lang="de-DE" dirty="0" err="1"/>
              <a:t>Branches</a:t>
            </a:r>
            <a:r>
              <a:rPr lang="de-DE" dirty="0"/>
              <a:t>, </a:t>
            </a:r>
            <a:r>
              <a:rPr lang="de-DE" dirty="0" err="1"/>
              <a:t>mergen</a:t>
            </a:r>
            <a:r>
              <a:rPr lang="de-DE" dirty="0"/>
              <a:t>, </a:t>
            </a:r>
            <a:r>
              <a:rPr lang="de-DE" dirty="0" err="1"/>
              <a:t>staging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etc.) verwenden</a:t>
            </a:r>
          </a:p>
          <a:p>
            <a:pPr marL="285750" indent="-285750">
              <a:buFontTx/>
              <a:buChar char="-"/>
            </a:pPr>
            <a:r>
              <a:rPr lang="de-DE" dirty="0"/>
              <a:t>Push auf Subversion Server</a:t>
            </a:r>
          </a:p>
          <a:p>
            <a:pPr marL="285750" indent="-285750">
              <a:buFontTx/>
              <a:buChar char="-"/>
            </a:pPr>
            <a:r>
              <a:rPr lang="de-DE" dirty="0"/>
              <a:t>gute Möglichkeit Git in einem Unternehmen einzuführen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Git: Bi-direktionale Brücke zu SVN</a:t>
            </a:r>
          </a:p>
        </p:txBody>
      </p:sp>
    </p:spTree>
    <p:extLst>
      <p:ext uri="{BB962C8B-B14F-4D97-AF65-F5344CB8AC3E}">
        <p14:creationId xmlns:p14="http://schemas.microsoft.com/office/powerpoint/2010/main" val="350536392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Grundsätzlich kann jeder Git weiterentwickeln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Dazu gibt es ein „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Git“</a:t>
            </a:r>
          </a:p>
          <a:p>
            <a:pPr marL="285750" indent="-285750">
              <a:buFontTx/>
              <a:buChar char="-"/>
            </a:pPr>
            <a:r>
              <a:rPr lang="de-DE" dirty="0"/>
              <a:t>Über die „Git </a:t>
            </a:r>
            <a:r>
              <a:rPr lang="de-DE" dirty="0" err="1"/>
              <a:t>mailing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“ kann man dann mit den Git Entwicklern in Kontakt treten</a:t>
            </a:r>
          </a:p>
          <a:p>
            <a:pPr marL="285750" indent="-285750">
              <a:buFontTx/>
              <a:buChar char="-"/>
            </a:pPr>
            <a:r>
              <a:rPr lang="de-DE" dirty="0">
                <a:hlinkClick r:id="rId3"/>
              </a:rPr>
              <a:t>https://www.kernel.org/pub/software/scm/git/docs/howto/maintain-git.html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hlinkClick r:id="rId4"/>
              </a:rPr>
              <a:t>http://de.gitready.com/beginner/2009/03/02/where-to-find-the-git-community.html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Weiterentwicklung von Git</a:t>
            </a:r>
          </a:p>
        </p:txBody>
      </p:sp>
    </p:spTree>
    <p:extLst>
      <p:ext uri="{BB962C8B-B14F-4D97-AF65-F5344CB8AC3E}">
        <p14:creationId xmlns:p14="http://schemas.microsoft.com/office/powerpoint/2010/main" val="37068018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46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Webserver Authentifizierung (Apache)</a:t>
            </a:r>
          </a:p>
          <a:p>
            <a:pPr marL="285750" indent="-285750">
              <a:buFontTx/>
              <a:buChar char="-"/>
            </a:pPr>
            <a:r>
              <a:rPr lang="de-DE" dirty="0"/>
              <a:t>SSH (Secure Shell)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 Authentifizierung</a:t>
            </a:r>
          </a:p>
        </p:txBody>
      </p:sp>
    </p:spTree>
    <p:extLst>
      <p:ext uri="{BB962C8B-B14F-4D97-AF65-F5344CB8AC3E}">
        <p14:creationId xmlns:p14="http://schemas.microsoft.com/office/powerpoint/2010/main" val="36013615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47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Harry und Sally bearbeiten die gleiche Datei zur gleichen Zeit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Harry speichert seine Änderungen zuerst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Sally überschreibt Harrys Version mit Ihrer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Änderungen von Harry nicht verloren da das VCS die Änderungen als Version ablegt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Aber keine der Änderungen von Harry in Sallys Version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Das Problem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1026" name="Picture 2" descr="Das zu vermeidende Problem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65" r="-1866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56498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48</a:t>
            </a:fld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de-DE" dirty="0"/>
              <a:t>Harry und Sally haben jeweils eine eigene Arbeitskopie des Dokuments </a:t>
            </a:r>
          </a:p>
          <a:p>
            <a:pPr marL="342900" indent="-342900">
              <a:buAutoNum type="arabicPeriod"/>
            </a:pPr>
            <a:r>
              <a:rPr lang="de-DE" dirty="0"/>
              <a:t>Beide Arbeiten an der selben Datei</a:t>
            </a:r>
          </a:p>
          <a:p>
            <a:pPr marL="342900" indent="-342900">
              <a:buAutoNum type="arabicPeriod"/>
            </a:pPr>
            <a:r>
              <a:rPr lang="de-DE" dirty="0"/>
              <a:t>Sally speichert ihre Version zuerst ab</a:t>
            </a:r>
          </a:p>
          <a:p>
            <a:pPr marL="342900" indent="-342900">
              <a:buAutoNum type="arabicPeriod"/>
            </a:pPr>
            <a:r>
              <a:rPr lang="de-DE" dirty="0"/>
              <a:t>Will Harry speichern, informiert ihn das System, dass seine Version nicht mehr aktuell ist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2050" name="Picture 2" descr="„Kopieren – Ändern – Zusammenfassen“ - Lösung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039" r="-220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6684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49</a:t>
            </a:fld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Harry arbeitet mit Hilfe des VCS die Änderungen von Sally in seine Version ein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Danach publiziert er die zusammengeführte Version in das Repository</a:t>
            </a:r>
          </a:p>
          <a:p>
            <a:pPr marL="342900" lvl="0" indent="-342900">
              <a:buFont typeface="+mj-lt"/>
              <a:buAutoNum type="arabicPeriod" startAt="5"/>
            </a:pPr>
            <a:r>
              <a:rPr lang="de-DE" dirty="0">
                <a:solidFill>
                  <a:srgbClr val="1F2328"/>
                </a:solidFill>
              </a:rPr>
              <a:t>Sally kann nun die neue Version aus dem Repository laden</a:t>
            </a:r>
          </a:p>
          <a:p>
            <a:pPr marL="342900" lvl="0" indent="-342900">
              <a:buFont typeface="+mj-lt"/>
              <a:buAutoNum type="arabicPeriod" startAt="5"/>
            </a:pPr>
            <a:endParaRPr lang="de-DE" dirty="0">
              <a:solidFill>
                <a:srgbClr val="1F2328"/>
              </a:solidFill>
            </a:endParaRPr>
          </a:p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Die Kopieren–Ändern–Zusammenfassen-Lösung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  <p:pic>
        <p:nvPicPr>
          <p:cNvPr id="3074" name="Picture 2" descr="„Kopieren – Ändern – Zusammenfassen“ - Lösung (Fortsetzung)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515" r="-26515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140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Warum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9"/>
          <a:stretch/>
        </p:blipFill>
        <p:spPr bwMode="auto">
          <a:xfrm>
            <a:off x="2527666" y="1624368"/>
            <a:ext cx="4143375" cy="119385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939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50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Ein Konflikt entsteht, wenn die beiden Änderungen von Harry und Sally kollidieren, also z.B. den gleichen Bereich eines Dokuments betreffen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Die kollidierenden Änderungen werden vom System gekennzeichnet</a:t>
            </a:r>
          </a:p>
          <a:p>
            <a:pPr marL="285750" indent="-285750">
              <a:buFontTx/>
              <a:buChar char="-"/>
            </a:pPr>
            <a:r>
              <a:rPr lang="de-DE" dirty="0"/>
              <a:t>Nun ist es an den Menschen, diesen Konflikt z.B. in Absprache mit dem jeweils anderen Bearbeiter zu lösen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Konflikte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Problem verteilter Dateizugriffe</a:t>
            </a:r>
          </a:p>
        </p:txBody>
      </p:sp>
    </p:spTree>
    <p:extLst>
      <p:ext uri="{BB962C8B-B14F-4D97-AF65-F5344CB8AC3E}">
        <p14:creationId xmlns:p14="http://schemas.microsoft.com/office/powerpoint/2010/main" val="20888837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auto">
          <a:xfrm>
            <a:off x="635792" y="1584324"/>
            <a:ext cx="1735931" cy="1620314"/>
          </a:xfrm>
          <a:prstGeom prst="rect">
            <a:avLst/>
          </a:prstGeom>
          <a:solidFill>
            <a:schemeClr val="bg1"/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3074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1307302" y="1651452"/>
            <a:ext cx="969172" cy="12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System zur Verfolgung, Verwaltung und Versionierung einer Ansammlung von Dateien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Zurückverfolgung eines Werdeganges einer Datei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Rückkehr zu älteren Versionen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de-DE" dirty="0">
                <a:latin typeface="Calibri" panose="020F0502020204030204" pitchFamily="34" charset="0"/>
              </a:rPr>
              <a:t>gleichzeitiges Arbeiten am selben Dokument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Was ist Versionsverwaltung?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584200" y="1587500"/>
            <a:ext cx="609600" cy="2565400"/>
          </a:xfrm>
          <a:prstGeom prst="rect">
            <a:avLst/>
          </a:prstGeom>
          <a:solidFill>
            <a:schemeClr val="accent2">
              <a:lumMod val="90000"/>
            </a:schemeClr>
          </a:solidFill>
          <a:ln w="12700" cap="rnd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/>
        </p:spPr>
        <p:txBody>
          <a:bodyPr wrap="none" rtlCol="0" anchor="ctr"/>
          <a:lstStyle/>
          <a:p>
            <a:pPr algn="ctr"/>
            <a:endParaRPr lang="de-DE">
              <a:latin typeface="Rotis Semi Sans Std Light" pitchFamily="34" charset="0"/>
            </a:endParaRPr>
          </a:p>
        </p:txBody>
      </p:sp>
      <p:pic>
        <p:nvPicPr>
          <p:cNvPr id="11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1689100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2529419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bsh-it.de/bilder/icons/icon-dokument/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6" t="13315" r="20114" b="10765"/>
          <a:stretch/>
        </p:blipFill>
        <p:spPr bwMode="auto">
          <a:xfrm>
            <a:off x="635793" y="3344338"/>
            <a:ext cx="506414" cy="67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21756" y="4039248"/>
            <a:ext cx="406586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Älter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24841" y="1470349"/>
            <a:ext cx="517770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600" dirty="0">
                <a:latin typeface="Calibri" panose="020F0502020204030204" pitchFamily="34" charset="0"/>
              </a:rPr>
              <a:t>Neuer</a:t>
            </a:r>
          </a:p>
        </p:txBody>
      </p:sp>
      <p:cxnSp>
        <p:nvCxnSpPr>
          <p:cNvPr id="16" name="Gerade Verbindung 15"/>
          <p:cNvCxnSpPr/>
          <p:nvPr/>
        </p:nvCxnSpPr>
        <p:spPr bwMode="auto">
          <a:xfrm flipH="1">
            <a:off x="536575" y="4152900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Gerade Verbindung 19"/>
          <p:cNvCxnSpPr/>
          <p:nvPr/>
        </p:nvCxnSpPr>
        <p:spPr bwMode="auto">
          <a:xfrm flipH="1">
            <a:off x="536575" y="1583529"/>
            <a:ext cx="2413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/>
          <p:cNvSpPr txBox="1"/>
          <p:nvPr/>
        </p:nvSpPr>
        <p:spPr>
          <a:xfrm>
            <a:off x="1500654" y="2962731"/>
            <a:ext cx="582468" cy="2080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600" dirty="0">
                <a:latin typeface="Calibri" panose="020F0502020204030204" pitchFamily="34" charset="0"/>
              </a:rPr>
              <a:t>Aktuell</a:t>
            </a:r>
          </a:p>
        </p:txBody>
      </p:sp>
    </p:spTree>
    <p:extLst>
      <p:ext uri="{BB962C8B-B14F-4D97-AF65-F5344CB8AC3E}">
        <p14:creationId xmlns:p14="http://schemas.microsoft.com/office/powerpoint/2010/main" val="3492280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uiExpand="1" build="p"/>
      <p:bldP spid="8" grpId="0" animBg="1"/>
      <p:bldP spid="10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Repository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Versionshistorie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Working </a:t>
            </a:r>
            <a:r>
              <a:rPr lang="de-DE" dirty="0" err="1"/>
              <a:t>Direktory</a:t>
            </a:r>
            <a:r>
              <a:rPr lang="de-DE" dirty="0"/>
              <a:t> oder auch Working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Klon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Snapshot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Staging</a:t>
            </a:r>
            <a:r>
              <a:rPr lang="de-DE" dirty="0"/>
              <a:t>(INDEX)</a:t>
            </a:r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0" indent="0"/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549" y="4156245"/>
            <a:ext cx="4659549" cy="204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923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Master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Ein Hauptentwicklungszweig</a:t>
            </a:r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0" indent="0"/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Branch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36" y="2439585"/>
            <a:ext cx="2181225" cy="1095375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238204"/>
            <a:ext cx="2181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5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e-DE" dirty="0"/>
              <a:t>Remote </a:t>
            </a:r>
            <a:r>
              <a:rPr lang="de-DE" dirty="0" err="1"/>
              <a:t>Repositorys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Tag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Code-</a:t>
            </a:r>
            <a:r>
              <a:rPr lang="de-DE" dirty="0" err="1"/>
              <a:t>Merge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Checkout</a:t>
            </a:r>
            <a:r>
              <a:rPr lang="de-DE" dirty="0"/>
              <a:t> (auch Auschecken genannt)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Commit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Begriffliche Grundlagen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 panose="020F0502020204030204" pitchFamily="34" charset="0"/>
              </a:rPr>
              <a:t>Einleitung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E430B67-9B8D-45F2-8BD0-7EEC5CABEC81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91069" y="1405719"/>
            <a:ext cx="2101755" cy="4790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de-DE" sz="16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4" y="1292088"/>
            <a:ext cx="2397279" cy="79909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5" y="2355922"/>
            <a:ext cx="2402894" cy="16019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4048741"/>
            <a:ext cx="2101755" cy="73492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9" y="5023193"/>
            <a:ext cx="2029108" cy="61921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3361938"/>
            <a:ext cx="1570964" cy="13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34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">
  <a:themeElements>
    <a:clrScheme name="ERCO colors extended">
      <a:dk1>
        <a:srgbClr val="1F2328"/>
      </a:dk1>
      <a:lt1>
        <a:srgbClr val="FFFFFF"/>
      </a:lt1>
      <a:dk2>
        <a:srgbClr val="353A40"/>
      </a:dk2>
      <a:lt2>
        <a:srgbClr val="EAEBEC"/>
      </a:lt2>
      <a:accent1>
        <a:srgbClr val="595F66"/>
      </a:accent1>
      <a:accent2>
        <a:srgbClr val="CBCDD0"/>
      </a:accent2>
      <a:accent3>
        <a:srgbClr val="FFFFB3"/>
      </a:accent3>
      <a:accent4>
        <a:srgbClr val="ECCE9E"/>
      </a:accent4>
      <a:accent5>
        <a:srgbClr val="D89C9E"/>
      </a:accent5>
      <a:accent6>
        <a:srgbClr val="B2D0BC"/>
      </a:accent6>
      <a:hlink>
        <a:srgbClr val="979CA1"/>
      </a:hlink>
      <a:folHlink>
        <a:srgbClr val="979CA1"/>
      </a:folHlink>
    </a:clrScheme>
    <a:fontScheme name="ERCO Schriftarten">
      <a:majorFont>
        <a:latin typeface="Rotis Semi Sans Std Light"/>
        <a:ea typeface=""/>
        <a:cs typeface=""/>
      </a:majorFont>
      <a:minorFont>
        <a:latin typeface="Rotis Semi Sans Std Ligh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1"/>
        </a:solidFill>
        <a:ln w="0" cap="rnd">
          <a:solidFill>
            <a:schemeClr val="tx1"/>
          </a:solidFill>
          <a:prstDash val="sysDot"/>
          <a:miter lim="800000"/>
          <a:headEnd/>
          <a:tailEnd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 anchor="ctr"/>
      <a:lstStyle>
        <a:defPPr algn="ctr">
          <a:defRPr>
            <a:latin typeface="Rotis Semi Sans Std Ligh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1266825" rtl="0" eaLnBrk="0" fontAlgn="base" latinLnBrk="0" hangingPunct="0">
          <a:lnSpc>
            <a:spcPts val="16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Rotis SemiSans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/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C8C8C8"/>
        </a:lt1>
        <a:dk2>
          <a:srgbClr val="000000"/>
        </a:dk2>
        <a:lt2>
          <a:srgbClr val="636364"/>
        </a:lt2>
        <a:accent1>
          <a:srgbClr val="545454"/>
        </a:accent1>
        <a:accent2>
          <a:srgbClr val="E8C709"/>
        </a:accent2>
        <a:accent3>
          <a:srgbClr val="E0E0E0"/>
        </a:accent3>
        <a:accent4>
          <a:srgbClr val="000000"/>
        </a:accent4>
        <a:accent5>
          <a:srgbClr val="B3B3B3"/>
        </a:accent5>
        <a:accent6>
          <a:srgbClr val="D2B407"/>
        </a:accent6>
        <a:hlink>
          <a:srgbClr val="E8C709"/>
        </a:hlink>
        <a:folHlink>
          <a:srgbClr val="E8C70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2886</Words>
  <Application>Microsoft Office PowerPoint</Application>
  <PresentationFormat>Benutzerdefiniert</PresentationFormat>
  <Paragraphs>870</Paragraphs>
  <Slides>50</Slides>
  <Notes>47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50</vt:i4>
      </vt:variant>
    </vt:vector>
  </HeadingPairs>
  <TitlesOfParts>
    <vt:vector size="60" baseType="lpstr">
      <vt:lpstr>Arial</vt:lpstr>
      <vt:lpstr>Calibri</vt:lpstr>
      <vt:lpstr>Courier New</vt:lpstr>
      <vt:lpstr>David</vt:lpstr>
      <vt:lpstr>Rotis Semi Sans Std Light</vt:lpstr>
      <vt:lpstr>Rotis SemiSans</vt:lpstr>
      <vt:lpstr>Symbol</vt:lpstr>
      <vt:lpstr>Times</vt:lpstr>
      <vt:lpstr>Wingdings</vt:lpstr>
      <vt:lpstr>blank</vt:lpstr>
      <vt:lpstr>Seminarvortrag</vt:lpstr>
      <vt:lpstr>PowerPoint-Präsentation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Einleitung</vt:lpstr>
      <vt:lpstr>PowerPoint-Präsentation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Versionsverwaltungskonzepte und -systeme</vt:lpstr>
      <vt:lpstr>PowerPoint-Präsentation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Einsatz von Git</vt:lpstr>
      <vt:lpstr>PowerPoint-Präsentation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Git versus SVN</vt:lpstr>
      <vt:lpstr>PowerPoint-Präsentation</vt:lpstr>
      <vt:lpstr>Git-Kommandozeilenbefehle</vt:lpstr>
      <vt:lpstr>Weitere Vor- und Nachteile von Git und SVN</vt:lpstr>
      <vt:lpstr>SVN Deltaspeicherung</vt:lpstr>
      <vt:lpstr>Git Versionsspeicherung</vt:lpstr>
      <vt:lpstr>Git: Bi-direktionale Brücke zu SVN</vt:lpstr>
      <vt:lpstr>Weiterentwicklung von Git</vt:lpstr>
      <vt:lpstr>Git Authentifizierung</vt:lpstr>
      <vt:lpstr>Das Problem verteilter Dateizugriffe</vt:lpstr>
      <vt:lpstr>Das Problem verteilter Dateizugriffe</vt:lpstr>
      <vt:lpstr>Das Problem verteilter Dateizugriffe</vt:lpstr>
      <vt:lpstr>Das Problem verteilter Dateizugriffe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Bartsch, Marian</dc:creator>
  <cp:lastModifiedBy>M.Bartsch</cp:lastModifiedBy>
  <cp:revision>1068</cp:revision>
  <cp:lastPrinted>2013-04-11T13:36:19Z</cp:lastPrinted>
  <dcterms:created xsi:type="dcterms:W3CDTF">2016-01-04T10:33:49Z</dcterms:created>
  <dcterms:modified xsi:type="dcterms:W3CDTF">2016-07-07T13:57:38Z</dcterms:modified>
</cp:coreProperties>
</file>