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50" r:id="rId1"/>
  </p:sldMasterIdLst>
  <p:notesMasterIdLst>
    <p:notesMasterId r:id="rId53"/>
  </p:notesMasterIdLst>
  <p:handoutMasterIdLst>
    <p:handoutMasterId r:id="rId54"/>
  </p:handoutMasterIdLst>
  <p:sldIdLst>
    <p:sldId id="259" r:id="rId2"/>
    <p:sldId id="265" r:id="rId3"/>
    <p:sldId id="300" r:id="rId4"/>
    <p:sldId id="328" r:id="rId5"/>
    <p:sldId id="348" r:id="rId6"/>
    <p:sldId id="330" r:id="rId7"/>
    <p:sldId id="329" r:id="rId8"/>
    <p:sldId id="303" r:id="rId9"/>
    <p:sldId id="315" r:id="rId10"/>
    <p:sldId id="317" r:id="rId11"/>
    <p:sldId id="318" r:id="rId12"/>
    <p:sldId id="319" r:id="rId13"/>
    <p:sldId id="359" r:id="rId14"/>
    <p:sldId id="325" r:id="rId15"/>
    <p:sldId id="326" r:id="rId16"/>
    <p:sldId id="305" r:id="rId17"/>
    <p:sldId id="356" r:id="rId18"/>
    <p:sldId id="349" r:id="rId19"/>
    <p:sldId id="332" r:id="rId20"/>
    <p:sldId id="333" r:id="rId21"/>
    <p:sldId id="358" r:id="rId22"/>
    <p:sldId id="360" r:id="rId23"/>
    <p:sldId id="310" r:id="rId24"/>
    <p:sldId id="311" r:id="rId25"/>
    <p:sldId id="320" r:id="rId26"/>
    <p:sldId id="321" r:id="rId27"/>
    <p:sldId id="322" r:id="rId28"/>
    <p:sldId id="323" r:id="rId29"/>
    <p:sldId id="324" r:id="rId30"/>
    <p:sldId id="361" r:id="rId31"/>
    <p:sldId id="312" r:id="rId32"/>
    <p:sldId id="331" r:id="rId33"/>
    <p:sldId id="313" r:id="rId34"/>
    <p:sldId id="347" r:id="rId35"/>
    <p:sldId id="346" r:id="rId36"/>
    <p:sldId id="345" r:id="rId37"/>
    <p:sldId id="344" r:id="rId38"/>
    <p:sldId id="343" r:id="rId39"/>
    <p:sldId id="342" r:id="rId40"/>
    <p:sldId id="341" r:id="rId41"/>
    <p:sldId id="337" r:id="rId42"/>
    <p:sldId id="334" r:id="rId43"/>
    <p:sldId id="335" r:id="rId44"/>
    <p:sldId id="336" r:id="rId45"/>
    <p:sldId id="338" r:id="rId46"/>
    <p:sldId id="339" r:id="rId47"/>
    <p:sldId id="350" r:id="rId48"/>
    <p:sldId id="351" r:id="rId49"/>
    <p:sldId id="352" r:id="rId50"/>
    <p:sldId id="353" r:id="rId51"/>
    <p:sldId id="355" r:id="rId52"/>
  </p:sldIdLst>
  <p:sldSz cx="9501188" cy="7021513"/>
  <p:notesSz cx="6724650" cy="9774238"/>
  <p:defaultTextStyle>
    <a:defPPr>
      <a:defRPr lang="en-US"/>
    </a:defPPr>
    <a:lvl1pPr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1pPr>
    <a:lvl2pPr marL="4572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2pPr>
    <a:lvl3pPr marL="9144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3pPr>
    <a:lvl4pPr marL="13716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4pPr>
    <a:lvl5pPr marL="1828800" algn="l" rtl="0" eaLnBrk="0" fontAlgn="base" hangingPunct="0">
      <a:lnSpc>
        <a:spcPts val="1600"/>
      </a:lnSpc>
      <a:spcBef>
        <a:spcPct val="0"/>
      </a:spcBef>
      <a:spcAft>
        <a:spcPct val="0"/>
      </a:spcAft>
      <a:defRPr sz="2000" kern="1200">
        <a:solidFill>
          <a:schemeClr val="tx1"/>
        </a:solidFill>
        <a:latin typeface="Rotis SemiSans" pitchFamily="34" charset="0"/>
        <a:ea typeface="+mn-ea"/>
        <a:cs typeface="+mn-cs"/>
      </a:defRPr>
    </a:lvl5pPr>
    <a:lvl6pPr marL="2286000" algn="l" defTabSz="914400" rtl="0" eaLnBrk="1" latinLnBrk="0" hangingPunct="1">
      <a:defRPr sz="2000" kern="1200">
        <a:solidFill>
          <a:schemeClr val="tx1"/>
        </a:solidFill>
        <a:latin typeface="Rotis SemiSans" pitchFamily="34" charset="0"/>
        <a:ea typeface="+mn-ea"/>
        <a:cs typeface="+mn-cs"/>
      </a:defRPr>
    </a:lvl6pPr>
    <a:lvl7pPr marL="2743200" algn="l" defTabSz="914400" rtl="0" eaLnBrk="1" latinLnBrk="0" hangingPunct="1">
      <a:defRPr sz="2000" kern="1200">
        <a:solidFill>
          <a:schemeClr val="tx1"/>
        </a:solidFill>
        <a:latin typeface="Rotis SemiSans" pitchFamily="34" charset="0"/>
        <a:ea typeface="+mn-ea"/>
        <a:cs typeface="+mn-cs"/>
      </a:defRPr>
    </a:lvl7pPr>
    <a:lvl8pPr marL="3200400" algn="l" defTabSz="914400" rtl="0" eaLnBrk="1" latinLnBrk="0" hangingPunct="1">
      <a:defRPr sz="2000" kern="1200">
        <a:solidFill>
          <a:schemeClr val="tx1"/>
        </a:solidFill>
        <a:latin typeface="Rotis SemiSans" pitchFamily="34" charset="0"/>
        <a:ea typeface="+mn-ea"/>
        <a:cs typeface="+mn-cs"/>
      </a:defRPr>
    </a:lvl8pPr>
    <a:lvl9pPr marL="3657600" algn="l" defTabSz="914400" rtl="0" eaLnBrk="1" latinLnBrk="0" hangingPunct="1">
      <a:defRPr sz="2000" kern="1200">
        <a:solidFill>
          <a:schemeClr val="tx1"/>
        </a:solidFill>
        <a:latin typeface="Rotis SemiSans" pitchFamily="34" charset="0"/>
        <a:ea typeface="+mn-ea"/>
        <a:cs typeface="+mn-cs"/>
      </a:defRPr>
    </a:lvl9pPr>
  </p:defaultTextStyle>
  <p:extLst>
    <p:ext uri="{EFAFB233-063F-42B5-8137-9DF3F51BA10A}">
      <p15:sldGuideLst xmlns="" xmlns:p15="http://schemas.microsoft.com/office/powerpoint/2012/main">
        <p15:guide id="1" orient="horz" pos="486">
          <p15:clr>
            <a:srgbClr val="A4A3A4"/>
          </p15:clr>
        </p15:guide>
        <p15:guide id="2" orient="horz" pos="1903">
          <p15:clr>
            <a:srgbClr val="A4A3A4"/>
          </p15:clr>
        </p15:guide>
        <p15:guide id="3" orient="horz" pos="2904">
          <p15:clr>
            <a:srgbClr val="A4A3A4"/>
          </p15:clr>
        </p15:guide>
        <p15:guide id="4" orient="horz" pos="2011">
          <p15:clr>
            <a:srgbClr val="A4A3A4"/>
          </p15:clr>
        </p15:guide>
        <p15:guide id="5" orient="horz" pos="3012">
          <p15:clr>
            <a:srgbClr val="A4A3A4"/>
          </p15:clr>
        </p15:guide>
        <p15:guide id="6" orient="horz" pos="3903">
          <p15:clr>
            <a:srgbClr val="A4A3A4"/>
          </p15:clr>
        </p15:guide>
        <p15:guide id="7" orient="horz" pos="4010">
          <p15:clr>
            <a:srgbClr val="A4A3A4"/>
          </p15:clr>
        </p15:guide>
        <p15:guide id="8" orient="horz" pos="368">
          <p15:clr>
            <a:srgbClr val="A4A3A4"/>
          </p15:clr>
        </p15:guide>
        <p15:guide id="9" orient="horz" pos="792">
          <p15:clr>
            <a:srgbClr val="A4A3A4"/>
          </p15:clr>
        </p15:guide>
        <p15:guide id="10" orient="horz" pos="4422">
          <p15:clr>
            <a:srgbClr val="A4A3A4"/>
          </p15:clr>
        </p15:guide>
        <p15:guide id="11" orient="horz" pos="1049">
          <p15:clr>
            <a:srgbClr val="A4A3A4"/>
          </p15:clr>
        </p15:guide>
        <p15:guide id="12" orient="horz">
          <p15:clr>
            <a:srgbClr val="A4A3A4"/>
          </p15:clr>
        </p15:guide>
        <p15:guide id="13" orient="horz" pos="4230">
          <p15:clr>
            <a:srgbClr val="A4A3A4"/>
          </p15:clr>
        </p15:guide>
        <p15:guide id="14" pos="105">
          <p15:clr>
            <a:srgbClr val="A4A3A4"/>
          </p15:clr>
        </p15:guide>
        <p15:guide id="15" pos="1470">
          <p15:clr>
            <a:srgbClr val="A4A3A4"/>
          </p15:clr>
        </p15:guide>
        <p15:guide id="16" pos="1578">
          <p15:clr>
            <a:srgbClr val="A4A3A4"/>
          </p15:clr>
        </p15:guide>
        <p15:guide id="17" pos="2938">
          <p15:clr>
            <a:srgbClr val="A4A3A4"/>
          </p15:clr>
        </p15:guide>
        <p15:guide id="18" pos="3046">
          <p15:clr>
            <a:srgbClr val="A4A3A4"/>
          </p15:clr>
        </p15:guide>
        <p15:guide id="19" pos="4398">
          <p15:clr>
            <a:srgbClr val="A4A3A4"/>
          </p15:clr>
        </p15:guide>
        <p15:guide id="20" pos="4522">
          <p15:clr>
            <a:srgbClr val="A4A3A4"/>
          </p15:clr>
        </p15:guide>
        <p15:guide id="21" pos="5872">
          <p15:clr>
            <a:srgbClr val="A4A3A4"/>
          </p15:clr>
        </p15:guide>
        <p15:guide id="22">
          <p15:clr>
            <a:srgbClr val="A4A3A4"/>
          </p15:clr>
        </p15:guide>
        <p15:guide id="23" pos="5984">
          <p15:clr>
            <a:srgbClr val="A4A3A4"/>
          </p15:clr>
        </p15:guide>
      </p15:sldGuideLst>
    </p:ext>
    <p:ext uri="{2D200454-40CA-4A62-9FC3-DE9A4176ACB9}">
      <p15:notesGuideLst xmlns="" xmlns:p15="http://schemas.microsoft.com/office/powerpoint/2012/main">
        <p15:guide id="1" orient="horz" pos="3079">
          <p15:clr>
            <a:srgbClr val="A4A3A4"/>
          </p15:clr>
        </p15:guide>
        <p15:guide id="2" pos="211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85858"/>
    <a:srgbClr val="808080"/>
    <a:srgbClr val="AAAAAA"/>
    <a:srgbClr val="B4B4B4"/>
    <a:srgbClr val="D2D2D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3" autoAdjust="0"/>
    <p:restoredTop sz="78298" autoAdjust="0"/>
  </p:normalViewPr>
  <p:slideViewPr>
    <p:cSldViewPr snapToGrid="0">
      <p:cViewPr>
        <p:scale>
          <a:sx n="75" d="100"/>
          <a:sy n="75" d="100"/>
        </p:scale>
        <p:origin x="-1404" y="360"/>
      </p:cViewPr>
      <p:guideLst>
        <p:guide orient="horz" pos="486"/>
        <p:guide orient="horz" pos="1903"/>
        <p:guide orient="horz" pos="2904"/>
        <p:guide orient="horz" pos="2011"/>
        <p:guide orient="horz" pos="3012"/>
        <p:guide orient="horz" pos="3903"/>
        <p:guide orient="horz" pos="4010"/>
        <p:guide orient="horz" pos="368"/>
        <p:guide orient="horz" pos="792"/>
        <p:guide orient="horz" pos="4422"/>
        <p:guide orient="horz" pos="1049"/>
        <p:guide orient="horz"/>
        <p:guide orient="horz" pos="4230"/>
        <p:guide pos="105"/>
        <p:guide pos="1470"/>
        <p:guide pos="1578"/>
        <p:guide pos="2938"/>
        <p:guide pos="3046"/>
        <p:guide pos="4398"/>
        <p:guide pos="4522"/>
        <p:guide pos="5872"/>
        <p:guide/>
        <p:guide pos="59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2070" y="-90"/>
      </p:cViewPr>
      <p:guideLst>
        <p:guide orient="horz" pos="3079"/>
        <p:guide pos="211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6147" name="Rectangle 3"/>
          <p:cNvSpPr>
            <a:spLocks noGrp="1" noChangeArrowheads="1"/>
          </p:cNvSpPr>
          <p:nvPr>
            <p:ph type="dt" sz="quarter" idx="1"/>
          </p:nvPr>
        </p:nvSpPr>
        <p:spPr bwMode="auto">
          <a:xfrm>
            <a:off x="3810638"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pitchFamily="18" charset="0"/>
              </a:defRPr>
            </a:lvl1pPr>
          </a:lstStyle>
          <a:p>
            <a:endParaRPr lang="de-DE" dirty="0"/>
          </a:p>
        </p:txBody>
      </p:sp>
      <p:sp>
        <p:nvSpPr>
          <p:cNvPr id="6148" name="Rectangle 4"/>
          <p:cNvSpPr>
            <a:spLocks noGrp="1" noChangeArrowheads="1"/>
          </p:cNvSpPr>
          <p:nvPr>
            <p:ph type="ftr" sz="quarter" idx="2"/>
          </p:nvPr>
        </p:nvSpPr>
        <p:spPr bwMode="auto">
          <a:xfrm>
            <a:off x="3"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6149" name="Rectangle 5"/>
          <p:cNvSpPr>
            <a:spLocks noGrp="1" noChangeArrowheads="1"/>
          </p:cNvSpPr>
          <p:nvPr>
            <p:ph type="sldNum" sz="quarter" idx="3"/>
          </p:nvPr>
        </p:nvSpPr>
        <p:spPr bwMode="auto">
          <a:xfrm>
            <a:off x="3810638"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pitchFamily="18" charset="0"/>
              </a:defRPr>
            </a:lvl1pPr>
          </a:lstStyle>
          <a:p>
            <a:fld id="{46748C7B-1DB7-4696-927D-36E656E9CD44}" type="slidenum">
              <a:rPr lang="de-DE"/>
              <a:pPr/>
              <a:t>‹Nr.›</a:t>
            </a:fld>
            <a:endParaRPr lang="de-DE" dirty="0"/>
          </a:p>
        </p:txBody>
      </p:sp>
    </p:spTree>
    <p:extLst>
      <p:ext uri="{BB962C8B-B14F-4D97-AF65-F5344CB8AC3E}">
        <p14:creationId xmlns:p14="http://schemas.microsoft.com/office/powerpoint/2010/main" val="26028232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3"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8195" name="Rectangle 3"/>
          <p:cNvSpPr>
            <a:spLocks noGrp="1" noChangeArrowheads="1"/>
          </p:cNvSpPr>
          <p:nvPr>
            <p:ph type="dt" idx="1"/>
          </p:nvPr>
        </p:nvSpPr>
        <p:spPr bwMode="auto">
          <a:xfrm>
            <a:off x="3810638" y="0"/>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defRPr sz="1200">
                <a:latin typeface="Times" pitchFamily="18" charset="0"/>
              </a:defRPr>
            </a:lvl1pPr>
          </a:lstStyle>
          <a:p>
            <a:endParaRPr lang="de-DE" dirty="0"/>
          </a:p>
        </p:txBody>
      </p:sp>
      <p:sp>
        <p:nvSpPr>
          <p:cNvPr id="8196" name="Rectangle 4"/>
          <p:cNvSpPr>
            <a:spLocks noGrp="1" noRot="1" noChangeAspect="1" noChangeArrowheads="1" noTextEdit="1"/>
          </p:cNvSpPr>
          <p:nvPr>
            <p:ph type="sldImg" idx="2"/>
          </p:nvPr>
        </p:nvSpPr>
        <p:spPr bwMode="auto">
          <a:xfrm>
            <a:off x="882650" y="733425"/>
            <a:ext cx="4959350" cy="36655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7" name="Rectangle 5"/>
          <p:cNvSpPr>
            <a:spLocks noGrp="1" noChangeArrowheads="1"/>
          </p:cNvSpPr>
          <p:nvPr>
            <p:ph type="body" sz="quarter" idx="3"/>
          </p:nvPr>
        </p:nvSpPr>
        <p:spPr bwMode="auto">
          <a:xfrm>
            <a:off x="896622" y="4642768"/>
            <a:ext cx="5006129" cy="4398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smtClean="0"/>
              <a:t>Klicken Sie, um die Textformatierung des Masters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8198" name="Rectangle 6"/>
          <p:cNvSpPr>
            <a:spLocks noGrp="1" noChangeArrowheads="1"/>
          </p:cNvSpPr>
          <p:nvPr>
            <p:ph type="ftr" sz="quarter" idx="4"/>
          </p:nvPr>
        </p:nvSpPr>
        <p:spPr bwMode="auto">
          <a:xfrm>
            <a:off x="3"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defRPr sz="1200">
                <a:latin typeface="Times" pitchFamily="18" charset="0"/>
              </a:defRPr>
            </a:lvl1pPr>
          </a:lstStyle>
          <a:p>
            <a:endParaRPr lang="de-DE" dirty="0"/>
          </a:p>
        </p:txBody>
      </p:sp>
      <p:sp>
        <p:nvSpPr>
          <p:cNvPr id="8199" name="Rectangle 7"/>
          <p:cNvSpPr>
            <a:spLocks noGrp="1" noChangeArrowheads="1"/>
          </p:cNvSpPr>
          <p:nvPr>
            <p:ph type="sldNum" sz="quarter" idx="5"/>
          </p:nvPr>
        </p:nvSpPr>
        <p:spPr bwMode="auto">
          <a:xfrm>
            <a:off x="3810638" y="9285526"/>
            <a:ext cx="2914015" cy="48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defRPr sz="1200">
                <a:latin typeface="Times" pitchFamily="18" charset="0"/>
              </a:defRPr>
            </a:lvl1pPr>
          </a:lstStyle>
          <a:p>
            <a:fld id="{269F4C00-FE88-4296-AE19-2C7D870243C7}" type="slidenum">
              <a:rPr lang="de-DE"/>
              <a:pPr/>
              <a:t>‹Nr.›</a:t>
            </a:fld>
            <a:endParaRPr lang="de-DE" dirty="0"/>
          </a:p>
        </p:txBody>
      </p:sp>
    </p:spTree>
    <p:extLst>
      <p:ext uri="{BB962C8B-B14F-4D97-AF65-F5344CB8AC3E}">
        <p14:creationId xmlns:p14="http://schemas.microsoft.com/office/powerpoint/2010/main" val="8856714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baseline="0" dirty="0" smtClean="0"/>
              <a:t>Einleitung:</a:t>
            </a:r>
          </a:p>
          <a:p>
            <a:pPr marL="0" indent="0">
              <a:buFontTx/>
              <a:buNone/>
            </a:pPr>
            <a:endParaRPr lang="de-DE" baseline="0" dirty="0" smtClean="0"/>
          </a:p>
          <a:p>
            <a:pPr marL="171450" indent="-171450">
              <a:buFontTx/>
              <a:buChar char="-"/>
            </a:pPr>
            <a:r>
              <a:rPr lang="de-DE" baseline="0" dirty="0" smtClean="0"/>
              <a:t>Begrüßung, Vorstellung</a:t>
            </a:r>
          </a:p>
          <a:p>
            <a:pPr marL="171450" indent="-171450">
              <a:buFontTx/>
              <a:buChar char="-"/>
            </a:pPr>
            <a:r>
              <a:rPr lang="de-DE" baseline="0" dirty="0" smtClean="0"/>
              <a:t>Fragen während der Präsentation oder danach?</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a:t>
            </a:fld>
            <a:endParaRPr lang="de-DE" dirty="0"/>
          </a:p>
        </p:txBody>
      </p:sp>
    </p:spTree>
    <p:extLst>
      <p:ext uri="{BB962C8B-B14F-4D97-AF65-F5344CB8AC3E}">
        <p14:creationId xmlns:p14="http://schemas.microsoft.com/office/powerpoint/2010/main" val="1927425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10</a:t>
            </a:fld>
            <a:endParaRPr lang="de-DE" dirty="0"/>
          </a:p>
        </p:txBody>
      </p:sp>
    </p:spTree>
    <p:extLst>
      <p:ext uri="{BB962C8B-B14F-4D97-AF65-F5344CB8AC3E}">
        <p14:creationId xmlns:p14="http://schemas.microsoft.com/office/powerpoint/2010/main" val="1629938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11</a:t>
            </a:fld>
            <a:endParaRPr lang="de-DE" dirty="0"/>
          </a:p>
        </p:txBody>
      </p:sp>
    </p:spTree>
    <p:extLst>
      <p:ext uri="{BB962C8B-B14F-4D97-AF65-F5344CB8AC3E}">
        <p14:creationId xmlns:p14="http://schemas.microsoft.com/office/powerpoint/2010/main" val="2834267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12</a:t>
            </a:fld>
            <a:endParaRPr lang="de-DE" dirty="0"/>
          </a:p>
        </p:txBody>
      </p:sp>
    </p:spTree>
    <p:extLst>
      <p:ext uri="{BB962C8B-B14F-4D97-AF65-F5344CB8AC3E}">
        <p14:creationId xmlns:p14="http://schemas.microsoft.com/office/powerpoint/2010/main" val="2841705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0" baseline="0" dirty="0" smtClean="0"/>
              <a:t>Einleitung: </a:t>
            </a:r>
          </a:p>
          <a:p>
            <a:pPr marL="171450" indent="-171450">
              <a:buFontTx/>
              <a:buChar char="-"/>
            </a:pPr>
            <a:r>
              <a:rPr lang="de-DE" b="0" baseline="0" dirty="0" smtClean="0"/>
              <a:t>Nun da wir uns mit den Fachbegriffen beschäftigt haben, können wir mit der Einarbeitung in das Themenfeld beginnen</a:t>
            </a:r>
          </a:p>
          <a:p>
            <a:pPr marL="171450" indent="-171450">
              <a:buFontTx/>
              <a:buChar char="-"/>
            </a:pPr>
            <a:r>
              <a:rPr lang="de-DE" b="0" baseline="0" dirty="0" smtClean="0"/>
              <a:t>Was ein VCS ist haben wir bereits oberflächlich besprochen</a:t>
            </a:r>
          </a:p>
          <a:p>
            <a:pPr marL="171450" indent="-171450">
              <a:buFontTx/>
              <a:buChar char="-"/>
            </a:pPr>
            <a:r>
              <a:rPr lang="de-DE" b="0" baseline="0" dirty="0" smtClean="0"/>
              <a:t>Wie das ganze im Detail aussehen kann, werde ich nun vorstellen</a:t>
            </a:r>
          </a:p>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13</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Ich stelle euch zunächst das Konzept der lokalen Versionsverwaltung vor</a:t>
            </a:r>
            <a:endParaRPr lang="de-DE" dirty="0" smtClean="0"/>
          </a:p>
          <a:p>
            <a:endParaRPr lang="de-DE" dirty="0" smtClean="0"/>
          </a:p>
          <a:p>
            <a:r>
              <a:rPr lang="de-DE" dirty="0" smtClean="0"/>
              <a:t>Beschreibung:</a:t>
            </a:r>
          </a:p>
          <a:p>
            <a:pPr marL="171450" indent="-171450">
              <a:buFontTx/>
              <a:buChar char="-"/>
            </a:pPr>
            <a:r>
              <a:rPr lang="de-DE" baseline="0" dirty="0" smtClean="0"/>
              <a:t>Wir haben einen Computer auf dem das LVCS installiert ist</a:t>
            </a:r>
          </a:p>
          <a:p>
            <a:pPr marL="171450" indent="-171450">
              <a:buFontTx/>
              <a:buChar char="-"/>
            </a:pPr>
            <a:r>
              <a:rPr lang="de-DE" baseline="0" dirty="0" smtClean="0"/>
              <a:t>Auf diesem Computer legen wir Repositories an</a:t>
            </a:r>
          </a:p>
          <a:p>
            <a:pPr marL="171450" indent="-171450">
              <a:buFontTx/>
              <a:buChar char="-"/>
            </a:pPr>
            <a:r>
              <a:rPr lang="de-DE" baseline="0" dirty="0" smtClean="0"/>
              <a:t>Dann fügen wir Dateien den Repositories hinzu</a:t>
            </a:r>
          </a:p>
          <a:p>
            <a:pPr marL="171450" indent="-171450">
              <a:buFontTx/>
              <a:buChar char="-"/>
            </a:pPr>
            <a:r>
              <a:rPr lang="de-DE" baseline="0" dirty="0" smtClean="0"/>
              <a:t>Mit einem Checkout übertragen wir die Dateien in die Working Directories. Wir können diese nun bearbeiten.</a:t>
            </a:r>
          </a:p>
          <a:p>
            <a:pPr marL="171450" indent="-171450">
              <a:buFontTx/>
              <a:buChar char="-"/>
            </a:pPr>
            <a:r>
              <a:rPr lang="de-DE" baseline="0" dirty="0" smtClean="0"/>
              <a:t>Anschließend speichern wir, über </a:t>
            </a:r>
            <a:r>
              <a:rPr lang="de-DE" baseline="0" dirty="0" err="1" smtClean="0"/>
              <a:t>Commits</a:t>
            </a:r>
            <a:r>
              <a:rPr lang="de-DE" baseline="0" dirty="0" smtClean="0"/>
              <a:t>, neue Versionen der Dateien in den Repositories</a:t>
            </a:r>
          </a:p>
          <a:p>
            <a:pPr marL="171450" indent="-171450">
              <a:buFontTx/>
              <a:buChar char="-"/>
            </a:pPr>
            <a:endParaRPr lang="de-DE" dirty="0" smtClean="0"/>
          </a:p>
          <a:p>
            <a:r>
              <a:rPr lang="de-DE" dirty="0" smtClean="0"/>
              <a:t>Zu</a:t>
            </a:r>
            <a:r>
              <a:rPr lang="de-DE" baseline="0" dirty="0" smtClean="0"/>
              <a:t> 1: </a:t>
            </a:r>
          </a:p>
          <a:p>
            <a:pPr marL="171450" indent="-171450">
              <a:buFontTx/>
              <a:buChar char="-"/>
            </a:pPr>
            <a:r>
              <a:rPr lang="de-DE" baseline="0" dirty="0" smtClean="0"/>
              <a:t>Das vollständige VCS befindet sich auf einem Computer</a:t>
            </a:r>
          </a:p>
          <a:p>
            <a:pPr marL="171450" indent="-171450">
              <a:buFontTx/>
              <a:buChar char="-"/>
            </a:pPr>
            <a:r>
              <a:rPr lang="de-DE" baseline="0" dirty="0" smtClean="0"/>
              <a:t>Repository und Working Directories werden lokal auf der Festplatte des </a:t>
            </a:r>
            <a:r>
              <a:rPr lang="de-DE" baseline="0" dirty="0" err="1" smtClean="0"/>
              <a:t>PC‘s</a:t>
            </a:r>
            <a:r>
              <a:rPr lang="de-DE" baseline="0" dirty="0" smtClean="0"/>
              <a:t> gespeichert</a:t>
            </a:r>
          </a:p>
          <a:p>
            <a:pPr marL="171450" indent="-171450">
              <a:buFontTx/>
              <a:buChar char="-"/>
            </a:pPr>
            <a:endParaRPr lang="de-DE" baseline="0" dirty="0" smtClean="0"/>
          </a:p>
          <a:p>
            <a:pPr marL="0" indent="0">
              <a:buFontTx/>
              <a:buNone/>
            </a:pPr>
            <a:r>
              <a:rPr lang="de-DE" baseline="0" dirty="0" smtClean="0"/>
              <a:t>Zu 2:</a:t>
            </a:r>
          </a:p>
          <a:p>
            <a:pPr marL="171450" indent="-171450">
              <a:buFontTx/>
              <a:buChar char="-"/>
            </a:pPr>
            <a:r>
              <a:rPr lang="de-DE" dirty="0" smtClean="0"/>
              <a:t>Working Directories</a:t>
            </a:r>
            <a:r>
              <a:rPr lang="de-DE" baseline="0" dirty="0" smtClean="0"/>
              <a:t> und Repositories liegen also auf dem gleichen Computer</a:t>
            </a:r>
          </a:p>
          <a:p>
            <a:pPr marL="171450" indent="-171450">
              <a:buFontTx/>
              <a:buChar char="-"/>
            </a:pPr>
            <a:endParaRPr lang="de-DE" baseline="0" dirty="0" smtClean="0"/>
          </a:p>
          <a:p>
            <a:pPr marL="0" indent="0">
              <a:buFontTx/>
              <a:buNone/>
            </a:pPr>
            <a:r>
              <a:rPr lang="de-DE" baseline="0" dirty="0" smtClean="0"/>
              <a:t>Zu 3:</a:t>
            </a:r>
          </a:p>
          <a:p>
            <a:pPr marL="171450" indent="-171450">
              <a:buFontTx/>
              <a:buChar char="-"/>
            </a:pPr>
            <a:r>
              <a:rPr lang="de-DE" baseline="0" dirty="0" smtClean="0"/>
              <a:t>Zugang zu dem LVCS und somit zu den darin liegenden Dateien bekommt man erstmal nur über diesen PC</a:t>
            </a:r>
          </a:p>
          <a:p>
            <a:pPr marL="171450" indent="-171450">
              <a:buFontTx/>
              <a:buChar char="-"/>
            </a:pPr>
            <a:endParaRPr lang="de-DE" baseline="0" dirty="0" smtClean="0"/>
          </a:p>
          <a:p>
            <a:pPr marL="0" indent="0">
              <a:buFontTx/>
              <a:buNone/>
            </a:pPr>
            <a:r>
              <a:rPr lang="de-DE" baseline="0" dirty="0" smtClean="0"/>
              <a:t>Zu 4:</a:t>
            </a:r>
          </a:p>
          <a:p>
            <a:pPr marL="0" indent="0">
              <a:buFontTx/>
              <a:buNone/>
            </a:pPr>
            <a:r>
              <a:rPr lang="de-DE" baseline="0" dirty="0" smtClean="0"/>
              <a:t>- Ein Commit findet folglich lokal auf dem Computer statt</a:t>
            </a:r>
          </a:p>
          <a:p>
            <a:pPr marL="171450" indent="-171450">
              <a:buFontTx/>
              <a:buChar char="-"/>
            </a:pPr>
            <a:endParaRPr lang="de-DE" dirty="0" smtClean="0"/>
          </a:p>
          <a:p>
            <a:pPr marL="171450" indent="-171450">
              <a:buFontTx/>
              <a:buChar char="-"/>
            </a:pPr>
            <a:endParaRPr lang="de-DE" dirty="0" smtClean="0"/>
          </a:p>
          <a:p>
            <a:pPr marL="0" indent="0">
              <a:buFontTx/>
              <a:buNone/>
            </a:pPr>
            <a:r>
              <a:rPr lang="de-DE" dirty="0" smtClean="0"/>
              <a:t>Dieses Konzept hat allerdings in</a:t>
            </a:r>
            <a:r>
              <a:rPr lang="de-DE" baseline="0" dirty="0" smtClean="0"/>
              <a:t> erster Linie einen zentralen Nachteil!</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14</a:t>
            </a:fld>
            <a:endParaRPr lang="de-DE" dirty="0"/>
          </a:p>
        </p:txBody>
      </p:sp>
    </p:spTree>
    <p:extLst>
      <p:ext uri="{BB962C8B-B14F-4D97-AF65-F5344CB8AC3E}">
        <p14:creationId xmlns:p14="http://schemas.microsoft.com/office/powerpoint/2010/main" val="3708921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Die Seminararbeit haben Christian und ich zu zweit ohne VCS erarbeitet. Wie haben wir das wohl gehandhabt? (Rhetorisch)</a:t>
            </a:r>
          </a:p>
          <a:p>
            <a:pPr marL="171450" indent="-171450">
              <a:buFontTx/>
              <a:buChar char="-"/>
            </a:pPr>
            <a:r>
              <a:rPr lang="de-DE" dirty="0" smtClean="0"/>
              <a:t>Erst</a:t>
            </a:r>
            <a:r>
              <a:rPr lang="de-DE" baseline="0" dirty="0" smtClean="0"/>
              <a:t> hat der eine die Ideen verfasst. Dann der andere diese Bewertet und seine Ideen hinzugefügt. Irgendwann War die Struktur fertig und wir haben jeder unseren Teil erarbeitet. Nachher hat einer von beiden die Arbeit zusammengefügt. </a:t>
            </a:r>
          </a:p>
          <a:p>
            <a:pPr marL="171450" indent="-171450">
              <a:buFontTx/>
              <a:buChar char="-"/>
            </a:pPr>
            <a:r>
              <a:rPr lang="de-DE" baseline="0" dirty="0" smtClean="0"/>
              <a:t>Umständlich. Sollte auch einfacher gehen oder?</a:t>
            </a:r>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15</a:t>
            </a:fld>
            <a:endParaRPr lang="de-DE" dirty="0"/>
          </a:p>
        </p:txBody>
      </p:sp>
    </p:spTree>
    <p:extLst>
      <p:ext uri="{BB962C8B-B14F-4D97-AF65-F5344CB8AC3E}">
        <p14:creationId xmlns:p14="http://schemas.microsoft.com/office/powerpoint/2010/main" val="3708921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Beschreibung:</a:t>
            </a:r>
          </a:p>
          <a:p>
            <a:pPr marL="171450" indent="-171450">
              <a:buFontTx/>
              <a:buChar char="-"/>
            </a:pPr>
            <a:r>
              <a:rPr lang="de-DE" baseline="0" dirty="0" smtClean="0"/>
              <a:t>Wir haben diesmal einen Server auf dem das CVCS installiert ist</a:t>
            </a:r>
          </a:p>
          <a:p>
            <a:pPr marL="171450" indent="-171450">
              <a:buFontTx/>
              <a:buChar char="-"/>
            </a:pPr>
            <a:r>
              <a:rPr lang="de-DE" baseline="0" dirty="0" smtClean="0"/>
              <a:t>Und auf dem die Repositories abgelegt werden</a:t>
            </a:r>
          </a:p>
          <a:p>
            <a:pPr marL="171450" indent="-171450">
              <a:buFontTx/>
              <a:buChar char="-"/>
            </a:pPr>
            <a:r>
              <a:rPr lang="de-DE" baseline="0" dirty="0" smtClean="0"/>
              <a:t>Die Dateien werden genauso in den Repositories mit den verschiedenen Versionen gehalten</a:t>
            </a:r>
          </a:p>
          <a:p>
            <a:pPr marL="171450" indent="-171450">
              <a:buFontTx/>
              <a:buChar char="-"/>
            </a:pPr>
            <a:r>
              <a:rPr lang="de-DE" baseline="0" dirty="0" smtClean="0"/>
              <a:t>Checkout: Mit einem Checkout übertragen wir die Dateien in die Working Directories. Wir können diese nun bearbeiten.</a:t>
            </a:r>
          </a:p>
          <a:p>
            <a:pPr marL="171450" indent="-171450">
              <a:buFontTx/>
              <a:buChar char="-"/>
            </a:pPr>
            <a:r>
              <a:rPr lang="de-DE" baseline="0" dirty="0" smtClean="0"/>
              <a:t>Commit: Anschließend speichern wir, über </a:t>
            </a:r>
            <a:r>
              <a:rPr lang="de-DE" baseline="0" dirty="0" err="1" smtClean="0"/>
              <a:t>Commits</a:t>
            </a:r>
            <a:r>
              <a:rPr lang="de-DE" baseline="0" dirty="0" smtClean="0"/>
              <a:t>, neue Versionen der Dateien in den Repositories</a:t>
            </a:r>
          </a:p>
        </p:txBody>
      </p:sp>
      <p:sp>
        <p:nvSpPr>
          <p:cNvPr id="4" name="Foliennummernplatzhalter 3"/>
          <p:cNvSpPr>
            <a:spLocks noGrp="1"/>
          </p:cNvSpPr>
          <p:nvPr>
            <p:ph type="sldNum" sz="quarter" idx="10"/>
          </p:nvPr>
        </p:nvSpPr>
        <p:spPr/>
        <p:txBody>
          <a:bodyPr/>
          <a:lstStyle/>
          <a:p>
            <a:fld id="{269F4C00-FE88-4296-AE19-2C7D870243C7}" type="slidenum">
              <a:rPr lang="de-DE" smtClean="0"/>
              <a:pPr/>
              <a:t>16</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aseline="0" dirty="0" smtClean="0"/>
              <a:t>Probleme noch Grafisch einarbeiten</a:t>
            </a: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17</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smtClean="0"/>
              <a:t>Zum Server:</a:t>
            </a:r>
          </a:p>
          <a:p>
            <a:pPr marL="171450" indent="-171450">
              <a:buFontTx/>
              <a:buChar char="-"/>
            </a:pPr>
            <a:r>
              <a:rPr lang="de-DE" baseline="0" dirty="0" smtClean="0"/>
              <a:t>Server optional aber ratsam</a:t>
            </a:r>
          </a:p>
          <a:p>
            <a:pPr marL="171450" indent="-171450">
              <a:buFontTx/>
              <a:buChar char="-"/>
            </a:pPr>
            <a:r>
              <a:rPr lang="de-DE" sz="1200" b="0" i="0" kern="1200" dirty="0" smtClean="0">
                <a:solidFill>
                  <a:schemeClr val="tx1"/>
                </a:solidFill>
                <a:effectLst/>
                <a:latin typeface="Times" pitchFamily="18" charset="0"/>
                <a:ea typeface="+mn-ea"/>
                <a:cs typeface="+mn-cs"/>
              </a:rPr>
              <a:t>Zwar technisch möglich, direkt mit Repositories Anderer zu arbeiten, Änderungen dorthin zu pushen oder von dort zu holen</a:t>
            </a:r>
          </a:p>
          <a:p>
            <a:pPr marL="171450" indent="-171450">
              <a:buFontTx/>
              <a:buChar char="-"/>
            </a:pPr>
            <a:r>
              <a:rPr lang="de-DE" sz="1200" b="0" i="0" kern="1200" dirty="0" smtClean="0">
                <a:solidFill>
                  <a:schemeClr val="tx1"/>
                </a:solidFill>
                <a:effectLst/>
                <a:latin typeface="Times" pitchFamily="18" charset="0"/>
                <a:ea typeface="+mn-ea"/>
                <a:cs typeface="+mn-cs"/>
              </a:rPr>
              <a:t>leicht die Arbeit Anderer durcheinander</a:t>
            </a:r>
            <a:r>
              <a:rPr lang="de-DE" sz="1200" b="0" i="0" kern="1200" baseline="0" dirty="0" smtClean="0">
                <a:solidFill>
                  <a:schemeClr val="tx1"/>
                </a:solidFill>
                <a:effectLst/>
                <a:latin typeface="Times" pitchFamily="18" charset="0"/>
                <a:ea typeface="+mn-ea"/>
                <a:cs typeface="+mn-cs"/>
              </a:rPr>
              <a:t> </a:t>
            </a:r>
            <a:r>
              <a:rPr lang="de-DE" sz="1200" b="0" i="0" kern="1200" dirty="0" smtClean="0">
                <a:solidFill>
                  <a:schemeClr val="tx1"/>
                </a:solidFill>
                <a:effectLst/>
                <a:latin typeface="Times" pitchFamily="18" charset="0"/>
                <a:ea typeface="+mn-ea"/>
                <a:cs typeface="+mn-cs"/>
              </a:rPr>
              <a:t>bringen</a:t>
            </a:r>
          </a:p>
          <a:p>
            <a:pPr marL="171450" indent="-171450">
              <a:buFontTx/>
              <a:buChar char="-"/>
            </a:pPr>
            <a:r>
              <a:rPr lang="de-DE" sz="1200" b="0" i="0" kern="1200" dirty="0" smtClean="0">
                <a:solidFill>
                  <a:schemeClr val="tx1"/>
                </a:solidFill>
                <a:effectLst/>
                <a:latin typeface="Times" pitchFamily="18" charset="0"/>
                <a:ea typeface="+mn-ea"/>
                <a:cs typeface="+mn-cs"/>
              </a:rPr>
              <a:t>Repositories sollten von</a:t>
            </a:r>
            <a:r>
              <a:rPr lang="de-DE" sz="1200" b="0" i="0" kern="1200" baseline="0" dirty="0" smtClean="0">
                <a:solidFill>
                  <a:schemeClr val="tx1"/>
                </a:solidFill>
                <a:effectLst/>
                <a:latin typeface="Times" pitchFamily="18" charset="0"/>
                <a:ea typeface="+mn-ea"/>
                <a:cs typeface="+mn-cs"/>
              </a:rPr>
              <a:t> überall und möglichst zu jeder Zeit verfügbar sein</a:t>
            </a:r>
          </a:p>
          <a:p>
            <a:pPr marL="171450" indent="-171450">
              <a:buFontTx/>
              <a:buChar char="-"/>
            </a:pPr>
            <a:r>
              <a:rPr lang="de-DE" sz="1200" b="0" i="0" kern="1200" baseline="0" dirty="0" smtClean="0">
                <a:solidFill>
                  <a:schemeClr val="tx1"/>
                </a:solidFill>
                <a:effectLst/>
                <a:latin typeface="Times" pitchFamily="18" charset="0"/>
                <a:ea typeface="+mn-ea"/>
                <a:cs typeface="+mn-cs"/>
              </a:rPr>
              <a:t>Ohne Server sind andere Repositories nur Verfügbar, wenn der Rechner läuft</a:t>
            </a:r>
            <a:endParaRPr lang="de-DE" sz="1200" b="0" i="0" kern="1200" dirty="0" smtClean="0">
              <a:solidFill>
                <a:schemeClr val="tx1"/>
              </a:solidFill>
              <a:effectLst/>
              <a:latin typeface="Times" pitchFamily="18" charset="0"/>
              <a:ea typeface="+mn-ea"/>
              <a:cs typeface="+mn-cs"/>
            </a:endParaRPr>
          </a:p>
          <a:p>
            <a:pPr marL="171450" indent="-171450">
              <a:buFontTx/>
              <a:buChar char="-"/>
            </a:pPr>
            <a:endParaRPr lang="de-DE" sz="1200" b="0" i="0" kern="1200" dirty="0" smtClean="0">
              <a:solidFill>
                <a:schemeClr val="tx1"/>
              </a:solidFill>
              <a:effectLst/>
              <a:latin typeface="Times" pitchFamily="18" charset="0"/>
              <a:ea typeface="+mn-ea"/>
              <a:cs typeface="+mn-cs"/>
            </a:endParaRPr>
          </a:p>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18</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de-DE" dirty="0" smtClean="0"/>
              <a:t>Git</a:t>
            </a:r>
            <a:r>
              <a:rPr lang="de-DE" baseline="0" dirty="0" smtClean="0"/>
              <a:t> wird kontinuierlich durch die Git Community weiterentwickelt. </a:t>
            </a:r>
            <a:endParaRPr lang="de-DE" dirty="0" smtClean="0"/>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de-DE" dirty="0" smtClean="0"/>
              <a:t>DVCS Konzept ermöglicht viele Vorteile, bringt aber auch Nachteile mit sich</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de-DE"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de-DE"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20</a:t>
            </a:fld>
            <a:endParaRPr lang="de-DE" dirty="0"/>
          </a:p>
        </p:txBody>
      </p:sp>
    </p:spTree>
    <p:extLst>
      <p:ext uri="{BB962C8B-B14F-4D97-AF65-F5344CB8AC3E}">
        <p14:creationId xmlns:p14="http://schemas.microsoft.com/office/powerpoint/2010/main" val="3017854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Über den verteilten Ansatz hinaus bietet Git eine Besonderheit. Die Staging Area</a:t>
            </a:r>
          </a:p>
          <a:p>
            <a:pPr marL="171450" indent="-171450">
              <a:buFontTx/>
              <a:buChar char="-"/>
            </a:pPr>
            <a:r>
              <a:rPr lang="de-DE" baseline="0" dirty="0" smtClean="0"/>
              <a:t>Beschreibung der Staging Area: …</a:t>
            </a:r>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21</a:t>
            </a:fld>
            <a:endParaRPr lang="de-DE" dirty="0"/>
          </a:p>
        </p:txBody>
      </p:sp>
    </p:spTree>
    <p:extLst>
      <p:ext uri="{BB962C8B-B14F-4D97-AF65-F5344CB8AC3E}">
        <p14:creationId xmlns:p14="http://schemas.microsoft.com/office/powerpoint/2010/main" val="3544224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22</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23</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24</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25</a:t>
            </a:fld>
            <a:endParaRPr lang="de-DE" dirty="0"/>
          </a:p>
        </p:txBody>
      </p:sp>
    </p:spTree>
    <p:extLst>
      <p:ext uri="{BB962C8B-B14F-4D97-AF65-F5344CB8AC3E}">
        <p14:creationId xmlns:p14="http://schemas.microsoft.com/office/powerpoint/2010/main" val="2636968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26</a:t>
            </a:fld>
            <a:endParaRPr lang="de-DE" dirty="0"/>
          </a:p>
        </p:txBody>
      </p:sp>
    </p:spTree>
    <p:extLst>
      <p:ext uri="{BB962C8B-B14F-4D97-AF65-F5344CB8AC3E}">
        <p14:creationId xmlns:p14="http://schemas.microsoft.com/office/powerpoint/2010/main" val="20303515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27</a:t>
            </a:fld>
            <a:endParaRPr lang="de-DE" dirty="0"/>
          </a:p>
        </p:txBody>
      </p:sp>
    </p:spTree>
    <p:extLst>
      <p:ext uri="{BB962C8B-B14F-4D97-AF65-F5344CB8AC3E}">
        <p14:creationId xmlns:p14="http://schemas.microsoft.com/office/powerpoint/2010/main" val="924493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28</a:t>
            </a:fld>
            <a:endParaRPr lang="de-DE" dirty="0"/>
          </a:p>
        </p:txBody>
      </p:sp>
    </p:spTree>
    <p:extLst>
      <p:ext uri="{BB962C8B-B14F-4D97-AF65-F5344CB8AC3E}">
        <p14:creationId xmlns:p14="http://schemas.microsoft.com/office/powerpoint/2010/main" val="3587235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29</a:t>
            </a:fld>
            <a:endParaRPr lang="de-DE" dirty="0"/>
          </a:p>
        </p:txBody>
      </p:sp>
    </p:spTree>
    <p:extLst>
      <p:ext uri="{BB962C8B-B14F-4D97-AF65-F5344CB8AC3E}">
        <p14:creationId xmlns:p14="http://schemas.microsoft.com/office/powerpoint/2010/main" val="40031785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30</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3</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1" baseline="0" dirty="0" smtClean="0"/>
              <a:t>Agenda:</a:t>
            </a:r>
          </a:p>
        </p:txBody>
      </p:sp>
      <p:sp>
        <p:nvSpPr>
          <p:cNvPr id="4" name="Foliennummernplatzhalter 3"/>
          <p:cNvSpPr>
            <a:spLocks noGrp="1"/>
          </p:cNvSpPr>
          <p:nvPr>
            <p:ph type="sldNum" sz="quarter" idx="10"/>
          </p:nvPr>
        </p:nvSpPr>
        <p:spPr/>
        <p:txBody>
          <a:bodyPr/>
          <a:lstStyle/>
          <a:p>
            <a:fld id="{269F4C00-FE88-4296-AE19-2C7D870243C7}" type="slidenum">
              <a:rPr lang="de-DE" smtClean="0"/>
              <a:pPr/>
              <a:t>31</a:t>
            </a:fld>
            <a:endParaRPr lang="de-DE" dirty="0"/>
          </a:p>
        </p:txBody>
      </p:sp>
    </p:spTree>
    <p:extLst>
      <p:ext uri="{BB962C8B-B14F-4D97-AF65-F5344CB8AC3E}">
        <p14:creationId xmlns:p14="http://schemas.microsoft.com/office/powerpoint/2010/main" val="31983273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Der</a:t>
            </a:r>
            <a:r>
              <a:rPr lang="de-DE" baseline="0" dirty="0" smtClean="0"/>
              <a:t> SVN Server den wir haben, liegt einmalig in der Cloud</a:t>
            </a:r>
          </a:p>
          <a:p>
            <a:pPr marL="171450" indent="-171450">
              <a:buFontTx/>
              <a:buChar char="-"/>
            </a:pPr>
            <a:r>
              <a:rPr lang="de-DE" baseline="0" dirty="0" smtClean="0"/>
              <a:t>Dort sind alle älteren Versionen der darin verwalteten Daten abgelegt</a:t>
            </a:r>
          </a:p>
          <a:p>
            <a:pPr marL="171450" indent="-171450">
              <a:buFontTx/>
              <a:buChar char="-"/>
            </a:pPr>
            <a:r>
              <a:rPr lang="de-DE" baseline="0" dirty="0" smtClean="0"/>
              <a:t>Wenn der Server nun </a:t>
            </a:r>
            <a:endParaRPr lang="de-DE" dirty="0" smtClean="0"/>
          </a:p>
          <a:p>
            <a:pPr marL="171450" indent="-171450">
              <a:buFontTx/>
              <a:buChar char="-"/>
            </a:pPr>
            <a:r>
              <a:rPr lang="de-DE" dirty="0" smtClean="0"/>
              <a:t>Bei Git</a:t>
            </a:r>
            <a:r>
              <a:rPr lang="de-DE" baseline="0" dirty="0" smtClean="0"/>
              <a:t> kein Problem, alle Rechner, die einen Klon von dem Repository haben, können weiterarbeiten und sobald der Server wieder verfügbar ist, die Repositories </a:t>
            </a:r>
            <a:r>
              <a:rPr lang="de-DE" baseline="0" dirty="0" err="1" smtClean="0"/>
              <a:t>mergen</a:t>
            </a:r>
            <a:endParaRPr lang="de-DE" baseline="0" dirty="0" smtClean="0"/>
          </a:p>
          <a:p>
            <a:pPr marL="171450" indent="-171450">
              <a:buFontTx/>
              <a:buChar char="-"/>
            </a:pPr>
            <a:endParaRPr lang="de-DE" dirty="0" smtClean="0"/>
          </a:p>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33</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Vom Netzwerk</a:t>
            </a:r>
            <a:r>
              <a:rPr lang="de-DE" baseline="0" dirty="0" smtClean="0"/>
              <a:t> trennen</a:t>
            </a:r>
            <a:endParaRPr lang="de-DE" dirty="0" smtClean="0"/>
          </a:p>
          <a:p>
            <a:pPr marL="171450" indent="-171450">
              <a:buFontTx/>
              <a:buChar char="-"/>
            </a:pPr>
            <a:r>
              <a:rPr lang="de-DE" dirty="0" smtClean="0"/>
              <a:t>Änderungen an dem Text der HTML Datei durchführen</a:t>
            </a:r>
          </a:p>
          <a:p>
            <a:pPr marL="171450" indent="-171450">
              <a:buFontTx/>
              <a:buChar char="-"/>
            </a:pPr>
            <a:r>
              <a:rPr lang="de-DE" dirty="0" smtClean="0"/>
              <a:t>Commit bei SVN</a:t>
            </a:r>
            <a:r>
              <a:rPr lang="de-DE" baseline="0" dirty="0" smtClean="0"/>
              <a:t> durchführen -&gt; Wird nicht funktionieren</a:t>
            </a:r>
          </a:p>
          <a:p>
            <a:pPr marL="171450" indent="-171450">
              <a:buFontTx/>
              <a:buChar char="-"/>
            </a:pPr>
            <a:r>
              <a:rPr lang="de-DE" baseline="0" dirty="0" smtClean="0"/>
              <a:t>Commit bei Git durchführen -&gt; Kein Problem!</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34</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dirty="0" smtClean="0"/>
              <a:t>Die Operationen von SVN sind nicht nur netzabhängig</a:t>
            </a:r>
            <a:r>
              <a:rPr lang="de-DE" baseline="0" dirty="0" smtClean="0"/>
              <a:t>, sondern auch deutlich langsamer als die von Git, da diese über das Netzwerk gehen.</a:t>
            </a:r>
            <a:endParaRPr lang="de-DE" dirty="0" smtClean="0"/>
          </a:p>
          <a:p>
            <a:pPr marL="171450" indent="-171450">
              <a:buFontTx/>
              <a:buChar char="-"/>
            </a:pPr>
            <a:endParaRPr lang="de-DE" dirty="0" smtClean="0"/>
          </a:p>
          <a:p>
            <a:pPr marL="171450" indent="-171450">
              <a:buFontTx/>
              <a:buChar char="-"/>
            </a:pPr>
            <a:r>
              <a:rPr lang="de-DE" dirty="0" smtClean="0"/>
              <a:t>Video lokal</a:t>
            </a:r>
            <a:r>
              <a:rPr lang="de-DE" baseline="0" dirty="0" smtClean="0"/>
              <a:t> vom Desktop in das Git und in das SVN Verzeichnis ziehen</a:t>
            </a:r>
          </a:p>
          <a:p>
            <a:pPr marL="171450" indent="-171450">
              <a:buFontTx/>
              <a:buChar char="-"/>
            </a:pPr>
            <a:r>
              <a:rPr lang="de-DE" baseline="0" dirty="0" smtClean="0"/>
              <a:t>Beide Videos </a:t>
            </a:r>
            <a:r>
              <a:rPr lang="de-DE" baseline="0" dirty="0" err="1" smtClean="0"/>
              <a:t>Comitten</a:t>
            </a:r>
            <a:endParaRPr lang="de-DE" baseline="0" dirty="0" smtClean="0"/>
          </a:p>
          <a:p>
            <a:pPr marL="171450" indent="-171450">
              <a:buFontTx/>
              <a:buChar char="-"/>
            </a:pPr>
            <a:r>
              <a:rPr lang="de-DE" baseline="0" dirty="0" smtClean="0"/>
              <a:t>SVN überträgt beim Commit die Daten auf den Server -&gt; Das dauert</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35</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Selbst wenn bei Git ein</a:t>
            </a:r>
            <a:r>
              <a:rPr lang="de-DE" baseline="0" dirty="0" smtClean="0"/>
              <a:t> Server oder Client ausfällt, sind die Versionsstände die mit den anderen Repositories abgeglichen worden sind, noch verfügbar</a:t>
            </a:r>
          </a:p>
          <a:p>
            <a:pPr marL="171450" indent="-171450">
              <a:buFontTx/>
              <a:buChar char="-"/>
            </a:pPr>
            <a:r>
              <a:rPr lang="de-DE" baseline="0" dirty="0" smtClean="0"/>
              <a:t>Ist hingegen bei SVN der Server nicht mehr funktionsfähig, sind alle Versionen der Dateien verloren</a:t>
            </a:r>
          </a:p>
          <a:p>
            <a:pPr marL="0" indent="0">
              <a:buFontTx/>
              <a:buNone/>
            </a:pP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36</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37</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38</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Tx/>
              <a:buNone/>
            </a:pPr>
            <a:r>
              <a:rPr lang="de-DE" baseline="0" dirty="0" smtClean="0"/>
              <a:t>Der Unterschied:</a:t>
            </a:r>
          </a:p>
          <a:p>
            <a:pPr marL="171450" indent="-171450">
              <a:buFontTx/>
              <a:buChar char="-"/>
            </a:pPr>
            <a:r>
              <a:rPr lang="de-DE" baseline="0" dirty="0" smtClean="0"/>
              <a:t>SVN hält nur die aktuellen Versionen der Dateien im WD vor</a:t>
            </a:r>
          </a:p>
          <a:p>
            <a:pPr marL="171450" indent="-171450">
              <a:buFontTx/>
              <a:buChar char="-"/>
            </a:pPr>
            <a:r>
              <a:rPr lang="de-DE" baseline="0" dirty="0" smtClean="0"/>
              <a:t>Git hält alle Versionen lokal</a:t>
            </a:r>
          </a:p>
          <a:p>
            <a:pPr marL="171450" indent="-171450">
              <a:buFontTx/>
              <a:buChar char="-"/>
            </a:pPr>
            <a:r>
              <a:rPr lang="de-DE" dirty="0" smtClean="0"/>
              <a:t>Anschauen</a:t>
            </a:r>
            <a:r>
              <a:rPr lang="de-DE" baseline="0" dirty="0" smtClean="0"/>
              <a:t> der lokalen </a:t>
            </a:r>
            <a:r>
              <a:rPr lang="de-DE" baseline="0" dirty="0" err="1" smtClean="0"/>
              <a:t>DB‘s</a:t>
            </a:r>
            <a:r>
              <a:rPr lang="de-DE" baseline="0" dirty="0" smtClean="0"/>
              <a:t> -&gt; Git hat Repository, SVN hat Working </a:t>
            </a:r>
            <a:r>
              <a:rPr lang="de-DE" baseline="0" dirty="0" err="1" smtClean="0"/>
              <a:t>Copy</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39</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40</a:t>
            </a:fld>
            <a:endParaRPr lang="de-DE" dirty="0"/>
          </a:p>
        </p:txBody>
      </p:sp>
    </p:spTree>
    <p:extLst>
      <p:ext uri="{BB962C8B-B14F-4D97-AF65-F5344CB8AC3E}">
        <p14:creationId xmlns:p14="http://schemas.microsoft.com/office/powerpoint/2010/main" val="25779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Bevor wir uns</a:t>
            </a:r>
            <a:r>
              <a:rPr lang="de-DE" baseline="0" dirty="0" smtClean="0"/>
              <a:t> tiefer mit der Thematik beschäftigen, sollten wir uns zunächst klar machen, warum wir eine Versionsverwaltung benötigen und was Versionsverwaltung überhaupt ist</a:t>
            </a:r>
          </a:p>
          <a:p>
            <a:pPr marL="171450" indent="-171450">
              <a:buFontTx/>
              <a:buChar char="-"/>
            </a:pPr>
            <a:r>
              <a:rPr lang="de-DE" baseline="0" dirty="0" smtClean="0"/>
              <a:t>Beschäftigen wir uns zunächst mit der Frage, warum wir eine Versionsverwaltung überhaupt benötigen. Wir werden nachher noch die Vor und Nachteile genauer darstellen. Ich möchte Ihnen aber vorweg schon mal einen Eindruck davon verschaffen, was eine Versionsverwaltung für uns leisten kann.</a:t>
            </a:r>
          </a:p>
          <a:p>
            <a:pPr marL="171450" indent="-171450">
              <a:buFontTx/>
              <a:buChar char="-"/>
            </a:pPr>
            <a:r>
              <a:rPr lang="de-DE" baseline="0" dirty="0" smtClean="0"/>
              <a:t>Kommen Ihnen solche Bilder bekannt vor?</a:t>
            </a:r>
          </a:p>
          <a:p>
            <a:pPr marL="171450" indent="-171450">
              <a:buFontTx/>
              <a:buChar char="-"/>
            </a:pPr>
            <a:r>
              <a:rPr lang="de-DE" baseline="0" dirty="0" smtClean="0"/>
              <a:t>Fast jeder hat bereits eine solche Struktur erzeugt. Ob für Haus-, Bachelor-, Master- oder Doktorarbeit. Vermutlich sind auch alle irgendwie damit klar gekommen. Ich war selber überrascht. Obwohl wir in diesem Seminar über Versionsverwaltung geschrieben haben, haben wir beim Erarbeiten der Arbeit keine Versionsverwaltung verwendet. Und ich hätte mir an der ein oder anderen Stelle eine Versionsverwaltung gewünscht!</a:t>
            </a:r>
          </a:p>
        </p:txBody>
      </p:sp>
      <p:sp>
        <p:nvSpPr>
          <p:cNvPr id="4" name="Foliennummernplatzhalter 3"/>
          <p:cNvSpPr>
            <a:spLocks noGrp="1"/>
          </p:cNvSpPr>
          <p:nvPr>
            <p:ph type="sldNum" sz="quarter" idx="10"/>
          </p:nvPr>
        </p:nvSpPr>
        <p:spPr/>
        <p:txBody>
          <a:bodyPr/>
          <a:lstStyle/>
          <a:p>
            <a:fld id="{269F4C00-FE88-4296-AE19-2C7D870243C7}" type="slidenum">
              <a:rPr lang="de-DE" smtClean="0"/>
              <a:pPr/>
              <a:t>4</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Bevor wir uns</a:t>
            </a:r>
            <a:r>
              <a:rPr lang="de-DE" baseline="0" dirty="0" smtClean="0"/>
              <a:t> tiefer mit der Thematik beschäftigen, sollten wir uns zunächst klar machen, warum wir eine Versionsverwaltung benötigen und was Versionsverwaltung überhaupt ist</a:t>
            </a:r>
          </a:p>
          <a:p>
            <a:pPr marL="171450" indent="-171450">
              <a:buFontTx/>
              <a:buChar char="-"/>
            </a:pPr>
            <a:r>
              <a:rPr lang="de-DE" baseline="0" dirty="0" smtClean="0"/>
              <a:t>Beschäftigen wir uns zunächst mit der Frage, warum wir eine Versionsverwaltung überhaupt benötigen. Wir werden nachher noch die Vor und Nachteile genauer darstellen. Ich möchte Ihnen aber vorweg schon mal einen Eindruck davon verschaffen, was eine Versionsverwaltung für uns leisten kann.</a:t>
            </a:r>
          </a:p>
          <a:p>
            <a:pPr marL="171450" indent="-171450">
              <a:buFontTx/>
              <a:buChar char="-"/>
            </a:pPr>
            <a:r>
              <a:rPr lang="de-DE" baseline="0" dirty="0" smtClean="0"/>
              <a:t>Kommen Ihnen solche Bilder bekannt vor?</a:t>
            </a:r>
          </a:p>
          <a:p>
            <a:pPr marL="171450" indent="-171450">
              <a:buFontTx/>
              <a:buChar char="-"/>
            </a:pPr>
            <a:r>
              <a:rPr lang="de-DE" baseline="0" dirty="0" smtClean="0"/>
              <a:t>Fast jeder hat bereits eine solche Struktur erzeugt. Ob für Haus-, Bachelor-, Master- oder Doktorarbeit. Vermutlich sind auch alle irgendwie damit klar gekommen. Ich war selber überrascht. Obwohl wir in diesem Seminar über Versionsverwaltung geschrieben haben, haben wir beim Erarbeiten der Arbeit keine Versionsverwaltung verwendet. Und ich hätte mir an der ein oder anderen Stelle eine Versionsverwaltung gewünscht!</a:t>
            </a:r>
          </a:p>
        </p:txBody>
      </p:sp>
      <p:sp>
        <p:nvSpPr>
          <p:cNvPr id="4" name="Foliennummernplatzhalter 3"/>
          <p:cNvSpPr>
            <a:spLocks noGrp="1"/>
          </p:cNvSpPr>
          <p:nvPr>
            <p:ph type="sldNum" sz="quarter" idx="10"/>
          </p:nvPr>
        </p:nvSpPr>
        <p:spPr/>
        <p:txBody>
          <a:bodyPr/>
          <a:lstStyle/>
          <a:p>
            <a:fld id="{269F4C00-FE88-4296-AE19-2C7D870243C7}" type="slidenum">
              <a:rPr lang="de-DE" smtClean="0"/>
              <a:pPr/>
              <a:t>5</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baseline="0" dirty="0" smtClean="0"/>
              <a:t>Mit einem Versionsverwaltungssystem würde das Ganze so aussehen! Und trotzdem habe ich alle älteren Versionen der Dokumente zur Verfügung!</a:t>
            </a:r>
          </a:p>
          <a:p>
            <a:pPr marL="171450" indent="-171450">
              <a:buFontTx/>
              <a:buChar char="-"/>
            </a:pPr>
            <a:r>
              <a:rPr lang="de-DE" baseline="0" dirty="0" smtClean="0"/>
              <a:t>Ich sage, deutlich übersichtlicher, damit lässt sich besser arbeiten!</a:t>
            </a:r>
          </a:p>
        </p:txBody>
      </p:sp>
      <p:sp>
        <p:nvSpPr>
          <p:cNvPr id="4" name="Foliennummernplatzhalter 3"/>
          <p:cNvSpPr>
            <a:spLocks noGrp="1"/>
          </p:cNvSpPr>
          <p:nvPr>
            <p:ph type="sldNum" sz="quarter" idx="10"/>
          </p:nvPr>
        </p:nvSpPr>
        <p:spPr/>
        <p:txBody>
          <a:bodyPr/>
          <a:lstStyle/>
          <a:p>
            <a:fld id="{269F4C00-FE88-4296-AE19-2C7D870243C7}" type="slidenum">
              <a:rPr lang="de-DE" smtClean="0"/>
              <a:pPr/>
              <a:t>6</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smtClean="0"/>
              <a:t>Was</a:t>
            </a:r>
            <a:r>
              <a:rPr lang="de-DE" baseline="0" dirty="0" smtClean="0"/>
              <a:t> ist. Bzw. was macht also so eine Versionsverwaltung?</a:t>
            </a:r>
          </a:p>
          <a:p>
            <a:pPr marL="171450" indent="-171450">
              <a:buFontTx/>
              <a:buChar char="-"/>
            </a:pPr>
            <a:r>
              <a:rPr lang="de-DE" dirty="0" smtClean="0"/>
              <a:t>Eine Versionsverwaltung verfolgt,</a:t>
            </a:r>
            <a:r>
              <a:rPr lang="de-DE" baseline="0" dirty="0" smtClean="0"/>
              <a:t> verwaltet und versioniert die Dateien, die darin gespeichert werden</a:t>
            </a:r>
          </a:p>
          <a:p>
            <a:pPr marL="171450" indent="-171450">
              <a:buFontTx/>
              <a:buChar char="-"/>
            </a:pPr>
            <a:r>
              <a:rPr lang="de-DE" baseline="0" dirty="0" smtClean="0"/>
              <a:t>So kann man den Werdegang einer Datei zurückverfolgen und bei Bedarf auf ältere Dateien zurückkehren</a:t>
            </a:r>
          </a:p>
          <a:p>
            <a:pPr marL="171450" indent="-171450">
              <a:buFontTx/>
              <a:buChar char="-"/>
            </a:pPr>
            <a:r>
              <a:rPr lang="de-DE" baseline="0" dirty="0" smtClean="0"/>
              <a:t>Im Kontext der Versionsverwaltung existieren einige Fachbegriffe die wir zunächst definieren müssen.</a:t>
            </a:r>
            <a:endParaRPr lang="de-DE" dirty="0"/>
          </a:p>
        </p:txBody>
      </p:sp>
      <p:sp>
        <p:nvSpPr>
          <p:cNvPr id="4" name="Foliennummernplatzhalter 3"/>
          <p:cNvSpPr>
            <a:spLocks noGrp="1"/>
          </p:cNvSpPr>
          <p:nvPr>
            <p:ph type="sldNum" sz="quarter" idx="10"/>
          </p:nvPr>
        </p:nvSpPr>
        <p:spPr/>
        <p:txBody>
          <a:bodyPr/>
          <a:lstStyle/>
          <a:p>
            <a:fld id="{269F4C00-FE88-4296-AE19-2C7D870243C7}" type="slidenum">
              <a:rPr lang="de-DE" smtClean="0"/>
              <a:pPr/>
              <a:t>7</a:t>
            </a:fld>
            <a:endParaRPr lang="de-DE" dirty="0"/>
          </a:p>
        </p:txBody>
      </p:sp>
    </p:spTree>
    <p:extLst>
      <p:ext uri="{BB962C8B-B14F-4D97-AF65-F5344CB8AC3E}">
        <p14:creationId xmlns:p14="http://schemas.microsoft.com/office/powerpoint/2010/main" val="2340969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8</a:t>
            </a:fld>
            <a:endParaRPr lang="de-DE" dirty="0"/>
          </a:p>
        </p:txBody>
      </p:sp>
    </p:spTree>
    <p:extLst>
      <p:ext uri="{BB962C8B-B14F-4D97-AF65-F5344CB8AC3E}">
        <p14:creationId xmlns:p14="http://schemas.microsoft.com/office/powerpoint/2010/main" val="657906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endParaRPr lang="de-DE" baseline="0" dirty="0" smtClean="0"/>
          </a:p>
        </p:txBody>
      </p:sp>
      <p:sp>
        <p:nvSpPr>
          <p:cNvPr id="4" name="Foliennummernplatzhalter 3"/>
          <p:cNvSpPr>
            <a:spLocks noGrp="1"/>
          </p:cNvSpPr>
          <p:nvPr>
            <p:ph type="sldNum" sz="quarter" idx="10"/>
          </p:nvPr>
        </p:nvSpPr>
        <p:spPr/>
        <p:txBody>
          <a:bodyPr/>
          <a:lstStyle/>
          <a:p>
            <a:fld id="{269F4C00-FE88-4296-AE19-2C7D870243C7}" type="slidenum">
              <a:rPr lang="de-DE" smtClean="0"/>
              <a:pPr/>
              <a:t>9</a:t>
            </a:fld>
            <a:endParaRPr lang="de-DE" dirty="0"/>
          </a:p>
        </p:txBody>
      </p:sp>
    </p:spTree>
    <p:extLst>
      <p:ext uri="{BB962C8B-B14F-4D97-AF65-F5344CB8AC3E}">
        <p14:creationId xmlns:p14="http://schemas.microsoft.com/office/powerpoint/2010/main" val="820881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RCO title 1">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lvl1pPr>
              <a:defRPr>
                <a:solidFill>
                  <a:schemeClr val="tx1"/>
                </a:solidFill>
              </a:defRPr>
            </a:lvl1p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7" y="1601837"/>
            <a:ext cx="6816725"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Rotis SemiSans</a:t>
            </a:r>
          </a:p>
        </p:txBody>
      </p:sp>
      <p:sp>
        <p:nvSpPr>
          <p:cNvPr id="8"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801118350"/>
      </p:ext>
    </p:extLst>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ERCO picture 4">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8" name="Bildplatzhalter 14"/>
          <p:cNvSpPr>
            <a:spLocks noGrp="1"/>
          </p:cNvSpPr>
          <p:nvPr>
            <p:ph type="pic" sz="quarter" idx="17"/>
          </p:nvPr>
        </p:nvSpPr>
        <p:spPr>
          <a:xfrm>
            <a:off x="174628" y="3192598"/>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9" name="Bildplatzhalter 14"/>
          <p:cNvSpPr>
            <a:spLocks noGrp="1"/>
          </p:cNvSpPr>
          <p:nvPr>
            <p:ph type="pic" sz="quarter" idx="18"/>
          </p:nvPr>
        </p:nvSpPr>
        <p:spPr>
          <a:xfrm>
            <a:off x="176213"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1746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7" name="Bildplatzhalter 14"/>
          <p:cNvSpPr>
            <a:spLocks noGrp="1"/>
          </p:cNvSpPr>
          <p:nvPr>
            <p:ph type="pic" sz="quarter" idx="23"/>
          </p:nvPr>
        </p:nvSpPr>
        <p:spPr>
          <a:xfrm>
            <a:off x="48355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8" name="Bildplatzhalter 14"/>
          <p:cNvSpPr>
            <a:spLocks noGrp="1"/>
          </p:cNvSpPr>
          <p:nvPr>
            <p:ph type="pic" sz="quarter" idx="24"/>
          </p:nvPr>
        </p:nvSpPr>
        <p:spPr>
          <a:xfrm>
            <a:off x="4835527" y="3192598"/>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9" name="Bildplatzhalter 14"/>
          <p:cNvSpPr>
            <a:spLocks noGrp="1"/>
          </p:cNvSpPr>
          <p:nvPr>
            <p:ph type="pic" sz="quarter" idx="25"/>
          </p:nvPr>
        </p:nvSpPr>
        <p:spPr>
          <a:xfrm>
            <a:off x="4835525"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33" name="Textplatzhalter 3"/>
          <p:cNvSpPr>
            <a:spLocks noGrp="1"/>
          </p:cNvSpPr>
          <p:nvPr>
            <p:ph type="body" sz="quarter" idx="29"/>
          </p:nvPr>
        </p:nvSpPr>
        <p:spPr>
          <a:xfrm>
            <a:off x="7165975" y="473237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2" name="Textplatzhalter 3"/>
          <p:cNvSpPr>
            <a:spLocks noGrp="1"/>
          </p:cNvSpPr>
          <p:nvPr>
            <p:ph type="body" sz="quarter" idx="30"/>
          </p:nvPr>
        </p:nvSpPr>
        <p:spPr>
          <a:xfrm>
            <a:off x="7164388" y="314616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1" name="Textplatzhalter 3"/>
          <p:cNvSpPr>
            <a:spLocks noGrp="1"/>
          </p:cNvSpPr>
          <p:nvPr>
            <p:ph type="body" sz="quarter" idx="26"/>
          </p:nvPr>
        </p:nvSpPr>
        <p:spPr>
          <a:xfrm>
            <a:off x="7165975" y="1556829"/>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30" name="Textplatzhalter 3"/>
          <p:cNvSpPr>
            <a:spLocks noGrp="1"/>
          </p:cNvSpPr>
          <p:nvPr>
            <p:ph type="body" sz="quarter" idx="28"/>
          </p:nvPr>
        </p:nvSpPr>
        <p:spPr>
          <a:xfrm>
            <a:off x="2506663" y="473237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9" name="Textplatzhalter 3"/>
          <p:cNvSpPr>
            <a:spLocks noGrp="1"/>
          </p:cNvSpPr>
          <p:nvPr>
            <p:ph type="body" sz="quarter" idx="27"/>
          </p:nvPr>
        </p:nvSpPr>
        <p:spPr>
          <a:xfrm>
            <a:off x="2505075" y="3146162"/>
            <a:ext cx="215741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8" name="Textplatzhalter 3"/>
          <p:cNvSpPr>
            <a:spLocks noGrp="1"/>
          </p:cNvSpPr>
          <p:nvPr>
            <p:ph type="body" sz="quarter" idx="22"/>
          </p:nvPr>
        </p:nvSpPr>
        <p:spPr>
          <a:xfrm>
            <a:off x="2505075" y="1556829"/>
            <a:ext cx="2157412" cy="1464000"/>
          </a:xfrm>
          <a:prstGeom prst="rect">
            <a:avLst/>
          </a:prstGeom>
        </p:spPr>
        <p:txBody>
          <a:bodyPr lIns="0" tIns="0" rIns="0" bIns="0"/>
          <a:lstStyle>
            <a:lvl1pPr marL="0" indent="0">
              <a:lnSpc>
                <a:spcPts val="2000"/>
              </a:lnSpc>
              <a:buSzPct val="50000"/>
              <a:buFont typeface="Symbol" panose="05050102010706020507" pitchFamily="18" charset="2"/>
              <a:buNone/>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sz="1600">
                <a:solidFill>
                  <a:schemeClr val="tx1"/>
                </a:solidFill>
                <a:latin typeface="Rotis SemiSans" pitchFamily="34" charset="0"/>
              </a:defRPr>
            </a:lvl4pPr>
            <a:lvl5pP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p:txBody>
      </p:sp>
      <p:sp>
        <p:nvSpPr>
          <p:cNvPr id="25"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26"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397058550"/>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RCO picture 5">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6" name="Textplatzhalter 3"/>
          <p:cNvSpPr>
            <a:spLocks noGrp="1"/>
          </p:cNvSpPr>
          <p:nvPr>
            <p:ph type="body" sz="quarter" idx="22"/>
          </p:nvPr>
        </p:nvSpPr>
        <p:spPr>
          <a:xfrm>
            <a:off x="2505076" y="1556829"/>
            <a:ext cx="6816725" cy="4639543"/>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1" name="Bildplatzhalter 14"/>
          <p:cNvSpPr>
            <a:spLocks noGrp="1"/>
          </p:cNvSpPr>
          <p:nvPr>
            <p:ph type="pic" sz="quarter" idx="19"/>
          </p:nvPr>
        </p:nvSpPr>
        <p:spPr>
          <a:xfrm>
            <a:off x="17462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3066833893"/>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RCO picture 6">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9" name="Bildplatzhalter 14"/>
          <p:cNvSpPr>
            <a:spLocks noGrp="1"/>
          </p:cNvSpPr>
          <p:nvPr>
            <p:ph type="pic" sz="quarter" idx="18"/>
          </p:nvPr>
        </p:nvSpPr>
        <p:spPr>
          <a:xfrm>
            <a:off x="2505075"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dirty="0"/>
          </a:p>
        </p:txBody>
      </p:sp>
      <p:sp>
        <p:nvSpPr>
          <p:cNvPr id="8" name="Bildplatzhalter 14"/>
          <p:cNvSpPr>
            <a:spLocks noGrp="1"/>
          </p:cNvSpPr>
          <p:nvPr>
            <p:ph type="pic" sz="quarter" idx="17"/>
          </p:nvPr>
        </p:nvSpPr>
        <p:spPr>
          <a:xfrm>
            <a:off x="2505076" y="3192734"/>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2505075" y="1603265"/>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3" name="Textplatzhalter 3"/>
          <p:cNvSpPr>
            <a:spLocks noGrp="1"/>
          </p:cNvSpPr>
          <p:nvPr>
            <p:ph type="body" sz="quarter" idx="29"/>
          </p:nvPr>
        </p:nvSpPr>
        <p:spPr>
          <a:xfrm>
            <a:off x="4835525"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50825">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5" name="Textplatzhalter 3"/>
          <p:cNvSpPr>
            <a:spLocks noGrp="1"/>
          </p:cNvSpPr>
          <p:nvPr>
            <p:ph type="body" sz="quarter" idx="30"/>
          </p:nvPr>
        </p:nvSpPr>
        <p:spPr>
          <a:xfrm>
            <a:off x="4835527" y="3146162"/>
            <a:ext cx="4486275"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20" name="Textplatzhalter 3"/>
          <p:cNvSpPr>
            <a:spLocks noGrp="1"/>
          </p:cNvSpPr>
          <p:nvPr>
            <p:ph type="body" sz="quarter" idx="26"/>
          </p:nvPr>
        </p:nvSpPr>
        <p:spPr>
          <a:xfrm>
            <a:off x="4835525" y="1556829"/>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2"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4"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650229500"/>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RCO picture 7">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23" name="Textplatzhalter 3"/>
          <p:cNvSpPr>
            <a:spLocks noGrp="1"/>
          </p:cNvSpPr>
          <p:nvPr>
            <p:ph type="body" sz="quarter" idx="29"/>
          </p:nvPr>
        </p:nvSpPr>
        <p:spPr>
          <a:xfrm>
            <a:off x="4835525"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2" name="Bildplatzhalter 14"/>
          <p:cNvSpPr>
            <a:spLocks noGrp="1"/>
          </p:cNvSpPr>
          <p:nvPr>
            <p:ph type="pic" sz="quarter" idx="30"/>
          </p:nvPr>
        </p:nvSpPr>
        <p:spPr>
          <a:xfrm>
            <a:off x="4833938" y="1601838"/>
            <a:ext cx="4487862" cy="3008326"/>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4" name="Textplatzhalter 3"/>
          <p:cNvSpPr>
            <a:spLocks noGrp="1"/>
          </p:cNvSpPr>
          <p:nvPr>
            <p:ph type="body" sz="quarter" idx="31"/>
          </p:nvPr>
        </p:nvSpPr>
        <p:spPr>
          <a:xfrm>
            <a:off x="176213" y="4732372"/>
            <a:ext cx="4487862" cy="146400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a:defRPr>
                <a:solidFill>
                  <a:schemeClr val="tx1"/>
                </a:solidFill>
              </a:defRPr>
            </a:lvl4pPr>
            <a:lvl5pPr>
              <a:defRPr>
                <a:solidFill>
                  <a:schemeClr val="tx1"/>
                </a:solidFill>
              </a:defRPr>
            </a:lvl5pPr>
          </a:lstStyle>
          <a:p>
            <a:pPr lvl="0"/>
            <a:r>
              <a:rPr lang="de-DE" smtClean="0"/>
              <a:t>Textmasterformat bearbeiten</a:t>
            </a:r>
          </a:p>
          <a:p>
            <a:pPr lvl="1"/>
            <a:r>
              <a:rPr lang="de-DE" smtClean="0"/>
              <a:t>Zweite Ebene</a:t>
            </a:r>
          </a:p>
          <a:p>
            <a:pPr lvl="2"/>
            <a:r>
              <a:rPr lang="de-DE" smtClean="0"/>
              <a:t>Dritte Ebene</a:t>
            </a:r>
          </a:p>
        </p:txBody>
      </p:sp>
      <p:sp>
        <p:nvSpPr>
          <p:cNvPr id="11" name="Bildplatzhalter 14"/>
          <p:cNvSpPr>
            <a:spLocks noGrp="1"/>
          </p:cNvSpPr>
          <p:nvPr>
            <p:ph type="pic" sz="quarter" idx="19"/>
          </p:nvPr>
        </p:nvSpPr>
        <p:spPr>
          <a:xfrm>
            <a:off x="176213" y="1603265"/>
            <a:ext cx="4487862" cy="3006898"/>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5"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6"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82562043"/>
      </p:ext>
    </p:extLst>
  </p:cSld>
  <p:clrMapOvr>
    <a:masterClrMapping/>
  </p:clrMapOv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RCO picture 8">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27" name="Textplatzhalter 3"/>
          <p:cNvSpPr>
            <a:spLocks noGrp="1"/>
          </p:cNvSpPr>
          <p:nvPr>
            <p:ph type="body" sz="quarter" idx="35"/>
          </p:nvPr>
        </p:nvSpPr>
        <p:spPr>
          <a:xfrm>
            <a:off x="716597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794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8" name="Bildplatzhalter 14"/>
          <p:cNvSpPr>
            <a:spLocks noGrp="1"/>
          </p:cNvSpPr>
          <p:nvPr>
            <p:ph type="pic" sz="quarter" idx="34"/>
          </p:nvPr>
        </p:nvSpPr>
        <p:spPr>
          <a:xfrm>
            <a:off x="7162800"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6" name="Textplatzhalter 3"/>
          <p:cNvSpPr>
            <a:spLocks noGrp="1"/>
          </p:cNvSpPr>
          <p:nvPr>
            <p:ph type="body" sz="quarter" idx="30"/>
          </p:nvPr>
        </p:nvSpPr>
        <p:spPr>
          <a:xfrm>
            <a:off x="4835526"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794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7" name="Bildplatzhalter 14"/>
          <p:cNvSpPr>
            <a:spLocks noGrp="1"/>
          </p:cNvSpPr>
          <p:nvPr>
            <p:ph type="pic" sz="quarter" idx="33"/>
          </p:nvPr>
        </p:nvSpPr>
        <p:spPr>
          <a:xfrm>
            <a:off x="483552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5" name="Textplatzhalter 3"/>
          <p:cNvSpPr>
            <a:spLocks noGrp="1"/>
          </p:cNvSpPr>
          <p:nvPr>
            <p:ph type="body" sz="quarter" idx="36"/>
          </p:nvPr>
        </p:nvSpPr>
        <p:spPr>
          <a:xfrm>
            <a:off x="250507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6" name="Bildplatzhalter 14"/>
          <p:cNvSpPr>
            <a:spLocks noGrp="1"/>
          </p:cNvSpPr>
          <p:nvPr>
            <p:ph type="pic" sz="quarter" idx="32"/>
          </p:nvPr>
        </p:nvSpPr>
        <p:spPr>
          <a:xfrm>
            <a:off x="250507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24" name="Textplatzhalter 3"/>
          <p:cNvSpPr>
            <a:spLocks noGrp="1"/>
          </p:cNvSpPr>
          <p:nvPr>
            <p:ph type="body" sz="quarter" idx="37"/>
          </p:nvPr>
        </p:nvSpPr>
        <p:spPr>
          <a:xfrm>
            <a:off x="174625" y="3146162"/>
            <a:ext cx="2159000" cy="3050210"/>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5" name="Bildplatzhalter 14"/>
          <p:cNvSpPr>
            <a:spLocks noGrp="1"/>
          </p:cNvSpPr>
          <p:nvPr>
            <p:ph type="pic" sz="quarter" idx="19"/>
          </p:nvPr>
        </p:nvSpPr>
        <p:spPr>
          <a:xfrm>
            <a:off x="174625" y="1601837"/>
            <a:ext cx="2159000" cy="1418992"/>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4"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23"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598168662"/>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RCO title 2">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176215" y="1601837"/>
            <a:ext cx="9145587"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11"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2234703690"/>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RCO agenda">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8" name="Textplatzhalter 4"/>
          <p:cNvSpPr>
            <a:spLocks noGrp="1"/>
          </p:cNvSpPr>
          <p:nvPr>
            <p:ph type="body" sz="quarter" idx="17"/>
          </p:nvPr>
        </p:nvSpPr>
        <p:spPr>
          <a:xfrm>
            <a:off x="2505076" y="1556829"/>
            <a:ext cx="6816725" cy="4639543"/>
          </a:xfrm>
          <a:prstGeom prst="rect">
            <a:avLst/>
          </a:prstGeom>
        </p:spPr>
        <p:txBody>
          <a:bodyPr lIns="0" tIns="0" rIns="0" bIns="0"/>
          <a:lstStyle>
            <a:lvl1pPr marL="266700" indent="-266700">
              <a:lnSpc>
                <a:spcPts val="2000"/>
              </a:lnSpc>
              <a:defRPr sz="160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7"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11" name="Textfeld 10"/>
          <p:cNvSpPr txBox="1"/>
          <p:nvPr userDrawn="1"/>
        </p:nvSpPr>
        <p:spPr>
          <a:xfrm>
            <a:off x="2500793" y="779019"/>
            <a:ext cx="6823075" cy="221599"/>
          </a:xfrm>
          <a:prstGeom prst="rect">
            <a:avLst/>
          </a:prstGeom>
          <a:noFill/>
        </p:spPr>
        <p:txBody>
          <a:bodyPr wrap="square" lIns="0" tIns="0" rIns="0" bIns="0" rtlCol="0">
            <a:spAutoFit/>
          </a:bodyPr>
          <a:lstStyle/>
          <a:p>
            <a:r>
              <a:rPr lang="de-DE" b="1" dirty="0" smtClean="0">
                <a:latin typeface="Calibri" panose="020F0502020204030204" pitchFamily="34" charset="0"/>
              </a:rPr>
              <a:t>Agenda</a:t>
            </a:r>
            <a:endParaRPr lang="de-DE" b="1" dirty="0">
              <a:latin typeface="Calibri" panose="020F0502020204030204" pitchFamily="34" charset="0"/>
            </a:endParaRPr>
          </a:p>
        </p:txBody>
      </p:sp>
    </p:spTree>
    <p:extLst>
      <p:ext uri="{BB962C8B-B14F-4D97-AF65-F5344CB8AC3E}">
        <p14:creationId xmlns:p14="http://schemas.microsoft.com/office/powerpoint/2010/main" val="3515468581"/>
      </p:ext>
    </p:extLst>
  </p:cSld>
  <p:clrMapOvr>
    <a:masterClrMapping/>
  </p:clrMapOv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RCO text only">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1" name="Textplatzhalter 4"/>
          <p:cNvSpPr>
            <a:spLocks noGrp="1"/>
          </p:cNvSpPr>
          <p:nvPr>
            <p:ph type="body" sz="quarter" idx="17"/>
          </p:nvPr>
        </p:nvSpPr>
        <p:spPr>
          <a:xfrm>
            <a:off x="2505076" y="1556829"/>
            <a:ext cx="6816725" cy="4639543"/>
          </a:xfrm>
          <a:prstGeom prst="rect">
            <a:avLst/>
          </a:prstGeom>
        </p:spPr>
        <p:txBody>
          <a:bodyPr lIns="0" tIns="0" rIns="0" bIns="0"/>
          <a:lstStyle>
            <a:lvl1pPr marL="266700" indent="-266700">
              <a:lnSpc>
                <a:spcPts val="2000"/>
              </a:lnSpc>
              <a:defRPr sz="160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4"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3210455006"/>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RCO blank">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6"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a:t>
            </a:r>
            <a:r>
              <a:rPr lang="de-DE" dirty="0" err="1" smtClean="0"/>
              <a:t>Rotis</a:t>
            </a:r>
            <a:r>
              <a:rPr lang="de-DE" dirty="0" smtClean="0"/>
              <a:t> </a:t>
            </a:r>
            <a:r>
              <a:rPr lang="de-DE" dirty="0" err="1" smtClean="0"/>
              <a:t>SemiSans</a:t>
            </a:r>
            <a:endParaRPr lang="de-DE" dirty="0" smtClean="0"/>
          </a:p>
        </p:txBody>
      </p:sp>
      <p:sp>
        <p:nvSpPr>
          <p:cNvPr id="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7548929"/>
      </p:ext>
    </p:extLst>
  </p:cSld>
  <p:clrMapOvr>
    <a:masterClrMapping/>
  </p:clrMapOv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RCO dark">
    <p:spTree>
      <p:nvGrpSpPr>
        <p:cNvPr id="1" name=""/>
        <p:cNvGrpSpPr/>
        <p:nvPr/>
      </p:nvGrpSpPr>
      <p:grpSpPr>
        <a:xfrm>
          <a:off x="0" y="0"/>
          <a:ext cx="0" cy="0"/>
          <a:chOff x="0" y="0"/>
          <a:chExt cx="0" cy="0"/>
        </a:xfrm>
      </p:grpSpPr>
      <p:sp>
        <p:nvSpPr>
          <p:cNvPr id="8" name="Rectangle 85"/>
          <p:cNvSpPr>
            <a:spLocks noChangeArrowheads="1"/>
          </p:cNvSpPr>
          <p:nvPr userDrawn="1"/>
        </p:nvSpPr>
        <p:spPr bwMode="auto">
          <a:xfrm>
            <a:off x="0" y="585820"/>
            <a:ext cx="9501188" cy="6435693"/>
          </a:xfrm>
          <a:prstGeom prst="rect">
            <a:avLst/>
          </a:prstGeom>
          <a:solidFill>
            <a:schemeClr val="tx2"/>
          </a:solidFill>
          <a:ln w="0" cap="rnd">
            <a:noFill/>
            <a:prstDash val="sysDot"/>
            <a:miter lim="800000"/>
            <a:headEnd/>
            <a:tailEnd/>
          </a:ln>
          <a:effectLst/>
          <a:extLst/>
        </p:spPr>
        <p:txBody>
          <a:bodyPr wrap="none" anchor="ctr"/>
          <a:lstStyle/>
          <a:p>
            <a:endParaRPr lang="de-DE">
              <a:latin typeface="Rotis SemiSans" pitchFamily="34" charset="0"/>
            </a:endParaRPr>
          </a:p>
        </p:txBody>
      </p:sp>
      <p:sp>
        <p:nvSpPr>
          <p:cNvPr id="13" name="Foliennummernplatzhalter 12"/>
          <p:cNvSpPr>
            <a:spLocks noGrp="1"/>
          </p:cNvSpPr>
          <p:nvPr>
            <p:ph type="sldNum" sz="quarter" idx="13"/>
          </p:nvPr>
        </p:nvSpPr>
        <p:spPr/>
        <p:txBody>
          <a:bodyPr/>
          <a:lstStyle>
            <a:lvl1pPr>
              <a:defRPr>
                <a:solidFill>
                  <a:schemeClr val="bg1"/>
                </a:solidFill>
              </a:defRPr>
            </a:lvl1p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lvl1pPr>
              <a:defRPr>
                <a:solidFill>
                  <a:schemeClr val="bg1"/>
                </a:solidFill>
              </a:defRPr>
            </a:lvl1pPr>
          </a:lstStyle>
          <a:p>
            <a:r>
              <a:rPr lang="de-DE" smtClean="0"/>
              <a:t>Präsensveranstaltung / Autor: Marian Bartsch / 18.-19.01.2016</a:t>
            </a:r>
            <a:endParaRPr lang="de-DE" dirty="0" smtClean="0"/>
          </a:p>
        </p:txBody>
      </p:sp>
      <p:sp>
        <p:nvSpPr>
          <p:cNvPr id="5" name="Textplatzhalter 4"/>
          <p:cNvSpPr>
            <a:spLocks noGrp="1"/>
          </p:cNvSpPr>
          <p:nvPr>
            <p:ph type="body" sz="quarter" idx="17"/>
          </p:nvPr>
        </p:nvSpPr>
        <p:spPr>
          <a:xfrm>
            <a:off x="2505076" y="1556829"/>
            <a:ext cx="6816725" cy="4639543"/>
          </a:xfrm>
          <a:prstGeom prst="rect">
            <a:avLst/>
          </a:prstGeom>
        </p:spPr>
        <p:txBody>
          <a:bodyPr lIns="0" tIns="0" rIns="0" bIns="0"/>
          <a:lstStyle>
            <a:lvl1pPr marL="177800" indent="-177800">
              <a:lnSpc>
                <a:spcPts val="2000"/>
              </a:lnSpc>
              <a:defRPr sz="1600">
                <a:solidFill>
                  <a:schemeClr val="bg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bg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bg1"/>
                </a:solidFill>
                <a:latin typeface="Calibri" panose="020F050202020403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9"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bg1"/>
                </a:solidFill>
                <a:latin typeface="Calibri" panose="020F0502020204030204" pitchFamily="34" charset="0"/>
              </a:defRPr>
            </a:lvl1pPr>
          </a:lstStyle>
          <a:p>
            <a:pPr lvl="0"/>
            <a:r>
              <a:rPr lang="de-DE" smtClean="0"/>
              <a:t>SubSubheadline 20 Pt Rotis SemiSans</a:t>
            </a:r>
          </a:p>
        </p:txBody>
      </p:sp>
      <p:sp>
        <p:nvSpPr>
          <p:cNvPr id="11"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solidFill>
                  <a:schemeClr val="bg1"/>
                </a:solidFill>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855091549"/>
      </p:ext>
    </p:extLst>
  </p:cSld>
  <p:clrMapOvr>
    <a:masterClrMapping/>
  </p:clrMapOv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RCO picture 1">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7" y="1601837"/>
            <a:ext cx="6816725"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smtClean="0"/>
              <a:t>SubSubheadline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131085127"/>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RCO picture 2">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5" name="Bildplatzhalter 14"/>
          <p:cNvSpPr>
            <a:spLocks noGrp="1"/>
          </p:cNvSpPr>
          <p:nvPr>
            <p:ph type="pic" sz="quarter" idx="14"/>
          </p:nvPr>
        </p:nvSpPr>
        <p:spPr>
          <a:xfrm>
            <a:off x="2505078" y="1601837"/>
            <a:ext cx="4489449" cy="459453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Calibri" panose="020F0502020204030204" pitchFamily="34" charset="0"/>
              </a:defRPr>
            </a:lvl1pPr>
            <a:lvl2pPr marL="2667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2pPr>
            <a:lvl3pPr marL="5334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3pPr>
            <a:lvl4pPr marL="812800" indent="-279400">
              <a:lnSpc>
                <a:spcPts val="2000"/>
              </a:lnSpc>
              <a:buSzPct val="50000"/>
              <a:buFont typeface="Symbol" panose="05050102010706020507" pitchFamily="18" charset="2"/>
              <a:buChar char="-"/>
              <a:defRPr sz="1600">
                <a:solidFill>
                  <a:schemeClr val="tx1"/>
                </a:solidFill>
                <a:latin typeface="Calibri" panose="020F0502020204030204" pitchFamily="34" charset="0"/>
              </a:defRPr>
            </a:lvl4pPr>
            <a:lvl5pPr marL="1079500" indent="-266700">
              <a:lnSpc>
                <a:spcPts val="2000"/>
              </a:lnSpc>
              <a:buSzPct val="50000"/>
              <a:buFont typeface="Symbol" panose="05050102010706020507" pitchFamily="18" charset="2"/>
              <a:buChar char="-"/>
              <a:defRPr sz="1600">
                <a:solidFill>
                  <a:schemeClr val="tx1"/>
                </a:solidFill>
                <a:latin typeface="Calibri" panose="020F0502020204030204"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8"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Calibri" panose="020F0502020204030204" pitchFamily="34" charset="0"/>
              </a:defRPr>
            </a:lvl1pPr>
          </a:lstStyle>
          <a:p>
            <a:pPr lvl="0"/>
            <a:r>
              <a:rPr lang="de-DE" dirty="0" err="1" smtClean="0"/>
              <a:t>SubSubheadline</a:t>
            </a:r>
            <a:r>
              <a:rPr lang="de-DE" dirty="0" smtClean="0"/>
              <a:t> 20 Pt Rotis SemiSans</a:t>
            </a:r>
          </a:p>
        </p:txBody>
      </p:sp>
      <p:sp>
        <p:nvSpPr>
          <p:cNvPr id="9"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Calibri" panose="020F0502020204030204"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1980086123"/>
      </p:ext>
    </p:extLst>
  </p:cSld>
  <p:clrMapOvr>
    <a:masterClrMapping/>
  </p:clrMapOv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CO picture 3">
    <p:spTree>
      <p:nvGrpSpPr>
        <p:cNvPr id="1" name=""/>
        <p:cNvGrpSpPr/>
        <p:nvPr/>
      </p:nvGrpSpPr>
      <p:grpSpPr>
        <a:xfrm>
          <a:off x="0" y="0"/>
          <a:ext cx="0" cy="0"/>
          <a:chOff x="0" y="0"/>
          <a:chExt cx="0" cy="0"/>
        </a:xfrm>
      </p:grpSpPr>
      <p:sp>
        <p:nvSpPr>
          <p:cNvPr id="13" name="Foliennummernplatzhalter 12"/>
          <p:cNvSpPr>
            <a:spLocks noGrp="1"/>
          </p:cNvSpPr>
          <p:nvPr>
            <p:ph type="sldNum" sz="quarter" idx="13"/>
          </p:nvPr>
        </p:nvSpPr>
        <p:spPr/>
        <p:txBody>
          <a:bodyPr/>
          <a:lstStyle/>
          <a:p>
            <a:fld id="{2E430B67-9B8D-45F2-8BD0-7EEC5CABEC81}" type="slidenum">
              <a:rPr lang="de-DE" smtClean="0"/>
              <a:pPr/>
              <a:t>‹Nr.›</a:t>
            </a:fld>
            <a:endParaRPr lang="de-DE"/>
          </a:p>
        </p:txBody>
      </p:sp>
      <p:sp>
        <p:nvSpPr>
          <p:cNvPr id="2" name="Fußzeilenplatzhalter 1"/>
          <p:cNvSpPr>
            <a:spLocks noGrp="1"/>
          </p:cNvSpPr>
          <p:nvPr>
            <p:ph type="ftr" sz="quarter" idx="15"/>
          </p:nvPr>
        </p:nvSpPr>
        <p:spPr>
          <a:xfrm>
            <a:off x="2504284" y="6669703"/>
            <a:ext cx="6228715" cy="153220"/>
          </a:xfrm>
          <a:prstGeom prst="rect">
            <a:avLst/>
          </a:prstGeom>
        </p:spPr>
        <p:txBody>
          <a:bodyPr/>
          <a:lstStyle/>
          <a:p>
            <a:r>
              <a:rPr lang="de-DE" smtClean="0"/>
              <a:t>Präsensveranstaltung / Autor: Marian Bartsch / 18.-19.01.2016</a:t>
            </a:r>
            <a:endParaRPr lang="de-DE" dirty="0" smtClean="0"/>
          </a:p>
        </p:txBody>
      </p:sp>
      <p:sp>
        <p:nvSpPr>
          <p:cNvPr id="14" name="Bildplatzhalter 14"/>
          <p:cNvSpPr>
            <a:spLocks noGrp="1"/>
          </p:cNvSpPr>
          <p:nvPr>
            <p:ph type="pic" sz="quarter" idx="21"/>
          </p:nvPr>
        </p:nvSpPr>
        <p:spPr>
          <a:xfrm>
            <a:off x="7162800" y="4778807"/>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9" name="Bildplatzhalter 14"/>
          <p:cNvSpPr>
            <a:spLocks noGrp="1"/>
          </p:cNvSpPr>
          <p:nvPr>
            <p:ph type="pic" sz="quarter" idx="18"/>
          </p:nvPr>
        </p:nvSpPr>
        <p:spPr>
          <a:xfrm>
            <a:off x="4835525" y="4780505"/>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8" name="Bildplatzhalter 14"/>
          <p:cNvSpPr>
            <a:spLocks noGrp="1"/>
          </p:cNvSpPr>
          <p:nvPr>
            <p:ph type="pic" sz="quarter" idx="17"/>
          </p:nvPr>
        </p:nvSpPr>
        <p:spPr>
          <a:xfrm>
            <a:off x="2505075" y="4778807"/>
            <a:ext cx="2158999"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2" name="Bildplatzhalter 14"/>
          <p:cNvSpPr>
            <a:spLocks noGrp="1"/>
          </p:cNvSpPr>
          <p:nvPr>
            <p:ph type="pic" sz="quarter" idx="20"/>
          </p:nvPr>
        </p:nvSpPr>
        <p:spPr>
          <a:xfrm>
            <a:off x="7162800" y="3192734"/>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1" name="Bildplatzhalter 14"/>
          <p:cNvSpPr>
            <a:spLocks noGrp="1"/>
          </p:cNvSpPr>
          <p:nvPr>
            <p:ph type="pic" sz="quarter" idx="19"/>
          </p:nvPr>
        </p:nvSpPr>
        <p:spPr>
          <a:xfrm>
            <a:off x="7165975" y="1601838"/>
            <a:ext cx="2159000" cy="1417565"/>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15" name="Bildplatzhalter 14"/>
          <p:cNvSpPr>
            <a:spLocks noGrp="1"/>
          </p:cNvSpPr>
          <p:nvPr>
            <p:ph type="pic" sz="quarter" idx="14"/>
          </p:nvPr>
        </p:nvSpPr>
        <p:spPr>
          <a:xfrm>
            <a:off x="2505078" y="1601837"/>
            <a:ext cx="4489449" cy="3008326"/>
          </a:xfrm>
          <a:prstGeom prst="rect">
            <a:avLst/>
          </a:prstGeom>
          <a:solidFill>
            <a:schemeClr val="accent5"/>
          </a:solidFill>
        </p:spPr>
        <p:txBody>
          <a:bodyPr/>
          <a:lstStyle>
            <a:lvl1pPr>
              <a:defRPr>
                <a:latin typeface="Rotis SemiSans" pitchFamily="34" charset="0"/>
              </a:defRPr>
            </a:lvl1pPr>
          </a:lstStyle>
          <a:p>
            <a:r>
              <a:rPr lang="de-DE" smtClean="0"/>
              <a:t>Bild durch Klicken auf Symbol hinzufügen</a:t>
            </a:r>
            <a:endParaRPr lang="de-DE"/>
          </a:p>
        </p:txBody>
      </p:sp>
      <p:sp>
        <p:nvSpPr>
          <p:cNvPr id="4" name="Textplatzhalter 3"/>
          <p:cNvSpPr>
            <a:spLocks noGrp="1"/>
          </p:cNvSpPr>
          <p:nvPr>
            <p:ph type="body" sz="quarter" idx="16"/>
          </p:nvPr>
        </p:nvSpPr>
        <p:spPr>
          <a:xfrm>
            <a:off x="176214" y="1556829"/>
            <a:ext cx="2157412" cy="4639543"/>
          </a:xfrm>
          <a:prstGeom prst="rect">
            <a:avLst/>
          </a:prstGeom>
        </p:spPr>
        <p:txBody>
          <a:bodyPr lIns="0" tIns="0" rIns="0" bIns="0"/>
          <a:lstStyle>
            <a:lvl1pPr>
              <a:lnSpc>
                <a:spcPts val="2000"/>
              </a:lnSpc>
              <a:defRPr sz="1600" baseline="0">
                <a:solidFill>
                  <a:schemeClr val="tx1"/>
                </a:solidFill>
                <a:latin typeface="Rotis SemiSans" pitchFamily="34" charset="0"/>
              </a:defRPr>
            </a:lvl1pPr>
            <a:lvl2pPr marL="266700" indent="-266700">
              <a:lnSpc>
                <a:spcPts val="2000"/>
              </a:lnSpc>
              <a:buSzPct val="50000"/>
              <a:buFont typeface="Symbol" panose="05050102010706020507" pitchFamily="18" charset="2"/>
              <a:buChar char="-"/>
              <a:defRPr sz="1600">
                <a:solidFill>
                  <a:schemeClr val="tx1"/>
                </a:solidFill>
                <a:latin typeface="Rotis SemiSans" pitchFamily="34" charset="0"/>
              </a:defRPr>
            </a:lvl2pPr>
            <a:lvl3pPr marL="533400" indent="-266700">
              <a:lnSpc>
                <a:spcPts val="2000"/>
              </a:lnSpc>
              <a:buSzPct val="50000"/>
              <a:buFont typeface="Symbol" panose="05050102010706020507" pitchFamily="18" charset="2"/>
              <a:buChar char="-"/>
              <a:defRPr sz="1600">
                <a:solidFill>
                  <a:schemeClr val="tx1"/>
                </a:solidFill>
                <a:latin typeface="Rotis SemiSans" pitchFamily="34" charset="0"/>
              </a:defRPr>
            </a:lvl3pPr>
            <a:lvl4pPr marL="812800" indent="-279400">
              <a:lnSpc>
                <a:spcPts val="2000"/>
              </a:lnSpc>
              <a:buSzPct val="50000"/>
              <a:buFont typeface="Symbol" panose="05050102010706020507" pitchFamily="18" charset="2"/>
              <a:buChar char="-"/>
              <a:defRPr sz="1600">
                <a:solidFill>
                  <a:schemeClr val="tx1"/>
                </a:solidFill>
                <a:latin typeface="Rotis SemiSans" pitchFamily="34" charset="0"/>
              </a:defRPr>
            </a:lvl4pPr>
            <a:lvl5pPr marL="1079500" indent="-266700">
              <a:lnSpc>
                <a:spcPts val="2000"/>
              </a:lnSpc>
              <a:buSzPct val="50000"/>
              <a:buFont typeface="Symbol" panose="05050102010706020507" pitchFamily="18" charset="2"/>
              <a:buChar char="-"/>
              <a:defRPr sz="1600">
                <a:solidFill>
                  <a:schemeClr val="tx1"/>
                </a:solidFill>
                <a:latin typeface="Rotis SemiSans" pitchFamily="34" charset="0"/>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smtClean="0"/>
          </a:p>
        </p:txBody>
      </p:sp>
      <p:sp>
        <p:nvSpPr>
          <p:cNvPr id="16" name="Textplatzhalter 9"/>
          <p:cNvSpPr>
            <a:spLocks noGrp="1"/>
          </p:cNvSpPr>
          <p:nvPr>
            <p:ph type="body" sz="quarter" idx="11" hasCustomPrompt="1"/>
          </p:nvPr>
        </p:nvSpPr>
        <p:spPr>
          <a:xfrm>
            <a:off x="2503486" y="968744"/>
            <a:ext cx="6778626" cy="276971"/>
          </a:xfrm>
          <a:prstGeom prst="rect">
            <a:avLst/>
          </a:prstGeom>
        </p:spPr>
        <p:txBody>
          <a:bodyPr lIns="0" tIns="0" rIns="0" bIns="0" anchor="b"/>
          <a:lstStyle>
            <a:lvl1pPr>
              <a:defRPr sz="2000" baseline="0">
                <a:solidFill>
                  <a:schemeClr val="tx1"/>
                </a:solidFill>
                <a:latin typeface="Rotis SemiSans" pitchFamily="34" charset="0"/>
              </a:defRPr>
            </a:lvl1pPr>
          </a:lstStyle>
          <a:p>
            <a:pPr lvl="0"/>
            <a:r>
              <a:rPr lang="de-DE" smtClean="0"/>
              <a:t>SubSubheadline 20 Pt Rotis SemiSans</a:t>
            </a:r>
          </a:p>
        </p:txBody>
      </p:sp>
      <p:sp>
        <p:nvSpPr>
          <p:cNvPr id="17" name="Titel 2"/>
          <p:cNvSpPr>
            <a:spLocks noGrp="1"/>
          </p:cNvSpPr>
          <p:nvPr>
            <p:ph type="title" hasCustomPrompt="1"/>
          </p:nvPr>
        </p:nvSpPr>
        <p:spPr>
          <a:xfrm>
            <a:off x="2500313" y="698400"/>
            <a:ext cx="6781800" cy="282574"/>
          </a:xfrm>
          <a:prstGeom prst="rect">
            <a:avLst/>
          </a:prstGeom>
        </p:spPr>
        <p:txBody>
          <a:bodyPr lIns="0" tIns="0" rIns="0" bIns="0" anchor="b"/>
          <a:lstStyle>
            <a:lvl1pPr algn="l">
              <a:defRPr sz="2000" b="1" baseline="0">
                <a:latin typeface="Rotis SemiSans" pitchFamily="34" charset="0"/>
                <a:cs typeface="David" pitchFamily="34" charset="-79"/>
              </a:defRPr>
            </a:lvl1pPr>
          </a:lstStyle>
          <a:p>
            <a:r>
              <a:rPr lang="de-DE" dirty="0" smtClean="0"/>
              <a:t>Subheadline 20 Pt Rotis SemiSans fett</a:t>
            </a:r>
            <a:endParaRPr lang="de-DE" dirty="0"/>
          </a:p>
        </p:txBody>
      </p:sp>
    </p:spTree>
    <p:extLst>
      <p:ext uri="{BB962C8B-B14F-4D97-AF65-F5344CB8AC3E}">
        <p14:creationId xmlns:p14="http://schemas.microsoft.com/office/powerpoint/2010/main" val="704286476"/>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Rectangle 85"/>
          <p:cNvSpPr>
            <a:spLocks noChangeArrowheads="1"/>
          </p:cNvSpPr>
          <p:nvPr userDrawn="1"/>
        </p:nvSpPr>
        <p:spPr bwMode="auto">
          <a:xfrm>
            <a:off x="2505075" y="6438901"/>
            <a:ext cx="6998494" cy="581349"/>
          </a:xfrm>
          <a:prstGeom prst="rect">
            <a:avLst/>
          </a:prstGeom>
          <a:gradFill flip="none" rotWithShape="1">
            <a:gsLst>
              <a:gs pos="0">
                <a:schemeClr val="tx1">
                  <a:lumMod val="75000"/>
                  <a:lumOff val="25000"/>
                </a:schemeClr>
              </a:gs>
              <a:gs pos="45000">
                <a:schemeClr val="tx1">
                  <a:lumMod val="90000"/>
                  <a:lumOff val="10000"/>
                </a:schemeClr>
              </a:gs>
            </a:gsLst>
            <a:lin ang="0" scaled="1"/>
            <a:tileRect/>
          </a:gradFill>
          <a:ln w="0" cap="rnd">
            <a:noFill/>
            <a:prstDash val="sysDot"/>
            <a:miter lim="800000"/>
            <a:headEnd/>
            <a:tailEnd/>
          </a:ln>
          <a:effectLst/>
          <a:extLst/>
        </p:spPr>
        <p:txBody>
          <a:bodyPr wrap="none" anchor="ctr"/>
          <a:lstStyle/>
          <a:p>
            <a:pPr lvl="0"/>
            <a:endParaRPr lang="de-DE"/>
          </a:p>
        </p:txBody>
      </p:sp>
      <p:sp>
        <p:nvSpPr>
          <p:cNvPr id="55381" name="Rectangle 85"/>
          <p:cNvSpPr>
            <a:spLocks noChangeArrowheads="1"/>
          </p:cNvSpPr>
          <p:nvPr/>
        </p:nvSpPr>
        <p:spPr bwMode="auto">
          <a:xfrm>
            <a:off x="2381" y="1"/>
            <a:ext cx="9498807" cy="581349"/>
          </a:xfrm>
          <a:prstGeom prst="rect">
            <a:avLst/>
          </a:prstGeom>
          <a:gradFill flip="none" rotWithShape="1">
            <a:gsLst>
              <a:gs pos="0">
                <a:schemeClr val="tx1">
                  <a:lumMod val="10000"/>
                  <a:lumOff val="90000"/>
                </a:schemeClr>
              </a:gs>
              <a:gs pos="35000">
                <a:schemeClr val="tx1">
                  <a:lumMod val="75000"/>
                  <a:lumOff val="25000"/>
                </a:schemeClr>
              </a:gs>
              <a:gs pos="100000">
                <a:schemeClr val="tx1">
                  <a:lumMod val="90000"/>
                  <a:lumOff val="10000"/>
                </a:schemeClr>
              </a:gs>
            </a:gsLst>
            <a:lin ang="0" scaled="1"/>
            <a:tileRect/>
          </a:gradFill>
          <a:ln w="0" cap="rnd">
            <a:noFill/>
            <a:prstDash val="sysDot"/>
            <a:miter lim="800000"/>
            <a:headEnd/>
            <a:tailEnd/>
          </a:ln>
          <a:effectLst/>
          <a:extLst/>
        </p:spPr>
        <p:txBody>
          <a:bodyPr wrap="none" anchor="ctr"/>
          <a:lstStyle/>
          <a:p>
            <a:endParaRPr lang="de-DE">
              <a:latin typeface="Rotis SemiSans" pitchFamily="34" charset="0"/>
            </a:endParaRPr>
          </a:p>
        </p:txBody>
      </p:sp>
      <p:sp>
        <p:nvSpPr>
          <p:cNvPr id="3" name="Foliennummernplatzhalter 2"/>
          <p:cNvSpPr>
            <a:spLocks noGrp="1"/>
          </p:cNvSpPr>
          <p:nvPr>
            <p:ph type="sldNum" sz="quarter" idx="4"/>
          </p:nvPr>
        </p:nvSpPr>
        <p:spPr>
          <a:xfrm>
            <a:off x="8899048" y="6686684"/>
            <a:ext cx="434101" cy="175080"/>
          </a:xfrm>
          <a:prstGeom prst="rect">
            <a:avLst/>
          </a:prstGeom>
        </p:spPr>
        <p:txBody>
          <a:bodyPr vert="horz" lIns="0" tIns="0" rIns="0" bIns="0" rtlCol="0" anchor="b"/>
          <a:lstStyle>
            <a:lvl1pPr algn="r">
              <a:defRPr sz="1200">
                <a:solidFill>
                  <a:schemeClr val="bg1"/>
                </a:solidFill>
                <a:latin typeface="Rotis SemiSans" pitchFamily="34" charset="0"/>
              </a:defRPr>
            </a:lvl1pPr>
          </a:lstStyle>
          <a:p>
            <a:fld id="{2E430B67-9B8D-45F2-8BD0-7EEC5CABEC81}" type="slidenum">
              <a:rPr lang="de-DE" smtClean="0"/>
              <a:pPr/>
              <a:t>‹Nr.›</a:t>
            </a:fld>
            <a:endParaRPr lang="de-DE" dirty="0"/>
          </a:p>
        </p:txBody>
      </p:sp>
      <p:cxnSp>
        <p:nvCxnSpPr>
          <p:cNvPr id="7" name="Gerade Verbindung 6"/>
          <p:cNvCxnSpPr/>
          <p:nvPr/>
        </p:nvCxnSpPr>
        <p:spPr bwMode="auto">
          <a:xfrm>
            <a:off x="2381" y="0"/>
            <a:ext cx="0" cy="701992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Gerade Verbindung 8"/>
          <p:cNvCxnSpPr/>
          <p:nvPr/>
        </p:nvCxnSpPr>
        <p:spPr bwMode="auto">
          <a:xfrm>
            <a:off x="9496425" y="-1"/>
            <a:ext cx="0" cy="7019925"/>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Gerade Verbindung 9"/>
          <p:cNvCxnSpPr/>
          <p:nvPr/>
        </p:nvCxnSpPr>
        <p:spPr bwMode="auto">
          <a:xfrm flipH="1">
            <a:off x="1" y="7017543"/>
            <a:ext cx="9501187" cy="0"/>
          </a:xfrm>
          <a:prstGeom prst="line">
            <a:avLst/>
          </a:prstGeom>
          <a:noFill/>
          <a:ln w="9525" cap="flat" cmpd="sng" algn="ctr">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 Box 91"/>
          <p:cNvSpPr txBox="1">
            <a:spLocks noChangeArrowheads="1"/>
          </p:cNvSpPr>
          <p:nvPr userDrawn="1"/>
        </p:nvSpPr>
        <p:spPr bwMode="auto">
          <a:xfrm>
            <a:off x="2505075" y="-12337"/>
            <a:ext cx="6816725" cy="369332"/>
          </a:xfrm>
          <a:prstGeom prst="rect">
            <a:avLst/>
          </a:prstGeom>
          <a:noFill/>
          <a:ln>
            <a:noFill/>
          </a:ln>
          <a:effectLst/>
          <a:extLst/>
        </p:spPr>
        <p:txBody>
          <a:bodyPr wrap="square" lIns="0">
            <a:spAutoFit/>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de-DE" sz="1800" b="1" dirty="0" smtClean="0">
                <a:solidFill>
                  <a:schemeClr val="bg1"/>
                </a:solidFill>
                <a:latin typeface="Calibri" panose="020F0502020204030204" pitchFamily="34" charset="0"/>
              </a:rPr>
              <a:t>Versionsverwaltung mit Git</a:t>
            </a:r>
            <a:endParaRPr lang="de-DE" sz="1800" b="1" dirty="0">
              <a:solidFill>
                <a:schemeClr val="bg1"/>
              </a:solidFill>
              <a:latin typeface="Calibri" panose="020F0502020204030204" pitchFamily="34" charset="0"/>
            </a:endParaRPr>
          </a:p>
        </p:txBody>
      </p:sp>
      <p:sp>
        <p:nvSpPr>
          <p:cNvPr id="14" name="Rectangle 85"/>
          <p:cNvSpPr>
            <a:spLocks noChangeArrowheads="1"/>
          </p:cNvSpPr>
          <p:nvPr userDrawn="1"/>
        </p:nvSpPr>
        <p:spPr bwMode="auto">
          <a:xfrm>
            <a:off x="11007" y="6438902"/>
            <a:ext cx="2460327" cy="582611"/>
          </a:xfrm>
          <a:prstGeom prst="rect">
            <a:avLst/>
          </a:prstGeom>
          <a:gradFill flip="none" rotWithShape="1">
            <a:gsLst>
              <a:gs pos="0">
                <a:schemeClr val="tx1">
                  <a:lumMod val="10000"/>
                  <a:lumOff val="90000"/>
                </a:schemeClr>
              </a:gs>
              <a:gs pos="68000">
                <a:schemeClr val="tx1">
                  <a:lumMod val="50000"/>
                  <a:lumOff val="50000"/>
                </a:schemeClr>
              </a:gs>
              <a:gs pos="100000">
                <a:schemeClr val="tx1">
                  <a:lumMod val="75000"/>
                  <a:lumOff val="25000"/>
                </a:schemeClr>
              </a:gs>
            </a:gsLst>
            <a:lin ang="0" scaled="1"/>
            <a:tileRect/>
          </a:gradFill>
          <a:ln w="0" cap="rnd">
            <a:noFill/>
            <a:prstDash val="sysDot"/>
            <a:miter lim="800000"/>
            <a:headEnd/>
            <a:tailEnd/>
          </a:ln>
          <a:effectLst/>
          <a:extLst/>
        </p:spPr>
        <p:txBody>
          <a:bodyPr wrap="none" anchor="ctr"/>
          <a:lstStyle/>
          <a:p>
            <a:endParaRPr lang="de-DE">
              <a:latin typeface="Rotis SemiSans" pitchFamily="34" charset="0"/>
            </a:endParaRPr>
          </a:p>
        </p:txBody>
      </p:sp>
      <p:pic>
        <p:nvPicPr>
          <p:cNvPr id="13" name="Grafik 12"/>
          <p:cNvPicPr>
            <a:picLocks noChangeAspect="1"/>
          </p:cNvPicPr>
          <p:nvPr userDrawn="1"/>
        </p:nvPicPr>
        <p:blipFill>
          <a:blip r:embed="rId16">
            <a:extLst>
              <a:ext uri="{BEBA8EAE-BF5A-486C-A8C5-ECC9F3942E4B}">
                <a14:imgProps xmlns:a14="http://schemas.microsoft.com/office/drawing/2010/main">
                  <a14:imgLayer r:embed="rId17">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4431" y="3950"/>
            <a:ext cx="635794" cy="565151"/>
          </a:xfrm>
          <a:prstGeom prst="rect">
            <a:avLst/>
          </a:prstGeom>
        </p:spPr>
      </p:pic>
      <p:sp>
        <p:nvSpPr>
          <p:cNvPr id="15" name="Textfeld 14"/>
          <p:cNvSpPr txBox="1"/>
          <p:nvPr userDrawn="1"/>
        </p:nvSpPr>
        <p:spPr>
          <a:xfrm>
            <a:off x="129743" y="6497877"/>
            <a:ext cx="2262187" cy="461665"/>
          </a:xfrm>
          <a:prstGeom prst="rect">
            <a:avLst/>
          </a:prstGeom>
          <a:noFill/>
        </p:spPr>
        <p:txBody>
          <a:bodyPr wrap="square" lIns="0" tIns="0" rIns="0" bIns="0" rtlCol="0">
            <a:spAutoFit/>
          </a:bodyPr>
          <a:lstStyle/>
          <a:p>
            <a:pPr>
              <a:lnSpc>
                <a:spcPct val="100000"/>
              </a:lnSpc>
            </a:pPr>
            <a:r>
              <a:rPr lang="de-DE" sz="1000" b="1" dirty="0">
                <a:latin typeface="Calibri" panose="020F0502020204030204" pitchFamily="34" charset="0"/>
              </a:rPr>
              <a:t>Christian Nuetsa </a:t>
            </a:r>
            <a:r>
              <a:rPr lang="de-DE" sz="1000" b="1" dirty="0" err="1">
                <a:latin typeface="Calibri" panose="020F0502020204030204" pitchFamily="34" charset="0"/>
              </a:rPr>
              <a:t>Tayou</a:t>
            </a:r>
            <a:r>
              <a:rPr lang="de-DE" sz="1000" b="1" dirty="0">
                <a:latin typeface="Calibri" panose="020F0502020204030204" pitchFamily="34" charset="0"/>
              </a:rPr>
              <a:t> II, Marian </a:t>
            </a:r>
            <a:r>
              <a:rPr lang="de-DE" sz="1000" b="1" dirty="0" smtClean="0">
                <a:latin typeface="Calibri" panose="020F0502020204030204" pitchFamily="34" charset="0"/>
              </a:rPr>
              <a:t>Bartsch Fernuni </a:t>
            </a:r>
            <a:r>
              <a:rPr lang="de-DE" sz="1000" b="1" dirty="0">
                <a:latin typeface="Calibri" panose="020F0502020204030204" pitchFamily="34" charset="0"/>
              </a:rPr>
              <a:t>Hagen, Seminar 1915 / 19915 </a:t>
            </a:r>
            <a:r>
              <a:rPr lang="de-DE" sz="1000" b="1" dirty="0" smtClean="0">
                <a:latin typeface="Calibri" panose="020F0502020204030204" pitchFamily="34" charset="0"/>
              </a:rPr>
              <a:t>Präsenztag 18. Juni 2016</a:t>
            </a:r>
            <a:endParaRPr lang="de-DE" sz="1000" b="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9" r:id="rId1"/>
    <p:sldLayoutId id="2147483661" r:id="rId2"/>
    <p:sldLayoutId id="2147483671" r:id="rId3"/>
    <p:sldLayoutId id="2147483672" r:id="rId4"/>
    <p:sldLayoutId id="2147483674" r:id="rId5"/>
    <p:sldLayoutId id="2147483673"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Lst>
  <p:transition/>
  <p:timing>
    <p:tnLst>
      <p:par>
        <p:cTn id="1" dur="indefinite" restart="never" nodeType="tmRoot"/>
      </p:par>
    </p:tnLst>
  </p:timing>
  <p:hf hdr="0" ftr="0" dt="0"/>
  <p:txStyles>
    <p:titleStyle>
      <a:lvl1pPr algn="r" defTabSz="1266825" rtl="0" eaLnBrk="1" fontAlgn="base" hangingPunct="1">
        <a:lnSpc>
          <a:spcPts val="1600"/>
        </a:lnSpc>
        <a:spcBef>
          <a:spcPct val="0"/>
        </a:spcBef>
        <a:spcAft>
          <a:spcPct val="0"/>
        </a:spcAft>
        <a:defRPr sz="1600" b="1">
          <a:solidFill>
            <a:schemeClr val="tx1"/>
          </a:solidFill>
          <a:latin typeface="+mj-lt"/>
          <a:ea typeface="+mj-ea"/>
          <a:cs typeface="+mj-cs"/>
        </a:defRPr>
      </a:lvl1pPr>
      <a:lvl2pPr algn="r" defTabSz="1266825" rtl="0" eaLnBrk="1" fontAlgn="base" hangingPunct="1">
        <a:lnSpc>
          <a:spcPts val="1600"/>
        </a:lnSpc>
        <a:spcBef>
          <a:spcPct val="0"/>
        </a:spcBef>
        <a:spcAft>
          <a:spcPct val="0"/>
        </a:spcAft>
        <a:defRPr sz="1600" b="1">
          <a:solidFill>
            <a:schemeClr val="tx1"/>
          </a:solidFill>
          <a:latin typeface="Rotis SemiSans" pitchFamily="34" charset="0"/>
        </a:defRPr>
      </a:lvl2pPr>
      <a:lvl3pPr algn="r" defTabSz="1266825" rtl="0" eaLnBrk="1" fontAlgn="base" hangingPunct="1">
        <a:lnSpc>
          <a:spcPts val="1600"/>
        </a:lnSpc>
        <a:spcBef>
          <a:spcPct val="0"/>
        </a:spcBef>
        <a:spcAft>
          <a:spcPct val="0"/>
        </a:spcAft>
        <a:defRPr sz="1600" b="1">
          <a:solidFill>
            <a:schemeClr val="tx1"/>
          </a:solidFill>
          <a:latin typeface="Rotis SemiSans" pitchFamily="34" charset="0"/>
        </a:defRPr>
      </a:lvl3pPr>
      <a:lvl4pPr algn="r" defTabSz="1266825" rtl="0" eaLnBrk="1" fontAlgn="base" hangingPunct="1">
        <a:lnSpc>
          <a:spcPts val="1600"/>
        </a:lnSpc>
        <a:spcBef>
          <a:spcPct val="0"/>
        </a:spcBef>
        <a:spcAft>
          <a:spcPct val="0"/>
        </a:spcAft>
        <a:defRPr sz="1600" b="1">
          <a:solidFill>
            <a:schemeClr val="tx1"/>
          </a:solidFill>
          <a:latin typeface="Rotis SemiSans" pitchFamily="34" charset="0"/>
        </a:defRPr>
      </a:lvl4pPr>
      <a:lvl5pPr algn="r" defTabSz="1266825" rtl="0" eaLnBrk="1" fontAlgn="base" hangingPunct="1">
        <a:lnSpc>
          <a:spcPts val="1600"/>
        </a:lnSpc>
        <a:spcBef>
          <a:spcPct val="0"/>
        </a:spcBef>
        <a:spcAft>
          <a:spcPct val="0"/>
        </a:spcAft>
        <a:defRPr sz="1600" b="1">
          <a:solidFill>
            <a:schemeClr val="tx1"/>
          </a:solidFill>
          <a:latin typeface="Rotis SemiSans" pitchFamily="34" charset="0"/>
        </a:defRPr>
      </a:lvl5pPr>
      <a:lvl6pPr marL="457200" algn="r" defTabSz="1266825" rtl="0" eaLnBrk="1" fontAlgn="base" hangingPunct="1">
        <a:lnSpc>
          <a:spcPts val="1600"/>
        </a:lnSpc>
        <a:spcBef>
          <a:spcPct val="0"/>
        </a:spcBef>
        <a:spcAft>
          <a:spcPct val="0"/>
        </a:spcAft>
        <a:defRPr sz="1600" b="1">
          <a:solidFill>
            <a:schemeClr val="tx1"/>
          </a:solidFill>
          <a:latin typeface="Rotis SemiSans" pitchFamily="34" charset="0"/>
        </a:defRPr>
      </a:lvl6pPr>
      <a:lvl7pPr marL="914400" algn="r" defTabSz="1266825" rtl="0" eaLnBrk="1" fontAlgn="base" hangingPunct="1">
        <a:lnSpc>
          <a:spcPts val="1600"/>
        </a:lnSpc>
        <a:spcBef>
          <a:spcPct val="0"/>
        </a:spcBef>
        <a:spcAft>
          <a:spcPct val="0"/>
        </a:spcAft>
        <a:defRPr sz="1600" b="1">
          <a:solidFill>
            <a:schemeClr val="tx1"/>
          </a:solidFill>
          <a:latin typeface="Rotis SemiSans" pitchFamily="34" charset="0"/>
        </a:defRPr>
      </a:lvl7pPr>
      <a:lvl8pPr marL="1371600" algn="r" defTabSz="1266825" rtl="0" eaLnBrk="1" fontAlgn="base" hangingPunct="1">
        <a:lnSpc>
          <a:spcPts val="1600"/>
        </a:lnSpc>
        <a:spcBef>
          <a:spcPct val="0"/>
        </a:spcBef>
        <a:spcAft>
          <a:spcPct val="0"/>
        </a:spcAft>
        <a:defRPr sz="1600" b="1">
          <a:solidFill>
            <a:schemeClr val="tx1"/>
          </a:solidFill>
          <a:latin typeface="Rotis SemiSans" pitchFamily="34" charset="0"/>
        </a:defRPr>
      </a:lvl8pPr>
      <a:lvl9pPr marL="1828800" algn="r" defTabSz="1266825" rtl="0" eaLnBrk="1" fontAlgn="base" hangingPunct="1">
        <a:lnSpc>
          <a:spcPts val="1600"/>
        </a:lnSpc>
        <a:spcBef>
          <a:spcPct val="0"/>
        </a:spcBef>
        <a:spcAft>
          <a:spcPct val="0"/>
        </a:spcAft>
        <a:defRPr sz="1600" b="1">
          <a:solidFill>
            <a:schemeClr val="tx1"/>
          </a:solidFill>
          <a:latin typeface="Rotis SemiSans" pitchFamily="34" charset="0"/>
        </a:defRPr>
      </a:lvl9pPr>
    </p:titleStyle>
    <p:bodyStyle>
      <a:lvl1pPr algn="l" defTabSz="949325" rtl="0" eaLnBrk="1" fontAlgn="base" hangingPunct="1">
        <a:lnSpc>
          <a:spcPts val="1388"/>
        </a:lnSpc>
        <a:spcBef>
          <a:spcPct val="0"/>
        </a:spcBef>
        <a:spcAft>
          <a:spcPct val="0"/>
        </a:spcAft>
        <a:defRPr sz="1500">
          <a:solidFill>
            <a:schemeClr val="tx2"/>
          </a:solidFill>
          <a:latin typeface="+mn-lt"/>
          <a:ea typeface="+mn-ea"/>
          <a:cs typeface="+mn-cs"/>
        </a:defRPr>
      </a:lvl1pPr>
      <a:lvl2pPr marL="496888" indent="-163513" algn="l" defTabSz="949325" rtl="0" eaLnBrk="1" fontAlgn="base" hangingPunct="1">
        <a:spcBef>
          <a:spcPct val="20000"/>
        </a:spcBef>
        <a:spcAft>
          <a:spcPct val="0"/>
        </a:spcAft>
        <a:defRPr sz="1500">
          <a:solidFill>
            <a:schemeClr val="bg1"/>
          </a:solidFill>
          <a:latin typeface="+mn-lt"/>
        </a:defRPr>
      </a:lvl2pPr>
      <a:lvl3pPr marL="827088" indent="-163513" algn="l" defTabSz="949325" rtl="0" eaLnBrk="1" fontAlgn="base" hangingPunct="1">
        <a:spcBef>
          <a:spcPct val="20000"/>
        </a:spcBef>
        <a:spcAft>
          <a:spcPct val="0"/>
        </a:spcAft>
        <a:defRPr sz="1600">
          <a:solidFill>
            <a:schemeClr val="bg1"/>
          </a:solidFill>
          <a:latin typeface="+mn-lt"/>
        </a:defRPr>
      </a:lvl3pPr>
      <a:lvl4pPr marL="1177925" indent="-182563" algn="l" defTabSz="949325" rtl="0" eaLnBrk="1" fontAlgn="base" hangingPunct="1">
        <a:spcBef>
          <a:spcPct val="20000"/>
        </a:spcBef>
        <a:spcAft>
          <a:spcPct val="0"/>
        </a:spcAft>
        <a:defRPr sz="1600">
          <a:solidFill>
            <a:schemeClr val="bg1"/>
          </a:solidFill>
          <a:latin typeface="+mn-lt"/>
        </a:defRPr>
      </a:lvl4pPr>
      <a:lvl5pPr marL="1508125" indent="-161925" algn="l" defTabSz="949325" rtl="0" eaLnBrk="1" fontAlgn="base" hangingPunct="1">
        <a:spcBef>
          <a:spcPct val="20000"/>
        </a:spcBef>
        <a:spcAft>
          <a:spcPct val="0"/>
        </a:spcAft>
        <a:defRPr sz="700">
          <a:solidFill>
            <a:schemeClr val="bg1"/>
          </a:solidFill>
          <a:latin typeface="+mn-lt"/>
        </a:defRPr>
      </a:lvl5pPr>
      <a:lvl6pPr marL="1965325" indent="-161925" algn="l" defTabSz="949325" rtl="0" eaLnBrk="1" fontAlgn="base" hangingPunct="1">
        <a:spcBef>
          <a:spcPct val="20000"/>
        </a:spcBef>
        <a:spcAft>
          <a:spcPct val="0"/>
        </a:spcAft>
        <a:defRPr sz="700">
          <a:solidFill>
            <a:schemeClr val="bg1"/>
          </a:solidFill>
          <a:latin typeface="+mn-lt"/>
        </a:defRPr>
      </a:lvl6pPr>
      <a:lvl7pPr marL="2422525" indent="-161925" algn="l" defTabSz="949325" rtl="0" eaLnBrk="1" fontAlgn="base" hangingPunct="1">
        <a:spcBef>
          <a:spcPct val="20000"/>
        </a:spcBef>
        <a:spcAft>
          <a:spcPct val="0"/>
        </a:spcAft>
        <a:defRPr sz="700">
          <a:solidFill>
            <a:schemeClr val="bg1"/>
          </a:solidFill>
          <a:latin typeface="+mn-lt"/>
        </a:defRPr>
      </a:lvl7pPr>
      <a:lvl8pPr marL="2879725" indent="-161925" algn="l" defTabSz="949325" rtl="0" eaLnBrk="1" fontAlgn="base" hangingPunct="1">
        <a:spcBef>
          <a:spcPct val="20000"/>
        </a:spcBef>
        <a:spcAft>
          <a:spcPct val="0"/>
        </a:spcAft>
        <a:defRPr sz="700">
          <a:solidFill>
            <a:schemeClr val="bg1"/>
          </a:solidFill>
          <a:latin typeface="+mn-lt"/>
        </a:defRPr>
      </a:lvl8pPr>
      <a:lvl9pPr marL="3336925" indent="-161925" algn="l" defTabSz="949325" rtl="0" eaLnBrk="1" fontAlgn="base" hangingPunct="1">
        <a:spcBef>
          <a:spcPct val="20000"/>
        </a:spcBef>
        <a:spcAft>
          <a:spcPct val="0"/>
        </a:spcAft>
        <a:defRPr sz="700">
          <a:solidFill>
            <a:schemeClr val="bg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cristallin/git-project-seminar.git"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hyperlink" Target="http://de.gitready.com/beginner/2009/03/02/where-to-find-the-git-community.html" TargetMode="External"/><Relationship Id="rId2" Type="http://schemas.openxmlformats.org/officeDocument/2006/relationships/hyperlink" Target="https://www.kernel.org/pub/software/scm/git/docs/howto/maintain-git.html" TargetMode="Externa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r>
              <a:rPr lang="de-DE" dirty="0" smtClean="0"/>
              <a:t>Versionsverwaltung mit 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Seminarvortrag</a:t>
            </a:r>
            <a:endParaRPr lang="de-DE" dirty="0">
              <a:latin typeface="Calibri" panose="020F0502020204030204"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a:t>
            </a:fld>
            <a:endParaRPr lang="de-DE"/>
          </a:p>
        </p:txBody>
      </p:sp>
      <p:sp>
        <p:nvSpPr>
          <p:cNvPr id="6" name="Textfeld 5"/>
          <p:cNvSpPr txBox="1"/>
          <p:nvPr/>
        </p:nvSpPr>
        <p:spPr>
          <a:xfrm>
            <a:off x="2541318" y="6198172"/>
            <a:ext cx="1500411" cy="205184"/>
          </a:xfrm>
          <a:prstGeom prst="rect">
            <a:avLst/>
          </a:prstGeom>
          <a:noFill/>
        </p:spPr>
        <p:txBody>
          <a:bodyPr wrap="none" lIns="0" tIns="0" rIns="0" bIns="0" rtlCol="0">
            <a:spAutoFit/>
          </a:bodyPr>
          <a:lstStyle/>
          <a:p>
            <a:r>
              <a:rPr lang="de-DE" sz="1200" dirty="0"/>
              <a:t>Quelle: </a:t>
            </a:r>
            <a:r>
              <a:rPr lang="de-DE" sz="1200" dirty="0" smtClean="0"/>
              <a:t>www.git-scm.com</a:t>
            </a:r>
            <a:endParaRPr lang="de-DE" sz="1200" dirty="0"/>
          </a:p>
        </p:txBody>
      </p:sp>
      <p:pic>
        <p:nvPicPr>
          <p:cNvPr id="1032" name="Picture 8" descr="https://git-scm.com/images/branching-illustration@2x.png"/>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l="2131" r="2131"/>
          <a:stretch>
            <a:fillRect/>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96444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0" indent="0"/>
            <a:endParaRPr lang="de-DE" dirty="0" smtClean="0"/>
          </a:p>
          <a:p>
            <a:pPr marL="285750" indent="-285750">
              <a:buFontTx/>
              <a:buChar char="-"/>
            </a:pPr>
            <a:r>
              <a:rPr lang="de-DE" dirty="0" smtClean="0"/>
              <a:t>Der </a:t>
            </a:r>
            <a:r>
              <a:rPr lang="de-DE" dirty="0"/>
              <a:t>Master ist der Hauptentwicklungszweig einer </a:t>
            </a:r>
            <a:r>
              <a:rPr lang="de-DE" dirty="0" smtClean="0"/>
              <a:t>Versionskontrolle</a:t>
            </a:r>
          </a:p>
          <a:p>
            <a:pPr marL="285750" indent="-285750">
              <a:buFontTx/>
              <a:buChar char="-"/>
            </a:pPr>
            <a:endParaRPr lang="de-DE" dirty="0"/>
          </a:p>
          <a:p>
            <a:pPr marL="285750" indent="-285750">
              <a:buFontTx/>
              <a:buChar char="-"/>
            </a:pPr>
            <a:endParaRPr lang="de-DE" dirty="0" smtClean="0"/>
          </a:p>
          <a:p>
            <a:pPr marL="285750" indent="-285750">
              <a:buFontTx/>
              <a:buChar char="-"/>
            </a:pPr>
            <a:r>
              <a:rPr lang="de-DE" dirty="0" smtClean="0"/>
              <a:t>Ein </a:t>
            </a:r>
            <a:r>
              <a:rPr lang="de-DE" dirty="0"/>
              <a:t>Hauptentwicklungszweig ist ein </a:t>
            </a:r>
            <a:r>
              <a:rPr lang="de-DE" dirty="0" err="1"/>
              <a:t>Branch</a:t>
            </a:r>
            <a:r>
              <a:rPr lang="de-DE" dirty="0"/>
              <a:t> oder Zweig, der als Basis für jede neue Entwicklung verwendet wird. </a:t>
            </a:r>
          </a:p>
          <a:p>
            <a:pPr marL="0" indent="0"/>
            <a:endParaRPr lang="de-DE" dirty="0" smtClean="0"/>
          </a:p>
          <a:p>
            <a:pPr marL="0" indent="0"/>
            <a:endParaRPr lang="de-DE" dirty="0" smtClean="0"/>
          </a:p>
          <a:p>
            <a:pPr marL="0" indent="0"/>
            <a:endParaRPr lang="de-DE" dirty="0"/>
          </a:p>
          <a:p>
            <a:pPr marL="0" indent="0"/>
            <a:endParaRPr lang="de-DE" dirty="0"/>
          </a:p>
          <a:p>
            <a:pPr marL="285750" indent="-285750">
              <a:buFontTx/>
              <a:buChar char="-"/>
            </a:pPr>
            <a:r>
              <a:rPr lang="de-DE" dirty="0" err="1" smtClean="0"/>
              <a:t>Branch</a:t>
            </a:r>
            <a:r>
              <a:rPr lang="de-DE" dirty="0" smtClean="0"/>
              <a:t>: ermöglicht </a:t>
            </a:r>
            <a:r>
              <a:rPr lang="de-DE" dirty="0"/>
              <a:t>aus einem gemeinsamen Code die parallele Entwicklung von Features oder neuen </a:t>
            </a:r>
            <a:r>
              <a:rPr lang="de-DE" dirty="0" smtClean="0"/>
              <a:t>Funktionalitäten</a:t>
            </a:r>
          </a:p>
          <a:p>
            <a:pPr marL="285750" indent="-285750">
              <a:buFontTx/>
              <a:buChar char="-"/>
            </a:pPr>
            <a:endParaRPr lang="de-DE" dirty="0" smtClean="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10</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1924" y="2871259"/>
            <a:ext cx="2181225" cy="1095375"/>
          </a:xfrm>
          <a:prstGeom prst="rect">
            <a:avLst/>
          </a:prstGeom>
        </p:spPr>
      </p:pic>
      <p:pic>
        <p:nvPicPr>
          <p:cNvPr id="7" name="Grafik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23" y="4394108"/>
            <a:ext cx="2181225" cy="1771650"/>
          </a:xfrm>
          <a:prstGeom prst="rect">
            <a:avLst/>
          </a:prstGeom>
        </p:spPr>
      </p:pic>
    </p:spTree>
    <p:extLst>
      <p:ext uri="{BB962C8B-B14F-4D97-AF65-F5344CB8AC3E}">
        <p14:creationId xmlns:p14="http://schemas.microsoft.com/office/powerpoint/2010/main" val="605088706"/>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Remote </a:t>
            </a:r>
            <a:r>
              <a:rPr lang="de-DE" dirty="0" err="1"/>
              <a:t>Repositorys</a:t>
            </a:r>
            <a:r>
              <a:rPr lang="de-DE" dirty="0"/>
              <a:t> sind Verzeichnisse, die von einem externen Server gehostet </a:t>
            </a:r>
            <a:r>
              <a:rPr lang="de-DE" dirty="0" smtClean="0"/>
              <a:t>werden</a:t>
            </a:r>
          </a:p>
          <a:p>
            <a:pPr marL="0" indent="0"/>
            <a:endParaRPr lang="de-DE" dirty="0"/>
          </a:p>
          <a:p>
            <a:pPr marL="285750" indent="-285750">
              <a:buFontTx/>
              <a:buChar char="-"/>
            </a:pPr>
            <a:r>
              <a:rPr lang="de-DE" dirty="0"/>
              <a:t>Ein Tag ist eine Kopie vom Master und stellt eine Art Markierung dar. </a:t>
            </a:r>
            <a:endParaRPr lang="de-DE" dirty="0" smtClean="0"/>
          </a:p>
          <a:p>
            <a:pPr marL="0" indent="0"/>
            <a:endParaRPr lang="de-DE" dirty="0"/>
          </a:p>
          <a:p>
            <a:pPr marL="285750" indent="-285750">
              <a:buFontTx/>
              <a:buChar char="-"/>
            </a:pPr>
            <a:r>
              <a:rPr lang="de-DE" dirty="0"/>
              <a:t>Mit einem Code-</a:t>
            </a:r>
            <a:r>
              <a:rPr lang="de-DE" dirty="0" err="1"/>
              <a:t>Merge</a:t>
            </a:r>
            <a:r>
              <a:rPr lang="de-DE" dirty="0"/>
              <a:t> werden zwei Entwicklungszweige zusammengeführt. </a:t>
            </a:r>
            <a:endParaRPr lang="de-DE" dirty="0" smtClean="0"/>
          </a:p>
          <a:p>
            <a:pPr marL="0" indent="0"/>
            <a:endParaRPr lang="de-DE" dirty="0"/>
          </a:p>
          <a:p>
            <a:pPr marL="285750" indent="-285750">
              <a:buFontTx/>
              <a:buChar char="-"/>
            </a:pPr>
            <a:r>
              <a:rPr lang="de-DE" dirty="0"/>
              <a:t>Mit </a:t>
            </a:r>
            <a:r>
              <a:rPr lang="de-DE" dirty="0" err="1"/>
              <a:t>Checkout</a:t>
            </a:r>
            <a:r>
              <a:rPr lang="de-DE" dirty="0"/>
              <a:t> (auch Auschecken genannt) ist es möglich, zwischen verschiedenen </a:t>
            </a:r>
            <a:r>
              <a:rPr lang="de-DE" dirty="0" err="1"/>
              <a:t>Branches</a:t>
            </a:r>
            <a:r>
              <a:rPr lang="de-DE" dirty="0"/>
              <a:t> zu navigieren</a:t>
            </a:r>
            <a:r>
              <a:rPr lang="de-DE" dirty="0" smtClean="0"/>
              <a:t>.</a:t>
            </a:r>
          </a:p>
          <a:p>
            <a:pPr marL="0" indent="0"/>
            <a:endParaRPr lang="de-DE" dirty="0"/>
          </a:p>
          <a:p>
            <a:pPr marL="285750" indent="-285750">
              <a:buFontTx/>
              <a:buChar char="-"/>
            </a:pPr>
            <a:r>
              <a:rPr lang="de-DE" dirty="0"/>
              <a:t>Mit dem Commit, auch Revision genannt, werden Änderungen in das lokale Repository eingecheckt </a:t>
            </a:r>
          </a:p>
          <a:p>
            <a:pPr marL="285750" indent="-285750">
              <a:buFontTx/>
              <a:buChar char="-"/>
            </a:pPr>
            <a:endParaRPr lang="de-DE" dirty="0" smtClean="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11</a:t>
            </a:fld>
            <a:endParaRPr lang="de-DE"/>
          </a:p>
        </p:txBody>
      </p:sp>
    </p:spTree>
    <p:extLst>
      <p:ext uri="{BB962C8B-B14F-4D97-AF65-F5344CB8AC3E}">
        <p14:creationId xmlns:p14="http://schemas.microsoft.com/office/powerpoint/2010/main" val="316055789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Mit </a:t>
            </a:r>
            <a:r>
              <a:rPr lang="de-DE" dirty="0" err="1"/>
              <a:t>Fetch</a:t>
            </a:r>
            <a:r>
              <a:rPr lang="de-DE" dirty="0"/>
              <a:t> werden alle Änderungen vom Remote Repository heruntergeladen</a:t>
            </a:r>
            <a:r>
              <a:rPr lang="de-DE" dirty="0" smtClean="0"/>
              <a:t>.</a:t>
            </a:r>
          </a:p>
          <a:p>
            <a:pPr marL="0" indent="0"/>
            <a:endParaRPr lang="de-DE" dirty="0"/>
          </a:p>
          <a:p>
            <a:pPr marL="285750" indent="-285750">
              <a:buFontTx/>
              <a:buChar char="-"/>
            </a:pPr>
            <a:r>
              <a:rPr lang="de-DE" dirty="0"/>
              <a:t>Mit Pull wird ein lokales Repository mit den neuesten Änderungen zum Beispiel vom Remote Repository aktualisiert </a:t>
            </a:r>
            <a:endParaRPr lang="de-DE" dirty="0" smtClean="0"/>
          </a:p>
          <a:p>
            <a:pPr marL="0" indent="0"/>
            <a:endParaRPr lang="de-DE" dirty="0"/>
          </a:p>
          <a:p>
            <a:pPr marL="285750" indent="-285750">
              <a:buFontTx/>
              <a:buChar char="-"/>
            </a:pPr>
            <a:r>
              <a:rPr lang="de-DE" dirty="0"/>
              <a:t>Mit Push werden Änderungen in ein gemeinsam genutztes Repository (z.B. Master) </a:t>
            </a:r>
            <a:r>
              <a:rPr lang="de-DE" dirty="0" smtClean="0"/>
              <a:t>hochgeladen</a:t>
            </a:r>
          </a:p>
          <a:p>
            <a:pPr marL="0" indent="0"/>
            <a:endParaRPr lang="de-DE" dirty="0" smtClean="0"/>
          </a:p>
          <a:p>
            <a:pPr marL="285750" indent="-285750">
              <a:buFontTx/>
              <a:buChar char="-"/>
            </a:pPr>
            <a:r>
              <a:rPr lang="de-DE" dirty="0"/>
              <a:t>Pull Request - Code-Reviews vor dem Zusammenführen in den Hauptentwicklungszweig.</a:t>
            </a:r>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12</a:t>
            </a:fld>
            <a:endParaRPr lang="de-DE"/>
          </a:p>
        </p:txBody>
      </p:sp>
    </p:spTree>
    <p:extLst>
      <p:ext uri="{BB962C8B-B14F-4D97-AF65-F5344CB8AC3E}">
        <p14:creationId xmlns:p14="http://schemas.microsoft.com/office/powerpoint/2010/main" val="450141016"/>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493329"/>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t>2. 	Versionsverwaltungskonzepte und -systeme</a:t>
            </a:r>
            <a:r>
              <a:rPr lang="de-DE" dirty="0" smtClean="0">
                <a:latin typeface="Calibri" panose="020F0502020204030204" pitchFamily="34" charset="0"/>
              </a:rPr>
              <a:t>	</a:t>
            </a:r>
          </a:p>
          <a:p>
            <a:pPr defTabSz="180000">
              <a:spcAft>
                <a:spcPts val="600"/>
              </a:spcAft>
            </a:pPr>
            <a:r>
              <a:rPr lang="de-DE" dirty="0"/>
              <a:t>	</a:t>
            </a:r>
            <a:r>
              <a:rPr lang="de-DE" dirty="0" smtClean="0"/>
              <a:t>2.1		Zentrale Versionsverwaltung (CVCS)</a:t>
            </a:r>
          </a:p>
          <a:p>
            <a:pPr defTabSz="180000">
              <a:spcAft>
                <a:spcPts val="600"/>
              </a:spcAft>
            </a:pPr>
            <a:r>
              <a:rPr lang="de-DE" dirty="0"/>
              <a:t>	</a:t>
            </a:r>
            <a:r>
              <a:rPr lang="de-DE" dirty="0" smtClean="0"/>
              <a:t>2.2 	Verteilte </a:t>
            </a:r>
            <a:r>
              <a:rPr lang="de-DE" dirty="0"/>
              <a:t>Versionsverwaltung (DVCS)</a:t>
            </a:r>
            <a:endParaRPr lang="de-DE" dirty="0" smtClean="0"/>
          </a:p>
          <a:p>
            <a:pPr defTabSz="180000">
              <a:spcAft>
                <a:spcPts val="600"/>
              </a:spcAft>
            </a:pPr>
            <a:r>
              <a:rPr lang="de-DE" dirty="0"/>
              <a:t>	</a:t>
            </a:r>
            <a:r>
              <a:rPr lang="de-DE" dirty="0" smtClean="0"/>
              <a:t>2.3		SVN </a:t>
            </a:r>
            <a:r>
              <a:rPr lang="de-DE" dirty="0"/>
              <a:t>als CVCS </a:t>
            </a:r>
            <a:endParaRPr lang="de-DE" dirty="0" smtClean="0"/>
          </a:p>
          <a:p>
            <a:pPr defTabSz="180000">
              <a:spcAft>
                <a:spcPts val="600"/>
              </a:spcAft>
            </a:pPr>
            <a:r>
              <a:rPr lang="de-DE" dirty="0" smtClean="0"/>
              <a:t>	2.4		Git als DVCS</a:t>
            </a:r>
          </a:p>
          <a:p>
            <a:pPr defTabSz="180000">
              <a:spcAft>
                <a:spcPts val="600"/>
              </a:spcAft>
            </a:pPr>
            <a:r>
              <a:rPr lang="de-DE" dirty="0"/>
              <a:t>	2.5		Arbeitsprozesse von SVN und </a:t>
            </a:r>
            <a:r>
              <a:rPr lang="de-DE" dirty="0" smtClean="0"/>
              <a:t>Git</a:t>
            </a:r>
          </a:p>
          <a:p>
            <a:pPr defTabSz="180000">
              <a:spcAft>
                <a:spcPts val="600"/>
              </a:spcAft>
            </a:pPr>
            <a:r>
              <a:rPr lang="de-DE" b="1" dirty="0" smtClean="0">
                <a:solidFill>
                  <a:schemeClr val="accent2">
                    <a:lumMod val="90000"/>
                  </a:schemeClr>
                </a:solidFill>
              </a:rPr>
              <a:t>3.	Einsatz von </a:t>
            </a:r>
            <a:r>
              <a:rPr lang="de-DE" b="1" dirty="0" err="1" smtClean="0">
                <a:solidFill>
                  <a:schemeClr val="accent2">
                    <a:lumMod val="90000"/>
                  </a:schemeClr>
                </a:solidFill>
              </a:rPr>
              <a:t>Git</a:t>
            </a:r>
            <a:endParaRPr lang="de-DE" b="1" dirty="0" smtClean="0">
              <a:solidFill>
                <a:schemeClr val="accent2">
                  <a:lumMod val="90000"/>
                </a:schemeClr>
              </a:solidFill>
            </a:endParaRPr>
          </a:p>
          <a:p>
            <a:pPr defTabSz="180000">
              <a:spcAft>
                <a:spcPts val="600"/>
              </a:spcAft>
            </a:pPr>
            <a:r>
              <a:rPr lang="de-DE" dirty="0" smtClean="0">
                <a:solidFill>
                  <a:schemeClr val="accent2">
                    <a:lumMod val="90000"/>
                  </a:schemeClr>
                </a:solidFill>
              </a:rPr>
              <a:t>	3.1 Installation von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3.2 Die Git-Kommandozeile</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3.3 </a:t>
            </a:r>
            <a:r>
              <a:rPr lang="de-DE" dirty="0">
                <a:solidFill>
                  <a:schemeClr val="accent2">
                    <a:lumMod val="90000"/>
                  </a:schemeClr>
                </a:solidFill>
              </a:rPr>
              <a:t>Grafische Benutzeroberflächen für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b="1" dirty="0" smtClean="0">
                <a:solidFill>
                  <a:schemeClr val="accent2">
                    <a:lumMod val="90000"/>
                  </a:schemeClr>
                </a:solidFill>
              </a:rPr>
              <a:t>4.	Git versus SVN</a:t>
            </a:r>
            <a:endParaRPr lang="de-DE" dirty="0" smtClean="0">
              <a:solidFill>
                <a:schemeClr val="accent2">
                  <a:lumMod val="90000"/>
                </a:schemeClr>
              </a:solidFill>
            </a:endParaRPr>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13</a:t>
            </a:fld>
            <a:endParaRPr lang="de-DE"/>
          </a:p>
        </p:txBody>
      </p:sp>
    </p:spTree>
    <p:extLst>
      <p:ext uri="{BB962C8B-B14F-4D97-AF65-F5344CB8AC3E}">
        <p14:creationId xmlns:p14="http://schemas.microsoft.com/office/powerpoint/2010/main" val="37752773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14</a:t>
            </a:fld>
            <a:endParaRPr lang="de-DE"/>
          </a:p>
        </p:txBody>
      </p:sp>
      <p:sp>
        <p:nvSpPr>
          <p:cNvPr id="8" name="Textplatzhalter 7"/>
          <p:cNvSpPr>
            <a:spLocks noGrp="1"/>
          </p:cNvSpPr>
          <p:nvPr>
            <p:ph type="body" sz="quarter" idx="16"/>
          </p:nvPr>
        </p:nvSpPr>
        <p:spPr/>
        <p:txBody>
          <a:bodyPr/>
          <a:lstStyle/>
          <a:p>
            <a:pPr marL="266700" indent="-266700">
              <a:spcAft>
                <a:spcPts val="600"/>
              </a:spcAft>
              <a:buFont typeface="+mj-lt"/>
              <a:buAutoNum type="arabicPeriod"/>
            </a:pPr>
            <a:r>
              <a:rPr lang="de-DE" sz="1400" dirty="0" smtClean="0"/>
              <a:t>Einmalige lokale Speicherung der </a:t>
            </a:r>
            <a:r>
              <a:rPr lang="de-DE" sz="1400" i="1" dirty="0" smtClean="0"/>
              <a:t>Repositories (R)</a:t>
            </a:r>
            <a:r>
              <a:rPr lang="de-DE" sz="1400" dirty="0" smtClean="0"/>
              <a:t> und </a:t>
            </a:r>
            <a:r>
              <a:rPr lang="de-DE" sz="1400" i="1" dirty="0" smtClean="0"/>
              <a:t>Working Directories (WD)</a:t>
            </a:r>
          </a:p>
          <a:p>
            <a:pPr marL="266700" indent="-266700">
              <a:spcAft>
                <a:spcPts val="600"/>
              </a:spcAft>
              <a:buFont typeface="+mj-lt"/>
              <a:buAutoNum type="arabicPeriod"/>
            </a:pPr>
            <a:r>
              <a:rPr lang="de-DE" sz="1400" i="1" dirty="0" smtClean="0"/>
              <a:t>WDx</a:t>
            </a:r>
            <a:r>
              <a:rPr lang="de-DE" sz="1400" dirty="0" smtClean="0"/>
              <a:t> und </a:t>
            </a:r>
            <a:r>
              <a:rPr lang="de-DE" sz="1400" i="1" dirty="0" smtClean="0"/>
              <a:t>Rx </a:t>
            </a:r>
            <a:r>
              <a:rPr lang="de-DE" sz="1400" dirty="0" smtClean="0"/>
              <a:t>liegen auf dem gleichen Computer</a:t>
            </a:r>
          </a:p>
          <a:p>
            <a:pPr marL="266700" indent="-266700">
              <a:spcAft>
                <a:spcPts val="600"/>
              </a:spcAft>
              <a:buFont typeface="+mj-lt"/>
              <a:buAutoNum type="arabicPeriod"/>
            </a:pPr>
            <a:r>
              <a:rPr lang="de-DE" sz="1400" dirty="0" smtClean="0"/>
              <a:t>Computer mit </a:t>
            </a:r>
            <a:r>
              <a:rPr lang="de-DE" sz="1400" i="1" dirty="0" smtClean="0"/>
              <a:t>LVCS</a:t>
            </a:r>
            <a:r>
              <a:rPr lang="de-DE" sz="1400" dirty="0" smtClean="0"/>
              <a:t> ist einziger Zugangspunkt</a:t>
            </a:r>
          </a:p>
          <a:p>
            <a:pPr marL="266700" indent="-266700">
              <a:spcAft>
                <a:spcPts val="600"/>
              </a:spcAft>
              <a:buFont typeface="+mj-lt"/>
              <a:buAutoNum type="arabicPeriod"/>
            </a:pPr>
            <a:r>
              <a:rPr lang="de-DE" sz="1400" dirty="0" smtClean="0"/>
              <a:t>Computerinterner </a:t>
            </a:r>
            <a:r>
              <a:rPr lang="de-DE" sz="1400" i="1" dirty="0" smtClean="0"/>
              <a:t>Commit</a:t>
            </a:r>
          </a:p>
          <a:p>
            <a:endParaRPr lang="de-DE" sz="1400" dirty="0" smtClean="0"/>
          </a:p>
          <a:p>
            <a:pPr marL="285750" indent="-285750">
              <a:buFontTx/>
              <a:buChar char="-"/>
            </a:pPr>
            <a:endParaRPr lang="de-DE" sz="1400" dirty="0"/>
          </a:p>
        </p:txBody>
      </p:sp>
      <p:sp>
        <p:nvSpPr>
          <p:cNvPr id="6" name="Textplatzhalter 5"/>
          <p:cNvSpPr>
            <a:spLocks noGrp="1"/>
          </p:cNvSpPr>
          <p:nvPr>
            <p:ph type="body" sz="quarter" idx="11"/>
          </p:nvPr>
        </p:nvSpPr>
        <p:spPr/>
        <p:txBody>
          <a:bodyPr/>
          <a:lstStyle/>
          <a:p>
            <a:r>
              <a:rPr lang="de-DE" dirty="0" smtClean="0"/>
              <a:t>Lokale </a:t>
            </a:r>
            <a:r>
              <a:rPr lang="de-DE" dirty="0"/>
              <a:t>Versionsverwaltung </a:t>
            </a:r>
            <a:r>
              <a:rPr lang="de-DE" dirty="0" smtClean="0"/>
              <a:t>(LVCS)</a:t>
            </a:r>
            <a:endParaRPr lang="de-DE" dirty="0"/>
          </a:p>
        </p:txBody>
      </p:sp>
      <p:sp>
        <p:nvSpPr>
          <p:cNvPr id="5" name="Titel 4"/>
          <p:cNvSpPr>
            <a:spLocks noGrp="1"/>
          </p:cNvSpPr>
          <p:nvPr>
            <p:ph type="title"/>
          </p:nvPr>
        </p:nvSpPr>
        <p:spPr/>
        <p:txBody>
          <a:bodyPr/>
          <a:lstStyle/>
          <a:p>
            <a:r>
              <a:rPr lang="de-DE" dirty="0"/>
              <a:t>Versionsverwaltungskonzepte und -systeme</a:t>
            </a:r>
          </a:p>
        </p:txBody>
      </p:sp>
      <p:sp>
        <p:nvSpPr>
          <p:cNvPr id="10" name="Rechteck 9"/>
          <p:cNvSpPr/>
          <p:nvPr/>
        </p:nvSpPr>
        <p:spPr bwMode="auto">
          <a:xfrm>
            <a:off x="3682314" y="2794629"/>
            <a:ext cx="4476750" cy="2064004"/>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Abgerundetes Rechteck 10"/>
          <p:cNvSpPr/>
          <p:nvPr/>
        </p:nvSpPr>
        <p:spPr bwMode="auto">
          <a:xfrm>
            <a:off x="3834712"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2" name="Abgerundetes Rechteck 11"/>
          <p:cNvSpPr/>
          <p:nvPr/>
        </p:nvSpPr>
        <p:spPr bwMode="auto">
          <a:xfrm>
            <a:off x="6958911"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3" name="Abgerundetes Rechteck 12"/>
          <p:cNvSpPr/>
          <p:nvPr/>
        </p:nvSpPr>
        <p:spPr bwMode="auto">
          <a:xfrm>
            <a:off x="5401573" y="346455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4" name="Abgerundetes Rechteck 13"/>
          <p:cNvSpPr/>
          <p:nvPr/>
        </p:nvSpPr>
        <p:spPr bwMode="auto">
          <a:xfrm>
            <a:off x="3925197"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5" name="Abgerundetes Rechteck 14"/>
          <p:cNvSpPr/>
          <p:nvPr/>
        </p:nvSpPr>
        <p:spPr bwMode="auto">
          <a:xfrm>
            <a:off x="3925991"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16" name="Abgerundetes Rechteck 15"/>
          <p:cNvSpPr/>
          <p:nvPr/>
        </p:nvSpPr>
        <p:spPr bwMode="auto">
          <a:xfrm>
            <a:off x="3929166"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17" name="Abgerundetes Rechteck 16"/>
          <p:cNvSpPr/>
          <p:nvPr/>
        </p:nvSpPr>
        <p:spPr bwMode="auto">
          <a:xfrm>
            <a:off x="5495235"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8" name="Abgerundetes Rechteck 17"/>
          <p:cNvSpPr/>
          <p:nvPr/>
        </p:nvSpPr>
        <p:spPr bwMode="auto">
          <a:xfrm>
            <a:off x="5496029"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19" name="Abgerundetes Rechteck 18"/>
          <p:cNvSpPr/>
          <p:nvPr/>
        </p:nvSpPr>
        <p:spPr bwMode="auto">
          <a:xfrm>
            <a:off x="5499204"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0" name="Abgerundetes Rechteck 19"/>
          <p:cNvSpPr/>
          <p:nvPr/>
        </p:nvSpPr>
        <p:spPr bwMode="auto">
          <a:xfrm>
            <a:off x="7039871" y="374872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1" name="Abgerundetes Rechteck 20"/>
          <p:cNvSpPr/>
          <p:nvPr/>
        </p:nvSpPr>
        <p:spPr bwMode="auto">
          <a:xfrm>
            <a:off x="7040665" y="406582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2" name="Abgerundetes Rechteck 21"/>
          <p:cNvSpPr/>
          <p:nvPr/>
        </p:nvSpPr>
        <p:spPr bwMode="auto">
          <a:xfrm>
            <a:off x="7043840" y="438292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3" name="Textfeld 22"/>
          <p:cNvSpPr txBox="1"/>
          <p:nvPr/>
        </p:nvSpPr>
        <p:spPr>
          <a:xfrm>
            <a:off x="4239054" y="351535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4" name="Textfeld 23"/>
          <p:cNvSpPr txBox="1"/>
          <p:nvPr/>
        </p:nvSpPr>
        <p:spPr>
          <a:xfrm>
            <a:off x="5796390" y="351535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5" name="Textfeld 24"/>
          <p:cNvSpPr txBox="1"/>
          <p:nvPr/>
        </p:nvSpPr>
        <p:spPr>
          <a:xfrm>
            <a:off x="7359339" y="3515354"/>
            <a:ext cx="250068"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Rx</a:t>
            </a:r>
          </a:p>
        </p:txBody>
      </p:sp>
      <p:sp>
        <p:nvSpPr>
          <p:cNvPr id="26" name="Textfeld 25"/>
          <p:cNvSpPr txBox="1"/>
          <p:nvPr/>
        </p:nvSpPr>
        <p:spPr>
          <a:xfrm>
            <a:off x="5124362" y="2639054"/>
            <a:ext cx="1624410"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smtClean="0"/>
              <a:t>LVCS-Computer</a:t>
            </a:r>
            <a:endParaRPr lang="de-DE" sz="2000" dirty="0"/>
          </a:p>
        </p:txBody>
      </p:sp>
      <p:sp>
        <p:nvSpPr>
          <p:cNvPr id="27" name="Abgerundetes Rechteck 26"/>
          <p:cNvSpPr/>
          <p:nvPr/>
        </p:nvSpPr>
        <p:spPr bwMode="auto">
          <a:xfrm>
            <a:off x="3834711"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WD1</a:t>
            </a:r>
          </a:p>
        </p:txBody>
      </p:sp>
      <p:sp>
        <p:nvSpPr>
          <p:cNvPr id="28" name="Abgerundetes Rechteck 27"/>
          <p:cNvSpPr/>
          <p:nvPr/>
        </p:nvSpPr>
        <p:spPr bwMode="auto">
          <a:xfrm>
            <a:off x="5405864"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WD2</a:t>
            </a:r>
            <a:endParaRPr lang="de-DE" dirty="0"/>
          </a:p>
        </p:txBody>
      </p:sp>
      <p:sp>
        <p:nvSpPr>
          <p:cNvPr id="29" name="Abgerundetes Rechteck 28"/>
          <p:cNvSpPr/>
          <p:nvPr/>
        </p:nvSpPr>
        <p:spPr bwMode="auto">
          <a:xfrm>
            <a:off x="6958910" y="3063174"/>
            <a:ext cx="1050925" cy="298443"/>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WDx</a:t>
            </a:r>
            <a:endParaRPr lang="de-DE" dirty="0"/>
          </a:p>
        </p:txBody>
      </p:sp>
      <p:cxnSp>
        <p:nvCxnSpPr>
          <p:cNvPr id="30" name="Gewinkelte Verbindung 2"/>
          <p:cNvCxnSpPr/>
          <p:nvPr/>
        </p:nvCxnSpPr>
        <p:spPr bwMode="auto">
          <a:xfrm>
            <a:off x="4022042"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Gewinkelte Verbindung 2"/>
          <p:cNvCxnSpPr/>
          <p:nvPr/>
        </p:nvCxnSpPr>
        <p:spPr bwMode="auto">
          <a:xfrm>
            <a:off x="5596842"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Gewinkelte Verbindung 2"/>
          <p:cNvCxnSpPr/>
          <p:nvPr/>
        </p:nvCxnSpPr>
        <p:spPr bwMode="auto">
          <a:xfrm>
            <a:off x="7136717" y="3369113"/>
            <a:ext cx="0" cy="379610"/>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feld 2"/>
          <p:cNvSpPr txBox="1"/>
          <p:nvPr/>
        </p:nvSpPr>
        <p:spPr>
          <a:xfrm>
            <a:off x="3682314" y="5016500"/>
            <a:ext cx="1847365" cy="205184"/>
          </a:xfrm>
          <a:prstGeom prst="rect">
            <a:avLst/>
          </a:prstGeom>
          <a:noFill/>
        </p:spPr>
        <p:txBody>
          <a:bodyPr wrap="none" lIns="0" tIns="0" rIns="0" bIns="0" rtlCol="0">
            <a:spAutoFit/>
          </a:bodyPr>
          <a:lstStyle/>
          <a:p>
            <a:r>
              <a:rPr lang="de-DE" sz="1600" dirty="0" smtClean="0">
                <a:latin typeface="Calibri" panose="020F0502020204030204" pitchFamily="34" charset="0"/>
              </a:rPr>
              <a:t>1. Anlage Repositories</a:t>
            </a:r>
            <a:endParaRPr lang="de-DE" sz="1600" dirty="0">
              <a:latin typeface="Calibri" panose="020F0502020204030204" pitchFamily="34" charset="0"/>
            </a:endParaRPr>
          </a:p>
        </p:txBody>
      </p:sp>
      <p:sp>
        <p:nvSpPr>
          <p:cNvPr id="33" name="Textfeld 32"/>
          <p:cNvSpPr txBox="1"/>
          <p:nvPr/>
        </p:nvSpPr>
        <p:spPr>
          <a:xfrm>
            <a:off x="3682314" y="5302895"/>
            <a:ext cx="1820563" cy="205184"/>
          </a:xfrm>
          <a:prstGeom prst="rect">
            <a:avLst/>
          </a:prstGeom>
          <a:noFill/>
        </p:spPr>
        <p:txBody>
          <a:bodyPr wrap="none" lIns="0" tIns="0" rIns="0" bIns="0" rtlCol="0">
            <a:spAutoFit/>
          </a:bodyPr>
          <a:lstStyle/>
          <a:p>
            <a:r>
              <a:rPr lang="de-DE" sz="1600" dirty="0">
                <a:latin typeface="Calibri" panose="020F0502020204030204" pitchFamily="34" charset="0"/>
              </a:rPr>
              <a:t>2</a:t>
            </a:r>
            <a:r>
              <a:rPr lang="de-DE" sz="1600" dirty="0" smtClean="0">
                <a:latin typeface="Calibri" panose="020F0502020204030204" pitchFamily="34" charset="0"/>
              </a:rPr>
              <a:t>. Dateien hinzufügen</a:t>
            </a:r>
            <a:endParaRPr lang="de-DE" sz="1600" dirty="0">
              <a:latin typeface="Calibri" panose="020F0502020204030204" pitchFamily="34" charset="0"/>
            </a:endParaRPr>
          </a:p>
        </p:txBody>
      </p:sp>
      <p:sp>
        <p:nvSpPr>
          <p:cNvPr id="34" name="Textfeld 33"/>
          <p:cNvSpPr txBox="1"/>
          <p:nvPr/>
        </p:nvSpPr>
        <p:spPr>
          <a:xfrm>
            <a:off x="3682314" y="5586468"/>
            <a:ext cx="1908086" cy="205184"/>
          </a:xfrm>
          <a:prstGeom prst="rect">
            <a:avLst/>
          </a:prstGeom>
          <a:noFill/>
        </p:spPr>
        <p:txBody>
          <a:bodyPr wrap="none" lIns="0" tIns="0" rIns="0" bIns="0" rtlCol="0">
            <a:spAutoFit/>
          </a:bodyPr>
          <a:lstStyle/>
          <a:p>
            <a:r>
              <a:rPr lang="de-DE" sz="1600" dirty="0" smtClean="0">
                <a:latin typeface="Calibri" panose="020F0502020204030204" pitchFamily="34" charset="0"/>
              </a:rPr>
              <a:t>3. Dateien auschecken </a:t>
            </a:r>
            <a:endParaRPr lang="de-DE" sz="1600" dirty="0">
              <a:latin typeface="Calibri" panose="020F0502020204030204" pitchFamily="34" charset="0"/>
            </a:endParaRPr>
          </a:p>
        </p:txBody>
      </p:sp>
      <p:sp>
        <p:nvSpPr>
          <p:cNvPr id="35" name="Textfeld 34"/>
          <p:cNvSpPr txBox="1"/>
          <p:nvPr/>
        </p:nvSpPr>
        <p:spPr>
          <a:xfrm>
            <a:off x="3682313" y="5870040"/>
            <a:ext cx="2311402" cy="205184"/>
          </a:xfrm>
          <a:prstGeom prst="rect">
            <a:avLst/>
          </a:prstGeom>
          <a:noFill/>
        </p:spPr>
        <p:txBody>
          <a:bodyPr wrap="none" lIns="0" tIns="0" rIns="0" bIns="0" rtlCol="0">
            <a:spAutoFit/>
          </a:bodyPr>
          <a:lstStyle/>
          <a:p>
            <a:r>
              <a:rPr lang="de-DE" sz="1600" dirty="0">
                <a:latin typeface="Calibri" panose="020F0502020204030204" pitchFamily="34" charset="0"/>
              </a:rPr>
              <a:t>4</a:t>
            </a:r>
            <a:r>
              <a:rPr lang="de-DE" sz="1600" dirty="0" smtClean="0">
                <a:latin typeface="Calibri" panose="020F0502020204030204" pitchFamily="34" charset="0"/>
              </a:rPr>
              <a:t>. Commit der Änderungen </a:t>
            </a:r>
            <a:endParaRPr lang="de-DE" sz="1600" dirty="0">
              <a:latin typeface="Calibri" panose="020F0502020204030204" pitchFamily="34" charset="0"/>
            </a:endParaRPr>
          </a:p>
        </p:txBody>
      </p:sp>
    </p:spTree>
    <p:extLst>
      <p:ext uri="{BB962C8B-B14F-4D97-AF65-F5344CB8AC3E}">
        <p14:creationId xmlns:p14="http://schemas.microsoft.com/office/powerpoint/2010/main" val="34373288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7" grpId="0" animBg="1"/>
      <p:bldP spid="28" grpId="0" animBg="1"/>
      <p:bldP spid="29" grpId="0" animBg="1"/>
      <p:bldP spid="3" grpId="0"/>
      <p:bldP spid="33" grpId="0"/>
      <p:bldP spid="34" grpId="0"/>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Ellipse 38"/>
          <p:cNvSpPr>
            <a:spLocks noChangeAspect="1"/>
          </p:cNvSpPr>
          <p:nvPr/>
        </p:nvSpPr>
        <p:spPr bwMode="auto">
          <a:xfrm>
            <a:off x="3581162" y="3880169"/>
            <a:ext cx="731520" cy="731520"/>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sp>
        <p:nvSpPr>
          <p:cNvPr id="4" name="Rechteck 3"/>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 name="Foliennummernplatzhalter 1"/>
          <p:cNvSpPr>
            <a:spLocks noGrp="1"/>
          </p:cNvSpPr>
          <p:nvPr>
            <p:ph type="sldNum" sz="quarter" idx="13"/>
          </p:nvPr>
        </p:nvSpPr>
        <p:spPr/>
        <p:txBody>
          <a:bodyPr/>
          <a:lstStyle/>
          <a:p>
            <a:fld id="{2E430B67-9B8D-45F2-8BD0-7EEC5CABEC81}" type="slidenum">
              <a:rPr lang="de-DE" smtClean="0"/>
              <a:pPr/>
              <a:t>15</a:t>
            </a:fld>
            <a:endParaRPr lang="de-DE"/>
          </a:p>
        </p:txBody>
      </p:sp>
      <p:sp>
        <p:nvSpPr>
          <p:cNvPr id="8" name="Textplatzhalter 7"/>
          <p:cNvSpPr>
            <a:spLocks noGrp="1"/>
          </p:cNvSpPr>
          <p:nvPr>
            <p:ph type="body" sz="quarter" idx="16"/>
          </p:nvPr>
        </p:nvSpPr>
        <p:spPr/>
        <p:txBody>
          <a:bodyPr/>
          <a:lstStyle/>
          <a:p>
            <a:pPr marL="266700" indent="-266700">
              <a:spcAft>
                <a:spcPts val="600"/>
              </a:spcAft>
              <a:buFont typeface="+mj-lt"/>
              <a:buAutoNum type="arabicPeriod"/>
            </a:pPr>
            <a:r>
              <a:rPr lang="de-DE" sz="1400" dirty="0" smtClean="0"/>
              <a:t>Einmalige lokale Speicherung der </a:t>
            </a:r>
            <a:r>
              <a:rPr lang="de-DE" sz="1400" i="1" dirty="0" smtClean="0"/>
              <a:t>Repositories (R)</a:t>
            </a:r>
            <a:r>
              <a:rPr lang="de-DE" sz="1400" dirty="0" smtClean="0"/>
              <a:t> und </a:t>
            </a:r>
            <a:r>
              <a:rPr lang="de-DE" sz="1400" i="1" dirty="0" smtClean="0"/>
              <a:t>Working Directories (WD)</a:t>
            </a:r>
          </a:p>
          <a:p>
            <a:pPr marL="266700" indent="-266700">
              <a:spcAft>
                <a:spcPts val="600"/>
              </a:spcAft>
              <a:buFont typeface="+mj-lt"/>
              <a:buAutoNum type="arabicPeriod"/>
            </a:pPr>
            <a:r>
              <a:rPr lang="de-DE" sz="1400" i="1" dirty="0" smtClean="0"/>
              <a:t>WDx</a:t>
            </a:r>
            <a:r>
              <a:rPr lang="de-DE" sz="1400" dirty="0" smtClean="0"/>
              <a:t> und </a:t>
            </a:r>
            <a:r>
              <a:rPr lang="de-DE" sz="1400" i="1" dirty="0" smtClean="0"/>
              <a:t>Rx </a:t>
            </a:r>
            <a:r>
              <a:rPr lang="de-DE" sz="1400" dirty="0" smtClean="0"/>
              <a:t>liegen auf dem gleichen Computer</a:t>
            </a:r>
          </a:p>
          <a:p>
            <a:pPr marL="266700" indent="-266700">
              <a:spcAft>
                <a:spcPts val="600"/>
              </a:spcAft>
              <a:buFont typeface="+mj-lt"/>
              <a:buAutoNum type="arabicPeriod"/>
            </a:pPr>
            <a:r>
              <a:rPr lang="de-DE" sz="1400" dirty="0" smtClean="0"/>
              <a:t>Computer mit </a:t>
            </a:r>
            <a:r>
              <a:rPr lang="de-DE" sz="1400" i="1" dirty="0" smtClean="0"/>
              <a:t>LVCS</a:t>
            </a:r>
            <a:r>
              <a:rPr lang="de-DE" sz="1400" dirty="0" smtClean="0"/>
              <a:t> ist einziger Zugangspunkt</a:t>
            </a:r>
          </a:p>
          <a:p>
            <a:pPr marL="266700" indent="-266700">
              <a:spcAft>
                <a:spcPts val="600"/>
              </a:spcAft>
              <a:buFont typeface="+mj-lt"/>
              <a:buAutoNum type="arabicPeriod"/>
            </a:pPr>
            <a:r>
              <a:rPr lang="de-DE" sz="1400" dirty="0" smtClean="0"/>
              <a:t>Computerinterner </a:t>
            </a:r>
            <a:r>
              <a:rPr lang="de-DE" sz="1400" i="1" dirty="0" smtClean="0"/>
              <a:t>Commit</a:t>
            </a:r>
          </a:p>
          <a:p>
            <a:pPr marL="285750" indent="-285750">
              <a:buFontTx/>
              <a:buChar char="-"/>
            </a:pPr>
            <a:endParaRPr lang="de-DE" sz="1400" dirty="0" smtClean="0"/>
          </a:p>
          <a:p>
            <a:pPr marL="285750" indent="-285750">
              <a:buFontTx/>
              <a:buChar char="-"/>
            </a:pPr>
            <a:endParaRPr lang="de-DE" sz="1400" dirty="0"/>
          </a:p>
          <a:p>
            <a:pPr marL="266700" indent="-266700">
              <a:spcAft>
                <a:spcPts val="0"/>
              </a:spcAft>
              <a:buFont typeface="Calibri" panose="020F0502020204030204" pitchFamily="34" charset="0"/>
              <a:buChar char="›"/>
            </a:pPr>
            <a:r>
              <a:rPr lang="de-DE" sz="1400" dirty="0" smtClean="0"/>
              <a:t>Problematik:</a:t>
            </a:r>
          </a:p>
          <a:p>
            <a:pPr marL="266700">
              <a:spcAft>
                <a:spcPts val="600"/>
              </a:spcAft>
            </a:pPr>
            <a:r>
              <a:rPr lang="de-DE" sz="1400" b="1" dirty="0" smtClean="0"/>
              <a:t>Kooperatives Arbeiten nicht möglich</a:t>
            </a:r>
            <a:endParaRPr lang="de-DE" sz="1400" dirty="0" smtClean="0"/>
          </a:p>
          <a:p>
            <a:pPr marL="285750" indent="-285750">
              <a:buFontTx/>
              <a:buChar char="-"/>
            </a:pPr>
            <a:endParaRPr lang="de-DE" sz="1400" dirty="0"/>
          </a:p>
        </p:txBody>
      </p:sp>
      <p:sp>
        <p:nvSpPr>
          <p:cNvPr id="6" name="Textplatzhalter 5"/>
          <p:cNvSpPr>
            <a:spLocks noGrp="1"/>
          </p:cNvSpPr>
          <p:nvPr>
            <p:ph type="body" sz="quarter" idx="11"/>
          </p:nvPr>
        </p:nvSpPr>
        <p:spPr/>
        <p:txBody>
          <a:bodyPr/>
          <a:lstStyle/>
          <a:p>
            <a:r>
              <a:rPr lang="de-DE" dirty="0" smtClean="0"/>
              <a:t>Lokale </a:t>
            </a:r>
            <a:r>
              <a:rPr lang="de-DE" dirty="0"/>
              <a:t>Versionsverwaltung </a:t>
            </a:r>
            <a:r>
              <a:rPr lang="de-DE" dirty="0" smtClean="0"/>
              <a:t>(LVCS)</a:t>
            </a:r>
            <a:endParaRPr lang="de-DE" dirty="0"/>
          </a:p>
        </p:txBody>
      </p:sp>
      <p:sp>
        <p:nvSpPr>
          <p:cNvPr id="5" name="Titel 4"/>
          <p:cNvSpPr>
            <a:spLocks noGrp="1"/>
          </p:cNvSpPr>
          <p:nvPr>
            <p:ph type="title"/>
          </p:nvPr>
        </p:nvSpPr>
        <p:spPr/>
        <p:txBody>
          <a:bodyPr/>
          <a:lstStyle/>
          <a:p>
            <a:r>
              <a:rPr lang="de-DE" dirty="0"/>
              <a:t>Versionsverwaltungskonzepte und -systeme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188" y="4662489"/>
            <a:ext cx="2607469" cy="1357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Grafik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0921" y="2261091"/>
            <a:ext cx="777401" cy="2003611"/>
          </a:xfrm>
          <a:prstGeom prst="rect">
            <a:avLst/>
          </a:prstGeom>
        </p:spPr>
      </p:pic>
      <p:sp>
        <p:nvSpPr>
          <p:cNvPr id="42" name="Ellipse 41"/>
          <p:cNvSpPr>
            <a:spLocks noChangeAspect="1"/>
          </p:cNvSpPr>
          <p:nvPr/>
        </p:nvSpPr>
        <p:spPr bwMode="auto">
          <a:xfrm>
            <a:off x="7954817" y="3467632"/>
            <a:ext cx="585216" cy="585216"/>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sp>
        <p:nvSpPr>
          <p:cNvPr id="43" name="Ellipse 42"/>
          <p:cNvSpPr>
            <a:spLocks noChangeAspect="1"/>
          </p:cNvSpPr>
          <p:nvPr/>
        </p:nvSpPr>
        <p:spPr bwMode="auto">
          <a:xfrm>
            <a:off x="5978684" y="2427678"/>
            <a:ext cx="414772" cy="414772"/>
          </a:xfrm>
          <a:prstGeom prst="ellipse">
            <a:avLst/>
          </a:prstGeom>
          <a:solidFill>
            <a:srgbClr val="00B0F0"/>
          </a:solidFill>
          <a:ln w="34925" cap="rnd">
            <a:solidFill>
              <a:srgbClr val="00B0F0"/>
            </a:solidFill>
            <a:prstDash val="sysDot"/>
            <a:miter lim="800000"/>
            <a:headEnd/>
            <a:tailEnd/>
          </a:ln>
          <a:effectLst>
            <a:outerShdw blurRad="317500" dir="2700000" algn="ctr">
              <a:srgbClr val="000000">
                <a:alpha val="43000"/>
              </a:srgbClr>
            </a:outerShdw>
          </a:effectLst>
          <a:scene3d>
            <a:camera prst="isometricOffAxis1Top"/>
            <a:lightRig rig="threePt" dir="t">
              <a:rot lat="0" lon="0" rev="0"/>
            </a:lightRig>
          </a:scene3d>
          <a:sp3d extrusionH="38100" prstMaterial="clear">
            <a:bevelT w="260350" h="50800" prst="softRound"/>
            <a:bevelB prst="softRound"/>
          </a:sp3d>
          <a:extLst/>
        </p:spPr>
        <p:txBody>
          <a:bodyPr wrap="none" rtlCol="0" anchor="ctr"/>
          <a:lstStyle/>
          <a:p>
            <a:pPr algn="ctr"/>
            <a:endParaRPr lang="de-DE">
              <a:latin typeface="Rotis Semi Sans Std Light" pitchFamily="34" charset="0"/>
            </a:endParaRPr>
          </a:p>
        </p:txBody>
      </p:sp>
      <p:pic>
        <p:nvPicPr>
          <p:cNvPr id="44" name="Grafik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2982" y="2342054"/>
            <a:ext cx="554286" cy="1428571"/>
          </a:xfrm>
          <a:prstGeom prst="rect">
            <a:avLst/>
          </a:prstGeom>
        </p:spPr>
      </p:pic>
      <p:pic>
        <p:nvPicPr>
          <p:cNvPr id="46" name="Grafik 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3739" y="1705726"/>
            <a:ext cx="369524" cy="952381"/>
          </a:xfrm>
          <a:prstGeom prst="rect">
            <a:avLst/>
          </a:prstGeom>
        </p:spPr>
      </p:pic>
      <p:sp>
        <p:nvSpPr>
          <p:cNvPr id="51" name="Rechteck 50"/>
          <p:cNvSpPr/>
          <p:nvPr/>
        </p:nvSpPr>
        <p:spPr bwMode="auto">
          <a:xfrm rot="19569565">
            <a:off x="5153486" y="3040274"/>
            <a:ext cx="914400" cy="914400"/>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cxnSp>
        <p:nvCxnSpPr>
          <p:cNvPr id="53" name="Gerade Verbindung 52"/>
          <p:cNvCxnSpPr/>
          <p:nvPr/>
        </p:nvCxnSpPr>
        <p:spPr bwMode="auto">
          <a:xfrm>
            <a:off x="4348322" y="1604963"/>
            <a:ext cx="4376578" cy="4595812"/>
          </a:xfrm>
          <a:prstGeom prst="line">
            <a:avLst/>
          </a:prstGeom>
          <a:noFill/>
          <a:ln w="9525"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45168110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sp>
        <p:nvSpPr>
          <p:cNvPr id="6" name="Foliennummernplatzhalter 5"/>
          <p:cNvSpPr>
            <a:spLocks noGrp="1"/>
          </p:cNvSpPr>
          <p:nvPr>
            <p:ph type="sldNum" sz="quarter" idx="13"/>
          </p:nvPr>
        </p:nvSpPr>
        <p:spPr/>
        <p:txBody>
          <a:bodyPr/>
          <a:lstStyle/>
          <a:p>
            <a:fld id="{2E430B67-9B8D-45F2-8BD0-7EEC5CABEC81}" type="slidenum">
              <a:rPr lang="de-DE" smtClean="0"/>
              <a:pPr/>
              <a:t>16</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dirty="0" smtClean="0"/>
              <a:t>Computer- und plattformübergreifende Änderungen möglich</a:t>
            </a:r>
          </a:p>
          <a:p>
            <a:pPr marL="342900" indent="-342900">
              <a:buFont typeface="+mj-lt"/>
              <a:buAutoNum type="arabicPeriod"/>
            </a:pPr>
            <a:r>
              <a:rPr lang="de-DE" dirty="0" smtClean="0"/>
              <a:t>Gleichzeitige Änderung der identischen Ressource möglich</a:t>
            </a:r>
          </a:p>
          <a:p>
            <a:pPr marL="342900" indent="-342900">
              <a:buFont typeface="+mj-lt"/>
              <a:buAutoNum type="arabicPeriod"/>
            </a:pPr>
            <a:r>
              <a:rPr lang="de-DE" dirty="0" smtClean="0"/>
              <a:t>Zentraler VCS-Server mit Repositories</a:t>
            </a:r>
          </a:p>
          <a:p>
            <a:pPr marL="342900" indent="-342900">
              <a:buFont typeface="+mj-lt"/>
              <a:buAutoNum type="arabicPeriod"/>
            </a:pPr>
            <a:r>
              <a:rPr lang="de-DE" dirty="0" smtClean="0"/>
              <a:t>Client Computer mit Working Directories</a:t>
            </a:r>
          </a:p>
          <a:p>
            <a:pPr marL="342900" indent="-342900">
              <a:buFont typeface="+mj-lt"/>
              <a:buAutoNum type="arabicPeriod"/>
            </a:pPr>
            <a:r>
              <a:rPr lang="de-DE" dirty="0" smtClean="0"/>
              <a:t>Zugriff auf das VCS über Client-Computer</a:t>
            </a:r>
          </a:p>
          <a:p>
            <a:pPr marL="342900" indent="-342900">
              <a:buFont typeface="+mj-lt"/>
              <a:buAutoNum type="arabicPeriod"/>
            </a:pPr>
            <a:r>
              <a:rPr lang="de-DE" dirty="0" smtClean="0"/>
              <a:t>Commit vom Client auf den Server</a:t>
            </a:r>
          </a:p>
          <a:p>
            <a:pPr marL="285750" indent="-285750">
              <a:buFontTx/>
              <a:buChar char="-"/>
            </a:pPr>
            <a:endParaRPr lang="de-DE" dirty="0" smtClean="0"/>
          </a:p>
          <a:p>
            <a:pPr marL="285750" indent="-285750">
              <a:buFontTx/>
              <a:buChar char="-"/>
            </a:pPr>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Zentrale Versionsverwaltung (CVCS)</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cxnSp>
        <p:nvCxnSpPr>
          <p:cNvPr id="12" name="Gewinkelte Verbindung 11"/>
          <p:cNvCxnSpPr>
            <a:stCxn id="17" idx="2"/>
            <a:endCxn id="37" idx="0"/>
          </p:cNvCxnSpPr>
          <p:nvPr/>
        </p:nvCxnSpPr>
        <p:spPr bwMode="auto">
          <a:xfrm rot="16200000" flipH="1">
            <a:off x="5791493" y="3796433"/>
            <a:ext cx="1828681" cy="1707665"/>
          </a:xfrm>
          <a:prstGeom prst="bentConnector3">
            <a:avLst>
              <a:gd name="adj1" fmla="val 4947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a:stCxn id="17" idx="2"/>
          </p:cNvCxnSpPr>
          <p:nvPr/>
        </p:nvCxnSpPr>
        <p:spPr bwMode="auto">
          <a:xfrm rot="5400000">
            <a:off x="4079315" y="3774228"/>
            <a:ext cx="1810989" cy="1734384"/>
          </a:xfrm>
          <a:prstGeom prst="bentConnector3">
            <a:avLst>
              <a:gd name="adj1" fmla="val 50000"/>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1" name="Abgerundetes Rechteck 20"/>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4" name="Abgerundetes Rechteck 23"/>
          <p:cNvSpPr/>
          <p:nvPr/>
        </p:nvSpPr>
        <p:spPr bwMode="auto">
          <a:xfrm>
            <a:off x="6964836"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R3</a:t>
            </a:r>
          </a:p>
        </p:txBody>
      </p:sp>
      <p:sp>
        <p:nvSpPr>
          <p:cNvPr id="30" name="Textfeld 29"/>
          <p:cNvSpPr txBox="1"/>
          <p:nvPr/>
        </p:nvSpPr>
        <p:spPr>
          <a:xfrm>
            <a:off x="6609352" y="5085558"/>
            <a:ext cx="1911341"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t>Client-Computer 2</a:t>
            </a:r>
          </a:p>
        </p:txBody>
      </p:sp>
      <p:sp>
        <p:nvSpPr>
          <p:cNvPr id="31" name="Textfeld 30"/>
          <p:cNvSpPr txBox="1"/>
          <p:nvPr/>
        </p:nvSpPr>
        <p:spPr>
          <a:xfrm>
            <a:off x="4984404" y="1749964"/>
            <a:ext cx="1754254"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a:t>Server-Computer</a:t>
            </a:r>
          </a:p>
        </p:txBody>
      </p:sp>
      <p:sp>
        <p:nvSpPr>
          <p:cNvPr id="36" name="Abgerundetes Rechteck 35"/>
          <p:cNvSpPr/>
          <p:nvPr/>
        </p:nvSpPr>
        <p:spPr bwMode="auto">
          <a:xfrm>
            <a:off x="6003465" y="5575943"/>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23</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a:endCxn id="36" idx="0"/>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343799" y="5090318"/>
            <a:ext cx="1901730" cy="314239"/>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smtClean="0"/>
              <a:t>Client-Computer 1</a:t>
            </a:r>
            <a:endParaRPr lang="de-DE" dirty="0"/>
          </a:p>
        </p:txBody>
      </p:sp>
      <p:sp>
        <p:nvSpPr>
          <p:cNvPr id="56" name="Abgerundetes Rechteck 55"/>
          <p:cNvSpPr/>
          <p:nvPr/>
        </p:nvSpPr>
        <p:spPr bwMode="auto">
          <a:xfrm>
            <a:off x="2705208" y="5571142"/>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11</a:t>
            </a:r>
            <a:endParaRPr lang="de-DE" dirty="0"/>
          </a:p>
        </p:txBody>
      </p:sp>
      <p:sp>
        <p:nvSpPr>
          <p:cNvPr id="57" name="Abgerundetes Rechteck 56"/>
          <p:cNvSpPr/>
          <p:nvPr/>
        </p:nvSpPr>
        <p:spPr bwMode="auto">
          <a:xfrm>
            <a:off x="3759466"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12</a:t>
            </a:r>
            <a:endParaRPr lang="de-DE" dirty="0"/>
          </a:p>
        </p:txBody>
      </p:sp>
      <p:sp>
        <p:nvSpPr>
          <p:cNvPr id="58" name="Abgerundetes Rechteck 57"/>
          <p:cNvSpPr/>
          <p:nvPr/>
        </p:nvSpPr>
        <p:spPr bwMode="auto">
          <a:xfrm>
            <a:off x="4810602"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13</a:t>
            </a:r>
            <a:endParaRPr lang="de-DE" dirty="0"/>
          </a:p>
        </p:txBody>
      </p:sp>
    </p:spTree>
    <p:extLst>
      <p:ext uri="{BB962C8B-B14F-4D97-AF65-F5344CB8AC3E}">
        <p14:creationId xmlns:p14="http://schemas.microsoft.com/office/powerpoint/2010/main" val="1049703369"/>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hteck 54"/>
          <p:cNvSpPr/>
          <p:nvPr/>
        </p:nvSpPr>
        <p:spPr bwMode="auto">
          <a:xfrm>
            <a:off x="2651299" y="5232923"/>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sp>
        <p:nvSpPr>
          <p:cNvPr id="6" name="Foliennummernplatzhalter 5"/>
          <p:cNvSpPr>
            <a:spLocks noGrp="1"/>
          </p:cNvSpPr>
          <p:nvPr>
            <p:ph type="sldNum" sz="quarter" idx="13"/>
          </p:nvPr>
        </p:nvSpPr>
        <p:spPr/>
        <p:txBody>
          <a:bodyPr/>
          <a:lstStyle/>
          <a:p>
            <a:fld id="{2E430B67-9B8D-45F2-8BD0-7EEC5CABEC81}" type="slidenum">
              <a:rPr lang="de-DE" smtClean="0"/>
              <a:pPr/>
              <a:t>17</a:t>
            </a:fld>
            <a:endParaRPr lang="de-DE"/>
          </a:p>
        </p:txBody>
      </p:sp>
      <p:sp>
        <p:nvSpPr>
          <p:cNvPr id="8" name="Textplatzhalter 7"/>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dirty="0" smtClean="0"/>
              <a:t>Computer- und plattformübergreifende Änderungen möglich</a:t>
            </a:r>
          </a:p>
          <a:p>
            <a:pPr marL="342900" indent="-342900">
              <a:buFont typeface="+mj-lt"/>
              <a:buAutoNum type="arabicPeriod"/>
            </a:pPr>
            <a:r>
              <a:rPr lang="de-DE" dirty="0" smtClean="0"/>
              <a:t>Gleichzeitige Änderung der identischen Ressource möglich</a:t>
            </a:r>
          </a:p>
          <a:p>
            <a:pPr marL="342900" indent="-342900">
              <a:buFont typeface="+mj-lt"/>
              <a:buAutoNum type="arabicPeriod"/>
            </a:pPr>
            <a:r>
              <a:rPr lang="de-DE" dirty="0" smtClean="0"/>
              <a:t>Zentraler VCS-Server mit Repositories</a:t>
            </a:r>
          </a:p>
          <a:p>
            <a:pPr marL="342900" indent="-342900">
              <a:buFont typeface="+mj-lt"/>
              <a:buAutoNum type="arabicPeriod"/>
            </a:pPr>
            <a:r>
              <a:rPr lang="de-DE" dirty="0" smtClean="0"/>
              <a:t>Client Computer mit Working Directories</a:t>
            </a:r>
          </a:p>
          <a:p>
            <a:pPr marL="342900" indent="-342900">
              <a:buFont typeface="+mj-lt"/>
              <a:buAutoNum type="arabicPeriod"/>
            </a:pPr>
            <a:r>
              <a:rPr lang="de-DE" dirty="0" smtClean="0"/>
              <a:t>Zugriff auf das VCS über Client-Computer</a:t>
            </a:r>
          </a:p>
          <a:p>
            <a:pPr marL="342900" indent="-342900">
              <a:buFont typeface="+mj-lt"/>
              <a:buAutoNum type="arabicPeriod"/>
            </a:pPr>
            <a:r>
              <a:rPr lang="de-DE" dirty="0" smtClean="0"/>
              <a:t>Commit vom Client auf den Server</a:t>
            </a:r>
          </a:p>
          <a:p>
            <a:pPr marL="285750" indent="-285750">
              <a:buFontTx/>
              <a:buChar char="-"/>
            </a:pPr>
            <a:endParaRPr lang="de-DE" dirty="0" smtClean="0"/>
          </a:p>
          <a:p>
            <a:pPr marL="261938" lvl="0" indent="-261938">
              <a:buFont typeface="Calibri" panose="020F0502020204030204" pitchFamily="34" charset="0"/>
              <a:buChar char="›"/>
            </a:pPr>
            <a:r>
              <a:rPr lang="de-DE" dirty="0">
                <a:solidFill>
                  <a:srgbClr val="1F2328"/>
                </a:solidFill>
              </a:rPr>
              <a:t>Problematik: </a:t>
            </a:r>
          </a:p>
          <a:p>
            <a:pPr marL="261938" lvl="0"/>
            <a:r>
              <a:rPr lang="de-DE" b="1" dirty="0">
                <a:solidFill>
                  <a:srgbClr val="1F2328"/>
                </a:solidFill>
              </a:rPr>
              <a:t>Single Point </a:t>
            </a:r>
            <a:r>
              <a:rPr lang="de-DE" b="1" dirty="0" err="1">
                <a:solidFill>
                  <a:srgbClr val="1F2328"/>
                </a:solidFill>
              </a:rPr>
              <a:t>of</a:t>
            </a:r>
            <a:r>
              <a:rPr lang="de-DE" b="1" dirty="0">
                <a:solidFill>
                  <a:srgbClr val="1F2328"/>
                </a:solidFill>
              </a:rPr>
              <a:t> </a:t>
            </a:r>
            <a:r>
              <a:rPr lang="de-DE" b="1" dirty="0" err="1" smtClean="0">
                <a:solidFill>
                  <a:srgbClr val="1F2328"/>
                </a:solidFill>
              </a:rPr>
              <a:t>Failure</a:t>
            </a:r>
            <a:r>
              <a:rPr lang="de-DE" dirty="0" smtClean="0"/>
              <a:t>, </a:t>
            </a:r>
            <a:r>
              <a:rPr lang="de-DE" b="1" dirty="0" smtClean="0"/>
              <a:t>Netzwerkabhängigkeit</a:t>
            </a:r>
            <a:endParaRPr lang="de-DE" b="1"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Zentrale Versionsverwaltung (CVCS)</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9" name="Rechteck 8"/>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0" name="Rechteck 9"/>
          <p:cNvSpPr/>
          <p:nvPr/>
        </p:nvSpPr>
        <p:spPr bwMode="auto">
          <a:xfrm>
            <a:off x="3607279" y="1905539"/>
            <a:ext cx="4476750" cy="1958975"/>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solidFill>
                <a:schemeClr val="bg1"/>
              </a:solidFill>
            </a:endParaRPr>
          </a:p>
        </p:txBody>
      </p:sp>
      <p:sp>
        <p:nvSpPr>
          <p:cNvPr id="11" name="Rechteck 10"/>
          <p:cNvSpPr/>
          <p:nvPr/>
        </p:nvSpPr>
        <p:spPr bwMode="auto">
          <a:xfrm>
            <a:off x="5960260" y="5237958"/>
            <a:ext cx="3208676" cy="62509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smtClean="0"/>
          </a:p>
        </p:txBody>
      </p:sp>
      <p:cxnSp>
        <p:nvCxnSpPr>
          <p:cNvPr id="12" name="Gewinkelte Verbindung 11"/>
          <p:cNvCxnSpPr>
            <a:stCxn id="17" idx="2"/>
            <a:endCxn id="37" idx="0"/>
          </p:cNvCxnSpPr>
          <p:nvPr/>
        </p:nvCxnSpPr>
        <p:spPr bwMode="auto">
          <a:xfrm rot="16200000" flipH="1">
            <a:off x="5791493" y="3796433"/>
            <a:ext cx="1828681" cy="1707665"/>
          </a:xfrm>
          <a:prstGeom prst="bentConnector3">
            <a:avLst>
              <a:gd name="adj1" fmla="val 49479"/>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winkelte Verbindung 13"/>
          <p:cNvCxnSpPr>
            <a:stCxn id="17" idx="2"/>
          </p:cNvCxnSpPr>
          <p:nvPr/>
        </p:nvCxnSpPr>
        <p:spPr bwMode="auto">
          <a:xfrm rot="5400000">
            <a:off x="4079315" y="3774228"/>
            <a:ext cx="1810989" cy="1734384"/>
          </a:xfrm>
          <a:prstGeom prst="bentConnector3">
            <a:avLst>
              <a:gd name="adj1" fmla="val 50000"/>
            </a:avLst>
          </a:prstGeom>
          <a:noFill/>
          <a:ln w="19050" cap="flat" cmpd="sng" algn="ctr">
            <a:solidFill>
              <a:schemeClr val="tx2"/>
            </a:solidFill>
            <a:prstDash val="dash"/>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Abgerundetes Rechteck 14"/>
          <p:cNvSpPr/>
          <p:nvPr/>
        </p:nvSpPr>
        <p:spPr bwMode="auto">
          <a:xfrm>
            <a:off x="3759677"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6" name="Abgerundetes Rechteck 15"/>
          <p:cNvSpPr/>
          <p:nvPr/>
        </p:nvSpPr>
        <p:spPr bwMode="auto">
          <a:xfrm>
            <a:off x="6883876"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7" name="Abgerundetes Rechteck 16"/>
          <p:cNvSpPr/>
          <p:nvPr/>
        </p:nvSpPr>
        <p:spPr bwMode="auto">
          <a:xfrm>
            <a:off x="5326538" y="2404014"/>
            <a:ext cx="1050925" cy="133191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600" dirty="0">
              <a:solidFill>
                <a:schemeClr val="bg1"/>
              </a:solidFill>
            </a:endParaRPr>
          </a:p>
        </p:txBody>
      </p:sp>
      <p:sp>
        <p:nvSpPr>
          <p:cNvPr id="18" name="Abgerundetes Rechteck 17"/>
          <p:cNvSpPr/>
          <p:nvPr/>
        </p:nvSpPr>
        <p:spPr bwMode="auto">
          <a:xfrm>
            <a:off x="3850162"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19" name="Abgerundetes Rechteck 18"/>
          <p:cNvSpPr/>
          <p:nvPr/>
        </p:nvSpPr>
        <p:spPr bwMode="auto">
          <a:xfrm>
            <a:off x="3850956"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0" name="Abgerundetes Rechteck 19"/>
          <p:cNvSpPr/>
          <p:nvPr/>
        </p:nvSpPr>
        <p:spPr bwMode="auto">
          <a:xfrm>
            <a:off x="3854131"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1" name="Abgerundetes Rechteck 20"/>
          <p:cNvSpPr/>
          <p:nvPr/>
        </p:nvSpPr>
        <p:spPr bwMode="auto">
          <a:xfrm>
            <a:off x="5420200"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2" name="Abgerundetes Rechteck 21"/>
          <p:cNvSpPr/>
          <p:nvPr/>
        </p:nvSpPr>
        <p:spPr bwMode="auto">
          <a:xfrm>
            <a:off x="5420994"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3" name="Abgerundetes Rechteck 22"/>
          <p:cNvSpPr/>
          <p:nvPr/>
        </p:nvSpPr>
        <p:spPr bwMode="auto">
          <a:xfrm>
            <a:off x="5424169"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4" name="Abgerundetes Rechteck 23"/>
          <p:cNvSpPr/>
          <p:nvPr/>
        </p:nvSpPr>
        <p:spPr bwMode="auto">
          <a:xfrm>
            <a:off x="6964836" y="2688183"/>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3</a:t>
            </a:r>
            <a:endParaRPr lang="de-DE" dirty="0"/>
          </a:p>
        </p:txBody>
      </p:sp>
      <p:sp>
        <p:nvSpPr>
          <p:cNvPr id="25" name="Abgerundetes Rechteck 24"/>
          <p:cNvSpPr/>
          <p:nvPr/>
        </p:nvSpPr>
        <p:spPr bwMode="auto">
          <a:xfrm>
            <a:off x="6965630" y="3005286"/>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a:t>
            </a:r>
            <a:r>
              <a:rPr lang="de-DE" dirty="0"/>
              <a:t>2</a:t>
            </a:r>
          </a:p>
        </p:txBody>
      </p:sp>
      <p:sp>
        <p:nvSpPr>
          <p:cNvPr id="26" name="Abgerundetes Rechteck 25"/>
          <p:cNvSpPr/>
          <p:nvPr/>
        </p:nvSpPr>
        <p:spPr bwMode="auto">
          <a:xfrm>
            <a:off x="6968805" y="3322389"/>
            <a:ext cx="881066" cy="285750"/>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smtClean="0"/>
              <a:t>Vers. 1</a:t>
            </a:r>
            <a:endParaRPr lang="de-DE" dirty="0"/>
          </a:p>
        </p:txBody>
      </p:sp>
      <p:sp>
        <p:nvSpPr>
          <p:cNvPr id="27" name="Textfeld 26"/>
          <p:cNvSpPr txBox="1"/>
          <p:nvPr/>
        </p:nvSpPr>
        <p:spPr>
          <a:xfrm>
            <a:off x="4164019"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R1</a:t>
            </a:r>
            <a:endParaRPr lang="de-DE" sz="1600" dirty="0">
              <a:latin typeface="Arial" panose="020B0604020202020204" pitchFamily="34" charset="0"/>
              <a:cs typeface="Arial" panose="020B0604020202020204" pitchFamily="34" charset="0"/>
            </a:endParaRPr>
          </a:p>
        </p:txBody>
      </p:sp>
      <p:sp>
        <p:nvSpPr>
          <p:cNvPr id="28" name="Textfeld 27"/>
          <p:cNvSpPr txBox="1"/>
          <p:nvPr/>
        </p:nvSpPr>
        <p:spPr>
          <a:xfrm>
            <a:off x="5721355"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R2</a:t>
            </a:r>
            <a:endParaRPr lang="de-DE" sz="1600" dirty="0">
              <a:latin typeface="Arial" panose="020B0604020202020204" pitchFamily="34" charset="0"/>
              <a:cs typeface="Arial" panose="020B0604020202020204" pitchFamily="34" charset="0"/>
            </a:endParaRPr>
          </a:p>
        </p:txBody>
      </p:sp>
      <p:sp>
        <p:nvSpPr>
          <p:cNvPr id="29" name="Textfeld 28"/>
          <p:cNvSpPr txBox="1"/>
          <p:nvPr/>
        </p:nvSpPr>
        <p:spPr>
          <a:xfrm>
            <a:off x="7278693" y="2454814"/>
            <a:ext cx="261290" cy="205184"/>
          </a:xfrm>
          <a:prstGeom prst="rect">
            <a:avLst/>
          </a:prstGeom>
          <a:noFill/>
        </p:spPr>
        <p:txBody>
          <a:bodyPr wrap="none" lIns="0" tIns="0" rIns="0" bIns="0" rtlCol="0">
            <a:spAutoFit/>
          </a:bodyPr>
          <a:lstStyle/>
          <a:p>
            <a:pPr algn="ctr"/>
            <a:r>
              <a:rPr lang="de-DE" sz="1600" dirty="0" smtClean="0">
                <a:latin typeface="Arial" panose="020B0604020202020204" pitchFamily="34" charset="0"/>
                <a:cs typeface="Arial" panose="020B0604020202020204" pitchFamily="34" charset="0"/>
              </a:rPr>
              <a:t>R3</a:t>
            </a:r>
          </a:p>
        </p:txBody>
      </p:sp>
      <p:sp>
        <p:nvSpPr>
          <p:cNvPr id="30" name="Textfeld 29"/>
          <p:cNvSpPr txBox="1"/>
          <p:nvPr/>
        </p:nvSpPr>
        <p:spPr>
          <a:xfrm>
            <a:off x="6609352" y="5085558"/>
            <a:ext cx="1911341"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2000" dirty="0"/>
              <a:t>Client-Computer 2</a:t>
            </a:r>
          </a:p>
        </p:txBody>
      </p:sp>
      <p:sp>
        <p:nvSpPr>
          <p:cNvPr id="31" name="Textfeld 30"/>
          <p:cNvSpPr txBox="1"/>
          <p:nvPr/>
        </p:nvSpPr>
        <p:spPr>
          <a:xfrm>
            <a:off x="4984404" y="1749964"/>
            <a:ext cx="1754254" cy="339631"/>
          </a:xfrm>
          <a:prstGeom prst="rect">
            <a:avLst/>
          </a:prstGeom>
          <a:solidFill>
            <a:schemeClr val="bg1"/>
          </a:solidFill>
          <a:ln w="12700">
            <a:solidFill>
              <a:schemeClr val="tx1"/>
            </a:solidFill>
          </a:ln>
        </p:spPr>
        <p:txBody>
          <a:bodyPr wrap="none" lIns="36000" tIns="72000" rIns="36000" bIns="36000" rtlCol="0">
            <a:spAutoFit/>
          </a:bodyPr>
          <a:lstStyle>
            <a:defPPr>
              <a:defRPr lang="en-US"/>
            </a:defPPr>
            <a:lvl1pPr algn="ctr">
              <a:defRPr sz="1600"/>
            </a:lvl1pPr>
          </a:lstStyle>
          <a:p>
            <a:r>
              <a:rPr lang="de-DE" sz="2000" dirty="0"/>
              <a:t>Server-Computer</a:t>
            </a:r>
          </a:p>
        </p:txBody>
      </p:sp>
      <p:sp>
        <p:nvSpPr>
          <p:cNvPr id="36" name="Abgerundetes Rechteck 35"/>
          <p:cNvSpPr/>
          <p:nvPr/>
        </p:nvSpPr>
        <p:spPr bwMode="auto">
          <a:xfrm>
            <a:off x="6003465" y="5575943"/>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21</a:t>
            </a:r>
          </a:p>
        </p:txBody>
      </p:sp>
      <p:sp>
        <p:nvSpPr>
          <p:cNvPr id="37" name="Abgerundetes Rechteck 36"/>
          <p:cNvSpPr/>
          <p:nvPr/>
        </p:nvSpPr>
        <p:spPr bwMode="auto">
          <a:xfrm>
            <a:off x="7057723"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22</a:t>
            </a:r>
          </a:p>
        </p:txBody>
      </p:sp>
      <p:sp>
        <p:nvSpPr>
          <p:cNvPr id="38" name="Abgerundetes Rechteck 37"/>
          <p:cNvSpPr/>
          <p:nvPr/>
        </p:nvSpPr>
        <p:spPr bwMode="auto">
          <a:xfrm>
            <a:off x="8108859" y="5564607"/>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23</a:t>
            </a:r>
          </a:p>
        </p:txBody>
      </p:sp>
      <p:cxnSp>
        <p:nvCxnSpPr>
          <p:cNvPr id="39" name="Gewinkelte Verbindung 38"/>
          <p:cNvCxnSpPr>
            <a:stCxn id="15" idx="2"/>
          </p:cNvCxnSpPr>
          <p:nvPr/>
        </p:nvCxnSpPr>
        <p:spPr bwMode="auto">
          <a:xfrm rot="5400000">
            <a:off x="2710699" y="3972475"/>
            <a:ext cx="1810990" cy="1337893"/>
          </a:xfrm>
          <a:prstGeom prst="bentConnector3">
            <a:avLst>
              <a:gd name="adj1" fmla="val 61220"/>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Gewinkelte Verbindung 39"/>
          <p:cNvCxnSpPr>
            <a:stCxn id="15" idx="2"/>
            <a:endCxn id="36" idx="0"/>
          </p:cNvCxnSpPr>
          <p:nvPr/>
        </p:nvCxnSpPr>
        <p:spPr bwMode="auto">
          <a:xfrm rot="16200000" flipH="1">
            <a:off x="4475266" y="3545800"/>
            <a:ext cx="1840017" cy="2220268"/>
          </a:xfrm>
          <a:prstGeom prst="bentConnector3">
            <a:avLst>
              <a:gd name="adj1" fmla="val 60008"/>
            </a:avLst>
          </a:prstGeom>
          <a:noFill/>
          <a:ln w="19050" cap="flat" cmpd="sng" algn="ctr">
            <a:solidFill>
              <a:schemeClr val="tx2"/>
            </a:solidFill>
            <a:prstDash val="solid"/>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Gewinkelte Verbindung 40"/>
          <p:cNvCxnSpPr>
            <a:stCxn id="16" idx="2"/>
            <a:endCxn id="38" idx="0"/>
          </p:cNvCxnSpPr>
          <p:nvPr/>
        </p:nvCxnSpPr>
        <p:spPr bwMode="auto">
          <a:xfrm rot="16200000" flipH="1">
            <a:off x="7095730" y="4049534"/>
            <a:ext cx="1828681" cy="1201463"/>
          </a:xfrm>
          <a:prstGeom prst="bentConnector3">
            <a:avLst>
              <a:gd name="adj1" fmla="val 35962"/>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Gewinkelte Verbindung 41"/>
          <p:cNvCxnSpPr>
            <a:stCxn id="16" idx="2"/>
          </p:cNvCxnSpPr>
          <p:nvPr/>
        </p:nvCxnSpPr>
        <p:spPr bwMode="auto">
          <a:xfrm rot="5400000">
            <a:off x="5445055" y="3585808"/>
            <a:ext cx="1814167" cy="2114402"/>
          </a:xfrm>
          <a:prstGeom prst="bentConnector3">
            <a:avLst>
              <a:gd name="adj1" fmla="val 36399"/>
            </a:avLst>
          </a:prstGeom>
          <a:noFill/>
          <a:ln w="19050" cap="flat" cmpd="sng" algn="ctr">
            <a:solidFill>
              <a:schemeClr val="tx2"/>
            </a:solidFill>
            <a:prstDash val="sysDot"/>
            <a:round/>
            <a:headEnd type="triangl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Textfeld 31"/>
          <p:cNvSpPr txBox="1"/>
          <p:nvPr/>
        </p:nvSpPr>
        <p:spPr>
          <a:xfrm>
            <a:off x="3343799" y="5090318"/>
            <a:ext cx="1901730" cy="314239"/>
          </a:xfrm>
          <a:prstGeom prst="rect">
            <a:avLst/>
          </a:prstGeom>
          <a:solidFill>
            <a:schemeClr val="bg1"/>
          </a:solidFill>
          <a:ln w="12700">
            <a:solidFill>
              <a:schemeClr val="tx1"/>
            </a:solidFill>
          </a:ln>
        </p:spPr>
        <p:txBody>
          <a:bodyPr wrap="none" lIns="36000" tIns="72000" rIns="36000" bIns="36000" rtlCol="0">
            <a:spAutoFit/>
          </a:bodyPr>
          <a:lstStyle/>
          <a:p>
            <a:pPr algn="ctr"/>
            <a:r>
              <a:rPr lang="de-DE" dirty="0" smtClean="0"/>
              <a:t>Client-Computer 1</a:t>
            </a:r>
            <a:endParaRPr lang="de-DE" dirty="0"/>
          </a:p>
        </p:txBody>
      </p:sp>
      <p:sp>
        <p:nvSpPr>
          <p:cNvPr id="56" name="Abgerundetes Rechteck 55"/>
          <p:cNvSpPr/>
          <p:nvPr/>
        </p:nvSpPr>
        <p:spPr bwMode="auto">
          <a:xfrm>
            <a:off x="2705208" y="5571142"/>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11</a:t>
            </a:r>
            <a:endParaRPr lang="de-DE" dirty="0"/>
          </a:p>
        </p:txBody>
      </p:sp>
      <p:sp>
        <p:nvSpPr>
          <p:cNvPr id="57" name="Abgerundetes Rechteck 56"/>
          <p:cNvSpPr/>
          <p:nvPr/>
        </p:nvSpPr>
        <p:spPr bwMode="auto">
          <a:xfrm>
            <a:off x="3759466"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12</a:t>
            </a:r>
            <a:endParaRPr lang="de-DE" dirty="0"/>
          </a:p>
        </p:txBody>
      </p:sp>
      <p:sp>
        <p:nvSpPr>
          <p:cNvPr id="58" name="Abgerundetes Rechteck 57"/>
          <p:cNvSpPr/>
          <p:nvPr/>
        </p:nvSpPr>
        <p:spPr bwMode="auto">
          <a:xfrm>
            <a:off x="4810602" y="5574320"/>
            <a:ext cx="1003885" cy="263487"/>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dirty="0"/>
              <a:t>WD </a:t>
            </a:r>
            <a:r>
              <a:rPr lang="de-DE" dirty="0" smtClean="0"/>
              <a:t>13</a:t>
            </a:r>
            <a:endParaRPr lang="de-DE" dirty="0"/>
          </a:p>
        </p:txBody>
      </p:sp>
    </p:spTree>
    <p:extLst>
      <p:ext uri="{BB962C8B-B14F-4D97-AF65-F5344CB8AC3E}">
        <p14:creationId xmlns:p14="http://schemas.microsoft.com/office/powerpoint/2010/main" val="667632578"/>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p:cNvSpPr>
            <a:spLocks noGrp="1"/>
          </p:cNvSpPr>
          <p:nvPr>
            <p:ph type="sldNum" sz="quarter" idx="13"/>
          </p:nvPr>
        </p:nvSpPr>
        <p:spPr/>
        <p:txBody>
          <a:bodyPr/>
          <a:lstStyle/>
          <a:p>
            <a:fld id="{2E430B67-9B8D-45F2-8BD0-7EEC5CABEC81}" type="slidenum">
              <a:rPr lang="de-DE" smtClean="0"/>
              <a:pPr/>
              <a:t>18</a:t>
            </a:fld>
            <a:endParaRPr lang="de-DE"/>
          </a:p>
        </p:txBody>
      </p:sp>
      <p:sp>
        <p:nvSpPr>
          <p:cNvPr id="9" name="Textplatzhalter 8"/>
          <p:cNvSpPr>
            <a:spLocks noGrp="1"/>
          </p:cNvSpPr>
          <p:nvPr>
            <p:ph type="body" sz="quarter" idx="16"/>
          </p:nvPr>
        </p:nvSpPr>
        <p:spPr>
          <a:xfrm>
            <a:off x="76200" y="1556829"/>
            <a:ext cx="2333626" cy="4639543"/>
          </a:xfrm>
        </p:spPr>
        <p:txBody>
          <a:bodyPr/>
          <a:lstStyle/>
          <a:p>
            <a:pPr marL="342900" indent="-342900">
              <a:buFont typeface="+mj-lt"/>
              <a:buAutoNum type="arabicPeriod"/>
            </a:pPr>
            <a:r>
              <a:rPr lang="de-DE" sz="1400" dirty="0"/>
              <a:t>Computer- und plattformübergreifende Änderungen möglich</a:t>
            </a:r>
          </a:p>
          <a:p>
            <a:pPr marL="342900" indent="-342900">
              <a:buFont typeface="+mj-lt"/>
              <a:buAutoNum type="arabicPeriod"/>
            </a:pPr>
            <a:r>
              <a:rPr lang="de-DE" sz="1400" dirty="0"/>
              <a:t>Gleichzeitige Änderung der identischen Ressource </a:t>
            </a:r>
            <a:r>
              <a:rPr lang="de-DE" sz="1400" dirty="0" smtClean="0"/>
              <a:t>möglich</a:t>
            </a:r>
          </a:p>
          <a:p>
            <a:pPr marL="342900" indent="-342900">
              <a:buFont typeface="+mj-lt"/>
              <a:buAutoNum type="arabicPeriod"/>
            </a:pPr>
            <a:r>
              <a:rPr lang="de-DE" sz="1400" dirty="0" smtClean="0"/>
              <a:t>Repositories liegen auf jedem Anwendercomputer (Klone)</a:t>
            </a:r>
          </a:p>
          <a:p>
            <a:pPr marL="342900" indent="-342900">
              <a:buFont typeface="+mj-lt"/>
              <a:buAutoNum type="arabicPeriod"/>
            </a:pPr>
            <a:r>
              <a:rPr lang="de-DE" sz="1400" dirty="0" smtClean="0"/>
              <a:t>Jeder Anwenderrechner hat individuelle </a:t>
            </a:r>
            <a:r>
              <a:rPr lang="de-DE" sz="1400" dirty="0" err="1" smtClean="0"/>
              <a:t>WD‘s</a:t>
            </a:r>
            <a:endParaRPr lang="de-DE" sz="1400" dirty="0" smtClean="0"/>
          </a:p>
          <a:p>
            <a:pPr marL="342900" indent="-342900">
              <a:buFont typeface="+mj-lt"/>
              <a:buAutoNum type="arabicPeriod"/>
            </a:pPr>
            <a:r>
              <a:rPr lang="de-DE" sz="1400" dirty="0" smtClean="0"/>
              <a:t>Zugriff auf das VCS von jedem integrierten Computer</a:t>
            </a:r>
          </a:p>
          <a:p>
            <a:pPr marL="342900" indent="-342900">
              <a:buFont typeface="+mj-lt"/>
              <a:buAutoNum type="arabicPeriod"/>
            </a:pPr>
            <a:r>
              <a:rPr lang="de-DE" sz="1400" dirty="0" smtClean="0"/>
              <a:t>Computerinterner Commit</a:t>
            </a:r>
          </a:p>
          <a:p>
            <a:pPr marL="342900" indent="-342900">
              <a:buFont typeface="+mj-lt"/>
              <a:buAutoNum type="arabicPeriod"/>
            </a:pPr>
            <a:r>
              <a:rPr lang="de-DE" sz="1400" dirty="0" smtClean="0"/>
              <a:t>Erst push gleich mit anderen Computern ab</a:t>
            </a:r>
          </a:p>
          <a:p>
            <a:pPr marL="285750" indent="-285750">
              <a:buFontTx/>
              <a:buChar char="-"/>
            </a:pPr>
            <a:endParaRPr lang="de-DE" sz="1400" dirty="0" smtClean="0"/>
          </a:p>
          <a:p>
            <a:pPr marL="285750" indent="-285750">
              <a:buFontTx/>
              <a:buChar char="-"/>
            </a:pPr>
            <a:endParaRPr lang="de-DE" sz="1400" dirty="0" smtClean="0"/>
          </a:p>
          <a:p>
            <a:pPr marL="285750" indent="-285750">
              <a:buFontTx/>
              <a:buChar char="-"/>
            </a:pPr>
            <a:endParaRPr lang="de-DE" sz="1400" dirty="0" smtClean="0"/>
          </a:p>
          <a:p>
            <a:pPr marL="285750" indent="-285750">
              <a:buFontTx/>
              <a:buChar char="-"/>
            </a:pPr>
            <a:endParaRPr lang="de-DE" sz="1400" dirty="0"/>
          </a:p>
        </p:txBody>
      </p:sp>
      <p:sp>
        <p:nvSpPr>
          <p:cNvPr id="3" name="Textplatzhalter 2"/>
          <p:cNvSpPr>
            <a:spLocks noGrp="1"/>
          </p:cNvSpPr>
          <p:nvPr>
            <p:ph type="body" sz="quarter" idx="11"/>
          </p:nvPr>
        </p:nvSpPr>
        <p:spPr/>
        <p:txBody>
          <a:bodyPr/>
          <a:lstStyle/>
          <a:p>
            <a:r>
              <a:rPr lang="de-DE" dirty="0" smtClean="0"/>
              <a:t>Verteilte</a:t>
            </a:r>
            <a:r>
              <a:rPr lang="de-DE" dirty="0" smtClean="0">
                <a:latin typeface="Calibri" panose="020F0502020204030204" pitchFamily="34" charset="0"/>
              </a:rPr>
              <a:t> Versionsverwaltung (DVCS)</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a:t>Versionsverwaltungskonzepte und -systeme</a:t>
            </a:r>
            <a:endParaRPr lang="de-DE" dirty="0">
              <a:latin typeface="Calibri" panose="020F0502020204030204" pitchFamily="34" charset="0"/>
            </a:endParaRPr>
          </a:p>
        </p:txBody>
      </p:sp>
      <p:sp>
        <p:nvSpPr>
          <p:cNvPr id="141" name="Rechteck 140"/>
          <p:cNvSpPr/>
          <p:nvPr/>
        </p:nvSpPr>
        <p:spPr bwMode="auto">
          <a:xfrm>
            <a:off x="4407024" y="1777307"/>
            <a:ext cx="3146840" cy="1368126"/>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42" name="Abgerundetes Rechteck 141"/>
          <p:cNvSpPr/>
          <p:nvPr/>
        </p:nvSpPr>
        <p:spPr bwMode="auto">
          <a:xfrm>
            <a:off x="4491366" y="2155671"/>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45" name="Abgerundetes Rechteck 144"/>
          <p:cNvSpPr/>
          <p:nvPr/>
        </p:nvSpPr>
        <p:spPr bwMode="auto">
          <a:xfrm>
            <a:off x="4551065" y="237490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3</a:t>
            </a:r>
            <a:endParaRPr lang="de-DE" sz="1500" dirty="0"/>
          </a:p>
        </p:txBody>
      </p:sp>
      <p:sp>
        <p:nvSpPr>
          <p:cNvPr id="146" name="Abgerundetes Rechteck 145"/>
          <p:cNvSpPr/>
          <p:nvPr/>
        </p:nvSpPr>
        <p:spPr bwMode="auto">
          <a:xfrm>
            <a:off x="4550558" y="261524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47" name="Abgerundetes Rechteck 146"/>
          <p:cNvSpPr/>
          <p:nvPr/>
        </p:nvSpPr>
        <p:spPr bwMode="auto">
          <a:xfrm>
            <a:off x="4555664" y="28555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54" name="Textfeld 153"/>
          <p:cNvSpPr txBox="1"/>
          <p:nvPr/>
        </p:nvSpPr>
        <p:spPr>
          <a:xfrm>
            <a:off x="4695230" y="2187704"/>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57" name="Rechteck 156"/>
          <p:cNvSpPr/>
          <p:nvPr/>
        </p:nvSpPr>
        <p:spPr bwMode="auto">
          <a:xfrm>
            <a:off x="2661280" y="4265862"/>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8" name="Abgerundetes Rechteck 157"/>
          <p:cNvSpPr/>
          <p:nvPr/>
        </p:nvSpPr>
        <p:spPr bwMode="auto">
          <a:xfrm>
            <a:off x="2738478"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159" name="Abgerundetes Rechteck 158"/>
          <p:cNvSpPr/>
          <p:nvPr/>
        </p:nvSpPr>
        <p:spPr bwMode="auto">
          <a:xfrm>
            <a:off x="4512625"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0" name="Abgerundetes Rechteck 159"/>
          <p:cNvSpPr/>
          <p:nvPr/>
        </p:nvSpPr>
        <p:spPr bwMode="auto">
          <a:xfrm>
            <a:off x="3625283" y="4768103"/>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161" name="Abgerundetes Rechteck 160"/>
          <p:cNvSpPr/>
          <p:nvPr/>
        </p:nvSpPr>
        <p:spPr bwMode="auto">
          <a:xfrm>
            <a:off x="2808722" y="49755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162" name="Abgerundetes Rechteck 161"/>
          <p:cNvSpPr/>
          <p:nvPr/>
        </p:nvSpPr>
        <p:spPr bwMode="auto">
          <a:xfrm>
            <a:off x="2808721"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3" name="Abgerundetes Rechteck 162"/>
          <p:cNvSpPr/>
          <p:nvPr/>
        </p:nvSpPr>
        <p:spPr bwMode="auto">
          <a:xfrm>
            <a:off x="2808720"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4" name="Abgerundetes Rechteck 163"/>
          <p:cNvSpPr/>
          <p:nvPr/>
        </p:nvSpPr>
        <p:spPr bwMode="auto">
          <a:xfrm>
            <a:off x="3690342" y="498341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165" name="Abgerundetes Rechteck 164"/>
          <p:cNvSpPr/>
          <p:nvPr/>
        </p:nvSpPr>
        <p:spPr bwMode="auto">
          <a:xfrm>
            <a:off x="3690342"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6" name="Abgerundetes Rechteck 165"/>
          <p:cNvSpPr/>
          <p:nvPr/>
        </p:nvSpPr>
        <p:spPr bwMode="auto">
          <a:xfrm>
            <a:off x="3684982" y="5469703"/>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67" name="Abgerundetes Rechteck 166"/>
          <p:cNvSpPr/>
          <p:nvPr/>
        </p:nvSpPr>
        <p:spPr bwMode="auto">
          <a:xfrm>
            <a:off x="4575957" y="498995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168" name="Abgerundetes Rechteck 167"/>
          <p:cNvSpPr/>
          <p:nvPr/>
        </p:nvSpPr>
        <p:spPr bwMode="auto">
          <a:xfrm>
            <a:off x="4570115" y="522324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169" name="Abgerundetes Rechteck 168"/>
          <p:cNvSpPr/>
          <p:nvPr/>
        </p:nvSpPr>
        <p:spPr bwMode="auto">
          <a:xfrm>
            <a:off x="4570114" y="54659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170" name="Textfeld 169"/>
          <p:cNvSpPr txBox="1"/>
          <p:nvPr/>
        </p:nvSpPr>
        <p:spPr>
          <a:xfrm>
            <a:off x="2917422" y="4793011"/>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171" name="Textfeld 170"/>
          <p:cNvSpPr txBox="1"/>
          <p:nvPr/>
        </p:nvSpPr>
        <p:spPr>
          <a:xfrm>
            <a:off x="3799784" y="4796294"/>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172" name="Textfeld 171"/>
          <p:cNvSpPr txBox="1"/>
          <p:nvPr/>
        </p:nvSpPr>
        <p:spPr>
          <a:xfrm>
            <a:off x="4734138" y="4794032"/>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190" name="Textfeld 189"/>
          <p:cNvSpPr txBox="1"/>
          <p:nvPr/>
        </p:nvSpPr>
        <p:spPr>
          <a:xfrm>
            <a:off x="5055254" y="1708818"/>
            <a:ext cx="1924129" cy="314239"/>
          </a:xfrm>
          <a:prstGeom prst="rect">
            <a:avLst/>
          </a:prstGeom>
          <a:solidFill>
            <a:schemeClr val="bg1"/>
          </a:solidFill>
          <a:ln w="12700">
            <a:solidFill>
              <a:schemeClr val="tx1"/>
            </a:solidFill>
          </a:ln>
        </p:spPr>
        <p:txBody>
          <a:bodyPr wrap="square" lIns="36000" tIns="72000" rIns="36000" bIns="36000" rtlCol="0">
            <a:spAutoFit/>
          </a:bodyPr>
          <a:lstStyle>
            <a:defPPr>
              <a:defRPr lang="en-US"/>
            </a:defPPr>
            <a:lvl1pPr algn="ctr">
              <a:defRPr sz="1600"/>
            </a:lvl1pPr>
          </a:lstStyle>
          <a:p>
            <a:r>
              <a:rPr lang="de-DE" sz="1500" dirty="0"/>
              <a:t>Server-Computer</a:t>
            </a:r>
          </a:p>
        </p:txBody>
      </p:sp>
      <p:sp>
        <p:nvSpPr>
          <p:cNvPr id="191" name="Textfeld 190"/>
          <p:cNvSpPr txBox="1"/>
          <p:nvPr/>
        </p:nvSpPr>
        <p:spPr>
          <a:xfrm>
            <a:off x="3132900" y="4118226"/>
            <a:ext cx="1707288" cy="31423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1</a:t>
            </a:r>
            <a:endParaRPr lang="de-DE" sz="1500" dirty="0"/>
          </a:p>
        </p:txBody>
      </p:sp>
      <p:sp>
        <p:nvSpPr>
          <p:cNvPr id="192" name="Abgerundetes Rechteck 191"/>
          <p:cNvSpPr/>
          <p:nvPr/>
        </p:nvSpPr>
        <p:spPr bwMode="auto">
          <a:xfrm>
            <a:off x="2749023" y="4503990"/>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11</a:t>
            </a:r>
          </a:p>
        </p:txBody>
      </p:sp>
      <p:sp>
        <p:nvSpPr>
          <p:cNvPr id="193" name="Abgerundetes Rechteck 192"/>
          <p:cNvSpPr/>
          <p:nvPr/>
        </p:nvSpPr>
        <p:spPr bwMode="auto">
          <a:xfrm>
            <a:off x="3630643" y="4503991"/>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12</a:t>
            </a:r>
          </a:p>
        </p:txBody>
      </p:sp>
      <p:sp>
        <p:nvSpPr>
          <p:cNvPr id="194" name="Abgerundetes Rechteck 193"/>
          <p:cNvSpPr/>
          <p:nvPr/>
        </p:nvSpPr>
        <p:spPr bwMode="auto">
          <a:xfrm>
            <a:off x="4512262" y="4503989"/>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13</a:t>
            </a:r>
          </a:p>
        </p:txBody>
      </p:sp>
      <p:cxnSp>
        <p:nvCxnSpPr>
          <p:cNvPr id="198" name="Gewinkelte Verbindung 2"/>
          <p:cNvCxnSpPr/>
          <p:nvPr/>
        </p:nvCxnSpPr>
        <p:spPr bwMode="auto">
          <a:xfrm>
            <a:off x="2827205" y="461138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9" name="Gewinkelte Verbindung 2"/>
          <p:cNvCxnSpPr/>
          <p:nvPr/>
        </p:nvCxnSpPr>
        <p:spPr bwMode="auto">
          <a:xfrm>
            <a:off x="3711950" y="4614488"/>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0" name="Gewinkelte Verbindung 2"/>
          <p:cNvCxnSpPr/>
          <p:nvPr/>
        </p:nvCxnSpPr>
        <p:spPr bwMode="auto">
          <a:xfrm>
            <a:off x="4603276" y="4608203"/>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 name="Gewinkelte Verbindung 2"/>
          <p:cNvCxnSpPr/>
          <p:nvPr/>
        </p:nvCxnSpPr>
        <p:spPr bwMode="auto">
          <a:xfrm>
            <a:off x="4557502" y="3145433"/>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0" name="Rechteck 259"/>
          <p:cNvSpPr/>
          <p:nvPr/>
        </p:nvSpPr>
        <p:spPr bwMode="auto">
          <a:xfrm>
            <a:off x="2505075" y="1604963"/>
            <a:ext cx="6819900" cy="4595812"/>
          </a:xfrm>
          <a:prstGeom prst="rect">
            <a:avLst/>
          </a:prstGeom>
          <a:noFill/>
          <a:ln w="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61" name="Abgerundetes Rechteck 260"/>
          <p:cNvSpPr/>
          <p:nvPr/>
        </p:nvSpPr>
        <p:spPr bwMode="auto">
          <a:xfrm>
            <a:off x="5621334" y="2160162"/>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2" name="Abgerundetes Rechteck 261"/>
          <p:cNvSpPr/>
          <p:nvPr/>
        </p:nvSpPr>
        <p:spPr bwMode="auto">
          <a:xfrm>
            <a:off x="5681033" y="2379391"/>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63" name="Abgerundetes Rechteck 262"/>
          <p:cNvSpPr/>
          <p:nvPr/>
        </p:nvSpPr>
        <p:spPr bwMode="auto">
          <a:xfrm>
            <a:off x="5681033" y="2619736"/>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4" name="Abgerundetes Rechteck 263"/>
          <p:cNvSpPr/>
          <p:nvPr/>
        </p:nvSpPr>
        <p:spPr bwMode="auto">
          <a:xfrm>
            <a:off x="5685632" y="286008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65" name="Textfeld 264"/>
          <p:cNvSpPr txBox="1"/>
          <p:nvPr/>
        </p:nvSpPr>
        <p:spPr>
          <a:xfrm>
            <a:off x="5825198" y="2192195"/>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66" name="Abgerundetes Rechteck 265"/>
          <p:cNvSpPr/>
          <p:nvPr/>
        </p:nvSpPr>
        <p:spPr bwMode="auto">
          <a:xfrm>
            <a:off x="6731432" y="2158480"/>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67" name="Abgerundetes Rechteck 266"/>
          <p:cNvSpPr/>
          <p:nvPr/>
        </p:nvSpPr>
        <p:spPr bwMode="auto">
          <a:xfrm>
            <a:off x="6791131" y="237770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68" name="Abgerundetes Rechteck 267"/>
          <p:cNvSpPr/>
          <p:nvPr/>
        </p:nvSpPr>
        <p:spPr bwMode="auto">
          <a:xfrm>
            <a:off x="6791131" y="2618054"/>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69" name="Abgerundetes Rechteck 268"/>
          <p:cNvSpPr/>
          <p:nvPr/>
        </p:nvSpPr>
        <p:spPr bwMode="auto">
          <a:xfrm>
            <a:off x="6795730" y="2858398"/>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0" name="Textfeld 269"/>
          <p:cNvSpPr txBox="1"/>
          <p:nvPr/>
        </p:nvSpPr>
        <p:spPr>
          <a:xfrm>
            <a:off x="6935296" y="2190513"/>
            <a:ext cx="330996"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endParaRPr lang="de-DE" sz="1500" dirty="0">
              <a:latin typeface="Arial" panose="020B0604020202020204" pitchFamily="34" charset="0"/>
              <a:cs typeface="Arial" panose="020B0604020202020204" pitchFamily="34" charset="0"/>
            </a:endParaRPr>
          </a:p>
        </p:txBody>
      </p:sp>
      <p:sp>
        <p:nvSpPr>
          <p:cNvPr id="272" name="Rechteck 271"/>
          <p:cNvSpPr/>
          <p:nvPr/>
        </p:nvSpPr>
        <p:spPr bwMode="auto">
          <a:xfrm>
            <a:off x="6514823" y="4274938"/>
            <a:ext cx="2666733" cy="1471233"/>
          </a:xfrm>
          <a:prstGeom prst="rect">
            <a:avLst/>
          </a:prstGeom>
          <a:solidFill>
            <a:schemeClr val="accent2"/>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3" name="Abgerundetes Rechteck 272"/>
          <p:cNvSpPr/>
          <p:nvPr/>
        </p:nvSpPr>
        <p:spPr bwMode="auto">
          <a:xfrm>
            <a:off x="6592021"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smtClean="0">
              <a:solidFill>
                <a:schemeClr val="bg1"/>
              </a:solidFill>
            </a:endParaRPr>
          </a:p>
        </p:txBody>
      </p:sp>
      <p:sp>
        <p:nvSpPr>
          <p:cNvPr id="274" name="Abgerundetes Rechteck 273"/>
          <p:cNvSpPr/>
          <p:nvPr/>
        </p:nvSpPr>
        <p:spPr bwMode="auto">
          <a:xfrm>
            <a:off x="8366168"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5" name="Abgerundetes Rechteck 274"/>
          <p:cNvSpPr/>
          <p:nvPr/>
        </p:nvSpPr>
        <p:spPr bwMode="auto">
          <a:xfrm>
            <a:off x="7478826" y="4777179"/>
            <a:ext cx="738726" cy="930192"/>
          </a:xfrm>
          <a:prstGeom prst="roundRect">
            <a:avLst/>
          </a:prstGeom>
          <a:solidFill>
            <a:schemeClr val="bg1"/>
          </a:solidFill>
          <a:ln w="12700" cap="rnd">
            <a:solidFill>
              <a:schemeClr val="tx1"/>
            </a:solidFill>
            <a:prstDash val="solid"/>
            <a:miter lim="800000"/>
            <a:headEnd/>
            <a:tailEnd/>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de-DE" sz="1500" dirty="0">
              <a:solidFill>
                <a:schemeClr val="bg1"/>
              </a:solidFill>
            </a:endParaRPr>
          </a:p>
        </p:txBody>
      </p:sp>
      <p:sp>
        <p:nvSpPr>
          <p:cNvPr id="276" name="Abgerundetes Rechteck 275"/>
          <p:cNvSpPr/>
          <p:nvPr/>
        </p:nvSpPr>
        <p:spPr bwMode="auto">
          <a:xfrm>
            <a:off x="6662265" y="498465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smtClean="0"/>
              <a:t>Vers. </a:t>
            </a:r>
            <a:r>
              <a:rPr lang="de-DE" sz="1500" dirty="0"/>
              <a:t>3</a:t>
            </a:r>
            <a:endParaRPr lang="de-DE" sz="1500" dirty="0" smtClean="0"/>
          </a:p>
        </p:txBody>
      </p:sp>
      <p:sp>
        <p:nvSpPr>
          <p:cNvPr id="277" name="Abgerundetes Rechteck 276"/>
          <p:cNvSpPr/>
          <p:nvPr/>
        </p:nvSpPr>
        <p:spPr bwMode="auto">
          <a:xfrm>
            <a:off x="6662264"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78" name="Abgerundetes Rechteck 277"/>
          <p:cNvSpPr/>
          <p:nvPr/>
        </p:nvSpPr>
        <p:spPr bwMode="auto">
          <a:xfrm>
            <a:off x="6662263"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79" name="Abgerundetes Rechteck 278"/>
          <p:cNvSpPr/>
          <p:nvPr/>
        </p:nvSpPr>
        <p:spPr bwMode="auto">
          <a:xfrm>
            <a:off x="7543885" y="499248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80" name="Abgerundetes Rechteck 279"/>
          <p:cNvSpPr/>
          <p:nvPr/>
        </p:nvSpPr>
        <p:spPr bwMode="auto">
          <a:xfrm>
            <a:off x="7543885"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1" name="Abgerundetes Rechteck 280"/>
          <p:cNvSpPr/>
          <p:nvPr/>
        </p:nvSpPr>
        <p:spPr bwMode="auto">
          <a:xfrm>
            <a:off x="7538525" y="5478779"/>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2" name="Abgerundetes Rechteck 281"/>
          <p:cNvSpPr/>
          <p:nvPr/>
        </p:nvSpPr>
        <p:spPr bwMode="auto">
          <a:xfrm>
            <a:off x="8429500" y="4999032"/>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3</a:t>
            </a:r>
          </a:p>
        </p:txBody>
      </p:sp>
      <p:sp>
        <p:nvSpPr>
          <p:cNvPr id="283" name="Abgerundetes Rechteck 282"/>
          <p:cNvSpPr/>
          <p:nvPr/>
        </p:nvSpPr>
        <p:spPr bwMode="auto">
          <a:xfrm>
            <a:off x="8423658" y="5232320"/>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2</a:t>
            </a:r>
          </a:p>
        </p:txBody>
      </p:sp>
      <p:sp>
        <p:nvSpPr>
          <p:cNvPr id="284" name="Abgerundetes Rechteck 283"/>
          <p:cNvSpPr/>
          <p:nvPr/>
        </p:nvSpPr>
        <p:spPr bwMode="auto">
          <a:xfrm>
            <a:off x="8423657" y="5475065"/>
            <a:ext cx="619327" cy="199564"/>
          </a:xfrm>
          <a:prstGeom prst="roundRect">
            <a:avLst/>
          </a:prstGeom>
          <a:solidFill>
            <a:srgbClr val="00B0F0"/>
          </a:solidFill>
          <a:ln w="0" cap="rnd">
            <a:noFill/>
            <a:prstDash val="sysDot"/>
            <a:miter lim="800000"/>
            <a:headEnd/>
            <a:tailEnd/>
          </a:ln>
          <a:effectLst/>
          <a:ex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de-DE" sz="1500" dirty="0"/>
              <a:t>Vers. 1</a:t>
            </a:r>
          </a:p>
        </p:txBody>
      </p:sp>
      <p:sp>
        <p:nvSpPr>
          <p:cNvPr id="285" name="Textfeld 284"/>
          <p:cNvSpPr txBox="1"/>
          <p:nvPr/>
        </p:nvSpPr>
        <p:spPr>
          <a:xfrm>
            <a:off x="6770965" y="4802087"/>
            <a:ext cx="401928"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R1</a:t>
            </a:r>
            <a:endParaRPr lang="de-DE" sz="1500" dirty="0">
              <a:latin typeface="Arial" panose="020B0604020202020204" pitchFamily="34" charset="0"/>
              <a:cs typeface="Arial" panose="020B0604020202020204" pitchFamily="34" charset="0"/>
            </a:endParaRPr>
          </a:p>
        </p:txBody>
      </p:sp>
      <p:sp>
        <p:nvSpPr>
          <p:cNvPr id="286" name="Textfeld 285"/>
          <p:cNvSpPr txBox="1"/>
          <p:nvPr/>
        </p:nvSpPr>
        <p:spPr>
          <a:xfrm>
            <a:off x="7653327" y="4805370"/>
            <a:ext cx="414630"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R2</a:t>
            </a:r>
            <a:endParaRPr lang="de-DE" sz="1500" dirty="0">
              <a:latin typeface="Arial" panose="020B0604020202020204" pitchFamily="34" charset="0"/>
              <a:cs typeface="Arial" panose="020B0604020202020204" pitchFamily="34" charset="0"/>
            </a:endParaRPr>
          </a:p>
        </p:txBody>
      </p:sp>
      <p:sp>
        <p:nvSpPr>
          <p:cNvPr id="287" name="Textfeld 286"/>
          <p:cNvSpPr txBox="1"/>
          <p:nvPr/>
        </p:nvSpPr>
        <p:spPr>
          <a:xfrm>
            <a:off x="8587681" y="4803108"/>
            <a:ext cx="295699" cy="205184"/>
          </a:xfrm>
          <a:prstGeom prst="rect">
            <a:avLst/>
          </a:prstGeom>
          <a:noFill/>
        </p:spPr>
        <p:txBody>
          <a:bodyPr wrap="square" lIns="0" tIns="0" rIns="0" bIns="0" rtlCol="0">
            <a:spAutoFit/>
          </a:bodyPr>
          <a:lstStyle/>
          <a:p>
            <a:pPr algn="ctr"/>
            <a:r>
              <a:rPr lang="de-DE" sz="1500" dirty="0" smtClean="0">
                <a:latin typeface="Arial" panose="020B0604020202020204" pitchFamily="34" charset="0"/>
                <a:cs typeface="Arial" panose="020B0604020202020204" pitchFamily="34" charset="0"/>
              </a:rPr>
              <a:t>Rx</a:t>
            </a:r>
          </a:p>
        </p:txBody>
      </p:sp>
      <p:sp>
        <p:nvSpPr>
          <p:cNvPr id="288" name="Textfeld 287"/>
          <p:cNvSpPr txBox="1"/>
          <p:nvPr/>
        </p:nvSpPr>
        <p:spPr>
          <a:xfrm>
            <a:off x="6986443" y="4127302"/>
            <a:ext cx="1707288" cy="320459"/>
          </a:xfrm>
          <a:prstGeom prst="rect">
            <a:avLst/>
          </a:prstGeom>
          <a:solidFill>
            <a:schemeClr val="bg1"/>
          </a:solidFill>
          <a:ln w="12700">
            <a:solidFill>
              <a:schemeClr val="tx1"/>
            </a:solidFill>
          </a:ln>
        </p:spPr>
        <p:txBody>
          <a:bodyPr wrap="square" lIns="36000" tIns="72000" rIns="36000" bIns="36000" rtlCol="0">
            <a:spAutoFit/>
          </a:bodyPr>
          <a:lstStyle/>
          <a:p>
            <a:pPr algn="ctr"/>
            <a:r>
              <a:rPr lang="de-DE" sz="1500" dirty="0" smtClean="0"/>
              <a:t>Client-Computer 2</a:t>
            </a:r>
            <a:endParaRPr lang="de-DE" sz="1500" dirty="0"/>
          </a:p>
        </p:txBody>
      </p:sp>
      <p:sp>
        <p:nvSpPr>
          <p:cNvPr id="289" name="Abgerundetes Rechteck 288"/>
          <p:cNvSpPr/>
          <p:nvPr/>
        </p:nvSpPr>
        <p:spPr bwMode="auto">
          <a:xfrm>
            <a:off x="6602566" y="4513066"/>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smtClean="0"/>
              <a:t>WD 21</a:t>
            </a:r>
          </a:p>
        </p:txBody>
      </p:sp>
      <p:sp>
        <p:nvSpPr>
          <p:cNvPr id="290" name="Abgerundetes Rechteck 289"/>
          <p:cNvSpPr/>
          <p:nvPr/>
        </p:nvSpPr>
        <p:spPr bwMode="auto">
          <a:xfrm>
            <a:off x="7484186" y="4513067"/>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22</a:t>
            </a:r>
            <a:endParaRPr lang="de-DE" sz="1500" dirty="0"/>
          </a:p>
        </p:txBody>
      </p:sp>
      <p:sp>
        <p:nvSpPr>
          <p:cNvPr id="291" name="Abgerundetes Rechteck 290"/>
          <p:cNvSpPr/>
          <p:nvPr/>
        </p:nvSpPr>
        <p:spPr bwMode="auto">
          <a:xfrm>
            <a:off x="8365805" y="4513065"/>
            <a:ext cx="738726" cy="208429"/>
          </a:xfrm>
          <a:prstGeom prst="roundRect">
            <a:avLst/>
          </a:prstGeom>
          <a:solidFill>
            <a:srgbClr val="00B0F0"/>
          </a:solidFill>
          <a:ln w="12700" cap="rnd">
            <a:solidFill>
              <a:schemeClr val="tx1"/>
            </a:solidFill>
            <a:prstDash val="solid"/>
            <a:miter lim="800000"/>
            <a:headEnd/>
            <a:tailEnd/>
          </a:ln>
          <a:effectLst/>
          <a:extLst/>
        </p:spPr>
        <p:txBody>
          <a:bodyPr rot="0" spcFirstLastPara="0" vertOverflow="overflow" horzOverflow="overflow" vert="horz" wrap="none" lIns="0" tIns="72000" rIns="0" bIns="0" numCol="1" spcCol="0" rtlCol="0" fromWordArt="0" anchor="ctr" anchorCtr="0" forceAA="0" compatLnSpc="1">
            <a:prstTxWarp prst="textNoShape">
              <a:avLst/>
            </a:prstTxWarp>
            <a:noAutofit/>
          </a:bodyPr>
          <a:lstStyle/>
          <a:p>
            <a:pPr algn="ctr"/>
            <a:r>
              <a:rPr lang="de-DE" sz="1500" dirty="0"/>
              <a:t>WD </a:t>
            </a:r>
            <a:r>
              <a:rPr lang="de-DE" sz="1500" dirty="0" smtClean="0"/>
              <a:t>23</a:t>
            </a:r>
            <a:endParaRPr lang="de-DE" sz="1500" dirty="0"/>
          </a:p>
        </p:txBody>
      </p:sp>
      <p:cxnSp>
        <p:nvCxnSpPr>
          <p:cNvPr id="292" name="Gewinkelte Verbindung 2"/>
          <p:cNvCxnSpPr/>
          <p:nvPr/>
        </p:nvCxnSpPr>
        <p:spPr bwMode="auto">
          <a:xfrm>
            <a:off x="6680748" y="4620460"/>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3" name="Gewinkelte Verbindung 2"/>
          <p:cNvCxnSpPr/>
          <p:nvPr/>
        </p:nvCxnSpPr>
        <p:spPr bwMode="auto">
          <a:xfrm>
            <a:off x="7565493" y="4623564"/>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4" name="Gewinkelte Verbindung 2"/>
          <p:cNvCxnSpPr/>
          <p:nvPr/>
        </p:nvCxnSpPr>
        <p:spPr bwMode="auto">
          <a:xfrm>
            <a:off x="8456819" y="4617279"/>
            <a:ext cx="0" cy="27578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6" name="Gewinkelte Verbindung 2"/>
          <p:cNvCxnSpPr/>
          <p:nvPr/>
        </p:nvCxnSpPr>
        <p:spPr bwMode="auto">
          <a:xfrm flipH="1" flipV="1">
            <a:off x="4840188" y="4170844"/>
            <a:ext cx="2131149" cy="19276"/>
          </a:xfrm>
          <a:prstGeom prst="straightConnector1">
            <a:avLst/>
          </a:prstGeom>
          <a:noFill/>
          <a:ln w="12700" cap="flat" cmpd="sng" algn="ctr">
            <a:solidFill>
              <a:schemeClr val="tx2"/>
            </a:solidFill>
            <a:prstDash val="solid"/>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3" name="Gewinkelte Verbindung 2"/>
          <p:cNvCxnSpPr/>
          <p:nvPr/>
        </p:nvCxnSpPr>
        <p:spPr bwMode="auto">
          <a:xfrm>
            <a:off x="7417731" y="3150195"/>
            <a:ext cx="0" cy="968031"/>
          </a:xfrm>
          <a:prstGeom prst="straightConnector1">
            <a:avLst/>
          </a:prstGeom>
          <a:noFill/>
          <a:ln w="12700" cap="flat" cmpd="sng" algn="ctr">
            <a:solidFill>
              <a:schemeClr val="tx2"/>
            </a:solidFill>
            <a:prstDash val="dash"/>
            <a:round/>
            <a:headEnd type="triangle"/>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1976899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19</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SVN ist ein zentrales Versionskontrollsystem (CVCS)</a:t>
            </a:r>
          </a:p>
          <a:p>
            <a:pPr marL="285750" indent="-285750">
              <a:buFontTx/>
              <a:buChar char="-"/>
            </a:pPr>
            <a:r>
              <a:rPr lang="de-DE" dirty="0" smtClean="0"/>
              <a:t>In der Praxis stark etabliertes VCS</a:t>
            </a:r>
          </a:p>
          <a:p>
            <a:pPr marL="285750" indent="-285750">
              <a:buFontTx/>
              <a:buChar char="-"/>
            </a:pPr>
            <a:r>
              <a:rPr lang="de-DE" dirty="0"/>
              <a:t>CVCS </a:t>
            </a:r>
            <a:r>
              <a:rPr lang="de-DE" dirty="0" smtClean="0"/>
              <a:t>Konzept determiniert viele Vor- und Nachteile</a:t>
            </a:r>
          </a:p>
        </p:txBody>
      </p:sp>
      <p:sp>
        <p:nvSpPr>
          <p:cNvPr id="4" name="Textplatzhalter 3"/>
          <p:cNvSpPr>
            <a:spLocks noGrp="1"/>
          </p:cNvSpPr>
          <p:nvPr>
            <p:ph type="body" sz="quarter" idx="11"/>
          </p:nvPr>
        </p:nvSpPr>
        <p:spPr/>
        <p:txBody>
          <a:bodyPr/>
          <a:lstStyle/>
          <a:p>
            <a:r>
              <a:rPr lang="de-DE" dirty="0" smtClean="0"/>
              <a:t>SVN als CVCS</a:t>
            </a:r>
            <a:endParaRPr lang="de-DE" dirty="0"/>
          </a:p>
        </p:txBody>
      </p:sp>
      <p:sp>
        <p:nvSpPr>
          <p:cNvPr id="5" name="Titel 4"/>
          <p:cNvSpPr>
            <a:spLocks noGrp="1"/>
          </p:cNvSpPr>
          <p:nvPr>
            <p:ph type="title"/>
          </p:nvPr>
        </p:nvSpPr>
        <p:spPr/>
        <p:txBody>
          <a:bodyPr/>
          <a:lstStyle/>
          <a:p>
            <a:r>
              <a:rPr lang="de-DE" dirty="0"/>
              <a:t>Versionsverwaltungskonzepte und -systeme</a:t>
            </a:r>
          </a:p>
        </p:txBody>
      </p:sp>
    </p:spTree>
    <p:extLst>
      <p:ext uri="{BB962C8B-B14F-4D97-AF65-F5344CB8AC3E}">
        <p14:creationId xmlns:p14="http://schemas.microsoft.com/office/powerpoint/2010/main" val="272949588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493329"/>
            <a:ext cx="6816725" cy="4639543"/>
          </a:xfrm>
        </p:spPr>
        <p:txBody>
          <a:bodyPr/>
          <a:lstStyle/>
          <a:p>
            <a:pPr defTabSz="180000">
              <a:spcAft>
                <a:spcPts val="600"/>
              </a:spcAft>
            </a:pPr>
            <a:r>
              <a:rPr lang="de-DE" b="1" dirty="0" smtClean="0">
                <a:latin typeface="Calibri" panose="020F0502020204030204" pitchFamily="34" charset="0"/>
              </a:rPr>
              <a:t>1. 	Einleitung</a:t>
            </a:r>
          </a:p>
          <a:p>
            <a:pPr defTabSz="180000">
              <a:spcAft>
                <a:spcPts val="600"/>
              </a:spcAft>
            </a:pPr>
            <a:r>
              <a:rPr lang="de-DE" dirty="0" smtClean="0"/>
              <a:t>	1.1 	Zielsetzung der Seminararbeit</a:t>
            </a:r>
          </a:p>
          <a:p>
            <a:pPr defTabSz="180000">
              <a:spcAft>
                <a:spcPts val="600"/>
              </a:spcAft>
            </a:pPr>
            <a:r>
              <a:rPr lang="de-DE" dirty="0"/>
              <a:t>	</a:t>
            </a:r>
            <a:r>
              <a:rPr lang="de-DE" dirty="0" smtClean="0"/>
              <a:t>1.2		Was ist Versionsverwaltung?</a:t>
            </a:r>
          </a:p>
          <a:p>
            <a:pPr defTabSz="180000">
              <a:spcAft>
                <a:spcPts val="600"/>
              </a:spcAft>
            </a:pPr>
            <a:r>
              <a:rPr lang="de-DE" dirty="0" smtClean="0"/>
              <a:t>	1.3 	Begriffliche Grundlagen</a:t>
            </a:r>
            <a:endParaRPr lang="de-DE" dirty="0"/>
          </a:p>
          <a:p>
            <a:pPr defTabSz="180000">
              <a:spcAft>
                <a:spcPts val="600"/>
              </a:spcAft>
            </a:pPr>
            <a:r>
              <a:rPr lang="de-DE" b="1" dirty="0" smtClean="0"/>
              <a:t>2. 	Versionsverwaltungskonzepte und -systeme</a:t>
            </a:r>
            <a:r>
              <a:rPr lang="de-DE" dirty="0" smtClean="0">
                <a:latin typeface="Calibri" panose="020F0502020204030204" pitchFamily="34" charset="0"/>
              </a:rPr>
              <a:t>	</a:t>
            </a:r>
          </a:p>
          <a:p>
            <a:pPr defTabSz="180000">
              <a:spcAft>
                <a:spcPts val="600"/>
              </a:spcAft>
            </a:pPr>
            <a:r>
              <a:rPr lang="de-DE" dirty="0"/>
              <a:t>	</a:t>
            </a:r>
            <a:r>
              <a:rPr lang="de-DE" dirty="0" smtClean="0"/>
              <a:t>2.1		Zentrale Versionsverwaltung (CVCS)</a:t>
            </a:r>
          </a:p>
          <a:p>
            <a:pPr defTabSz="180000">
              <a:spcAft>
                <a:spcPts val="600"/>
              </a:spcAft>
            </a:pPr>
            <a:r>
              <a:rPr lang="de-DE" dirty="0"/>
              <a:t>	</a:t>
            </a:r>
            <a:r>
              <a:rPr lang="de-DE" dirty="0" smtClean="0"/>
              <a:t>2.2 	Verteilte </a:t>
            </a:r>
            <a:r>
              <a:rPr lang="de-DE" dirty="0"/>
              <a:t>Versionsverwaltung (DVCS)</a:t>
            </a:r>
            <a:endParaRPr lang="de-DE" dirty="0" smtClean="0"/>
          </a:p>
          <a:p>
            <a:pPr defTabSz="180000">
              <a:spcAft>
                <a:spcPts val="600"/>
              </a:spcAft>
            </a:pPr>
            <a:r>
              <a:rPr lang="de-DE" dirty="0"/>
              <a:t>	</a:t>
            </a:r>
            <a:r>
              <a:rPr lang="de-DE" dirty="0" smtClean="0"/>
              <a:t>2.3		SVN </a:t>
            </a:r>
            <a:r>
              <a:rPr lang="de-DE" dirty="0"/>
              <a:t>als CVCS </a:t>
            </a:r>
            <a:endParaRPr lang="de-DE" dirty="0" smtClean="0"/>
          </a:p>
          <a:p>
            <a:pPr defTabSz="180000">
              <a:spcAft>
                <a:spcPts val="600"/>
              </a:spcAft>
            </a:pPr>
            <a:r>
              <a:rPr lang="de-DE" dirty="0" smtClean="0"/>
              <a:t>	2.4		Git als DVCS</a:t>
            </a:r>
          </a:p>
          <a:p>
            <a:pPr defTabSz="180000">
              <a:spcAft>
                <a:spcPts val="600"/>
              </a:spcAft>
            </a:pPr>
            <a:r>
              <a:rPr lang="de-DE" dirty="0"/>
              <a:t>	2.5		Arbeitsprozesse von SVN und </a:t>
            </a:r>
            <a:r>
              <a:rPr lang="de-DE" dirty="0" smtClean="0"/>
              <a:t>Git</a:t>
            </a:r>
          </a:p>
          <a:p>
            <a:pPr defTabSz="180000">
              <a:spcAft>
                <a:spcPts val="600"/>
              </a:spcAft>
            </a:pPr>
            <a:r>
              <a:rPr lang="de-DE" b="1" dirty="0" smtClean="0"/>
              <a:t>3.	Einsatz von </a:t>
            </a:r>
            <a:r>
              <a:rPr lang="de-DE" b="1" dirty="0" err="1" smtClean="0"/>
              <a:t>Git</a:t>
            </a:r>
            <a:endParaRPr lang="de-DE" b="1" dirty="0" smtClean="0"/>
          </a:p>
          <a:p>
            <a:pPr defTabSz="180000">
              <a:spcAft>
                <a:spcPts val="600"/>
              </a:spcAft>
            </a:pPr>
            <a:r>
              <a:rPr lang="de-DE" dirty="0" smtClean="0"/>
              <a:t>	3.1 Installation von </a:t>
            </a:r>
            <a:r>
              <a:rPr lang="de-DE" dirty="0" err="1" smtClean="0"/>
              <a:t>Git</a:t>
            </a:r>
            <a:endParaRPr lang="de-DE" dirty="0" smtClean="0"/>
          </a:p>
          <a:p>
            <a:pPr defTabSz="180000">
              <a:spcAft>
                <a:spcPts val="600"/>
              </a:spcAft>
            </a:pPr>
            <a:r>
              <a:rPr lang="de-DE" dirty="0"/>
              <a:t>	</a:t>
            </a:r>
            <a:r>
              <a:rPr lang="de-DE" dirty="0" smtClean="0"/>
              <a:t>3.2 Die Git-Kommandozeile</a:t>
            </a:r>
          </a:p>
          <a:p>
            <a:pPr defTabSz="180000">
              <a:spcAft>
                <a:spcPts val="600"/>
              </a:spcAft>
            </a:pPr>
            <a:r>
              <a:rPr lang="de-DE" dirty="0"/>
              <a:t>	</a:t>
            </a:r>
            <a:r>
              <a:rPr lang="de-DE" dirty="0" smtClean="0"/>
              <a:t>3.3 </a:t>
            </a:r>
            <a:r>
              <a:rPr lang="de-DE" dirty="0"/>
              <a:t>Grafische Benutzeroberflächen für </a:t>
            </a:r>
            <a:r>
              <a:rPr lang="de-DE" dirty="0" err="1" smtClean="0"/>
              <a:t>Git</a:t>
            </a:r>
            <a:endParaRPr lang="de-DE" dirty="0" smtClean="0"/>
          </a:p>
          <a:p>
            <a:pPr defTabSz="180000">
              <a:spcAft>
                <a:spcPts val="600"/>
              </a:spcAft>
            </a:pPr>
            <a:r>
              <a:rPr lang="de-DE" b="1" dirty="0" smtClean="0"/>
              <a:t>4.	Git versus SVN</a:t>
            </a:r>
            <a:endParaRPr lang="de-DE" dirty="0" smtClean="0"/>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a:t>
            </a:fld>
            <a:endParaRPr lang="de-DE"/>
          </a:p>
        </p:txBody>
      </p:sp>
    </p:spTree>
    <p:extLst>
      <p:ext uri="{BB962C8B-B14F-4D97-AF65-F5344CB8AC3E}">
        <p14:creationId xmlns:p14="http://schemas.microsoft.com/office/powerpoint/2010/main" val="3465360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 fill="hold"/>
                                        <p:tgtEl>
                                          <p:spTgt spid="4">
                                            <p:txEl>
                                              <p:pRg st="4" end="4"/>
                                            </p:txEl>
                                          </p:spTgt>
                                        </p:tgtEl>
                                        <p:attrNameLst>
                                          <p:attrName>style.color</p:attrName>
                                        </p:attrNameLst>
                                      </p:cBhvr>
                                      <p:to>
                                        <a:schemeClr val="hlink"/>
                                      </p:to>
                                    </p:animClr>
                                  </p:childTnLst>
                                </p:cTn>
                              </p:par>
                              <p:par>
                                <p:cTn id="7" presetID="3" presetClass="emph" presetSubtype="2" fill="hold" nodeType="withEffect">
                                  <p:stCondLst>
                                    <p:cond delay="0"/>
                                  </p:stCondLst>
                                  <p:childTnLst>
                                    <p:animClr clrSpc="rgb" dir="cw">
                                      <p:cBhvr override="childStyle">
                                        <p:cTn id="8" dur="10" fill="hold"/>
                                        <p:tgtEl>
                                          <p:spTgt spid="4">
                                            <p:txEl>
                                              <p:pRg st="5" end="5"/>
                                            </p:txEl>
                                          </p:spTgt>
                                        </p:tgtEl>
                                        <p:attrNameLst>
                                          <p:attrName>style.color</p:attrName>
                                        </p:attrNameLst>
                                      </p:cBhvr>
                                      <p:to>
                                        <a:schemeClr val="hlink"/>
                                      </p:to>
                                    </p:animClr>
                                  </p:childTnLst>
                                </p:cTn>
                              </p:par>
                              <p:par>
                                <p:cTn id="9" presetID="3" presetClass="emph" presetSubtype="2" fill="hold" nodeType="withEffect">
                                  <p:stCondLst>
                                    <p:cond delay="0"/>
                                  </p:stCondLst>
                                  <p:childTnLst>
                                    <p:animClr clrSpc="rgb" dir="cw">
                                      <p:cBhvr override="childStyle">
                                        <p:cTn id="10" dur="10" fill="hold"/>
                                        <p:tgtEl>
                                          <p:spTgt spid="4">
                                            <p:txEl>
                                              <p:pRg st="6" end="6"/>
                                            </p:txEl>
                                          </p:spTgt>
                                        </p:tgtEl>
                                        <p:attrNameLst>
                                          <p:attrName>style.color</p:attrName>
                                        </p:attrNameLst>
                                      </p:cBhvr>
                                      <p:to>
                                        <a:schemeClr val="hlink"/>
                                      </p:to>
                                    </p:animClr>
                                  </p:childTnLst>
                                </p:cTn>
                              </p:par>
                              <p:par>
                                <p:cTn id="11" presetID="3" presetClass="emph" presetSubtype="2" fill="hold" nodeType="withEffect">
                                  <p:stCondLst>
                                    <p:cond delay="0"/>
                                  </p:stCondLst>
                                  <p:childTnLst>
                                    <p:animClr clrSpc="rgb" dir="cw">
                                      <p:cBhvr override="childStyle">
                                        <p:cTn id="12" dur="10" fill="hold"/>
                                        <p:tgtEl>
                                          <p:spTgt spid="4">
                                            <p:txEl>
                                              <p:pRg st="7" end="7"/>
                                            </p:txEl>
                                          </p:spTgt>
                                        </p:tgtEl>
                                        <p:attrNameLst>
                                          <p:attrName>style.color</p:attrName>
                                        </p:attrNameLst>
                                      </p:cBhvr>
                                      <p:to>
                                        <a:schemeClr val="hlink"/>
                                      </p:to>
                                    </p:animClr>
                                  </p:childTnLst>
                                </p:cTn>
                              </p:par>
                              <p:par>
                                <p:cTn id="13" presetID="3" presetClass="emph" presetSubtype="2" fill="hold" nodeType="withEffect">
                                  <p:stCondLst>
                                    <p:cond delay="0"/>
                                  </p:stCondLst>
                                  <p:childTnLst>
                                    <p:animClr clrSpc="rgb" dir="cw">
                                      <p:cBhvr override="childStyle">
                                        <p:cTn id="14" dur="10" fill="hold"/>
                                        <p:tgtEl>
                                          <p:spTgt spid="4">
                                            <p:txEl>
                                              <p:pRg st="8" end="8"/>
                                            </p:txEl>
                                          </p:spTgt>
                                        </p:tgtEl>
                                        <p:attrNameLst>
                                          <p:attrName>style.color</p:attrName>
                                        </p:attrNameLst>
                                      </p:cBhvr>
                                      <p:to>
                                        <a:schemeClr val="hlink"/>
                                      </p:to>
                                    </p:animClr>
                                  </p:childTnLst>
                                </p:cTn>
                              </p:par>
                              <p:par>
                                <p:cTn id="15" presetID="3" presetClass="emph" presetSubtype="2" fill="hold" nodeType="withEffect">
                                  <p:stCondLst>
                                    <p:cond delay="0"/>
                                  </p:stCondLst>
                                  <p:childTnLst>
                                    <p:animClr clrSpc="rgb" dir="cw">
                                      <p:cBhvr override="childStyle">
                                        <p:cTn id="16" dur="10" fill="hold"/>
                                        <p:tgtEl>
                                          <p:spTgt spid="4">
                                            <p:txEl>
                                              <p:pRg st="9" end="9"/>
                                            </p:txEl>
                                          </p:spTgt>
                                        </p:tgtEl>
                                        <p:attrNameLst>
                                          <p:attrName>style.color</p:attrName>
                                        </p:attrNameLst>
                                      </p:cBhvr>
                                      <p:to>
                                        <a:schemeClr val="hlink"/>
                                      </p:to>
                                    </p:animClr>
                                  </p:childTnLst>
                                </p:cTn>
                              </p:par>
                              <p:par>
                                <p:cTn id="17" presetID="3" presetClass="emph" presetSubtype="2" fill="hold" nodeType="withEffect">
                                  <p:stCondLst>
                                    <p:cond delay="0"/>
                                  </p:stCondLst>
                                  <p:childTnLst>
                                    <p:animClr clrSpc="rgb" dir="cw">
                                      <p:cBhvr override="childStyle">
                                        <p:cTn id="18" dur="10" fill="hold"/>
                                        <p:tgtEl>
                                          <p:spTgt spid="4">
                                            <p:txEl>
                                              <p:pRg st="10" end="10"/>
                                            </p:txEl>
                                          </p:spTgt>
                                        </p:tgtEl>
                                        <p:attrNameLst>
                                          <p:attrName>style.color</p:attrName>
                                        </p:attrNameLst>
                                      </p:cBhvr>
                                      <p:to>
                                        <a:schemeClr val="hlink"/>
                                      </p:to>
                                    </p:animClr>
                                  </p:childTnLst>
                                </p:cTn>
                              </p:par>
                              <p:par>
                                <p:cTn id="19" presetID="3" presetClass="emph" presetSubtype="2" fill="hold" nodeType="withEffect">
                                  <p:stCondLst>
                                    <p:cond delay="0"/>
                                  </p:stCondLst>
                                  <p:childTnLst>
                                    <p:animClr clrSpc="rgb" dir="cw">
                                      <p:cBhvr override="childStyle">
                                        <p:cTn id="20" dur="10" fill="hold"/>
                                        <p:tgtEl>
                                          <p:spTgt spid="4">
                                            <p:txEl>
                                              <p:pRg st="11" end="11"/>
                                            </p:txEl>
                                          </p:spTgt>
                                        </p:tgtEl>
                                        <p:attrNameLst>
                                          <p:attrName>style.color</p:attrName>
                                        </p:attrNameLst>
                                      </p:cBhvr>
                                      <p:to>
                                        <a:schemeClr val="hlink"/>
                                      </p:to>
                                    </p:animClr>
                                  </p:childTnLst>
                                </p:cTn>
                              </p:par>
                              <p:par>
                                <p:cTn id="21" presetID="3" presetClass="emph" presetSubtype="2" fill="hold" nodeType="withEffect">
                                  <p:stCondLst>
                                    <p:cond delay="0"/>
                                  </p:stCondLst>
                                  <p:childTnLst>
                                    <p:animClr clrSpc="rgb" dir="cw">
                                      <p:cBhvr override="childStyle">
                                        <p:cTn id="22" dur="10" fill="hold"/>
                                        <p:tgtEl>
                                          <p:spTgt spid="4">
                                            <p:txEl>
                                              <p:pRg st="12" end="12"/>
                                            </p:txEl>
                                          </p:spTgt>
                                        </p:tgtEl>
                                        <p:attrNameLst>
                                          <p:attrName>style.color</p:attrName>
                                        </p:attrNameLst>
                                      </p:cBhvr>
                                      <p:to>
                                        <a:schemeClr val="hlink"/>
                                      </p:to>
                                    </p:animClr>
                                  </p:childTnLst>
                                </p:cTn>
                              </p:par>
                              <p:par>
                                <p:cTn id="23" presetID="3" presetClass="emph" presetSubtype="2" fill="hold" nodeType="withEffect">
                                  <p:stCondLst>
                                    <p:cond delay="0"/>
                                  </p:stCondLst>
                                  <p:childTnLst>
                                    <p:animClr clrSpc="rgb" dir="cw">
                                      <p:cBhvr override="childStyle">
                                        <p:cTn id="24" dur="10" fill="hold"/>
                                        <p:tgtEl>
                                          <p:spTgt spid="4">
                                            <p:txEl>
                                              <p:pRg st="13" end="13"/>
                                            </p:txEl>
                                          </p:spTgt>
                                        </p:tgtEl>
                                        <p:attrNameLst>
                                          <p:attrName>style.color</p:attrName>
                                        </p:attrNameLst>
                                      </p:cBhvr>
                                      <p:to>
                                        <a:schemeClr val="hlink"/>
                                      </p:to>
                                    </p:animClr>
                                  </p:childTnLst>
                                </p:cTn>
                              </p:par>
                              <p:par>
                                <p:cTn id="25" presetID="3" presetClass="emph" presetSubtype="2" fill="hold" nodeType="withEffect">
                                  <p:stCondLst>
                                    <p:cond delay="0"/>
                                  </p:stCondLst>
                                  <p:childTnLst>
                                    <p:animClr clrSpc="rgb" dir="cw">
                                      <p:cBhvr override="childStyle">
                                        <p:cTn id="26" dur="10" fill="hold"/>
                                        <p:tgtEl>
                                          <p:spTgt spid="4">
                                            <p:txEl>
                                              <p:pRg st="14" end="14"/>
                                            </p:txEl>
                                          </p:spTgt>
                                        </p:tgtEl>
                                        <p:attrNameLst>
                                          <p:attrName>style.color</p:attrName>
                                        </p:attrNameLst>
                                      </p:cBhvr>
                                      <p:to>
                                        <a:schemeClr va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20</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Git ist ein verteiltes Versionskontrollsystem (DVCS)</a:t>
            </a:r>
          </a:p>
          <a:p>
            <a:pPr marL="285750" indent="-285750">
              <a:buFontTx/>
              <a:buChar char="-"/>
            </a:pPr>
            <a:r>
              <a:rPr lang="de-DE" dirty="0" smtClean="0"/>
              <a:t>Kontinuierliche Weiterentwicklung des Systems</a:t>
            </a:r>
          </a:p>
          <a:p>
            <a:pPr marL="285750" indent="-285750">
              <a:buFontTx/>
              <a:buChar char="-"/>
            </a:pPr>
            <a:r>
              <a:rPr lang="de-DE" dirty="0" smtClean="0"/>
              <a:t>DVCS </a:t>
            </a:r>
            <a:r>
              <a:rPr lang="de-DE" dirty="0"/>
              <a:t>Konzept </a:t>
            </a:r>
            <a:r>
              <a:rPr lang="de-DE" dirty="0" smtClean="0"/>
              <a:t>determiniert Vor- und Nachteile</a:t>
            </a:r>
          </a:p>
        </p:txBody>
      </p:sp>
      <p:sp>
        <p:nvSpPr>
          <p:cNvPr id="4" name="Textplatzhalter 3"/>
          <p:cNvSpPr>
            <a:spLocks noGrp="1"/>
          </p:cNvSpPr>
          <p:nvPr>
            <p:ph type="body" sz="quarter" idx="11"/>
          </p:nvPr>
        </p:nvSpPr>
        <p:spPr/>
        <p:txBody>
          <a:bodyPr/>
          <a:lstStyle/>
          <a:p>
            <a:r>
              <a:rPr lang="de-DE" dirty="0" smtClean="0"/>
              <a:t>Git als DVCS</a:t>
            </a:r>
            <a:endParaRPr lang="de-DE" dirty="0"/>
          </a:p>
        </p:txBody>
      </p:sp>
      <p:sp>
        <p:nvSpPr>
          <p:cNvPr id="5" name="Titel 4"/>
          <p:cNvSpPr>
            <a:spLocks noGrp="1"/>
          </p:cNvSpPr>
          <p:nvPr>
            <p:ph type="title"/>
          </p:nvPr>
        </p:nvSpPr>
        <p:spPr/>
        <p:txBody>
          <a:bodyPr/>
          <a:lstStyle/>
          <a:p>
            <a:r>
              <a:rPr lang="de-DE" dirty="0"/>
              <a:t>Versionsverwaltungskonzepte und -systeme</a:t>
            </a:r>
          </a:p>
        </p:txBody>
      </p:sp>
    </p:spTree>
    <p:extLst>
      <p:ext uri="{BB962C8B-B14F-4D97-AF65-F5344CB8AC3E}">
        <p14:creationId xmlns:p14="http://schemas.microsoft.com/office/powerpoint/2010/main" val="358681214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21</a:t>
            </a:fld>
            <a:endParaRPr lang="de-DE"/>
          </a:p>
        </p:txBody>
      </p:sp>
      <p:sp>
        <p:nvSpPr>
          <p:cNvPr id="3" name="Textplatzhalter 2"/>
          <p:cNvSpPr>
            <a:spLocks noGrp="1"/>
          </p:cNvSpPr>
          <p:nvPr>
            <p:ph type="body" sz="quarter" idx="29"/>
          </p:nvPr>
        </p:nvSpPr>
        <p:spPr/>
        <p:txBody>
          <a:bodyPr/>
          <a:lstStyle/>
          <a:p>
            <a:pPr marL="342900" indent="-342900">
              <a:buAutoNum type="arabicPeriod"/>
            </a:pPr>
            <a:r>
              <a:rPr lang="de-DE" dirty="0"/>
              <a:t>Auschecken der Dateien</a:t>
            </a:r>
          </a:p>
          <a:p>
            <a:pPr marL="342900" indent="-342900">
              <a:buAutoNum type="arabicPeriod"/>
            </a:pPr>
            <a:r>
              <a:rPr lang="de-DE" dirty="0"/>
              <a:t>Bearbeitung der Dateien im Arbeitsverzeichnis</a:t>
            </a:r>
          </a:p>
          <a:p>
            <a:pPr marL="342900" indent="-342900">
              <a:buAutoNum type="arabicPeriod"/>
            </a:pPr>
            <a:r>
              <a:rPr lang="de-DE" dirty="0" smtClean="0"/>
              <a:t>Vormerken </a:t>
            </a:r>
            <a:r>
              <a:rPr lang="de-DE" dirty="0"/>
              <a:t>der </a:t>
            </a:r>
            <a:r>
              <a:rPr lang="de-DE" dirty="0" smtClean="0"/>
              <a:t>Dateien für das nächste Commit</a:t>
            </a:r>
          </a:p>
          <a:p>
            <a:pPr marL="342900" indent="-342900">
              <a:buAutoNum type="arabicPeriod"/>
            </a:pPr>
            <a:r>
              <a:rPr lang="de-DE" dirty="0" smtClean="0"/>
              <a:t>Vorgemerkte Dateien über ein Commit im Repository speichern</a:t>
            </a:r>
          </a:p>
          <a:p>
            <a:endParaRPr lang="de-DE" dirty="0"/>
          </a:p>
        </p:txBody>
      </p:sp>
      <p:sp>
        <p:nvSpPr>
          <p:cNvPr id="5" name="Textplatzhalter 4"/>
          <p:cNvSpPr>
            <a:spLocks noGrp="1"/>
          </p:cNvSpPr>
          <p:nvPr>
            <p:ph type="body" sz="quarter" idx="31"/>
          </p:nvPr>
        </p:nvSpPr>
        <p:spPr/>
        <p:txBody>
          <a:bodyPr/>
          <a:lstStyle/>
          <a:p>
            <a:pPr marL="342900" indent="-342900">
              <a:buAutoNum type="arabicPeriod"/>
            </a:pPr>
            <a:r>
              <a:rPr lang="de-DE" dirty="0"/>
              <a:t>Auschecken einer Datei des Repositories (Checkout</a:t>
            </a:r>
            <a:r>
              <a:rPr lang="de-DE" dirty="0" smtClean="0"/>
              <a:t>)</a:t>
            </a:r>
          </a:p>
          <a:p>
            <a:pPr marL="342900" indent="-342900">
              <a:buAutoNum type="arabicPeriod"/>
            </a:pPr>
            <a:r>
              <a:rPr lang="de-DE" dirty="0" smtClean="0"/>
              <a:t>Bearbeitung der Dateien im Arbeitsverzeichnis</a:t>
            </a:r>
            <a:endParaRPr lang="de-DE" dirty="0"/>
          </a:p>
          <a:p>
            <a:pPr marL="342900" indent="-342900">
              <a:buAutoNum type="arabicPeriod"/>
            </a:pPr>
            <a:r>
              <a:rPr lang="de-DE" dirty="0"/>
              <a:t>Veröffentlichung der Änderungen über das Repository (Commit)</a:t>
            </a:r>
          </a:p>
          <a:p>
            <a:endParaRPr lang="de-DE" dirty="0"/>
          </a:p>
        </p:txBody>
      </p:sp>
      <p:sp>
        <p:nvSpPr>
          <p:cNvPr id="7" name="Textplatzhalter 6"/>
          <p:cNvSpPr>
            <a:spLocks noGrp="1"/>
          </p:cNvSpPr>
          <p:nvPr>
            <p:ph type="body" sz="quarter" idx="11"/>
          </p:nvPr>
        </p:nvSpPr>
        <p:spPr/>
        <p:txBody>
          <a:bodyPr/>
          <a:lstStyle/>
          <a:p>
            <a:r>
              <a:rPr lang="de-DE" dirty="0" smtClean="0"/>
              <a:t>Arbeitsprozesse von SVN und Git</a:t>
            </a:r>
            <a:endParaRPr lang="de-DE" dirty="0"/>
          </a:p>
        </p:txBody>
      </p:sp>
      <p:sp>
        <p:nvSpPr>
          <p:cNvPr id="8" name="Titel 7"/>
          <p:cNvSpPr>
            <a:spLocks noGrp="1"/>
          </p:cNvSpPr>
          <p:nvPr>
            <p:ph type="title"/>
          </p:nvPr>
        </p:nvSpPr>
        <p:spPr/>
        <p:txBody>
          <a:bodyPr/>
          <a:lstStyle/>
          <a:p>
            <a:r>
              <a:rPr lang="de-DE" dirty="0"/>
              <a:t>Versionsverwaltungskonzepte und -systeme</a:t>
            </a:r>
          </a:p>
        </p:txBody>
      </p:sp>
      <p:pic>
        <p:nvPicPr>
          <p:cNvPr id="9" name="Picture 2" descr="U:\Documents\Studium Hagen\10_Seminar_und_BA\Seminar\Abbildungen\Konzept_SVN_Prozess.png"/>
          <p:cNvPicPr>
            <a:picLocks noGrp="1" noChangeAspect="1" noChangeArrowheads="1"/>
          </p:cNvPicPr>
          <p:nvPr>
            <p:ph type="pic" sz="quarter" idx="19"/>
          </p:nvPr>
        </p:nvPicPr>
        <p:blipFill rotWithShape="1">
          <a:blip r:embed="rId3">
            <a:extLst>
              <a:ext uri="{28A0092B-C50C-407E-A947-70E740481C1C}">
                <a14:useLocalDpi xmlns:a14="http://schemas.microsoft.com/office/drawing/2010/main" val="0"/>
              </a:ext>
            </a:extLst>
          </a:blip>
          <a:srcRect t="-2744" b="-2744"/>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 name="Picture 2" descr="U:\Documents\Studium Hagen\10_Seminar_und_BA\Seminar\Abbildungen\Konzept_Git_Prozess.png"/>
          <p:cNvPicPr>
            <a:picLocks noGrp="1" noChangeAspect="1" noChangeArrowheads="1"/>
          </p:cNvPicPr>
          <p:nvPr>
            <p:ph type="pic" sz="quarter" idx="30"/>
          </p:nvPr>
        </p:nvPicPr>
        <p:blipFill rotWithShape="1">
          <a:blip r:embed="rId4">
            <a:extLst>
              <a:ext uri="{28A0092B-C50C-407E-A947-70E740481C1C}">
                <a14:useLocalDpi xmlns:a14="http://schemas.microsoft.com/office/drawing/2010/main" val="0"/>
              </a:ext>
            </a:extLst>
          </a:blip>
          <a:srcRect l="-9732" r="-9732"/>
          <a:stretch/>
        </p:blipFill>
        <p:spPr bwMode="auto">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9568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493329"/>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solidFill>
                  <a:schemeClr val="accent2">
                    <a:lumMod val="90000"/>
                  </a:schemeClr>
                </a:solidFill>
              </a:rPr>
              <a:t>2. 	Versionsverwaltungskonzepte und -systeme</a:t>
            </a:r>
            <a:r>
              <a:rPr lang="de-DE" dirty="0" smtClean="0">
                <a:solidFill>
                  <a:schemeClr val="accent2">
                    <a:lumMod val="90000"/>
                  </a:schemeClr>
                </a:solidFill>
                <a:latin typeface="Calibri" panose="020F0502020204030204" pitchFamily="34" charset="0"/>
              </a:rPr>
              <a:t>	</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2.1		Zentrale Versionsverwaltung (CVCS)</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2.2 	Verteilte </a:t>
            </a:r>
            <a:r>
              <a:rPr lang="de-DE" dirty="0">
                <a:solidFill>
                  <a:schemeClr val="accent2">
                    <a:lumMod val="90000"/>
                  </a:schemeClr>
                </a:solidFill>
              </a:rPr>
              <a:t>Versionsverwaltung (DVCS)</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2.3		SVN </a:t>
            </a:r>
            <a:r>
              <a:rPr lang="de-DE" dirty="0">
                <a:solidFill>
                  <a:schemeClr val="accent2">
                    <a:lumMod val="90000"/>
                  </a:schemeClr>
                </a:solidFill>
              </a:rPr>
              <a:t>als CVCS </a:t>
            </a:r>
            <a:endParaRPr lang="de-DE" dirty="0" smtClean="0">
              <a:solidFill>
                <a:schemeClr val="accent2">
                  <a:lumMod val="90000"/>
                </a:schemeClr>
              </a:solidFill>
            </a:endParaRPr>
          </a:p>
          <a:p>
            <a:pPr defTabSz="180000">
              <a:spcAft>
                <a:spcPts val="600"/>
              </a:spcAft>
            </a:pPr>
            <a:r>
              <a:rPr lang="de-DE" dirty="0" smtClean="0">
                <a:solidFill>
                  <a:schemeClr val="accent2">
                    <a:lumMod val="90000"/>
                  </a:schemeClr>
                </a:solidFill>
              </a:rPr>
              <a:t>	2.4		Git als DVCS</a:t>
            </a:r>
          </a:p>
          <a:p>
            <a:pPr defTabSz="180000">
              <a:spcAft>
                <a:spcPts val="600"/>
              </a:spcAft>
            </a:pPr>
            <a:r>
              <a:rPr lang="de-DE" dirty="0">
                <a:solidFill>
                  <a:schemeClr val="accent2">
                    <a:lumMod val="90000"/>
                  </a:schemeClr>
                </a:solidFill>
              </a:rPr>
              <a:t>	2.5		Arbeitsprozesse von SVN und </a:t>
            </a:r>
            <a:r>
              <a:rPr lang="de-DE" dirty="0" smtClean="0">
                <a:solidFill>
                  <a:schemeClr val="accent2">
                    <a:lumMod val="90000"/>
                  </a:schemeClr>
                </a:solidFill>
              </a:rPr>
              <a:t>Git</a:t>
            </a:r>
          </a:p>
          <a:p>
            <a:pPr defTabSz="180000">
              <a:spcAft>
                <a:spcPts val="600"/>
              </a:spcAft>
            </a:pPr>
            <a:r>
              <a:rPr lang="de-DE" b="1" dirty="0" smtClean="0"/>
              <a:t>3.	Einsatz von </a:t>
            </a:r>
            <a:r>
              <a:rPr lang="de-DE" b="1" dirty="0" err="1" smtClean="0"/>
              <a:t>Git</a:t>
            </a:r>
            <a:endParaRPr lang="de-DE" b="1" dirty="0" smtClean="0"/>
          </a:p>
          <a:p>
            <a:pPr defTabSz="180000">
              <a:spcAft>
                <a:spcPts val="600"/>
              </a:spcAft>
            </a:pPr>
            <a:r>
              <a:rPr lang="de-DE" dirty="0" smtClean="0"/>
              <a:t>	3.1 Installation von </a:t>
            </a:r>
            <a:r>
              <a:rPr lang="de-DE" dirty="0" err="1" smtClean="0"/>
              <a:t>Git</a:t>
            </a:r>
            <a:endParaRPr lang="de-DE" dirty="0" smtClean="0"/>
          </a:p>
          <a:p>
            <a:pPr defTabSz="180000">
              <a:spcAft>
                <a:spcPts val="600"/>
              </a:spcAft>
            </a:pPr>
            <a:r>
              <a:rPr lang="de-DE" dirty="0"/>
              <a:t>	</a:t>
            </a:r>
            <a:r>
              <a:rPr lang="de-DE" dirty="0" smtClean="0"/>
              <a:t>3.2 Die Git-Kommandozeile</a:t>
            </a:r>
          </a:p>
          <a:p>
            <a:pPr defTabSz="180000">
              <a:spcAft>
                <a:spcPts val="600"/>
              </a:spcAft>
            </a:pPr>
            <a:r>
              <a:rPr lang="de-DE" dirty="0"/>
              <a:t>	</a:t>
            </a:r>
            <a:r>
              <a:rPr lang="de-DE" dirty="0" smtClean="0"/>
              <a:t>3.3 </a:t>
            </a:r>
            <a:r>
              <a:rPr lang="de-DE" dirty="0"/>
              <a:t>Grafische Benutzeroberflächen für </a:t>
            </a:r>
            <a:r>
              <a:rPr lang="de-DE" dirty="0" err="1" smtClean="0"/>
              <a:t>Git</a:t>
            </a:r>
            <a:endParaRPr lang="de-DE" dirty="0" smtClean="0"/>
          </a:p>
          <a:p>
            <a:pPr defTabSz="180000">
              <a:spcAft>
                <a:spcPts val="600"/>
              </a:spcAft>
            </a:pPr>
            <a:r>
              <a:rPr lang="de-DE" b="1" dirty="0" smtClean="0">
                <a:solidFill>
                  <a:schemeClr val="accent2">
                    <a:lumMod val="90000"/>
                  </a:schemeClr>
                </a:solidFill>
              </a:rPr>
              <a:t>4.	Git versus SVN</a:t>
            </a:r>
            <a:endParaRPr lang="de-DE" dirty="0" smtClean="0">
              <a:solidFill>
                <a:schemeClr val="accent2">
                  <a:lumMod val="90000"/>
                </a:schemeClr>
              </a:solidFill>
            </a:endParaRPr>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22</a:t>
            </a:fld>
            <a:endParaRPr lang="de-DE"/>
          </a:p>
        </p:txBody>
      </p:sp>
    </p:spTree>
    <p:extLst>
      <p:ext uri="{BB962C8B-B14F-4D97-AF65-F5344CB8AC3E}">
        <p14:creationId xmlns:p14="http://schemas.microsoft.com/office/powerpoint/2010/main" val="33280283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Installation unter </a:t>
            </a:r>
            <a:r>
              <a:rPr lang="de-DE" dirty="0" smtClean="0"/>
              <a:t>Windows</a:t>
            </a:r>
          </a:p>
          <a:p>
            <a:pPr marL="0" indent="0"/>
            <a:r>
              <a:rPr lang="de-DE" dirty="0" smtClean="0"/>
              <a:t>kostenlos </a:t>
            </a:r>
            <a:r>
              <a:rPr lang="de-DE" dirty="0"/>
              <a:t>aus dem Internet </a:t>
            </a:r>
            <a:r>
              <a:rPr lang="de-DE" dirty="0" smtClean="0"/>
              <a:t>herunterladen </a:t>
            </a:r>
            <a:r>
              <a:rPr lang="de-DE" dirty="0"/>
              <a:t>und auf dem eigenen Rechner </a:t>
            </a:r>
            <a:r>
              <a:rPr lang="de-DE" dirty="0" smtClean="0"/>
              <a:t>installieren.</a:t>
            </a:r>
          </a:p>
          <a:p>
            <a:pPr marL="0" indent="0"/>
            <a:r>
              <a:rPr lang="en-US" u="sng" dirty="0">
                <a:hlinkClick r:id="rId3"/>
              </a:rPr>
              <a:t>https://</a:t>
            </a:r>
            <a:r>
              <a:rPr lang="en-US" u="sng" dirty="0" smtClean="0">
                <a:hlinkClick r:id="rId3"/>
              </a:rPr>
              <a:t>git-scm.com/download/win</a:t>
            </a:r>
            <a:endParaRPr lang="en-US" u="sng" dirty="0" smtClean="0"/>
          </a:p>
          <a:p>
            <a:pPr marL="0" indent="0"/>
            <a:endParaRPr lang="de-DE" dirty="0" smtClean="0"/>
          </a:p>
          <a:p>
            <a:pPr marL="0" indent="0"/>
            <a:endParaRPr lang="de-DE" dirty="0" smtClean="0"/>
          </a:p>
          <a:p>
            <a:pPr marL="285750" indent="-285750">
              <a:buFontTx/>
              <a:buChar char="-"/>
            </a:pPr>
            <a:r>
              <a:rPr lang="de-DE" dirty="0" smtClean="0"/>
              <a:t>Installation </a:t>
            </a:r>
            <a:r>
              <a:rPr lang="de-DE" dirty="0"/>
              <a:t>unter </a:t>
            </a:r>
            <a:r>
              <a:rPr lang="de-DE" dirty="0" smtClean="0"/>
              <a:t>Linux</a:t>
            </a:r>
          </a:p>
          <a:p>
            <a:pPr marL="0" indent="0"/>
            <a:r>
              <a:rPr lang="de-DE" dirty="0"/>
              <a:t>Fedora </a:t>
            </a:r>
            <a:r>
              <a:rPr lang="de-DE" dirty="0" smtClean="0"/>
              <a:t>Linux-Distribution:</a:t>
            </a:r>
            <a:endParaRPr lang="de-DE" dirty="0"/>
          </a:p>
          <a:p>
            <a:pPr marL="0" indent="0"/>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dnf</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install</a:t>
            </a:r>
            <a:r>
              <a:rPr lang="de-DE" dirty="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a:p>
          <a:p>
            <a:pPr marL="0" indent="0"/>
            <a:r>
              <a:rPr lang="de-DE" dirty="0" smtClean="0"/>
              <a:t>Debian/Ubuntu Linux-Distribution:</a:t>
            </a:r>
            <a:endParaRPr lang="de-DE" dirty="0"/>
          </a:p>
          <a:p>
            <a:pPr marL="0" indent="0"/>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apt-get</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install</a:t>
            </a:r>
            <a:r>
              <a:rPr lang="de-DE" dirty="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git</a:t>
            </a:r>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smtClean="0"/>
          </a:p>
          <a:p>
            <a:pPr marL="0" indent="0"/>
            <a:endParaRPr lang="de-DE" dirty="0"/>
          </a:p>
        </p:txBody>
      </p:sp>
      <p:sp>
        <p:nvSpPr>
          <p:cNvPr id="3" name="Textplatzhalter 2"/>
          <p:cNvSpPr>
            <a:spLocks noGrp="1"/>
          </p:cNvSpPr>
          <p:nvPr>
            <p:ph type="body" sz="quarter" idx="11"/>
          </p:nvPr>
        </p:nvSpPr>
        <p:spPr/>
        <p:txBody>
          <a:bodyPr/>
          <a:lstStyle/>
          <a:p>
            <a:r>
              <a:rPr lang="de-DE" dirty="0" smtClean="0"/>
              <a:t>Installation von </a:t>
            </a:r>
            <a:r>
              <a:rPr lang="de-DE" dirty="0" err="1" smtClean="0"/>
              <a:t>Git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23</a:t>
            </a:fld>
            <a:endParaRPr lang="de-DE"/>
          </a:p>
        </p:txBody>
      </p:sp>
    </p:spTree>
    <p:extLst>
      <p:ext uri="{BB962C8B-B14F-4D97-AF65-F5344CB8AC3E}">
        <p14:creationId xmlns:p14="http://schemas.microsoft.com/office/powerpoint/2010/main" val="39141730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smtClean="0"/>
              <a:t>Repository anlegen</a:t>
            </a:r>
          </a:p>
          <a:p>
            <a:pPr marL="0" indent="0"/>
            <a:endParaRPr lang="de-DE" dirty="0" smtClean="0"/>
          </a:p>
          <a:p>
            <a:pPr marL="285750" indent="-285750">
              <a:buFont typeface="Wingdings" panose="05000000000000000000" pitchFamily="2" charset="2"/>
              <a:buChar char="§"/>
            </a:pPr>
            <a:r>
              <a:rPr lang="de-DE" dirty="0" smtClean="0"/>
              <a:t>Ein </a:t>
            </a:r>
            <a:r>
              <a:rPr lang="de-DE" dirty="0"/>
              <a:t>existierendes Projekt oder Verzeichnis in ein neues </a:t>
            </a:r>
            <a:r>
              <a:rPr lang="de-DE" dirty="0" err="1"/>
              <a:t>Git</a:t>
            </a:r>
            <a:r>
              <a:rPr lang="de-DE" dirty="0"/>
              <a:t> Repository </a:t>
            </a:r>
            <a:r>
              <a:rPr lang="de-DE" dirty="0" smtClean="0"/>
              <a:t>importieren</a:t>
            </a:r>
          </a:p>
          <a:p>
            <a:pPr marL="0" indent="0"/>
            <a:r>
              <a:rPr lang="de-DE" dirty="0" smtClean="0"/>
              <a:t>      </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init</a:t>
            </a:r>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endParaRPr lang="de-DE" dirty="0"/>
          </a:p>
          <a:p>
            <a:pPr marL="285750" indent="-285750">
              <a:buFont typeface="Wingdings" panose="05000000000000000000" pitchFamily="2" charset="2"/>
              <a:buChar char="§"/>
            </a:pPr>
            <a:r>
              <a:rPr lang="de-DE" dirty="0"/>
              <a:t>Remote Repository </a:t>
            </a:r>
            <a:r>
              <a:rPr lang="de-DE" dirty="0" smtClean="0"/>
              <a:t>klonen</a:t>
            </a:r>
          </a:p>
          <a:p>
            <a:pPr marL="0" indent="0"/>
            <a:r>
              <a:rPr lang="de-DE" dirty="0" smtClean="0">
                <a:solidFill>
                  <a:srgbClr val="00B050"/>
                </a:solidFill>
                <a:latin typeface="Courier New" panose="02070309020205020404" pitchFamily="49" charset="0"/>
                <a:cs typeface="Courier New" panose="02070309020205020404" pitchFamily="49" charset="0"/>
              </a:rPr>
              <a:t>  $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clone</a:t>
            </a:r>
            <a:r>
              <a:rPr lang="de-DE" dirty="0">
                <a:solidFill>
                  <a:srgbClr val="00B050"/>
                </a:solidFill>
                <a:latin typeface="Courier New" panose="02070309020205020404" pitchFamily="49" charset="0"/>
                <a:cs typeface="Courier New" panose="02070309020205020404" pitchFamily="49" charset="0"/>
              </a:rPr>
              <a:t> </a:t>
            </a:r>
            <a:r>
              <a:rPr lang="de-DE" dirty="0">
                <a:solidFill>
                  <a:srgbClr val="00B050"/>
                </a:solidFill>
                <a:latin typeface="Courier New" panose="02070309020205020404" pitchFamily="49" charset="0"/>
                <a:cs typeface="Courier New" panose="02070309020205020404" pitchFamily="49" charset="0"/>
                <a:hlinkClick r:id="rId3"/>
              </a:rPr>
              <a:t>https://</a:t>
            </a:r>
            <a:r>
              <a:rPr lang="de-DE" dirty="0" smtClean="0">
                <a:solidFill>
                  <a:srgbClr val="00B050"/>
                </a:solidFill>
                <a:latin typeface="Courier New" panose="02070309020205020404" pitchFamily="49" charset="0"/>
                <a:cs typeface="Courier New" panose="02070309020205020404" pitchFamily="49" charset="0"/>
                <a:hlinkClick r:id="rId3"/>
              </a:rPr>
              <a:t>github.com/cristallin/git-project-seminar.git</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a:solidFill>
                <a:srgbClr val="00B050"/>
              </a:solidFill>
              <a:latin typeface="Courier New" panose="02070309020205020404" pitchFamily="49" charset="0"/>
              <a:cs typeface="Courier New" panose="02070309020205020404" pitchFamily="49" charset="0"/>
            </a:endParaRPr>
          </a:p>
          <a:p>
            <a:pPr marL="0" indent="0"/>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err="1" smtClean="0"/>
              <a:t>Git</a:t>
            </a:r>
            <a:r>
              <a:rPr lang="de-DE" dirty="0" smtClean="0"/>
              <a:t> konfigurieren</a:t>
            </a: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config</a:t>
            </a:r>
            <a:r>
              <a:rPr lang="en-US" dirty="0">
                <a:solidFill>
                  <a:srgbClr val="00B050"/>
                </a:solidFill>
                <a:latin typeface="Courier New" panose="02070309020205020404" pitchFamily="49" charset="0"/>
                <a:cs typeface="Courier New" panose="02070309020205020404" pitchFamily="49" charset="0"/>
              </a:rPr>
              <a:t> –list</a:t>
            </a: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config</a:t>
            </a:r>
            <a:r>
              <a:rPr lang="en-US" dirty="0">
                <a:solidFill>
                  <a:srgbClr val="00B050"/>
                </a:solidFill>
                <a:latin typeface="Courier New" panose="02070309020205020404" pitchFamily="49" charset="0"/>
                <a:cs typeface="Courier New" panose="02070309020205020404" pitchFamily="49" charset="0"/>
              </a:rPr>
              <a:t> --global user.name </a:t>
            </a:r>
            <a:r>
              <a:rPr lang="en-US" dirty="0" smtClean="0">
                <a:solidFill>
                  <a:srgbClr val="00B050"/>
                </a:solidFill>
                <a:latin typeface="Courier New" panose="02070309020205020404" pitchFamily="49" charset="0"/>
                <a:cs typeface="Courier New" panose="02070309020205020404" pitchFamily="49" charset="0"/>
              </a:rPr>
              <a:t>““</a:t>
            </a:r>
          </a:p>
          <a:p>
            <a:pPr marL="285750" indent="-285750">
              <a:buFontTx/>
              <a:buChar char="-"/>
            </a:pPr>
            <a:endParaRPr lang="en-US" dirty="0" smtClean="0"/>
          </a:p>
          <a:p>
            <a:pPr marL="0" indent="0"/>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Die </a:t>
            </a:r>
            <a:r>
              <a:rPr lang="de-DE" dirty="0" err="1"/>
              <a:t>Git</a:t>
            </a:r>
            <a:r>
              <a:rPr lang="de-DE" dirty="0"/>
              <a:t>-Kommandozeile</a:t>
            </a:r>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24</a:t>
            </a:fld>
            <a:endParaRPr lang="de-DE"/>
          </a:p>
        </p:txBody>
      </p:sp>
    </p:spTree>
    <p:extLst>
      <p:ext uri="{BB962C8B-B14F-4D97-AF65-F5344CB8AC3E}">
        <p14:creationId xmlns:p14="http://schemas.microsoft.com/office/powerpoint/2010/main" val="2573529141"/>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a:t>Status von Dateien </a:t>
            </a:r>
            <a:r>
              <a:rPr lang="de-DE" dirty="0" smtClean="0"/>
              <a:t>abfragen</a:t>
            </a:r>
          </a:p>
          <a:p>
            <a:pPr marL="0" indent="0"/>
            <a:r>
              <a:rPr lang="de-DE" dirty="0" smtClean="0"/>
              <a:t>      </a:t>
            </a:r>
            <a:r>
              <a:rPr lang="de-DE" dirty="0" smtClean="0">
                <a:solidFill>
                  <a:srgbClr val="00B050"/>
                </a:solidFill>
                <a:latin typeface="Courier New" panose="02070309020205020404" pitchFamily="49" charset="0"/>
                <a:cs typeface="Courier New" panose="02070309020205020404" pitchFamily="49" charset="0"/>
              </a:rPr>
              <a:t>$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a:t>
            </a:r>
            <a:r>
              <a:rPr lang="de-DE" dirty="0" err="1">
                <a:solidFill>
                  <a:srgbClr val="00B050"/>
                </a:solidFill>
                <a:latin typeface="Courier New" panose="02070309020205020404" pitchFamily="49" charset="0"/>
                <a:cs typeface="Courier New" panose="02070309020205020404" pitchFamily="49" charset="0"/>
              </a:rPr>
              <a:t>status</a:t>
            </a:r>
            <a:r>
              <a:rPr lang="de-DE" dirty="0">
                <a:solidFill>
                  <a:srgbClr val="00B050"/>
                </a:solidFill>
                <a:latin typeface="Courier New" panose="02070309020205020404" pitchFamily="49" charset="0"/>
                <a:cs typeface="Courier New" panose="02070309020205020404" pitchFamily="49" charset="0"/>
              </a:rPr>
              <a:t> </a:t>
            </a:r>
            <a:endParaRPr lang="de-DE" dirty="0" smtClean="0">
              <a:solidFill>
                <a:srgbClr val="00B050"/>
              </a:solidFill>
              <a:latin typeface="Courier New" panose="02070309020205020404" pitchFamily="49" charset="0"/>
              <a:cs typeface="Courier New" panose="02070309020205020404" pitchFamily="49" charset="0"/>
            </a:endParaRPr>
          </a:p>
          <a:p>
            <a:pPr marL="0" indent="0"/>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err="1"/>
              <a:t>Branch</a:t>
            </a:r>
            <a:r>
              <a:rPr lang="de-DE" dirty="0"/>
              <a:t> erstellen und </a:t>
            </a:r>
            <a:r>
              <a:rPr lang="de-DE" dirty="0" smtClean="0"/>
              <a:t>auschecken</a:t>
            </a:r>
          </a:p>
          <a:p>
            <a:pPr marL="0" indent="0"/>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branch &lt;branch&gt;</a:t>
            </a:r>
          </a:p>
          <a:p>
            <a:pPr marL="0" indent="0"/>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checkout &lt;branch&gt;</a:t>
            </a:r>
            <a:endParaRPr lang="en-US" dirty="0" smtClean="0">
              <a:solidFill>
                <a:srgbClr val="00B050"/>
              </a:solidFill>
              <a:latin typeface="Courier New" panose="02070309020205020404" pitchFamily="49" charset="0"/>
              <a:cs typeface="Courier New" panose="02070309020205020404" pitchFamily="49" charset="0"/>
            </a:endParaRPr>
          </a:p>
          <a:p>
            <a:pPr marL="0" indent="0"/>
            <a:endParaRPr lang="en-US" dirty="0" smtClean="0"/>
          </a:p>
          <a:p>
            <a:pPr marL="285750" indent="-285750">
              <a:buFontTx/>
              <a:buChar char="-"/>
            </a:pPr>
            <a:r>
              <a:rPr lang="de-DE" dirty="0"/>
              <a:t>Neuer </a:t>
            </a:r>
            <a:r>
              <a:rPr lang="de-DE" dirty="0" err="1"/>
              <a:t>Branch</a:t>
            </a:r>
            <a:r>
              <a:rPr lang="de-DE" dirty="0"/>
              <a:t> mit anderen teilen</a:t>
            </a:r>
            <a:endParaRPr lang="de-DE" dirty="0" smtClean="0"/>
          </a:p>
          <a:p>
            <a:pPr marL="0" indent="0"/>
            <a:r>
              <a:rPr lang="en-US" dirty="0" smtClean="0"/>
              <a:t>      </a:t>
            </a:r>
            <a:r>
              <a:rPr lang="en-US" dirty="0">
                <a:solidFill>
                  <a:srgbClr val="00B050"/>
                </a:solidFill>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git</a:t>
            </a:r>
            <a:r>
              <a:rPr lang="en-US" dirty="0">
                <a:solidFill>
                  <a:srgbClr val="00B050"/>
                </a:solidFill>
                <a:latin typeface="Courier New" panose="02070309020205020404" pitchFamily="49" charset="0"/>
                <a:cs typeface="Courier New" panose="02070309020205020404" pitchFamily="49" charset="0"/>
              </a:rPr>
              <a:t> push -u </a:t>
            </a:r>
            <a:r>
              <a:rPr lang="en-US" dirty="0" smtClean="0">
                <a:solidFill>
                  <a:srgbClr val="00B050"/>
                </a:solidFill>
                <a:latin typeface="Courier New" panose="02070309020205020404" pitchFamily="49" charset="0"/>
                <a:cs typeface="Courier New" panose="02070309020205020404" pitchFamily="49" charset="0"/>
              </a:rPr>
              <a:t>origin &lt;branch&gt;</a:t>
            </a:r>
          </a:p>
          <a:p>
            <a:pPr marL="0" indent="0"/>
            <a:endParaRPr lang="de-DE" dirty="0" smtClean="0"/>
          </a:p>
          <a:p>
            <a:pPr marL="285750" indent="-285750">
              <a:buFontTx/>
              <a:buChar char="-"/>
            </a:pPr>
            <a:r>
              <a:rPr lang="de-DE" dirty="0"/>
              <a:t>Änderungen im neuen </a:t>
            </a:r>
            <a:r>
              <a:rPr lang="de-DE" dirty="0" err="1"/>
              <a:t>Branch</a:t>
            </a:r>
            <a:r>
              <a:rPr lang="de-DE" dirty="0"/>
              <a:t> vornehmen und mit anderen teilen</a:t>
            </a:r>
            <a:r>
              <a:rPr lang="de-DE" dirty="0" smtClean="0"/>
              <a:t>.</a:t>
            </a:r>
          </a:p>
          <a:p>
            <a:pPr marL="0" indent="0"/>
            <a:r>
              <a:rPr lang="en-US" dirty="0" smtClean="0"/>
              <a:t>        </a:t>
            </a:r>
            <a:r>
              <a:rPr lang="en-US" dirty="0" smtClean="0">
                <a:solidFill>
                  <a:srgbClr val="00B050"/>
                </a:solidFill>
                <a:latin typeface="Courier New" panose="02070309020205020404" pitchFamily="49" charset="0"/>
                <a:cs typeface="Courier New" panose="02070309020205020404" pitchFamily="49" charset="0"/>
              </a:rPr>
              <a:t>$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commit</a:t>
            </a:r>
          </a:p>
          <a:p>
            <a:pPr marL="0" indent="0"/>
            <a:r>
              <a:rPr lang="en-US" dirty="0">
                <a:solidFill>
                  <a:srgbClr val="00B050"/>
                </a:solidFill>
                <a:latin typeface="Courier New" panose="02070309020205020404" pitchFamily="49" charset="0"/>
                <a:cs typeface="Courier New" panose="02070309020205020404" pitchFamily="49" charset="0"/>
              </a:rPr>
              <a:t> </a:t>
            </a:r>
            <a:r>
              <a:rPr lang="en-US" dirty="0" smtClean="0">
                <a:solidFill>
                  <a:srgbClr val="00B050"/>
                </a:solidFill>
                <a:latin typeface="Courier New" panose="02070309020205020404" pitchFamily="49" charset="0"/>
                <a:cs typeface="Courier New" panose="02070309020205020404" pitchFamily="49" charset="0"/>
              </a:rPr>
              <a:t>  $ </a:t>
            </a:r>
            <a:r>
              <a:rPr lang="en-US" dirty="0" err="1" smtClean="0">
                <a:solidFill>
                  <a:srgbClr val="00B050"/>
                </a:solidFill>
                <a:latin typeface="Courier New" panose="02070309020205020404" pitchFamily="49" charset="0"/>
                <a:cs typeface="Courier New" panose="02070309020205020404" pitchFamily="49" charset="0"/>
              </a:rPr>
              <a:t>git</a:t>
            </a:r>
            <a:r>
              <a:rPr lang="en-US" dirty="0" smtClean="0">
                <a:solidFill>
                  <a:srgbClr val="00B050"/>
                </a:solidFill>
                <a:latin typeface="Courier New" panose="02070309020205020404" pitchFamily="49" charset="0"/>
                <a:cs typeface="Courier New" panose="02070309020205020404" pitchFamily="49" charset="0"/>
              </a:rPr>
              <a:t> </a:t>
            </a:r>
            <a:r>
              <a:rPr lang="en-US" dirty="0">
                <a:solidFill>
                  <a:srgbClr val="00B050"/>
                </a:solidFill>
                <a:latin typeface="Courier New" panose="02070309020205020404" pitchFamily="49" charset="0"/>
                <a:cs typeface="Courier New" panose="02070309020205020404" pitchFamily="49" charset="0"/>
              </a:rPr>
              <a:t>push origin &lt;branch</a:t>
            </a:r>
            <a:r>
              <a:rPr lang="en-US" dirty="0" smtClean="0">
                <a:solidFill>
                  <a:srgbClr val="00B050"/>
                </a:solidFill>
                <a:latin typeface="Courier New" panose="02070309020205020404" pitchFamily="49" charset="0"/>
                <a:cs typeface="Courier New" panose="02070309020205020404" pitchFamily="49" charset="0"/>
              </a:rPr>
              <a:t>&gt;</a:t>
            </a:r>
          </a:p>
          <a:p>
            <a:pPr marL="0" indent="0"/>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r>
              <a:rPr lang="de-DE" dirty="0"/>
              <a:t>Anzeige der </a:t>
            </a:r>
            <a:r>
              <a:rPr lang="de-DE" dirty="0" smtClean="0"/>
              <a:t>Historie</a:t>
            </a:r>
          </a:p>
          <a:p>
            <a:pPr marL="0" indent="0"/>
            <a:r>
              <a:rPr lang="de-DE" dirty="0" smtClean="0">
                <a:solidFill>
                  <a:srgbClr val="00B050"/>
                </a:solidFill>
                <a:latin typeface="Courier New" panose="02070309020205020404" pitchFamily="49" charset="0"/>
                <a:cs typeface="Courier New" panose="02070309020205020404" pitchFamily="49" charset="0"/>
              </a:rPr>
              <a:t>   $ </a:t>
            </a:r>
            <a:r>
              <a:rPr lang="de-DE" dirty="0" err="1" smtClean="0">
                <a:solidFill>
                  <a:srgbClr val="00B050"/>
                </a:solidFill>
                <a:latin typeface="Courier New" panose="02070309020205020404" pitchFamily="49" charset="0"/>
                <a:cs typeface="Courier New" panose="02070309020205020404" pitchFamily="49" charset="0"/>
              </a:rPr>
              <a:t>git</a:t>
            </a:r>
            <a:r>
              <a:rPr lang="de-DE" dirty="0" smtClean="0">
                <a:solidFill>
                  <a:srgbClr val="00B050"/>
                </a:solidFill>
                <a:latin typeface="Courier New" panose="02070309020205020404" pitchFamily="49" charset="0"/>
                <a:cs typeface="Courier New" panose="02070309020205020404" pitchFamily="49" charset="0"/>
              </a:rPr>
              <a:t> log</a:t>
            </a:r>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r>
              <a:rPr lang="de-DE" dirty="0" err="1" smtClean="0"/>
              <a:t>Merge</a:t>
            </a:r>
            <a:r>
              <a:rPr lang="de-DE" dirty="0" smtClean="0"/>
              <a:t>-Prozess</a:t>
            </a:r>
          </a:p>
          <a:p>
            <a:pPr marL="285750" indent="-285750">
              <a:buFontTx/>
              <a:buChar char="-"/>
            </a:pPr>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Die </a:t>
            </a:r>
            <a:r>
              <a:rPr lang="de-DE" dirty="0" err="1"/>
              <a:t>Git</a:t>
            </a:r>
            <a:r>
              <a:rPr lang="de-DE" dirty="0"/>
              <a:t>-Kommandozeile</a:t>
            </a:r>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25</a:t>
            </a:fld>
            <a:endParaRPr lang="de-DE"/>
          </a:p>
        </p:txBody>
      </p:sp>
    </p:spTree>
    <p:extLst>
      <p:ext uri="{BB962C8B-B14F-4D97-AF65-F5344CB8AC3E}">
        <p14:creationId xmlns:p14="http://schemas.microsoft.com/office/powerpoint/2010/main" val="16832133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SourceTree</a:t>
            </a:r>
            <a:endParaRPr lang="de-DE" dirty="0" smtClean="0"/>
          </a:p>
          <a:p>
            <a:pPr marL="285750" indent="-285750">
              <a:buFontTx/>
              <a:buChar char="-"/>
            </a:pPr>
            <a:endParaRPr lang="de-DE" dirty="0" smtClean="0">
              <a:solidFill>
                <a:schemeClr val="bg1"/>
              </a:solidFill>
              <a:latin typeface="Courier New" panose="02070309020205020404" pitchFamily="49" charset="0"/>
              <a:cs typeface="Courier New" panose="02070309020205020404" pitchFamily="49" charset="0"/>
            </a:endParaRPr>
          </a:p>
          <a:p>
            <a:pPr marL="285750" indent="-285750">
              <a:buFont typeface="Wingdings" panose="05000000000000000000" pitchFamily="2" charset="2"/>
              <a:buChar char="§"/>
            </a:pPr>
            <a:r>
              <a:rPr lang="de-DE" dirty="0"/>
              <a:t>läuft nur unter Windows und Mac OS </a:t>
            </a:r>
            <a:r>
              <a:rPr lang="de-DE" dirty="0" smtClean="0"/>
              <a:t>X</a:t>
            </a:r>
          </a:p>
          <a:p>
            <a:pPr marL="0" indent="0"/>
            <a:endParaRPr lang="de-DE" dirty="0"/>
          </a:p>
          <a:p>
            <a:pPr marL="285750" indent="-285750">
              <a:buFont typeface="Wingdings" panose="05000000000000000000" pitchFamily="2" charset="2"/>
              <a:buChar char="§"/>
            </a:pPr>
            <a:r>
              <a:rPr lang="de-DE" dirty="0"/>
              <a:t>kein Linux </a:t>
            </a:r>
            <a:r>
              <a:rPr lang="de-DE" dirty="0" smtClean="0"/>
              <a:t>Support</a:t>
            </a:r>
          </a:p>
          <a:p>
            <a:pPr marL="0" indent="0"/>
            <a:endParaRPr lang="de-DE" dirty="0"/>
          </a:p>
          <a:p>
            <a:pPr marL="285750" indent="-285750">
              <a:buFont typeface="Wingdings" panose="05000000000000000000" pitchFamily="2" charset="2"/>
              <a:buChar char="§"/>
            </a:pPr>
            <a:r>
              <a:rPr lang="de-DE" dirty="0"/>
              <a:t>kostenloses </a:t>
            </a:r>
            <a:r>
              <a:rPr lang="de-DE" dirty="0" smtClean="0"/>
              <a:t>Programm</a:t>
            </a:r>
          </a:p>
          <a:p>
            <a:pPr marL="0" indent="0"/>
            <a:endParaRPr lang="de-DE" dirty="0"/>
          </a:p>
          <a:p>
            <a:pPr marL="285750" indent="-285750">
              <a:buFont typeface="Wingdings" panose="05000000000000000000" pitchFamily="2" charset="2"/>
              <a:buChar char="§"/>
            </a:pPr>
            <a:r>
              <a:rPr lang="de-DE" dirty="0"/>
              <a:t>Registrierung nach 30 Tagen </a:t>
            </a:r>
            <a:endParaRPr lang="de-DE" dirty="0" smtClean="0"/>
          </a:p>
          <a:p>
            <a:pPr marL="0" indent="0"/>
            <a:endParaRPr lang="de-DE" dirty="0"/>
          </a:p>
          <a:p>
            <a:pPr marL="285750" indent="-285750">
              <a:buFont typeface="Wingdings" panose="05000000000000000000" pitchFamily="2" charset="2"/>
              <a:buChar char="§"/>
            </a:pPr>
            <a:r>
              <a:rPr lang="de-DE" dirty="0"/>
              <a:t>unterstützt </a:t>
            </a:r>
            <a:r>
              <a:rPr lang="de-DE" dirty="0" err="1"/>
              <a:t>Git</a:t>
            </a:r>
            <a:r>
              <a:rPr lang="de-DE" dirty="0"/>
              <a:t>, </a:t>
            </a:r>
            <a:r>
              <a:rPr lang="de-DE" dirty="0" err="1"/>
              <a:t>Mercurial</a:t>
            </a:r>
            <a:r>
              <a:rPr lang="de-DE" dirty="0"/>
              <a:t> und </a:t>
            </a:r>
            <a:r>
              <a:rPr lang="de-DE" dirty="0" smtClean="0"/>
              <a:t>SVN</a:t>
            </a: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26</a:t>
            </a:fld>
            <a:endParaRPr lang="de-DE"/>
          </a:p>
        </p:txBody>
      </p:sp>
    </p:spTree>
    <p:extLst>
      <p:ext uri="{BB962C8B-B14F-4D97-AF65-F5344CB8AC3E}">
        <p14:creationId xmlns:p14="http://schemas.microsoft.com/office/powerpoint/2010/main" val="2640321861"/>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SourceTree</a:t>
            </a:r>
            <a:endParaRPr lang="de-DE" dirty="0" smtClean="0"/>
          </a:p>
          <a:p>
            <a:pPr marL="285750" indent="-285750">
              <a:buFontTx/>
              <a:buChar char="-"/>
            </a:pP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27</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1964" y="1872343"/>
            <a:ext cx="5131865" cy="4359629"/>
          </a:xfrm>
          <a:prstGeom prst="rect">
            <a:avLst/>
          </a:prstGeom>
        </p:spPr>
      </p:pic>
    </p:spTree>
    <p:extLst>
      <p:ext uri="{BB962C8B-B14F-4D97-AF65-F5344CB8AC3E}">
        <p14:creationId xmlns:p14="http://schemas.microsoft.com/office/powerpoint/2010/main" val="377691297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TortoiseGit</a:t>
            </a:r>
            <a:endParaRPr lang="de-DE" dirty="0" smtClean="0"/>
          </a:p>
          <a:p>
            <a:pPr marL="285750" indent="-285750">
              <a:buFontTx/>
              <a:buChar char="-"/>
            </a:pPr>
            <a:endParaRPr lang="de-DE" dirty="0"/>
          </a:p>
          <a:p>
            <a:pPr marL="285750" indent="-285750">
              <a:buFont typeface="Wingdings" panose="05000000000000000000" pitchFamily="2" charset="2"/>
              <a:buChar char="§"/>
            </a:pPr>
            <a:r>
              <a:rPr lang="de-DE" dirty="0"/>
              <a:t>steht unter der GNU General Public </a:t>
            </a:r>
            <a:r>
              <a:rPr lang="de-DE" dirty="0" err="1"/>
              <a:t>License</a:t>
            </a:r>
            <a:r>
              <a:rPr lang="de-DE" dirty="0"/>
              <a:t> (GPL</a:t>
            </a:r>
            <a:r>
              <a:rPr lang="de-DE" dirty="0" smtClean="0"/>
              <a:t>)</a:t>
            </a:r>
          </a:p>
          <a:p>
            <a:pPr marL="0" indent="0"/>
            <a:endParaRPr lang="de-DE" dirty="0"/>
          </a:p>
          <a:p>
            <a:pPr marL="285750" indent="-285750">
              <a:buFont typeface="Wingdings" panose="05000000000000000000" pitchFamily="2" charset="2"/>
              <a:buChar char="§"/>
            </a:pPr>
            <a:r>
              <a:rPr lang="de-DE" dirty="0"/>
              <a:t>läuft nur unter Windows (Windows Vista SP2, Windows 7, Windows XP) </a:t>
            </a:r>
            <a:endParaRPr lang="de-DE" dirty="0" smtClean="0"/>
          </a:p>
          <a:p>
            <a:pPr marL="0" indent="0"/>
            <a:endParaRPr lang="de-DE" dirty="0"/>
          </a:p>
          <a:p>
            <a:pPr marL="285750" indent="-285750">
              <a:buFont typeface="Wingdings" panose="05000000000000000000" pitchFamily="2" charset="2"/>
              <a:buChar char="§"/>
            </a:pPr>
            <a:r>
              <a:rPr lang="de-DE" dirty="0"/>
              <a:t>kann nur mit Administrator-Rechten installiert </a:t>
            </a:r>
            <a:r>
              <a:rPr lang="de-DE" dirty="0" smtClean="0"/>
              <a:t>werden</a:t>
            </a:r>
          </a:p>
          <a:p>
            <a:pPr marL="0" indent="0"/>
            <a:endParaRPr lang="de-DE" dirty="0"/>
          </a:p>
          <a:p>
            <a:pPr marL="285750" indent="-285750">
              <a:buFont typeface="Wingdings" panose="05000000000000000000" pitchFamily="2" charset="2"/>
              <a:buChar char="§"/>
            </a:pPr>
            <a:r>
              <a:rPr lang="de-DE" dirty="0"/>
              <a:t>kann mit </a:t>
            </a:r>
            <a:r>
              <a:rPr lang="de-DE" dirty="0" err="1"/>
              <a:t>issue</a:t>
            </a:r>
            <a:r>
              <a:rPr lang="de-DE" dirty="0"/>
              <a:t> </a:t>
            </a:r>
            <a:r>
              <a:rPr lang="de-DE" dirty="0" err="1"/>
              <a:t>tracking</a:t>
            </a:r>
            <a:r>
              <a:rPr lang="de-DE" dirty="0"/>
              <a:t> </a:t>
            </a:r>
            <a:r>
              <a:rPr lang="de-DE" dirty="0" err="1"/>
              <a:t>systems</a:t>
            </a:r>
            <a:r>
              <a:rPr lang="de-DE" dirty="0"/>
              <a:t> integriert werden</a:t>
            </a:r>
            <a:endParaRPr lang="de-DE" dirty="0" smtClean="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steht unter der GNU General Public </a:t>
            </a:r>
            <a:r>
              <a:rPr lang="de-DE" dirty="0" err="1">
                <a:solidFill>
                  <a:schemeClr val="bg1"/>
                </a:solidFill>
                <a:latin typeface="Courier New" panose="02070309020205020404" pitchFamily="49" charset="0"/>
                <a:cs typeface="Courier New" panose="02070309020205020404" pitchFamily="49" charset="0"/>
              </a:rPr>
              <a:t>License</a:t>
            </a:r>
            <a:r>
              <a:rPr lang="de-DE" dirty="0">
                <a:solidFill>
                  <a:schemeClr val="bg1"/>
                </a:solidFill>
                <a:latin typeface="Courier New" panose="02070309020205020404" pitchFamily="49" charset="0"/>
                <a:cs typeface="Courier New" panose="02070309020205020404" pitchFamily="49" charset="0"/>
              </a:rPr>
              <a:t> (</a:t>
            </a:r>
            <a:r>
              <a:rPr lang="de-DE" dirty="0" err="1" smtClean="0">
                <a:solidFill>
                  <a:schemeClr val="bg1"/>
                </a:solidFill>
                <a:latin typeface="Courier New" panose="02070309020205020404" pitchFamily="49" charset="0"/>
                <a:cs typeface="Courier New" panose="02070309020205020404" pitchFamily="49" charset="0"/>
              </a:rPr>
              <a:t>GPLr</a:t>
            </a:r>
            <a:r>
              <a:rPr lang="de-DE" dirty="0" smtClean="0">
                <a:solidFill>
                  <a:schemeClr val="bg1"/>
                </a:solidFill>
                <a:latin typeface="Courier New" panose="02070309020205020404" pitchFamily="49" charset="0"/>
                <a:cs typeface="Courier New" panose="02070309020205020404" pitchFamily="49" charset="0"/>
              </a:rPr>
              <a:t> </a:t>
            </a:r>
            <a:r>
              <a:rPr lang="de-DE" dirty="0">
                <a:solidFill>
                  <a:schemeClr val="bg1"/>
                </a:solidFill>
                <a:latin typeface="Courier New" panose="02070309020205020404" pitchFamily="49" charset="0"/>
                <a:cs typeface="Courier New" panose="02070309020205020404" pitchFamily="49" charset="0"/>
              </a:rPr>
              <a:t>Windows (Windows Vista SP2, Windows 7, Windows XP) </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nur mit Administrator-Rechten installiert werden</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mit </a:t>
            </a:r>
            <a:r>
              <a:rPr lang="de-DE" dirty="0" err="1">
                <a:solidFill>
                  <a:schemeClr val="bg1"/>
                </a:solidFill>
                <a:latin typeface="Courier New" panose="02070309020205020404" pitchFamily="49" charset="0"/>
                <a:cs typeface="Courier New" panose="02070309020205020404" pitchFamily="49" charset="0"/>
              </a:rPr>
              <a:t>issue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tracking</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systems</a:t>
            </a:r>
            <a:r>
              <a:rPr lang="de-DE" dirty="0">
                <a:solidFill>
                  <a:schemeClr val="bg1"/>
                </a:solidFill>
                <a:latin typeface="Courier New" panose="02070309020205020404" pitchFamily="49" charset="0"/>
                <a:cs typeface="Courier New" panose="02070309020205020404" pitchFamily="49" charset="0"/>
              </a:rPr>
              <a:t> integriert werden</a:t>
            </a: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28</a:t>
            </a:fld>
            <a:endParaRPr lang="de-DE"/>
          </a:p>
        </p:txBody>
      </p:sp>
    </p:spTree>
    <p:extLst>
      <p:ext uri="{BB962C8B-B14F-4D97-AF65-F5344CB8AC3E}">
        <p14:creationId xmlns:p14="http://schemas.microsoft.com/office/powerpoint/2010/main" val="70115141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err="1" smtClean="0"/>
              <a:t>TortoiseGit</a:t>
            </a:r>
            <a:endParaRPr lang="de-DE" dirty="0" smtClean="0"/>
          </a:p>
          <a:p>
            <a:pPr marL="285750" indent="-285750">
              <a:buFontTx/>
              <a:buChar char="-"/>
            </a:pPr>
            <a:endParaRPr lang="de-DE" dirty="0"/>
          </a:p>
          <a:p>
            <a:pPr marL="285750" indent="-285750">
              <a:buFontTx/>
              <a:buChar char="-"/>
            </a:pPr>
            <a:endParaRPr lang="de-DE" dirty="0">
              <a:solidFill>
                <a:schemeClr val="bg1"/>
              </a:solidFill>
              <a:latin typeface="Courier New" panose="02070309020205020404" pitchFamily="49" charset="0"/>
              <a:cs typeface="Courier New" panose="02070309020205020404" pitchFamily="49" charset="0"/>
            </a:endParaRP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steht unter der GNU General Public </a:t>
            </a:r>
            <a:r>
              <a:rPr lang="de-DE" dirty="0" err="1">
                <a:solidFill>
                  <a:schemeClr val="bg1"/>
                </a:solidFill>
                <a:latin typeface="Courier New" panose="02070309020205020404" pitchFamily="49" charset="0"/>
                <a:cs typeface="Courier New" panose="02070309020205020404" pitchFamily="49" charset="0"/>
              </a:rPr>
              <a:t>License</a:t>
            </a:r>
            <a:r>
              <a:rPr lang="de-DE" dirty="0">
                <a:solidFill>
                  <a:schemeClr val="bg1"/>
                </a:solidFill>
                <a:latin typeface="Courier New" panose="02070309020205020404" pitchFamily="49" charset="0"/>
                <a:cs typeface="Courier New" panose="02070309020205020404" pitchFamily="49" charset="0"/>
              </a:rPr>
              <a:t> (</a:t>
            </a:r>
            <a:r>
              <a:rPr lang="de-DE" dirty="0" err="1" smtClean="0">
                <a:solidFill>
                  <a:schemeClr val="bg1"/>
                </a:solidFill>
                <a:latin typeface="Courier New" panose="02070309020205020404" pitchFamily="49" charset="0"/>
                <a:cs typeface="Courier New" panose="02070309020205020404" pitchFamily="49" charset="0"/>
              </a:rPr>
              <a:t>GPLr</a:t>
            </a:r>
            <a:r>
              <a:rPr lang="de-DE" dirty="0" smtClean="0">
                <a:solidFill>
                  <a:schemeClr val="bg1"/>
                </a:solidFill>
                <a:latin typeface="Courier New" panose="02070309020205020404" pitchFamily="49" charset="0"/>
                <a:cs typeface="Courier New" panose="02070309020205020404" pitchFamily="49" charset="0"/>
              </a:rPr>
              <a:t> </a:t>
            </a:r>
            <a:r>
              <a:rPr lang="de-DE" dirty="0">
                <a:solidFill>
                  <a:schemeClr val="bg1"/>
                </a:solidFill>
                <a:latin typeface="Courier New" panose="02070309020205020404" pitchFamily="49" charset="0"/>
                <a:cs typeface="Courier New" panose="02070309020205020404" pitchFamily="49" charset="0"/>
              </a:rPr>
              <a:t>Windows (Windows Vista SP2, Windows 7, Windows XP) </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nur mit Administrator-Rechten installiert werden</a:t>
            </a:r>
          </a:p>
          <a:p>
            <a:pPr marL="285750" indent="-285750">
              <a:buFontTx/>
              <a:buChar char="-"/>
            </a:pPr>
            <a:r>
              <a:rPr lang="de-DE" dirty="0">
                <a:solidFill>
                  <a:schemeClr val="bg1"/>
                </a:solidFill>
                <a:latin typeface="Courier New" panose="02070309020205020404" pitchFamily="49" charset="0"/>
                <a:cs typeface="Courier New" panose="02070309020205020404" pitchFamily="49" charset="0"/>
              </a:rPr>
              <a:t>kann mit </a:t>
            </a:r>
            <a:r>
              <a:rPr lang="de-DE" dirty="0" err="1">
                <a:solidFill>
                  <a:schemeClr val="bg1"/>
                </a:solidFill>
                <a:latin typeface="Courier New" panose="02070309020205020404" pitchFamily="49" charset="0"/>
                <a:cs typeface="Courier New" panose="02070309020205020404" pitchFamily="49" charset="0"/>
              </a:rPr>
              <a:t>issue</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tracking</a:t>
            </a:r>
            <a:r>
              <a:rPr lang="de-DE" dirty="0">
                <a:solidFill>
                  <a:schemeClr val="bg1"/>
                </a:solidFill>
                <a:latin typeface="Courier New" panose="02070309020205020404" pitchFamily="49" charset="0"/>
                <a:cs typeface="Courier New" panose="02070309020205020404" pitchFamily="49" charset="0"/>
              </a:rPr>
              <a:t> </a:t>
            </a:r>
            <a:r>
              <a:rPr lang="de-DE" dirty="0" err="1">
                <a:solidFill>
                  <a:schemeClr val="bg1"/>
                </a:solidFill>
                <a:latin typeface="Courier New" panose="02070309020205020404" pitchFamily="49" charset="0"/>
                <a:cs typeface="Courier New" panose="02070309020205020404" pitchFamily="49" charset="0"/>
              </a:rPr>
              <a:t>systems</a:t>
            </a:r>
            <a:r>
              <a:rPr lang="de-DE" dirty="0">
                <a:solidFill>
                  <a:schemeClr val="bg1"/>
                </a:solidFill>
                <a:latin typeface="Courier New" panose="02070309020205020404" pitchFamily="49" charset="0"/>
                <a:cs typeface="Courier New" panose="02070309020205020404" pitchFamily="49" charset="0"/>
              </a:rPr>
              <a:t> integriert werden</a:t>
            </a:r>
            <a:endParaRPr lang="de-DE" dirty="0" smtClean="0">
              <a:solidFill>
                <a:schemeClr val="bg1"/>
              </a:solidFill>
              <a:latin typeface="Courier New" panose="02070309020205020404" pitchFamily="49" charset="0"/>
              <a:cs typeface="Courier New" panose="02070309020205020404" pitchFamily="49" charset="0"/>
            </a:endParaRPr>
          </a:p>
          <a:p>
            <a:pPr marL="0" indent="0"/>
            <a:endParaRPr lang="de-DE" dirty="0"/>
          </a:p>
          <a:p>
            <a:pPr marL="0" indent="0"/>
            <a:endParaRPr lang="de-DE"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en-US" dirty="0" smtClean="0">
              <a:solidFill>
                <a:srgbClr val="00B050"/>
              </a:solidFill>
              <a:latin typeface="Courier New" panose="02070309020205020404" pitchFamily="49" charset="0"/>
              <a:cs typeface="Courier New" panose="02070309020205020404" pitchFamily="49" charset="0"/>
            </a:endParaRPr>
          </a:p>
          <a:p>
            <a:pPr marL="285750" indent="-285750">
              <a:buFontTx/>
              <a:buChar char="-"/>
            </a:pPr>
            <a:endParaRPr lang="de-DE" dirty="0"/>
          </a:p>
        </p:txBody>
      </p:sp>
      <p:sp>
        <p:nvSpPr>
          <p:cNvPr id="3" name="Textplatzhalter 2"/>
          <p:cNvSpPr>
            <a:spLocks noGrp="1"/>
          </p:cNvSpPr>
          <p:nvPr>
            <p:ph type="body" sz="quarter" idx="11"/>
          </p:nvPr>
        </p:nvSpPr>
        <p:spPr>
          <a:xfrm>
            <a:off x="2503486" y="968744"/>
            <a:ext cx="6778626" cy="502542"/>
          </a:xfrm>
        </p:spPr>
        <p:txBody>
          <a:bodyPr/>
          <a:lstStyle/>
          <a:p>
            <a:r>
              <a:rPr lang="de-DE" dirty="0"/>
              <a:t>Grafische Benutzeroberflächen für </a:t>
            </a:r>
            <a:r>
              <a:rPr lang="de-DE" dirty="0" err="1"/>
              <a:t>Git</a:t>
            </a:r>
            <a:endParaRPr lang="de-DE" dirty="0"/>
          </a:p>
          <a:p>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t>Einsatz von </a:t>
            </a:r>
            <a:r>
              <a:rPr lang="de-DE" dirty="0" err="1" smtClean="0"/>
              <a:t>Git</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29</a:t>
            </a:fld>
            <a:endParaRPr lang="de-DE"/>
          </a:p>
        </p:txBody>
      </p:sp>
      <p:pic>
        <p:nvPicPr>
          <p:cNvPr id="2" name="Grafik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711" y="2394857"/>
            <a:ext cx="7250476" cy="3062514"/>
          </a:xfrm>
          <a:prstGeom prst="rect">
            <a:avLst/>
          </a:prstGeom>
        </p:spPr>
      </p:pic>
    </p:spTree>
    <p:extLst>
      <p:ext uri="{BB962C8B-B14F-4D97-AF65-F5344CB8AC3E}">
        <p14:creationId xmlns:p14="http://schemas.microsoft.com/office/powerpoint/2010/main" val="330441526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smtClean="0"/>
              <a:t>Der </a:t>
            </a:r>
            <a:r>
              <a:rPr lang="de-DE" dirty="0"/>
              <a:t>Einsatz von Versionsverwaltungssystemen spielt nicht nur in der Softwareentwicklung, sondern auch in vielen anderen Unternehmen, in denen Dokumente bearbeitet und elektronisch abgesichert werden, eine wichtige Rolle. </a:t>
            </a:r>
            <a:endParaRPr lang="de-DE" dirty="0" smtClean="0"/>
          </a:p>
          <a:p>
            <a:pPr marL="285750" indent="-285750">
              <a:buFontTx/>
              <a:buChar char="-"/>
            </a:pPr>
            <a:endParaRPr lang="de-DE" dirty="0" smtClean="0"/>
          </a:p>
          <a:p>
            <a:pPr marL="285750" indent="-285750">
              <a:buFontTx/>
              <a:buChar char="-"/>
            </a:pPr>
            <a:r>
              <a:rPr lang="de-DE" dirty="0"/>
              <a:t>Der Bedarf an geeigneten Versionsverwaltungssystemen zur Verbesserung der Code-Qualität und Verwaltung von Dateien wird immer größer.</a:t>
            </a:r>
          </a:p>
          <a:p>
            <a:pPr marL="285750" indent="-285750">
              <a:buFontTx/>
              <a:buChar char="-"/>
            </a:pPr>
            <a:endParaRPr lang="de-DE" dirty="0" smtClean="0"/>
          </a:p>
          <a:p>
            <a:pPr marL="285750" indent="-285750">
              <a:buFontTx/>
              <a:buChar char="-"/>
            </a:pPr>
            <a:r>
              <a:rPr lang="de-DE" dirty="0"/>
              <a:t>Ziel der Seminararbeit ist, die Anwender von </a:t>
            </a:r>
            <a:r>
              <a:rPr lang="de-DE" dirty="0" err="1"/>
              <a:t>Concurrent</a:t>
            </a:r>
            <a:r>
              <a:rPr lang="de-DE" dirty="0"/>
              <a:t> Versions System </a:t>
            </a:r>
            <a:r>
              <a:rPr lang="de-DE" dirty="0" smtClean="0"/>
              <a:t>(CVS) </a:t>
            </a:r>
            <a:r>
              <a:rPr lang="de-DE" dirty="0"/>
              <a:t>oder Subversion (SVN) davon zu überzeugen, auf </a:t>
            </a:r>
            <a:r>
              <a:rPr lang="de-DE" dirty="0" err="1"/>
              <a:t>Git</a:t>
            </a:r>
            <a:r>
              <a:rPr lang="de-DE" dirty="0"/>
              <a:t> umzusteigen.</a:t>
            </a:r>
          </a:p>
          <a:p>
            <a:pPr marL="0" indent="0"/>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Zielsetzung der Seminararbeit</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3</a:t>
            </a:fld>
            <a:endParaRPr lang="de-DE"/>
          </a:p>
        </p:txBody>
      </p:sp>
    </p:spTree>
    <p:extLst>
      <p:ext uri="{BB962C8B-B14F-4D97-AF65-F5344CB8AC3E}">
        <p14:creationId xmlns:p14="http://schemas.microsoft.com/office/powerpoint/2010/main" val="3785729361"/>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a:xfrm>
            <a:off x="2505076" y="1493329"/>
            <a:ext cx="6816725" cy="4639543"/>
          </a:xfrm>
        </p:spPr>
        <p:txBody>
          <a:bodyPr/>
          <a:lstStyle/>
          <a:p>
            <a:pPr defTabSz="180000">
              <a:spcAft>
                <a:spcPts val="600"/>
              </a:spcAft>
            </a:pPr>
            <a:r>
              <a:rPr lang="de-DE" b="1" dirty="0" smtClean="0">
                <a:solidFill>
                  <a:schemeClr val="accent2">
                    <a:lumMod val="90000"/>
                  </a:schemeClr>
                </a:solidFill>
                <a:latin typeface="Calibri" panose="020F0502020204030204" pitchFamily="34" charset="0"/>
              </a:rPr>
              <a:t>1. 	Einleitung</a:t>
            </a:r>
          </a:p>
          <a:p>
            <a:pPr defTabSz="180000">
              <a:spcAft>
                <a:spcPts val="600"/>
              </a:spcAft>
            </a:pPr>
            <a:r>
              <a:rPr lang="de-DE" dirty="0" smtClean="0">
                <a:solidFill>
                  <a:schemeClr val="accent2">
                    <a:lumMod val="90000"/>
                  </a:schemeClr>
                </a:solidFill>
              </a:rPr>
              <a:t>	1.1 	Zielsetzung der Seminararbeit</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1.2		Was ist Versionsverwaltung?</a:t>
            </a:r>
          </a:p>
          <a:p>
            <a:pPr defTabSz="180000">
              <a:spcAft>
                <a:spcPts val="600"/>
              </a:spcAft>
            </a:pPr>
            <a:r>
              <a:rPr lang="de-DE" dirty="0" smtClean="0">
                <a:solidFill>
                  <a:schemeClr val="accent2">
                    <a:lumMod val="90000"/>
                  </a:schemeClr>
                </a:solidFill>
              </a:rPr>
              <a:t>	1.3 	Begriffliche Grundlagen</a:t>
            </a:r>
            <a:endParaRPr lang="de-DE" dirty="0">
              <a:solidFill>
                <a:schemeClr val="accent2">
                  <a:lumMod val="90000"/>
                </a:schemeClr>
              </a:solidFill>
            </a:endParaRPr>
          </a:p>
          <a:p>
            <a:pPr defTabSz="180000">
              <a:spcAft>
                <a:spcPts val="600"/>
              </a:spcAft>
            </a:pPr>
            <a:r>
              <a:rPr lang="de-DE" b="1" dirty="0" smtClean="0">
                <a:solidFill>
                  <a:schemeClr val="accent2">
                    <a:lumMod val="90000"/>
                  </a:schemeClr>
                </a:solidFill>
              </a:rPr>
              <a:t>2. 	Versionsverwaltungskonzepte und -systeme</a:t>
            </a:r>
            <a:r>
              <a:rPr lang="de-DE" dirty="0" smtClean="0">
                <a:solidFill>
                  <a:schemeClr val="accent2">
                    <a:lumMod val="90000"/>
                  </a:schemeClr>
                </a:solidFill>
                <a:latin typeface="Calibri" panose="020F0502020204030204" pitchFamily="34" charset="0"/>
              </a:rPr>
              <a:t>	</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2.1		Zentrale Versionsverwaltung (CVCS)</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2.2 	Verteilte </a:t>
            </a:r>
            <a:r>
              <a:rPr lang="de-DE" dirty="0">
                <a:solidFill>
                  <a:schemeClr val="accent2">
                    <a:lumMod val="90000"/>
                  </a:schemeClr>
                </a:solidFill>
              </a:rPr>
              <a:t>Versionsverwaltung (DVCS)</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2.3		SVN </a:t>
            </a:r>
            <a:r>
              <a:rPr lang="de-DE" dirty="0">
                <a:solidFill>
                  <a:schemeClr val="accent2">
                    <a:lumMod val="90000"/>
                  </a:schemeClr>
                </a:solidFill>
              </a:rPr>
              <a:t>als CVCS </a:t>
            </a:r>
            <a:endParaRPr lang="de-DE" dirty="0" smtClean="0">
              <a:solidFill>
                <a:schemeClr val="accent2">
                  <a:lumMod val="90000"/>
                </a:schemeClr>
              </a:solidFill>
            </a:endParaRPr>
          </a:p>
          <a:p>
            <a:pPr defTabSz="180000">
              <a:spcAft>
                <a:spcPts val="600"/>
              </a:spcAft>
            </a:pPr>
            <a:r>
              <a:rPr lang="de-DE" dirty="0" smtClean="0">
                <a:solidFill>
                  <a:schemeClr val="accent2">
                    <a:lumMod val="90000"/>
                  </a:schemeClr>
                </a:solidFill>
              </a:rPr>
              <a:t>	2.4		Git als DVCS</a:t>
            </a:r>
          </a:p>
          <a:p>
            <a:pPr defTabSz="180000">
              <a:spcAft>
                <a:spcPts val="600"/>
              </a:spcAft>
            </a:pPr>
            <a:r>
              <a:rPr lang="de-DE" dirty="0">
                <a:solidFill>
                  <a:schemeClr val="accent2">
                    <a:lumMod val="90000"/>
                  </a:schemeClr>
                </a:solidFill>
              </a:rPr>
              <a:t>	2.5		Arbeitsprozesse von SVN und </a:t>
            </a:r>
            <a:r>
              <a:rPr lang="de-DE" dirty="0" smtClean="0">
                <a:solidFill>
                  <a:schemeClr val="accent2">
                    <a:lumMod val="90000"/>
                  </a:schemeClr>
                </a:solidFill>
              </a:rPr>
              <a:t>Git</a:t>
            </a:r>
          </a:p>
          <a:p>
            <a:pPr defTabSz="180000">
              <a:spcAft>
                <a:spcPts val="600"/>
              </a:spcAft>
            </a:pPr>
            <a:r>
              <a:rPr lang="de-DE" b="1" dirty="0" smtClean="0">
                <a:solidFill>
                  <a:schemeClr val="accent2">
                    <a:lumMod val="90000"/>
                  </a:schemeClr>
                </a:solidFill>
              </a:rPr>
              <a:t>3.	Einsatz von </a:t>
            </a:r>
            <a:r>
              <a:rPr lang="de-DE" b="1" dirty="0" err="1" smtClean="0">
                <a:solidFill>
                  <a:schemeClr val="accent2">
                    <a:lumMod val="90000"/>
                  </a:schemeClr>
                </a:solidFill>
              </a:rPr>
              <a:t>Git</a:t>
            </a:r>
            <a:endParaRPr lang="de-DE" b="1" dirty="0" smtClean="0">
              <a:solidFill>
                <a:schemeClr val="accent2">
                  <a:lumMod val="90000"/>
                </a:schemeClr>
              </a:solidFill>
            </a:endParaRPr>
          </a:p>
          <a:p>
            <a:pPr defTabSz="180000">
              <a:spcAft>
                <a:spcPts val="600"/>
              </a:spcAft>
            </a:pPr>
            <a:r>
              <a:rPr lang="de-DE" dirty="0" smtClean="0">
                <a:solidFill>
                  <a:schemeClr val="accent2">
                    <a:lumMod val="90000"/>
                  </a:schemeClr>
                </a:solidFill>
              </a:rPr>
              <a:t>	3.1 Installation von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3.2 Die Git-Kommandozeile</a:t>
            </a:r>
          </a:p>
          <a:p>
            <a:pPr defTabSz="180000">
              <a:spcAft>
                <a:spcPts val="600"/>
              </a:spcAft>
            </a:pPr>
            <a:r>
              <a:rPr lang="de-DE" dirty="0">
                <a:solidFill>
                  <a:schemeClr val="accent2">
                    <a:lumMod val="90000"/>
                  </a:schemeClr>
                </a:solidFill>
              </a:rPr>
              <a:t>	</a:t>
            </a:r>
            <a:r>
              <a:rPr lang="de-DE" dirty="0" smtClean="0">
                <a:solidFill>
                  <a:schemeClr val="accent2">
                    <a:lumMod val="90000"/>
                  </a:schemeClr>
                </a:solidFill>
              </a:rPr>
              <a:t>3.3 </a:t>
            </a:r>
            <a:r>
              <a:rPr lang="de-DE" dirty="0">
                <a:solidFill>
                  <a:schemeClr val="accent2">
                    <a:lumMod val="90000"/>
                  </a:schemeClr>
                </a:solidFill>
              </a:rPr>
              <a:t>Grafische Benutzeroberflächen für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Aft>
                <a:spcPts val="600"/>
              </a:spcAft>
            </a:pPr>
            <a:r>
              <a:rPr lang="de-DE" b="1" dirty="0" smtClean="0"/>
              <a:t>4.	Git versus SVN</a:t>
            </a:r>
            <a:endParaRPr lang="de-DE" dirty="0" smtClean="0"/>
          </a:p>
        </p:txBody>
      </p:sp>
      <p:sp>
        <p:nvSpPr>
          <p:cNvPr id="5" name="Textplatzhalter 4"/>
          <p:cNvSpPr>
            <a:spLocks noGrp="1"/>
          </p:cNvSpPr>
          <p:nvPr>
            <p:ph type="body" sz="quarter" idx="11"/>
          </p:nvPr>
        </p:nvSpPr>
        <p:spPr/>
        <p:txBody>
          <a:bodyPr/>
          <a:lstStyle/>
          <a:p>
            <a:endParaRPr lang="de-DE" dirty="0"/>
          </a:p>
        </p:txBody>
      </p:sp>
      <p:sp>
        <p:nvSpPr>
          <p:cNvPr id="2" name="Foliennummernplatzhalter 1"/>
          <p:cNvSpPr>
            <a:spLocks noGrp="1"/>
          </p:cNvSpPr>
          <p:nvPr>
            <p:ph type="sldNum" sz="quarter" idx="13"/>
          </p:nvPr>
        </p:nvSpPr>
        <p:spPr/>
        <p:txBody>
          <a:bodyPr/>
          <a:lstStyle/>
          <a:p>
            <a:fld id="{2E430B67-9B8D-45F2-8BD0-7EEC5CABEC81}" type="slidenum">
              <a:rPr lang="de-DE" smtClean="0"/>
              <a:pPr/>
              <a:t>30</a:t>
            </a:fld>
            <a:endParaRPr lang="de-DE"/>
          </a:p>
        </p:txBody>
      </p:sp>
    </p:spTree>
    <p:extLst>
      <p:ext uri="{BB962C8B-B14F-4D97-AF65-F5344CB8AC3E}">
        <p14:creationId xmlns:p14="http://schemas.microsoft.com/office/powerpoint/2010/main" val="1375080763"/>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7"/>
          </p:nvPr>
        </p:nvSpPr>
        <p:spPr/>
        <p:txBody>
          <a:bodyPr/>
          <a:lstStyle/>
          <a:p>
            <a:pPr defTabSz="180000">
              <a:spcBef>
                <a:spcPts val="0"/>
              </a:spcBef>
              <a:spcAft>
                <a:spcPts val="600"/>
              </a:spcAft>
            </a:pPr>
            <a:r>
              <a:rPr lang="de-DE" b="1" dirty="0" smtClean="0">
                <a:solidFill>
                  <a:schemeClr val="accent2">
                    <a:lumMod val="90000"/>
                  </a:schemeClr>
                </a:solidFill>
                <a:latin typeface="Calibri" panose="020F0502020204030204" pitchFamily="34" charset="0"/>
              </a:rPr>
              <a:t>1. 	Einleitung</a:t>
            </a:r>
          </a:p>
          <a:p>
            <a:pPr defTabSz="180000">
              <a:spcBef>
                <a:spcPts val="0"/>
              </a:spcBef>
              <a:spcAft>
                <a:spcPts val="600"/>
              </a:spcAft>
            </a:pPr>
            <a:r>
              <a:rPr lang="de-DE" dirty="0" smtClean="0">
                <a:solidFill>
                  <a:schemeClr val="accent2">
                    <a:lumMod val="90000"/>
                  </a:schemeClr>
                </a:solidFill>
              </a:rPr>
              <a:t>	1.1 	Zielsetzung der Seminararbeit</a:t>
            </a:r>
          </a:p>
          <a:p>
            <a:pPr defTabSz="180000">
              <a:spcBef>
                <a:spcPts val="0"/>
              </a:spcBef>
              <a:spcAft>
                <a:spcPts val="600"/>
              </a:spcAft>
            </a:pPr>
            <a:r>
              <a:rPr lang="de-DE" dirty="0" smtClean="0">
                <a:solidFill>
                  <a:schemeClr val="accent2">
                    <a:lumMod val="90000"/>
                  </a:schemeClr>
                </a:solidFill>
              </a:rPr>
              <a:t>	1.2 	Begriffliche Grundlagen</a:t>
            </a:r>
            <a:endParaRPr lang="de-DE" dirty="0">
              <a:solidFill>
                <a:schemeClr val="accent2">
                  <a:lumMod val="90000"/>
                </a:schemeClr>
              </a:solidFill>
            </a:endParaRPr>
          </a:p>
          <a:p>
            <a:pPr defTabSz="180000">
              <a:spcBef>
                <a:spcPts val="0"/>
              </a:spcBef>
              <a:spcAft>
                <a:spcPts val="600"/>
              </a:spcAft>
            </a:pPr>
            <a:r>
              <a:rPr lang="de-DE" b="1" dirty="0">
                <a:solidFill>
                  <a:schemeClr val="accent2">
                    <a:lumMod val="90000"/>
                  </a:schemeClr>
                </a:solidFill>
                <a:latin typeface="Calibri" panose="020F0502020204030204" pitchFamily="34" charset="0"/>
              </a:rPr>
              <a:t>2</a:t>
            </a:r>
            <a:r>
              <a:rPr lang="de-DE" b="1" dirty="0" smtClean="0">
                <a:solidFill>
                  <a:schemeClr val="accent2">
                    <a:lumMod val="90000"/>
                  </a:schemeClr>
                </a:solidFill>
                <a:latin typeface="Calibri" panose="020F0502020204030204" pitchFamily="34" charset="0"/>
              </a:rPr>
              <a:t>. 	</a:t>
            </a:r>
            <a:r>
              <a:rPr lang="de-DE" b="1" dirty="0" smtClean="0">
                <a:solidFill>
                  <a:schemeClr val="accent2">
                    <a:lumMod val="90000"/>
                  </a:schemeClr>
                </a:solidFill>
              </a:rPr>
              <a:t>Versionsverwaltungskonzepte und -systeme</a:t>
            </a:r>
            <a:r>
              <a:rPr lang="de-DE" dirty="0" smtClean="0">
                <a:solidFill>
                  <a:schemeClr val="accent2">
                    <a:lumMod val="90000"/>
                  </a:schemeClr>
                </a:solidFill>
                <a:latin typeface="Calibri" panose="020F0502020204030204" pitchFamily="34" charset="0"/>
              </a:rPr>
              <a:t>	</a:t>
            </a:r>
          </a:p>
          <a:p>
            <a:pPr defTabSz="180000">
              <a:spcBef>
                <a:spcPts val="0"/>
              </a:spcBef>
              <a:spcAft>
                <a:spcPts val="600"/>
              </a:spcAft>
            </a:pPr>
            <a:r>
              <a:rPr lang="de-DE" dirty="0">
                <a:solidFill>
                  <a:schemeClr val="accent2">
                    <a:lumMod val="90000"/>
                  </a:schemeClr>
                </a:solidFill>
              </a:rPr>
              <a:t>	</a:t>
            </a:r>
            <a:r>
              <a:rPr lang="de-DE" dirty="0" smtClean="0">
                <a:solidFill>
                  <a:schemeClr val="accent2">
                    <a:lumMod val="90000"/>
                  </a:schemeClr>
                </a:solidFill>
              </a:rPr>
              <a:t>2.1		Zentrale Versionsverwaltung (CVCS)</a:t>
            </a:r>
          </a:p>
          <a:p>
            <a:pPr defTabSz="180000">
              <a:spcBef>
                <a:spcPts val="0"/>
              </a:spcBef>
              <a:spcAft>
                <a:spcPts val="600"/>
              </a:spcAft>
            </a:pPr>
            <a:r>
              <a:rPr lang="de-DE" dirty="0">
                <a:solidFill>
                  <a:schemeClr val="accent2">
                    <a:lumMod val="90000"/>
                  </a:schemeClr>
                </a:solidFill>
              </a:rPr>
              <a:t>	</a:t>
            </a:r>
            <a:r>
              <a:rPr lang="de-DE" dirty="0" smtClean="0">
                <a:solidFill>
                  <a:schemeClr val="accent2">
                    <a:lumMod val="90000"/>
                  </a:schemeClr>
                </a:solidFill>
              </a:rPr>
              <a:t>2.2 	Verteilte </a:t>
            </a:r>
            <a:r>
              <a:rPr lang="de-DE" dirty="0">
                <a:solidFill>
                  <a:schemeClr val="accent2">
                    <a:lumMod val="90000"/>
                  </a:schemeClr>
                </a:solidFill>
              </a:rPr>
              <a:t>Versionsverwaltung (DVCS)</a:t>
            </a:r>
            <a:endParaRPr lang="de-DE" dirty="0" smtClean="0">
              <a:solidFill>
                <a:schemeClr val="accent2">
                  <a:lumMod val="90000"/>
                </a:schemeClr>
              </a:solidFill>
            </a:endParaRPr>
          </a:p>
          <a:p>
            <a:pPr defTabSz="180000">
              <a:spcBef>
                <a:spcPts val="0"/>
              </a:spcBef>
              <a:spcAft>
                <a:spcPts val="600"/>
              </a:spcAft>
            </a:pPr>
            <a:r>
              <a:rPr lang="de-DE" dirty="0">
                <a:solidFill>
                  <a:schemeClr val="accent2">
                    <a:lumMod val="90000"/>
                  </a:schemeClr>
                </a:solidFill>
              </a:rPr>
              <a:t>	</a:t>
            </a:r>
            <a:r>
              <a:rPr lang="de-DE" dirty="0" smtClean="0">
                <a:solidFill>
                  <a:schemeClr val="accent2">
                    <a:lumMod val="90000"/>
                  </a:schemeClr>
                </a:solidFill>
              </a:rPr>
              <a:t>2.2		SVN </a:t>
            </a:r>
            <a:r>
              <a:rPr lang="de-DE" dirty="0">
                <a:solidFill>
                  <a:schemeClr val="accent2">
                    <a:lumMod val="90000"/>
                  </a:schemeClr>
                </a:solidFill>
              </a:rPr>
              <a:t>als CVCS </a:t>
            </a:r>
            <a:endParaRPr lang="de-DE" dirty="0" smtClean="0">
              <a:solidFill>
                <a:schemeClr val="accent2">
                  <a:lumMod val="90000"/>
                </a:schemeClr>
              </a:solidFill>
            </a:endParaRPr>
          </a:p>
          <a:p>
            <a:pPr defTabSz="180000">
              <a:spcBef>
                <a:spcPts val="0"/>
              </a:spcBef>
              <a:spcAft>
                <a:spcPts val="600"/>
              </a:spcAft>
            </a:pPr>
            <a:r>
              <a:rPr lang="de-DE" dirty="0" smtClean="0">
                <a:solidFill>
                  <a:schemeClr val="accent2">
                    <a:lumMod val="90000"/>
                  </a:schemeClr>
                </a:solidFill>
              </a:rPr>
              <a:t>	2.3		Git als DVCS</a:t>
            </a:r>
          </a:p>
          <a:p>
            <a:pPr defTabSz="180000">
              <a:spcBef>
                <a:spcPts val="0"/>
              </a:spcBef>
              <a:spcAft>
                <a:spcPts val="600"/>
              </a:spcAft>
            </a:pPr>
            <a:r>
              <a:rPr lang="de-DE" b="1" dirty="0">
                <a:solidFill>
                  <a:schemeClr val="accent2">
                    <a:lumMod val="90000"/>
                  </a:schemeClr>
                </a:solidFill>
              </a:rPr>
              <a:t>3</a:t>
            </a:r>
            <a:r>
              <a:rPr lang="de-DE" b="1" dirty="0" smtClean="0">
                <a:solidFill>
                  <a:schemeClr val="accent2">
                    <a:lumMod val="90000"/>
                  </a:schemeClr>
                </a:solidFill>
                <a:latin typeface="Calibri" panose="020F0502020204030204" pitchFamily="34" charset="0"/>
              </a:rPr>
              <a:t>. 	Einsatz von </a:t>
            </a:r>
            <a:r>
              <a:rPr lang="de-DE" b="1" dirty="0" err="1" smtClean="0">
                <a:solidFill>
                  <a:schemeClr val="accent2">
                    <a:lumMod val="90000"/>
                  </a:schemeClr>
                </a:solidFill>
                <a:latin typeface="Calibri" panose="020F0502020204030204" pitchFamily="34" charset="0"/>
              </a:rPr>
              <a:t>Git</a:t>
            </a:r>
            <a:endParaRPr lang="de-DE" b="1" dirty="0" smtClean="0">
              <a:solidFill>
                <a:schemeClr val="accent2">
                  <a:lumMod val="90000"/>
                </a:schemeClr>
              </a:solidFill>
              <a:latin typeface="Calibri" panose="020F0502020204030204" pitchFamily="34" charset="0"/>
            </a:endParaRPr>
          </a:p>
          <a:p>
            <a:pPr defTabSz="180000">
              <a:spcBef>
                <a:spcPts val="0"/>
              </a:spcBef>
              <a:spcAft>
                <a:spcPts val="600"/>
              </a:spcAft>
            </a:pPr>
            <a:r>
              <a:rPr lang="de-DE" dirty="0" smtClean="0">
                <a:solidFill>
                  <a:schemeClr val="accent2">
                    <a:lumMod val="90000"/>
                  </a:schemeClr>
                </a:solidFill>
              </a:rPr>
              <a:t>	3.1 Installation von </a:t>
            </a:r>
            <a:r>
              <a:rPr lang="de-DE" dirty="0" err="1" smtClean="0">
                <a:solidFill>
                  <a:schemeClr val="accent2">
                    <a:lumMod val="90000"/>
                  </a:schemeClr>
                </a:solidFill>
              </a:rPr>
              <a:t>Git</a:t>
            </a:r>
            <a:endParaRPr lang="de-DE" dirty="0" smtClean="0">
              <a:solidFill>
                <a:schemeClr val="accent2">
                  <a:lumMod val="90000"/>
                </a:schemeClr>
              </a:solidFill>
            </a:endParaRPr>
          </a:p>
          <a:p>
            <a:pPr defTabSz="180000">
              <a:spcBef>
                <a:spcPts val="0"/>
              </a:spcBef>
              <a:spcAft>
                <a:spcPts val="600"/>
              </a:spcAft>
            </a:pPr>
            <a:r>
              <a:rPr lang="de-DE" dirty="0">
                <a:solidFill>
                  <a:schemeClr val="accent2">
                    <a:lumMod val="90000"/>
                  </a:schemeClr>
                </a:solidFill>
              </a:rPr>
              <a:t>	3.2 Die </a:t>
            </a:r>
            <a:r>
              <a:rPr lang="de-DE" dirty="0" err="1">
                <a:solidFill>
                  <a:schemeClr val="accent2">
                    <a:lumMod val="90000"/>
                  </a:schemeClr>
                </a:solidFill>
              </a:rPr>
              <a:t>Git</a:t>
            </a:r>
            <a:r>
              <a:rPr lang="de-DE" dirty="0">
                <a:solidFill>
                  <a:schemeClr val="accent2">
                    <a:lumMod val="90000"/>
                  </a:schemeClr>
                </a:solidFill>
              </a:rPr>
              <a:t>-Kommandozeile </a:t>
            </a:r>
            <a:endParaRPr lang="de-DE" dirty="0" smtClean="0">
              <a:solidFill>
                <a:schemeClr val="accent2">
                  <a:lumMod val="90000"/>
                </a:schemeClr>
              </a:solidFill>
            </a:endParaRPr>
          </a:p>
          <a:p>
            <a:pPr defTabSz="180000">
              <a:spcBef>
                <a:spcPts val="0"/>
              </a:spcBef>
              <a:spcAft>
                <a:spcPts val="600"/>
              </a:spcAft>
            </a:pPr>
            <a:r>
              <a:rPr lang="de-DE" dirty="0">
                <a:solidFill>
                  <a:schemeClr val="accent2">
                    <a:lumMod val="90000"/>
                  </a:schemeClr>
                </a:solidFill>
              </a:rPr>
              <a:t> </a:t>
            </a:r>
            <a:r>
              <a:rPr lang="de-DE" dirty="0" smtClean="0">
                <a:solidFill>
                  <a:schemeClr val="accent2">
                    <a:lumMod val="90000"/>
                  </a:schemeClr>
                </a:solidFill>
              </a:rPr>
              <a:t>     3.3 </a:t>
            </a:r>
            <a:r>
              <a:rPr lang="de-DE" dirty="0">
                <a:solidFill>
                  <a:schemeClr val="accent2">
                    <a:lumMod val="90000"/>
                  </a:schemeClr>
                </a:solidFill>
              </a:rPr>
              <a:t>Grafische Benutzeroberflächen für </a:t>
            </a:r>
            <a:r>
              <a:rPr lang="de-DE" dirty="0" err="1" smtClean="0">
                <a:solidFill>
                  <a:schemeClr val="accent2">
                    <a:lumMod val="90000"/>
                  </a:schemeClr>
                </a:solidFill>
              </a:rPr>
              <a:t>Git</a:t>
            </a:r>
            <a:endParaRPr lang="de-DE" dirty="0">
              <a:solidFill>
                <a:schemeClr val="accent2">
                  <a:lumMod val="90000"/>
                </a:schemeClr>
              </a:solidFill>
            </a:endParaRPr>
          </a:p>
          <a:p>
            <a:pPr defTabSz="180000">
              <a:spcBef>
                <a:spcPts val="0"/>
              </a:spcBef>
              <a:spcAft>
                <a:spcPts val="600"/>
              </a:spcAft>
            </a:pPr>
            <a:r>
              <a:rPr lang="de-DE" b="1" dirty="0" smtClean="0"/>
              <a:t>4</a:t>
            </a:r>
            <a:r>
              <a:rPr lang="de-DE" b="1" dirty="0"/>
              <a:t>.	Git versus SVN</a:t>
            </a:r>
          </a:p>
        </p:txBody>
      </p:sp>
      <p:sp>
        <p:nvSpPr>
          <p:cNvPr id="5" name="Textplatzhalter 4"/>
          <p:cNvSpPr>
            <a:spLocks noGrp="1"/>
          </p:cNvSpPr>
          <p:nvPr>
            <p:ph type="body" sz="quarter" idx="11"/>
          </p:nvPr>
        </p:nvSpPr>
        <p:spPr/>
        <p:txBody>
          <a:bodyPr/>
          <a:lstStyle/>
          <a:p>
            <a:endParaRPr lang="de-DE"/>
          </a:p>
        </p:txBody>
      </p:sp>
      <p:sp>
        <p:nvSpPr>
          <p:cNvPr id="2" name="Foliennummernplatzhalter 1"/>
          <p:cNvSpPr>
            <a:spLocks noGrp="1"/>
          </p:cNvSpPr>
          <p:nvPr>
            <p:ph type="sldNum" sz="quarter" idx="13"/>
          </p:nvPr>
        </p:nvSpPr>
        <p:spPr/>
        <p:txBody>
          <a:bodyPr/>
          <a:lstStyle/>
          <a:p>
            <a:fld id="{2E430B67-9B8D-45F2-8BD0-7EEC5CABEC81}" type="slidenum">
              <a:rPr lang="de-DE" smtClean="0"/>
              <a:pPr/>
              <a:t>31</a:t>
            </a:fld>
            <a:endParaRPr lang="de-DE"/>
          </a:p>
        </p:txBody>
      </p:sp>
    </p:spTree>
    <p:extLst>
      <p:ext uri="{BB962C8B-B14F-4D97-AF65-F5344CB8AC3E}">
        <p14:creationId xmlns:p14="http://schemas.microsoft.com/office/powerpoint/2010/main" val="255820924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32</a:t>
            </a:fld>
            <a:endParaRPr lang="de-DE"/>
          </a:p>
        </p:txBody>
      </p:sp>
      <p:sp>
        <p:nvSpPr>
          <p:cNvPr id="3" name="Textplatzhalter 2"/>
          <p:cNvSpPr>
            <a:spLocks noGrp="1"/>
          </p:cNvSpPr>
          <p:nvPr>
            <p:ph type="body" sz="quarter" idx="17"/>
          </p:nvPr>
        </p:nvSpPr>
        <p:spPr/>
        <p:txBody>
          <a:bodyPr/>
          <a:lstStyle/>
          <a:p>
            <a:r>
              <a:rPr lang="de-DE" dirty="0" smtClean="0"/>
              <a:t>Vorteile die beide generieren:</a:t>
            </a:r>
          </a:p>
          <a:p>
            <a:pPr marL="285750" indent="-285750">
              <a:buFontTx/>
              <a:buChar char="-"/>
            </a:pPr>
            <a:r>
              <a:rPr lang="de-DE" dirty="0" smtClean="0"/>
              <a:t>Dokumentation: Was wurde geändert, Wer hat es geändert, Warum wurde es geändert</a:t>
            </a:r>
          </a:p>
          <a:p>
            <a:pPr marL="285750" indent="-285750">
              <a:buFontTx/>
              <a:buChar char="-"/>
            </a:pPr>
            <a:r>
              <a:rPr lang="de-DE" dirty="0" smtClean="0"/>
              <a:t>Einfache Zusammenarbeit: gleichzeitiges Arbeiten von mehreren Leuten an einer Datei, Änderungen werden nicht überschrieben sondern zusammengeführt, </a:t>
            </a:r>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endParaRPr lang="de-DE"/>
          </a:p>
        </p:txBody>
      </p:sp>
    </p:spTree>
    <p:extLst>
      <p:ext uri="{BB962C8B-B14F-4D97-AF65-F5344CB8AC3E}">
        <p14:creationId xmlns:p14="http://schemas.microsoft.com/office/powerpoint/2010/main" val="1622245064"/>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33</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992981464"/>
              </p:ext>
            </p:extLst>
          </p:nvPr>
        </p:nvGraphicFramePr>
        <p:xfrm>
          <a:off x="205575" y="1459706"/>
          <a:ext cx="9014624" cy="74168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320126038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34</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174513785"/>
              </p:ext>
            </p:extLst>
          </p:nvPr>
        </p:nvGraphicFramePr>
        <p:xfrm>
          <a:off x="205575" y="1459706"/>
          <a:ext cx="9014624" cy="111252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1304569605"/>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35</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1608606232"/>
              </p:ext>
            </p:extLst>
          </p:nvPr>
        </p:nvGraphicFramePr>
        <p:xfrm>
          <a:off x="205575" y="1459706"/>
          <a:ext cx="9014624" cy="148336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36471878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36</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620056001"/>
              </p:ext>
            </p:extLst>
          </p:nvPr>
        </p:nvGraphicFramePr>
        <p:xfrm>
          <a:off x="205575" y="1459706"/>
          <a:ext cx="9014624" cy="239776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199440246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37</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3786044545"/>
              </p:ext>
            </p:extLst>
          </p:nvPr>
        </p:nvGraphicFramePr>
        <p:xfrm>
          <a:off x="205575" y="1459706"/>
          <a:ext cx="9014624" cy="303784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a:latin typeface="Calibri" panose="020F0502020204030204" pitchFamily="34" charset="0"/>
                      </a:endParaRPr>
                    </a:p>
                  </a:txBody>
                  <a:tcPr/>
                </a:tc>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2121409917"/>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38</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4205355197"/>
              </p:ext>
            </p:extLst>
          </p:nvPr>
        </p:nvGraphicFramePr>
        <p:xfrm>
          <a:off x="205575" y="1459706"/>
          <a:ext cx="9014624" cy="340868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a:latin typeface="Calibri" panose="020F0502020204030204" pitchFamily="34" charset="0"/>
                      </a:endParaRPr>
                    </a:p>
                  </a:txBody>
                  <a:tcPr/>
                </a:tc>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tc>
              </a:tr>
            </a:tbl>
          </a:graphicData>
        </a:graphic>
      </p:graphicFrame>
    </p:spTree>
    <p:extLst>
      <p:ext uri="{BB962C8B-B14F-4D97-AF65-F5344CB8AC3E}">
        <p14:creationId xmlns:p14="http://schemas.microsoft.com/office/powerpoint/2010/main" val="213443419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39</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2423115211"/>
              </p:ext>
            </p:extLst>
          </p:nvPr>
        </p:nvGraphicFramePr>
        <p:xfrm>
          <a:off x="205575" y="1459706"/>
          <a:ext cx="9014624" cy="377952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a:latin typeface="Calibri" panose="020F0502020204030204" pitchFamily="34" charset="0"/>
                      </a:endParaRPr>
                    </a:p>
                  </a:txBody>
                  <a:tcPr/>
                </a:tc>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Höherer Speicherbedarf</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Wenig Speicherbedarf</a:t>
                      </a:r>
                    </a:p>
                  </a:txBody>
                  <a:tcPr/>
                </a:tc>
              </a:tr>
            </a:tbl>
          </a:graphicData>
        </a:graphic>
      </p:graphicFrame>
    </p:spTree>
    <p:extLst>
      <p:ext uri="{BB962C8B-B14F-4D97-AF65-F5344CB8AC3E}">
        <p14:creationId xmlns:p14="http://schemas.microsoft.com/office/powerpoint/2010/main" val="45488520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a:t>
            </a:fld>
            <a:endParaRPr lang="de-DE"/>
          </a:p>
        </p:txBody>
      </p:sp>
      <p:sp>
        <p:nvSpPr>
          <p:cNvPr id="3" name="Textplatzhalter 2"/>
          <p:cNvSpPr>
            <a:spLocks noGrp="1"/>
          </p:cNvSpPr>
          <p:nvPr>
            <p:ph type="body" sz="quarter" idx="11"/>
          </p:nvPr>
        </p:nvSpPr>
        <p:spPr/>
        <p:txBody>
          <a:bodyPr/>
          <a:lstStyle/>
          <a:p>
            <a:r>
              <a:rPr lang="de-DE" dirty="0" smtClean="0"/>
              <a:t>Warum Versionsverwaltung?</a:t>
            </a:r>
            <a:endParaRPr lang="de-DE" dirty="0"/>
          </a:p>
        </p:txBody>
      </p:sp>
      <p:sp>
        <p:nvSpPr>
          <p:cNvPr id="4" name="Titel 3"/>
          <p:cNvSpPr>
            <a:spLocks noGrp="1"/>
          </p:cNvSpPr>
          <p:nvPr>
            <p:ph type="title"/>
          </p:nvPr>
        </p:nvSpPr>
        <p:spPr/>
        <p:txBody>
          <a:bodyPr/>
          <a:lstStyle/>
          <a:p>
            <a:r>
              <a:rPr lang="de-DE" dirty="0" smtClean="0"/>
              <a:t>Einleitung</a:t>
            </a:r>
            <a:endParaRPr lang="de-DE" dirty="0"/>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34094"/>
          <a:stretch/>
        </p:blipFill>
        <p:spPr bwMode="auto">
          <a:xfrm>
            <a:off x="5127475" y="3884378"/>
            <a:ext cx="4086225" cy="1701562"/>
          </a:xfrm>
          <a:prstGeom prst="rect">
            <a:avLst/>
          </a:prstGeom>
          <a:noFill/>
          <a:ln w="19050">
            <a:solidFill>
              <a:srgbClr val="0070C0"/>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279" y="3369968"/>
            <a:ext cx="4143375" cy="226695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7327" y="2240301"/>
            <a:ext cx="4086225" cy="1600200"/>
          </a:xfrm>
          <a:prstGeom prst="rect">
            <a:avLst/>
          </a:prstGeom>
          <a:noFill/>
          <a:ln w="19050">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
        <p:nvSpPr>
          <p:cNvPr id="15" name="Rechteck 14"/>
          <p:cNvSpPr/>
          <p:nvPr/>
        </p:nvSpPr>
        <p:spPr bwMode="auto">
          <a:xfrm>
            <a:off x="178594" y="1604963"/>
            <a:ext cx="9141619" cy="4591050"/>
          </a:xfrm>
          <a:prstGeom prst="rect">
            <a:avLst/>
          </a:prstGeom>
          <a:noFill/>
          <a:ln w="1905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6" name="Rechteck 15"/>
          <p:cNvSpPr/>
          <p:nvPr/>
        </p:nvSpPr>
        <p:spPr bwMode="auto">
          <a:xfrm>
            <a:off x="356394" y="3875064"/>
            <a:ext cx="4050506" cy="170680"/>
          </a:xfrm>
          <a:prstGeom prst="rect">
            <a:avLst/>
          </a:prstGeom>
          <a:noFill/>
          <a:ln w="19050" cap="rnd">
            <a:solidFill>
              <a:srgbClr val="0070C0"/>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25" name="Rechteck 24"/>
          <p:cNvSpPr/>
          <p:nvPr/>
        </p:nvSpPr>
        <p:spPr bwMode="auto">
          <a:xfrm>
            <a:off x="356394" y="3680571"/>
            <a:ext cx="4050506" cy="170680"/>
          </a:xfrm>
          <a:prstGeom prst="rect">
            <a:avLst/>
          </a:prstGeom>
          <a:noFill/>
          <a:ln w="19050" cap="rnd">
            <a:solidFill>
              <a:srgbClr val="FF0000"/>
            </a:solidFill>
            <a:prstDash val="solid"/>
            <a:miter lim="800000"/>
            <a:headEnd/>
            <a:tailEnd/>
          </a:ln>
          <a:effectLst/>
          <a:extLst/>
        </p:spPr>
        <p:txBody>
          <a:bodyPr wrap="none" rtlCol="0" anchor="ctr"/>
          <a:lstStyle/>
          <a:p>
            <a:pPr algn="ctr"/>
            <a:endParaRPr lang="de-DE">
              <a:latin typeface="Rotis Semi Sans Std Light" pitchFamily="34" charset="0"/>
            </a:endParaRPr>
          </a:p>
        </p:txBody>
      </p:sp>
      <p:sp>
        <p:nvSpPr>
          <p:cNvPr id="17" name="Rechteck 16"/>
          <p:cNvSpPr/>
          <p:nvPr/>
        </p:nvSpPr>
        <p:spPr bwMode="auto">
          <a:xfrm flipV="1">
            <a:off x="4361204" y="3689301"/>
            <a:ext cx="81866" cy="154800"/>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27" name="Rechteck 26"/>
          <p:cNvSpPr/>
          <p:nvPr/>
        </p:nvSpPr>
        <p:spPr bwMode="auto">
          <a:xfrm flipV="1">
            <a:off x="4362792" y="3881629"/>
            <a:ext cx="81866" cy="154800"/>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28" name="Rechteck 27"/>
          <p:cNvSpPr/>
          <p:nvPr/>
        </p:nvSpPr>
        <p:spPr bwMode="auto">
          <a:xfrm flipV="1">
            <a:off x="5080193" y="2251050"/>
            <a:ext cx="81866" cy="1598975"/>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sp>
        <p:nvSpPr>
          <p:cNvPr id="29" name="Rechteck 28"/>
          <p:cNvSpPr/>
          <p:nvPr/>
        </p:nvSpPr>
        <p:spPr bwMode="auto">
          <a:xfrm flipV="1">
            <a:off x="5067344" y="3884166"/>
            <a:ext cx="81866" cy="1701562"/>
          </a:xfrm>
          <a:prstGeom prst="rect">
            <a:avLst/>
          </a:prstGeom>
          <a:solidFill>
            <a:schemeClr val="bg1"/>
          </a:solidFill>
          <a:ln w="0" cap="rnd">
            <a:noFill/>
            <a:prstDash val="sysDot"/>
            <a:miter lim="800000"/>
            <a:headEnd/>
            <a:tailEnd/>
          </a:ln>
          <a:effectLst/>
          <a:extLst/>
        </p:spPr>
        <p:txBody>
          <a:bodyPr wrap="none" rtlCol="0" anchor="ctr"/>
          <a:lstStyle/>
          <a:p>
            <a:pPr algn="ctr"/>
            <a:endParaRPr lang="de-DE">
              <a:latin typeface="Rotis Semi Sans Std Light" pitchFamily="34" charset="0"/>
            </a:endParaRPr>
          </a:p>
        </p:txBody>
      </p:sp>
      <p:cxnSp>
        <p:nvCxnSpPr>
          <p:cNvPr id="19" name="Gerade Verbindung 18"/>
          <p:cNvCxnSpPr>
            <a:stCxn id="27" idx="0"/>
            <a:endCxn id="29" idx="0"/>
          </p:cNvCxnSpPr>
          <p:nvPr/>
        </p:nvCxnSpPr>
        <p:spPr bwMode="auto">
          <a:xfrm>
            <a:off x="4403725" y="4036429"/>
            <a:ext cx="704552" cy="1549299"/>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Gerade Verbindung 33"/>
          <p:cNvCxnSpPr/>
          <p:nvPr/>
        </p:nvCxnSpPr>
        <p:spPr bwMode="auto">
          <a:xfrm>
            <a:off x="4406900" y="3875064"/>
            <a:ext cx="791369" cy="0"/>
          </a:xfrm>
          <a:prstGeom prst="line">
            <a:avLst/>
          </a:prstGeom>
          <a:noFill/>
          <a:ln w="19050" cap="flat" cmpd="sng" algn="ctr">
            <a:solidFill>
              <a:srgbClr val="0070C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Gerade Verbindung 56"/>
          <p:cNvCxnSpPr/>
          <p:nvPr/>
        </p:nvCxnSpPr>
        <p:spPr bwMode="auto">
          <a:xfrm>
            <a:off x="4402137" y="3851251"/>
            <a:ext cx="791369" cy="0"/>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Gerade Verbindung 57"/>
          <p:cNvCxnSpPr/>
          <p:nvPr/>
        </p:nvCxnSpPr>
        <p:spPr bwMode="auto">
          <a:xfrm flipV="1">
            <a:off x="4406900" y="2249826"/>
            <a:ext cx="701377" cy="1430746"/>
          </a:xfrm>
          <a:prstGeom prst="line">
            <a:avLst/>
          </a:prstGeom>
          <a:noFill/>
          <a:ln w="190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29771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5" grpId="0" animBg="1"/>
      <p:bldP spid="17" grpId="0" animBg="1"/>
      <p:bldP spid="27" grpId="0" animBg="1"/>
      <p:bldP spid="28" grpId="0" animBg="1"/>
      <p:bldP spid="2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40</a:t>
            </a:fld>
            <a:endParaRPr lang="de-DE"/>
          </a:p>
        </p:txBody>
      </p:sp>
      <p:sp>
        <p:nvSpPr>
          <p:cNvPr id="4" name="Textplatzhalter 3"/>
          <p:cNvSpPr>
            <a:spLocks noGrp="1"/>
          </p:cNvSpPr>
          <p:nvPr>
            <p:ph type="body" sz="quarter" idx="11"/>
          </p:nvPr>
        </p:nvSpPr>
        <p:spPr/>
        <p:txBody>
          <a:bodyPr/>
          <a:lstStyle/>
          <a:p>
            <a:r>
              <a:rPr lang="de-DE" dirty="0" smtClean="0"/>
              <a:t>Vor und Nachteile</a:t>
            </a:r>
            <a:endParaRPr lang="de-DE" dirty="0"/>
          </a:p>
        </p:txBody>
      </p:sp>
      <p:sp>
        <p:nvSpPr>
          <p:cNvPr id="5" name="Titel 4"/>
          <p:cNvSpPr>
            <a:spLocks noGrp="1"/>
          </p:cNvSpPr>
          <p:nvPr>
            <p:ph type="title"/>
          </p:nvPr>
        </p:nvSpPr>
        <p:spPr/>
        <p:txBody>
          <a:bodyPr/>
          <a:lstStyle/>
          <a:p>
            <a:r>
              <a:rPr lang="de-DE" dirty="0" smtClean="0"/>
              <a:t>Git versus SVN</a:t>
            </a:r>
            <a:endParaRPr lang="de-DE" dirty="0"/>
          </a:p>
        </p:txBody>
      </p:sp>
      <p:graphicFrame>
        <p:nvGraphicFramePr>
          <p:cNvPr id="10" name="Tabelle 9"/>
          <p:cNvGraphicFramePr>
            <a:graphicFrameLocks noGrp="1"/>
          </p:cNvGraphicFramePr>
          <p:nvPr>
            <p:extLst>
              <p:ext uri="{D42A27DB-BD31-4B8C-83A1-F6EECF244321}">
                <p14:modId xmlns:p14="http://schemas.microsoft.com/office/powerpoint/2010/main" val="1006416293"/>
              </p:ext>
            </p:extLst>
          </p:nvPr>
        </p:nvGraphicFramePr>
        <p:xfrm>
          <a:off x="205575" y="1459706"/>
          <a:ext cx="9014624" cy="4150360"/>
        </p:xfrm>
        <a:graphic>
          <a:graphicData uri="http://schemas.openxmlformats.org/drawingml/2006/table">
            <a:tbl>
              <a:tblPr firstRow="1" bandRow="1">
                <a:tableStyleId>{3C2FFA5D-87B4-456A-9821-1D502468CF0F}</a:tableStyleId>
              </a:tblPr>
              <a:tblGrid>
                <a:gridCol w="4507312"/>
                <a:gridCol w="4507312"/>
              </a:tblGrid>
              <a:tr h="370840">
                <a:tc>
                  <a:txBody>
                    <a:bodyPr/>
                    <a:lstStyle/>
                    <a:p>
                      <a:r>
                        <a:rPr lang="de-DE" sz="1800" kern="1200" dirty="0" smtClean="0">
                          <a:effectLst/>
                          <a:latin typeface="Calibri" panose="020F0502020204030204" pitchFamily="34" charset="0"/>
                        </a:rPr>
                        <a:t>Einsatz von Git</a:t>
                      </a:r>
                      <a:endParaRPr lang="de-DE" dirty="0">
                        <a:latin typeface="Calibri" panose="020F0502020204030204" pitchFamily="34" charset="0"/>
                      </a:endParaRPr>
                    </a:p>
                  </a:txBody>
                  <a:tcPr/>
                </a:tc>
                <a:tc>
                  <a:txBody>
                    <a:bodyPr/>
                    <a:lstStyle/>
                    <a:p>
                      <a:r>
                        <a:rPr lang="de-DE" sz="1800" kern="1200" dirty="0" smtClean="0">
                          <a:effectLst/>
                          <a:latin typeface="Calibri" panose="020F0502020204030204" pitchFamily="34" charset="0"/>
                        </a:rPr>
                        <a:t>Einsatz von SVN</a:t>
                      </a:r>
                      <a:endParaRPr lang="de-DE" dirty="0">
                        <a:latin typeface="Calibri" panose="020F0502020204030204" pitchFamily="34" charset="0"/>
                      </a:endParaRPr>
                    </a:p>
                  </a:txBody>
                  <a:tcPr/>
                </a:tc>
              </a:tr>
              <a:tr h="370840">
                <a:tc>
                  <a:txBody>
                    <a:bodyPr/>
                    <a:lstStyle/>
                    <a:p>
                      <a:r>
                        <a:rPr lang="en-US" dirty="0" err="1" smtClean="0">
                          <a:latin typeface="Calibri" panose="020F0502020204030204" pitchFamily="34" charset="0"/>
                        </a:rPr>
                        <a:t>Kein</a:t>
                      </a:r>
                      <a:r>
                        <a:rPr lang="en-US" dirty="0" smtClean="0">
                          <a:latin typeface="Calibri" panose="020F0502020204030204" pitchFamily="34" charset="0"/>
                        </a:rPr>
                        <a:t> Single Point of Failure</a:t>
                      </a:r>
                      <a:endParaRPr lang="de-DE" dirty="0">
                        <a:latin typeface="Calibri" panose="020F0502020204030204" pitchFamily="34" charset="0"/>
                      </a:endParaRPr>
                    </a:p>
                  </a:txBody>
                  <a:tcPr/>
                </a:tc>
                <a:tc>
                  <a:txBody>
                    <a:bodyPr/>
                    <a:lstStyle/>
                    <a:p>
                      <a:r>
                        <a:rPr lang="en-US" dirty="0" smtClean="0">
                          <a:latin typeface="Calibri" panose="020F0502020204030204" pitchFamily="34" charset="0"/>
                        </a:rPr>
                        <a:t>Single Point of Failure (Server)</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Operationen auch lokal verfügbar</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Netzwerkzugang notwendig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Viele schnelle lokale Operationen</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Langsamere netzabhängige Operationen</a:t>
                      </a:r>
                      <a:endParaRPr lang="de-DE" dirty="0">
                        <a:latin typeface="Calibri" panose="020F050202020403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dirty="0" smtClean="0">
                          <a:latin typeface="Calibri" panose="020F0502020204030204" pitchFamily="34" charset="0"/>
                        </a:rPr>
                        <a:t>Redundante Datenhaltung ohne weitere Systeme erhöht Datensicherheit</a:t>
                      </a:r>
                    </a:p>
                    <a:p>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Niedriger Schutz gegen Datenverlust</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Beseitigung des </a:t>
                      </a:r>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 durch die </a:t>
                      </a:r>
                      <a:r>
                        <a:rPr lang="de-DE" dirty="0" err="1" smtClean="0">
                          <a:latin typeface="Calibri" panose="020F0502020204030204" pitchFamily="34" charset="0"/>
                        </a:rPr>
                        <a:t>staging</a:t>
                      </a:r>
                      <a:r>
                        <a:rPr lang="de-DE" dirty="0" smtClean="0">
                          <a:latin typeface="Calibri" panose="020F0502020204030204" pitchFamily="34" charset="0"/>
                        </a:rPr>
                        <a:t> </a:t>
                      </a:r>
                      <a:r>
                        <a:rPr lang="de-DE" dirty="0" err="1" smtClean="0">
                          <a:latin typeface="Calibri" panose="020F0502020204030204" pitchFamily="34" charset="0"/>
                        </a:rPr>
                        <a:t>area</a:t>
                      </a:r>
                      <a:endParaRPr lang="de-DE" dirty="0">
                        <a:latin typeface="Calibri" panose="020F0502020204030204" pitchFamily="34" charset="0"/>
                      </a:endParaRPr>
                    </a:p>
                  </a:txBody>
                  <a:tcPr/>
                </a:tc>
                <a:tc>
                  <a:txBody>
                    <a:bodyPr/>
                    <a:lstStyle/>
                    <a:p>
                      <a:r>
                        <a:rPr lang="de-DE" dirty="0" err="1" smtClean="0">
                          <a:latin typeface="Calibri" panose="020F0502020204030204" pitchFamily="34" charset="0"/>
                        </a:rPr>
                        <a:t>Tangled</a:t>
                      </a:r>
                      <a:r>
                        <a:rPr lang="de-DE" dirty="0" smtClean="0">
                          <a:latin typeface="Calibri" panose="020F0502020204030204" pitchFamily="34" charset="0"/>
                        </a:rPr>
                        <a:t> Working </a:t>
                      </a:r>
                      <a:r>
                        <a:rPr lang="de-DE" dirty="0" err="1" smtClean="0">
                          <a:latin typeface="Calibri" panose="020F0502020204030204" pitchFamily="34" charset="0"/>
                        </a:rPr>
                        <a:t>Copy</a:t>
                      </a:r>
                      <a:r>
                        <a:rPr lang="de-DE" dirty="0" smtClean="0">
                          <a:latin typeface="Calibri" panose="020F0502020204030204" pitchFamily="34" charset="0"/>
                        </a:rPr>
                        <a:t> Problem</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Simples und komfortables </a:t>
                      </a:r>
                      <a:r>
                        <a:rPr lang="de-DE" dirty="0" err="1" smtClean="0">
                          <a:latin typeface="Calibri" panose="020F0502020204030204" pitchFamily="34" charset="0"/>
                        </a:rPr>
                        <a:t>Branching</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Umständliches und fehleranfälliges </a:t>
                      </a:r>
                      <a:r>
                        <a:rPr lang="de-DE" dirty="0" err="1" smtClean="0">
                          <a:latin typeface="Calibri" panose="020F0502020204030204" pitchFamily="34" charset="0"/>
                        </a:rPr>
                        <a:t>Branching</a:t>
                      </a:r>
                      <a:endParaRPr lang="de-DE" dirty="0">
                        <a:latin typeface="Calibri" panose="020F0502020204030204" pitchFamily="34" charset="0"/>
                      </a:endParaRPr>
                    </a:p>
                  </a:txBody>
                  <a:tcPr/>
                </a:tc>
              </a:tr>
              <a:tr h="370840">
                <a:tc>
                  <a:txBody>
                    <a:bodyPr/>
                    <a:lstStyle/>
                    <a:p>
                      <a:r>
                        <a:rPr lang="de-DE" dirty="0" smtClean="0">
                          <a:latin typeface="Calibri" panose="020F0502020204030204" pitchFamily="34" charset="0"/>
                        </a:rPr>
                        <a:t>Höherer Speicherbedarf</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Weniger Speicherbedarf</a:t>
                      </a:r>
                    </a:p>
                  </a:txBody>
                  <a:tcPr/>
                </a:tc>
              </a:tr>
              <a:tr h="370840">
                <a:tc>
                  <a:txBody>
                    <a:bodyPr/>
                    <a:lstStyle/>
                    <a:p>
                      <a:r>
                        <a:rPr lang="de-DE" dirty="0" smtClean="0">
                          <a:latin typeface="Calibri" panose="020F0502020204030204" pitchFamily="34" charset="0"/>
                        </a:rPr>
                        <a:t>Höherer Administrieraufwand</a:t>
                      </a:r>
                      <a:endParaRPr lang="de-DE" dirty="0">
                        <a:latin typeface="Calibri" panose="020F0502020204030204" pitchFamily="34" charset="0"/>
                      </a:endParaRPr>
                    </a:p>
                  </a:txBody>
                  <a:tcPr/>
                </a:tc>
                <a:tc>
                  <a:txBody>
                    <a:bodyPr/>
                    <a:lstStyle/>
                    <a:p>
                      <a:r>
                        <a:rPr lang="de-DE" dirty="0" smtClean="0">
                          <a:latin typeface="Calibri" panose="020F0502020204030204" pitchFamily="34" charset="0"/>
                        </a:rPr>
                        <a:t>Weniger Administrieraufwand</a:t>
                      </a:r>
                    </a:p>
                  </a:txBody>
                  <a:tcPr/>
                </a:tc>
              </a:tr>
            </a:tbl>
          </a:graphicData>
        </a:graphic>
      </p:graphicFrame>
    </p:spTree>
    <p:extLst>
      <p:ext uri="{BB962C8B-B14F-4D97-AF65-F5344CB8AC3E}">
        <p14:creationId xmlns:p14="http://schemas.microsoft.com/office/powerpoint/2010/main" val="273387226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41</a:t>
            </a:fld>
            <a:endParaRPr lang="de-DE"/>
          </a:p>
        </p:txBody>
      </p:sp>
      <p:sp>
        <p:nvSpPr>
          <p:cNvPr id="3" name="Textplatzhalter 2"/>
          <p:cNvSpPr>
            <a:spLocks noGrp="1"/>
          </p:cNvSpPr>
          <p:nvPr>
            <p:ph type="body" sz="quarter" idx="17"/>
          </p:nvPr>
        </p:nvSpPr>
        <p:spPr/>
        <p:txBody>
          <a:bodyPr/>
          <a:lstStyle/>
          <a:p>
            <a:endParaRPr lang="de-DE"/>
          </a:p>
        </p:txBody>
      </p:sp>
      <p:sp>
        <p:nvSpPr>
          <p:cNvPr id="4" name="Textplatzhalter 3"/>
          <p:cNvSpPr>
            <a:spLocks noGrp="1"/>
          </p:cNvSpPr>
          <p:nvPr>
            <p:ph type="body" sz="quarter" idx="11"/>
          </p:nvPr>
        </p:nvSpPr>
        <p:spPr/>
        <p:txBody>
          <a:bodyPr/>
          <a:lstStyle/>
          <a:p>
            <a:r>
              <a:rPr lang="de-DE" dirty="0" smtClean="0"/>
              <a:t>Fazit</a:t>
            </a:r>
            <a:endParaRPr lang="de-DE" dirty="0"/>
          </a:p>
        </p:txBody>
      </p:sp>
      <p:sp>
        <p:nvSpPr>
          <p:cNvPr id="5" name="Titel 4"/>
          <p:cNvSpPr>
            <a:spLocks noGrp="1"/>
          </p:cNvSpPr>
          <p:nvPr>
            <p:ph type="title"/>
          </p:nvPr>
        </p:nvSpPr>
        <p:spPr/>
        <p:txBody>
          <a:bodyPr/>
          <a:lstStyle/>
          <a:p>
            <a:r>
              <a:rPr lang="de-DE" dirty="0"/>
              <a:t>Git versus SVN</a:t>
            </a:r>
          </a:p>
        </p:txBody>
      </p:sp>
    </p:spTree>
    <p:extLst>
      <p:ext uri="{BB962C8B-B14F-4D97-AF65-F5344CB8AC3E}">
        <p14:creationId xmlns:p14="http://schemas.microsoft.com/office/powerpoint/2010/main" val="5336453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42</a:t>
            </a:fld>
            <a:endParaRPr lang="de-DE"/>
          </a:p>
        </p:txBody>
      </p:sp>
      <p:sp>
        <p:nvSpPr>
          <p:cNvPr id="5" name="Titel 2"/>
          <p:cNvSpPr txBox="1">
            <a:spLocks/>
          </p:cNvSpPr>
          <p:nvPr/>
        </p:nvSpPr>
        <p:spPr>
          <a:xfrm>
            <a:off x="166688" y="2665927"/>
            <a:ext cx="9155112" cy="496373"/>
          </a:xfrm>
          <a:prstGeom prst="rect">
            <a:avLst/>
          </a:prstGeom>
        </p:spPr>
        <p:txBody>
          <a:bodyPr lIns="0" tIns="0" rIns="0" bIns="0" anchor="b"/>
          <a:lstStyle>
            <a:lvl1pPr algn="l" defTabSz="1266825" rtl="0" eaLnBrk="1" fontAlgn="base" hangingPunct="1">
              <a:lnSpc>
                <a:spcPts val="1600"/>
              </a:lnSpc>
              <a:spcBef>
                <a:spcPct val="0"/>
              </a:spcBef>
              <a:spcAft>
                <a:spcPct val="0"/>
              </a:spcAft>
              <a:defRPr sz="2000" b="1" baseline="0">
                <a:solidFill>
                  <a:schemeClr val="tx1"/>
                </a:solidFill>
                <a:latin typeface="Calibri" panose="020F0502020204030204" pitchFamily="34" charset="0"/>
                <a:ea typeface="+mj-ea"/>
                <a:cs typeface="David" pitchFamily="34" charset="-79"/>
              </a:defRPr>
            </a:lvl1pPr>
            <a:lvl2pPr algn="r" defTabSz="1266825" rtl="0" eaLnBrk="1" fontAlgn="base" hangingPunct="1">
              <a:lnSpc>
                <a:spcPts val="1600"/>
              </a:lnSpc>
              <a:spcBef>
                <a:spcPct val="0"/>
              </a:spcBef>
              <a:spcAft>
                <a:spcPct val="0"/>
              </a:spcAft>
              <a:defRPr sz="1600" b="1">
                <a:solidFill>
                  <a:schemeClr val="tx1"/>
                </a:solidFill>
                <a:latin typeface="Rotis SemiSans" pitchFamily="34" charset="0"/>
              </a:defRPr>
            </a:lvl2pPr>
            <a:lvl3pPr algn="r" defTabSz="1266825" rtl="0" eaLnBrk="1" fontAlgn="base" hangingPunct="1">
              <a:lnSpc>
                <a:spcPts val="1600"/>
              </a:lnSpc>
              <a:spcBef>
                <a:spcPct val="0"/>
              </a:spcBef>
              <a:spcAft>
                <a:spcPct val="0"/>
              </a:spcAft>
              <a:defRPr sz="1600" b="1">
                <a:solidFill>
                  <a:schemeClr val="tx1"/>
                </a:solidFill>
                <a:latin typeface="Rotis SemiSans" pitchFamily="34" charset="0"/>
              </a:defRPr>
            </a:lvl3pPr>
            <a:lvl4pPr algn="r" defTabSz="1266825" rtl="0" eaLnBrk="1" fontAlgn="base" hangingPunct="1">
              <a:lnSpc>
                <a:spcPts val="1600"/>
              </a:lnSpc>
              <a:spcBef>
                <a:spcPct val="0"/>
              </a:spcBef>
              <a:spcAft>
                <a:spcPct val="0"/>
              </a:spcAft>
              <a:defRPr sz="1600" b="1">
                <a:solidFill>
                  <a:schemeClr val="tx1"/>
                </a:solidFill>
                <a:latin typeface="Rotis SemiSans" pitchFamily="34" charset="0"/>
              </a:defRPr>
            </a:lvl4pPr>
            <a:lvl5pPr algn="r" defTabSz="1266825" rtl="0" eaLnBrk="1" fontAlgn="base" hangingPunct="1">
              <a:lnSpc>
                <a:spcPts val="1600"/>
              </a:lnSpc>
              <a:spcBef>
                <a:spcPct val="0"/>
              </a:spcBef>
              <a:spcAft>
                <a:spcPct val="0"/>
              </a:spcAft>
              <a:defRPr sz="1600" b="1">
                <a:solidFill>
                  <a:schemeClr val="tx1"/>
                </a:solidFill>
                <a:latin typeface="Rotis SemiSans" pitchFamily="34" charset="0"/>
              </a:defRPr>
            </a:lvl5pPr>
            <a:lvl6pPr marL="457200" algn="r" defTabSz="1266825" rtl="0" eaLnBrk="1" fontAlgn="base" hangingPunct="1">
              <a:lnSpc>
                <a:spcPts val="1600"/>
              </a:lnSpc>
              <a:spcBef>
                <a:spcPct val="0"/>
              </a:spcBef>
              <a:spcAft>
                <a:spcPct val="0"/>
              </a:spcAft>
              <a:defRPr sz="1600" b="1">
                <a:solidFill>
                  <a:schemeClr val="tx1"/>
                </a:solidFill>
                <a:latin typeface="Rotis SemiSans" pitchFamily="34" charset="0"/>
              </a:defRPr>
            </a:lvl6pPr>
            <a:lvl7pPr marL="914400" algn="r" defTabSz="1266825" rtl="0" eaLnBrk="1" fontAlgn="base" hangingPunct="1">
              <a:lnSpc>
                <a:spcPts val="1600"/>
              </a:lnSpc>
              <a:spcBef>
                <a:spcPct val="0"/>
              </a:spcBef>
              <a:spcAft>
                <a:spcPct val="0"/>
              </a:spcAft>
              <a:defRPr sz="1600" b="1">
                <a:solidFill>
                  <a:schemeClr val="tx1"/>
                </a:solidFill>
                <a:latin typeface="Rotis SemiSans" pitchFamily="34" charset="0"/>
              </a:defRPr>
            </a:lvl7pPr>
            <a:lvl8pPr marL="1371600" algn="r" defTabSz="1266825" rtl="0" eaLnBrk="1" fontAlgn="base" hangingPunct="1">
              <a:lnSpc>
                <a:spcPts val="1600"/>
              </a:lnSpc>
              <a:spcBef>
                <a:spcPct val="0"/>
              </a:spcBef>
              <a:spcAft>
                <a:spcPct val="0"/>
              </a:spcAft>
              <a:defRPr sz="1600" b="1">
                <a:solidFill>
                  <a:schemeClr val="tx1"/>
                </a:solidFill>
                <a:latin typeface="Rotis SemiSans" pitchFamily="34" charset="0"/>
              </a:defRPr>
            </a:lvl8pPr>
            <a:lvl9pPr marL="1828800" algn="r" defTabSz="1266825" rtl="0" eaLnBrk="1" fontAlgn="base" hangingPunct="1">
              <a:lnSpc>
                <a:spcPts val="1600"/>
              </a:lnSpc>
              <a:spcBef>
                <a:spcPct val="0"/>
              </a:spcBef>
              <a:spcAft>
                <a:spcPct val="0"/>
              </a:spcAft>
              <a:defRPr sz="1600" b="1">
                <a:solidFill>
                  <a:schemeClr val="tx1"/>
                </a:solidFill>
                <a:latin typeface="Rotis SemiSans" pitchFamily="34" charset="0"/>
              </a:defRPr>
            </a:lvl9pPr>
          </a:lstStyle>
          <a:p>
            <a:pPr algn="ctr"/>
            <a:r>
              <a:rPr lang="de-DE" sz="3000" kern="0" smtClean="0"/>
              <a:t>Backup Folien</a:t>
            </a:r>
            <a:endParaRPr lang="de-DE" sz="3000" kern="0" dirty="0"/>
          </a:p>
        </p:txBody>
      </p:sp>
    </p:spTree>
    <p:extLst>
      <p:ext uri="{BB962C8B-B14F-4D97-AF65-F5344CB8AC3E}">
        <p14:creationId xmlns:p14="http://schemas.microsoft.com/office/powerpoint/2010/main" val="185358511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43</a:t>
            </a:fld>
            <a:endParaRPr lang="de-DE"/>
          </a:p>
        </p:txBody>
      </p:sp>
      <p:sp>
        <p:nvSpPr>
          <p:cNvPr id="3" name="Textplatzhalter 2"/>
          <p:cNvSpPr>
            <a:spLocks noGrp="1"/>
          </p:cNvSpPr>
          <p:nvPr>
            <p:ph type="body" sz="quarter" idx="17"/>
          </p:nvPr>
        </p:nvSpPr>
        <p:spPr/>
        <p:txBody>
          <a:bodyPr/>
          <a:lstStyle/>
          <a:p>
            <a:endParaRPr lang="de-DE"/>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Git-Kommandozeilenbefehle</a:t>
            </a:r>
            <a:endParaRPr lang="de-DE" dirty="0"/>
          </a:p>
        </p:txBody>
      </p:sp>
    </p:spTree>
    <p:extLst>
      <p:ext uri="{BB962C8B-B14F-4D97-AF65-F5344CB8AC3E}">
        <p14:creationId xmlns:p14="http://schemas.microsoft.com/office/powerpoint/2010/main" val="2661074306"/>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44</a:t>
            </a:fld>
            <a:endParaRPr lang="de-DE"/>
          </a:p>
        </p:txBody>
      </p:sp>
      <p:sp>
        <p:nvSpPr>
          <p:cNvPr id="6" name="Textplatzhalter 5"/>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SVN Deltaspeicherung</a:t>
            </a:r>
            <a:endParaRPr lang="de-DE"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614487"/>
            <a:ext cx="47625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583745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45</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Befehl: </a:t>
            </a:r>
            <a:r>
              <a:rPr lang="de-DE" dirty="0" err="1"/>
              <a:t>git</a:t>
            </a:r>
            <a:r>
              <a:rPr lang="de-DE" dirty="0"/>
              <a:t> </a:t>
            </a:r>
            <a:r>
              <a:rPr lang="de-DE" dirty="0" err="1" smtClean="0"/>
              <a:t>svn</a:t>
            </a:r>
            <a:endParaRPr lang="de-DE" dirty="0" smtClean="0"/>
          </a:p>
          <a:p>
            <a:pPr marL="285750" indent="-285750">
              <a:buFontTx/>
              <a:buChar char="-"/>
            </a:pPr>
            <a:r>
              <a:rPr lang="de-DE" dirty="0"/>
              <a:t>Git als </a:t>
            </a:r>
            <a:r>
              <a:rPr lang="de-DE" dirty="0" smtClean="0"/>
              <a:t>Client </a:t>
            </a:r>
            <a:r>
              <a:rPr lang="de-DE" dirty="0"/>
              <a:t>für einen </a:t>
            </a:r>
            <a:r>
              <a:rPr lang="de-DE" dirty="0" smtClean="0"/>
              <a:t>Subversion-Server</a:t>
            </a:r>
          </a:p>
          <a:p>
            <a:pPr marL="285750" indent="-285750">
              <a:buFontTx/>
              <a:buChar char="-"/>
            </a:pPr>
            <a:r>
              <a:rPr lang="de-DE" dirty="0"/>
              <a:t>lokalen Features von </a:t>
            </a:r>
            <a:r>
              <a:rPr lang="de-DE" dirty="0" smtClean="0"/>
              <a:t>Git (</a:t>
            </a:r>
            <a:r>
              <a:rPr lang="de-DE" dirty="0"/>
              <a:t>lokale </a:t>
            </a:r>
            <a:r>
              <a:rPr lang="de-DE" dirty="0" err="1" smtClean="0"/>
              <a:t>Branches</a:t>
            </a:r>
            <a:r>
              <a:rPr lang="de-DE" dirty="0" smtClean="0"/>
              <a:t>, </a:t>
            </a:r>
            <a:r>
              <a:rPr lang="de-DE" dirty="0" err="1"/>
              <a:t>mergen</a:t>
            </a:r>
            <a:r>
              <a:rPr lang="de-DE" dirty="0"/>
              <a:t>, </a:t>
            </a:r>
            <a:r>
              <a:rPr lang="de-DE" dirty="0" err="1" smtClean="0"/>
              <a:t>staging</a:t>
            </a:r>
            <a:r>
              <a:rPr lang="de-DE" dirty="0" smtClean="0"/>
              <a:t> </a:t>
            </a:r>
            <a:r>
              <a:rPr lang="de-DE" dirty="0" err="1"/>
              <a:t>area</a:t>
            </a:r>
            <a:r>
              <a:rPr lang="de-DE" dirty="0"/>
              <a:t>, </a:t>
            </a:r>
            <a:r>
              <a:rPr lang="de-DE" dirty="0" smtClean="0"/>
              <a:t>etc.) verwenden</a:t>
            </a:r>
          </a:p>
          <a:p>
            <a:pPr marL="285750" indent="-285750">
              <a:buFontTx/>
              <a:buChar char="-"/>
            </a:pPr>
            <a:r>
              <a:rPr lang="de-DE" dirty="0" smtClean="0"/>
              <a:t>Push auf Subversion Server</a:t>
            </a:r>
          </a:p>
          <a:p>
            <a:pPr marL="285750" indent="-285750">
              <a:buFontTx/>
              <a:buChar char="-"/>
            </a:pPr>
            <a:r>
              <a:rPr lang="de-DE" dirty="0"/>
              <a:t>gute </a:t>
            </a:r>
            <a:r>
              <a:rPr lang="de-DE" dirty="0" smtClean="0"/>
              <a:t>Möglichkeit Git </a:t>
            </a:r>
            <a:r>
              <a:rPr lang="de-DE" dirty="0"/>
              <a:t>in einem Unternehmen </a:t>
            </a:r>
            <a:r>
              <a:rPr lang="de-DE" dirty="0" smtClean="0"/>
              <a:t>einzuführen</a:t>
            </a:r>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Git: Bi-direktionale Brücke zu SVN</a:t>
            </a:r>
            <a:endParaRPr lang="de-DE" dirty="0"/>
          </a:p>
        </p:txBody>
      </p:sp>
    </p:spTree>
    <p:extLst>
      <p:ext uri="{BB962C8B-B14F-4D97-AF65-F5344CB8AC3E}">
        <p14:creationId xmlns:p14="http://schemas.microsoft.com/office/powerpoint/2010/main" val="350536392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46</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Grundsätzlich kann jeder Git weiterentwickeln</a:t>
            </a:r>
          </a:p>
          <a:p>
            <a:pPr marL="285750" indent="-285750">
              <a:buFontTx/>
              <a:buChar char="-"/>
            </a:pPr>
            <a:r>
              <a:rPr lang="de-DE" dirty="0"/>
              <a:t>Dazu gibt es ein „</a:t>
            </a:r>
            <a:r>
              <a:rPr lang="de-DE" dirty="0" err="1"/>
              <a:t>How</a:t>
            </a:r>
            <a:r>
              <a:rPr lang="de-DE" dirty="0"/>
              <a:t> </a:t>
            </a:r>
            <a:r>
              <a:rPr lang="de-DE" dirty="0" err="1"/>
              <a:t>to</a:t>
            </a:r>
            <a:r>
              <a:rPr lang="de-DE" dirty="0"/>
              <a:t> </a:t>
            </a:r>
            <a:r>
              <a:rPr lang="de-DE" dirty="0" err="1"/>
              <a:t>maintain</a:t>
            </a:r>
            <a:r>
              <a:rPr lang="de-DE" dirty="0"/>
              <a:t> </a:t>
            </a:r>
            <a:r>
              <a:rPr lang="de-DE" dirty="0" smtClean="0"/>
              <a:t>Git“</a:t>
            </a:r>
          </a:p>
          <a:p>
            <a:pPr marL="285750" indent="-285750">
              <a:buFontTx/>
              <a:buChar char="-"/>
            </a:pPr>
            <a:r>
              <a:rPr lang="de-DE" dirty="0" smtClean="0"/>
              <a:t>Über die </a:t>
            </a:r>
            <a:r>
              <a:rPr lang="de-DE" dirty="0"/>
              <a:t>„Git </a:t>
            </a:r>
            <a:r>
              <a:rPr lang="de-DE" dirty="0" err="1" smtClean="0"/>
              <a:t>mailing</a:t>
            </a:r>
            <a:r>
              <a:rPr lang="de-DE" dirty="0" smtClean="0"/>
              <a:t> </a:t>
            </a:r>
            <a:r>
              <a:rPr lang="de-DE" dirty="0" err="1" smtClean="0"/>
              <a:t>list</a:t>
            </a:r>
            <a:r>
              <a:rPr lang="de-DE" dirty="0" smtClean="0"/>
              <a:t>“ kann man dann mit den Git Entwicklern in Kontakt treten</a:t>
            </a:r>
          </a:p>
          <a:p>
            <a:pPr marL="285750" indent="-285750">
              <a:buFontTx/>
              <a:buChar char="-"/>
            </a:pPr>
            <a:r>
              <a:rPr lang="de-DE" dirty="0">
                <a:hlinkClick r:id="rId2"/>
              </a:rPr>
              <a:t>https://</a:t>
            </a:r>
            <a:r>
              <a:rPr lang="de-DE" dirty="0" smtClean="0">
                <a:hlinkClick r:id="rId2"/>
              </a:rPr>
              <a:t>www.kernel.org/pub/software/scm/git/docs/howto/maintain-git.html</a:t>
            </a:r>
            <a:endParaRPr lang="de-DE" dirty="0" smtClean="0"/>
          </a:p>
          <a:p>
            <a:pPr marL="285750" indent="-285750">
              <a:buFontTx/>
              <a:buChar char="-"/>
            </a:pPr>
            <a:r>
              <a:rPr lang="de-DE" dirty="0">
                <a:hlinkClick r:id="rId3"/>
              </a:rPr>
              <a:t>http://</a:t>
            </a:r>
            <a:r>
              <a:rPr lang="de-DE" dirty="0" smtClean="0">
                <a:hlinkClick r:id="rId3"/>
              </a:rPr>
              <a:t>de.gitready.com/beginner/2009/03/02/where-to-find-the-git-community.html</a:t>
            </a:r>
            <a:endParaRPr lang="de-DE" dirty="0" smtClean="0"/>
          </a:p>
          <a:p>
            <a:pPr marL="285750" indent="-285750">
              <a:buFontTx/>
              <a:buChar char="-"/>
            </a:pPr>
            <a:endParaRPr lang="de-DE" dirty="0"/>
          </a:p>
        </p:txBody>
      </p:sp>
      <p:sp>
        <p:nvSpPr>
          <p:cNvPr id="4" name="Textplatzhalter 3"/>
          <p:cNvSpPr>
            <a:spLocks noGrp="1"/>
          </p:cNvSpPr>
          <p:nvPr>
            <p:ph type="body" sz="quarter" idx="11"/>
          </p:nvPr>
        </p:nvSpPr>
        <p:spPr/>
        <p:txBody>
          <a:bodyPr/>
          <a:lstStyle/>
          <a:p>
            <a:endParaRPr lang="de-DE"/>
          </a:p>
        </p:txBody>
      </p:sp>
      <p:sp>
        <p:nvSpPr>
          <p:cNvPr id="5" name="Titel 4"/>
          <p:cNvSpPr>
            <a:spLocks noGrp="1"/>
          </p:cNvSpPr>
          <p:nvPr>
            <p:ph type="title"/>
          </p:nvPr>
        </p:nvSpPr>
        <p:spPr/>
        <p:txBody>
          <a:bodyPr/>
          <a:lstStyle/>
          <a:p>
            <a:r>
              <a:rPr lang="de-DE" dirty="0" smtClean="0"/>
              <a:t>Weiterentwicklung von Git</a:t>
            </a:r>
            <a:endParaRPr lang="de-DE" dirty="0"/>
          </a:p>
        </p:txBody>
      </p:sp>
    </p:spTree>
    <p:extLst>
      <p:ext uri="{BB962C8B-B14F-4D97-AF65-F5344CB8AC3E}">
        <p14:creationId xmlns:p14="http://schemas.microsoft.com/office/powerpoint/2010/main" val="370680181"/>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47</a:t>
            </a:fld>
            <a:endParaRPr lang="de-DE"/>
          </a:p>
        </p:txBody>
      </p:sp>
      <p:sp>
        <p:nvSpPr>
          <p:cNvPr id="8" name="Textplatzhalter 7"/>
          <p:cNvSpPr>
            <a:spLocks noGrp="1"/>
          </p:cNvSpPr>
          <p:nvPr>
            <p:ph type="body" sz="quarter" idx="17"/>
          </p:nvPr>
        </p:nvSpPr>
        <p:spPr/>
        <p:txBody>
          <a:bodyPr/>
          <a:lstStyle/>
          <a:p>
            <a:pPr marL="285750" indent="-285750">
              <a:buFontTx/>
              <a:buChar char="-"/>
            </a:pPr>
            <a:r>
              <a:rPr lang="de-DE" dirty="0" smtClean="0"/>
              <a:t>Webserver </a:t>
            </a:r>
            <a:r>
              <a:rPr lang="de-DE" dirty="0"/>
              <a:t>Authentifizierung (Apache</a:t>
            </a:r>
            <a:r>
              <a:rPr lang="de-DE" dirty="0" smtClean="0"/>
              <a:t>)</a:t>
            </a:r>
          </a:p>
          <a:p>
            <a:pPr marL="285750" indent="-285750">
              <a:buFontTx/>
              <a:buChar char="-"/>
            </a:pPr>
            <a:r>
              <a:rPr lang="de-DE" dirty="0" smtClean="0"/>
              <a:t>SSH </a:t>
            </a:r>
            <a:r>
              <a:rPr lang="de-DE" dirty="0"/>
              <a:t>(Secure Shell</a:t>
            </a:r>
            <a:r>
              <a:rPr lang="de-DE" dirty="0" smtClean="0"/>
              <a:t>)</a:t>
            </a:r>
          </a:p>
          <a:p>
            <a:pPr marL="285750" indent="-285750">
              <a:buFontTx/>
              <a:buChar char="-"/>
            </a:pPr>
            <a:endParaRPr lang="de-DE" dirty="0"/>
          </a:p>
          <a:p>
            <a:endParaRPr lang="de-DE" dirty="0"/>
          </a:p>
        </p:txBody>
      </p:sp>
      <p:sp>
        <p:nvSpPr>
          <p:cNvPr id="7" name="Textplatzhalter 6"/>
          <p:cNvSpPr>
            <a:spLocks noGrp="1"/>
          </p:cNvSpPr>
          <p:nvPr>
            <p:ph type="body" sz="quarter" idx="11"/>
          </p:nvPr>
        </p:nvSpPr>
        <p:spPr/>
        <p:txBody>
          <a:bodyPr/>
          <a:lstStyle/>
          <a:p>
            <a:endParaRPr lang="de-DE"/>
          </a:p>
        </p:txBody>
      </p:sp>
      <p:sp>
        <p:nvSpPr>
          <p:cNvPr id="6" name="Titel 5"/>
          <p:cNvSpPr>
            <a:spLocks noGrp="1"/>
          </p:cNvSpPr>
          <p:nvPr>
            <p:ph type="title"/>
          </p:nvPr>
        </p:nvSpPr>
        <p:spPr/>
        <p:txBody>
          <a:bodyPr/>
          <a:lstStyle/>
          <a:p>
            <a:r>
              <a:rPr lang="de-DE" dirty="0" smtClean="0"/>
              <a:t>Git Authentifizierung</a:t>
            </a:r>
            <a:endParaRPr lang="de-DE" dirty="0"/>
          </a:p>
        </p:txBody>
      </p:sp>
    </p:spTree>
    <p:extLst>
      <p:ext uri="{BB962C8B-B14F-4D97-AF65-F5344CB8AC3E}">
        <p14:creationId xmlns:p14="http://schemas.microsoft.com/office/powerpoint/2010/main" val="36013615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48</a:t>
            </a:fld>
            <a:endParaRPr lang="de-DE"/>
          </a:p>
        </p:txBody>
      </p:sp>
      <p:sp>
        <p:nvSpPr>
          <p:cNvPr id="8" name="Textplatzhalter 7"/>
          <p:cNvSpPr>
            <a:spLocks noGrp="1"/>
          </p:cNvSpPr>
          <p:nvPr>
            <p:ph type="body" sz="quarter" idx="16"/>
          </p:nvPr>
        </p:nvSpPr>
        <p:spPr/>
        <p:txBody>
          <a:bodyPr/>
          <a:lstStyle/>
          <a:p>
            <a:pPr marL="342900" indent="-342900">
              <a:buFont typeface="+mj-lt"/>
              <a:buAutoNum type="arabicPeriod"/>
            </a:pPr>
            <a:r>
              <a:rPr lang="de-DE" dirty="0" smtClean="0"/>
              <a:t>Harry und Sally bearbeiten die gleiche Datei zur gleichen Zeit</a:t>
            </a:r>
          </a:p>
          <a:p>
            <a:pPr marL="342900" indent="-342900">
              <a:buFont typeface="+mj-lt"/>
              <a:buAutoNum type="arabicPeriod"/>
            </a:pPr>
            <a:r>
              <a:rPr lang="de-DE" dirty="0"/>
              <a:t>Harry speichert seine Änderungen </a:t>
            </a:r>
            <a:r>
              <a:rPr lang="de-DE" dirty="0" smtClean="0"/>
              <a:t>zuerst</a:t>
            </a:r>
          </a:p>
          <a:p>
            <a:pPr marL="342900" indent="-342900">
              <a:buFont typeface="+mj-lt"/>
              <a:buAutoNum type="arabicPeriod"/>
            </a:pPr>
            <a:r>
              <a:rPr lang="de-DE" dirty="0" smtClean="0"/>
              <a:t>Sally überschreibt Harrys Version mit Ihrer</a:t>
            </a:r>
          </a:p>
          <a:p>
            <a:pPr marL="342900" indent="-342900">
              <a:buFont typeface="+mj-lt"/>
              <a:buAutoNum type="arabicPeriod"/>
            </a:pPr>
            <a:r>
              <a:rPr lang="de-DE" dirty="0" smtClean="0"/>
              <a:t>Änderungen von Harry nicht verloren da das VCS die Änderungen als Version ablegt</a:t>
            </a:r>
          </a:p>
          <a:p>
            <a:pPr marL="342900" indent="-342900">
              <a:buFont typeface="+mj-lt"/>
              <a:buAutoNum type="arabicPeriod"/>
            </a:pPr>
            <a:r>
              <a:rPr lang="de-DE" dirty="0" smtClean="0"/>
              <a:t>Aber keine der Änderungen von Harry in Sallys Version</a:t>
            </a:r>
          </a:p>
          <a:p>
            <a:pPr marL="342900" indent="-342900">
              <a:buFont typeface="+mj-lt"/>
              <a:buAutoNum type="arabicPeriod"/>
            </a:pPr>
            <a:endParaRPr lang="de-DE" dirty="0" smtClean="0"/>
          </a:p>
        </p:txBody>
      </p:sp>
      <p:sp>
        <p:nvSpPr>
          <p:cNvPr id="6" name="Textplatzhalter 5"/>
          <p:cNvSpPr>
            <a:spLocks noGrp="1"/>
          </p:cNvSpPr>
          <p:nvPr>
            <p:ph type="body" sz="quarter" idx="11"/>
          </p:nvPr>
        </p:nvSpPr>
        <p:spPr/>
        <p:txBody>
          <a:bodyPr/>
          <a:lstStyle/>
          <a:p>
            <a:r>
              <a:rPr lang="de-DE" dirty="0" smtClean="0"/>
              <a:t>Das Problem</a:t>
            </a:r>
            <a:endParaRPr lang="de-DE" dirty="0"/>
          </a:p>
        </p:txBody>
      </p:sp>
      <p:sp>
        <p:nvSpPr>
          <p:cNvPr id="5" name="Titel 4"/>
          <p:cNvSpPr>
            <a:spLocks noGrp="1"/>
          </p:cNvSpPr>
          <p:nvPr>
            <p:ph type="title"/>
          </p:nvPr>
        </p:nvSpPr>
        <p:spPr/>
        <p:txBody>
          <a:bodyPr/>
          <a:lstStyle/>
          <a:p>
            <a:r>
              <a:rPr lang="de-DE" dirty="0"/>
              <a:t>Das Problem verteilter </a:t>
            </a:r>
            <a:r>
              <a:rPr lang="de-DE" dirty="0" smtClean="0"/>
              <a:t>Dateizugriffe</a:t>
            </a:r>
            <a:endParaRPr lang="de-DE" dirty="0"/>
          </a:p>
        </p:txBody>
      </p:sp>
      <p:pic>
        <p:nvPicPr>
          <p:cNvPr id="1026" name="Picture 2" descr="Das zu vermeidende Problem"/>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18665" r="-1866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256498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49</a:t>
            </a:fld>
            <a:endParaRPr lang="de-DE"/>
          </a:p>
        </p:txBody>
      </p:sp>
      <p:sp>
        <p:nvSpPr>
          <p:cNvPr id="4" name="Textplatzhalter 3"/>
          <p:cNvSpPr>
            <a:spLocks noGrp="1"/>
          </p:cNvSpPr>
          <p:nvPr>
            <p:ph type="body" sz="quarter" idx="16"/>
          </p:nvPr>
        </p:nvSpPr>
        <p:spPr/>
        <p:txBody>
          <a:bodyPr/>
          <a:lstStyle/>
          <a:p>
            <a:pPr marL="342900" indent="-342900">
              <a:buAutoNum type="arabicPeriod"/>
            </a:pPr>
            <a:r>
              <a:rPr lang="de-DE" dirty="0" smtClean="0"/>
              <a:t>Harry </a:t>
            </a:r>
            <a:r>
              <a:rPr lang="de-DE" dirty="0"/>
              <a:t>und </a:t>
            </a:r>
            <a:r>
              <a:rPr lang="de-DE" dirty="0" smtClean="0"/>
              <a:t>Sally </a:t>
            </a:r>
            <a:r>
              <a:rPr lang="de-DE" dirty="0"/>
              <a:t>haben </a:t>
            </a:r>
            <a:r>
              <a:rPr lang="de-DE" dirty="0" smtClean="0"/>
              <a:t>jeweils </a:t>
            </a:r>
            <a:r>
              <a:rPr lang="de-DE" dirty="0"/>
              <a:t>eine eigene Arbeitskopie </a:t>
            </a:r>
            <a:r>
              <a:rPr lang="de-DE" dirty="0" smtClean="0"/>
              <a:t>des Dokuments</a:t>
            </a:r>
            <a:r>
              <a:rPr lang="de-DE" dirty="0"/>
              <a:t> </a:t>
            </a:r>
            <a:endParaRPr lang="de-DE" dirty="0" smtClean="0"/>
          </a:p>
          <a:p>
            <a:pPr marL="342900" indent="-342900">
              <a:buAutoNum type="arabicPeriod"/>
            </a:pPr>
            <a:r>
              <a:rPr lang="de-DE" dirty="0" smtClean="0"/>
              <a:t>Beide Arbeiten an der selben Datei</a:t>
            </a:r>
          </a:p>
          <a:p>
            <a:pPr marL="342900" indent="-342900">
              <a:buAutoNum type="arabicPeriod"/>
            </a:pPr>
            <a:r>
              <a:rPr lang="de-DE" dirty="0"/>
              <a:t>Sally speichert ihre Version zuerst </a:t>
            </a:r>
            <a:r>
              <a:rPr lang="de-DE" dirty="0" smtClean="0"/>
              <a:t>ab</a:t>
            </a:r>
          </a:p>
          <a:p>
            <a:pPr marL="342900" indent="-342900">
              <a:buAutoNum type="arabicPeriod"/>
            </a:pPr>
            <a:r>
              <a:rPr lang="de-DE" dirty="0" smtClean="0"/>
              <a:t>Will Harry speichern, informiert ihn das System, dass seine Version nicht mehr aktuell ist</a:t>
            </a:r>
          </a:p>
        </p:txBody>
      </p:sp>
      <p:sp>
        <p:nvSpPr>
          <p:cNvPr id="5" name="Textplatzhalter 4"/>
          <p:cNvSpPr>
            <a:spLocks noGrp="1"/>
          </p:cNvSpPr>
          <p:nvPr>
            <p:ph type="body" sz="quarter" idx="11"/>
          </p:nvPr>
        </p:nvSpPr>
        <p:spPr/>
        <p:txBody>
          <a:bodyPr/>
          <a:lstStyle/>
          <a:p>
            <a:r>
              <a:rPr lang="de-DE" dirty="0"/>
              <a:t>Die Kopieren–Ändern–Zusammenfassen-Lösung</a:t>
            </a:r>
          </a:p>
        </p:txBody>
      </p:sp>
      <p:sp>
        <p:nvSpPr>
          <p:cNvPr id="6" name="Titel 5"/>
          <p:cNvSpPr>
            <a:spLocks noGrp="1"/>
          </p:cNvSpPr>
          <p:nvPr>
            <p:ph type="title"/>
          </p:nvPr>
        </p:nvSpPr>
        <p:spPr/>
        <p:txBody>
          <a:bodyPr/>
          <a:lstStyle/>
          <a:p>
            <a:r>
              <a:rPr lang="de-DE" dirty="0"/>
              <a:t>Das Problem verteilter Dateizugriffe</a:t>
            </a:r>
          </a:p>
        </p:txBody>
      </p:sp>
      <p:pic>
        <p:nvPicPr>
          <p:cNvPr id="2050" name="Picture 2" descr="„Kopieren – Ändern – Zusammenfassen“ - Lösung"/>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2039" r="-22039"/>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946684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5</a:t>
            </a:fld>
            <a:endParaRPr lang="de-DE"/>
          </a:p>
        </p:txBody>
      </p:sp>
      <p:sp>
        <p:nvSpPr>
          <p:cNvPr id="3" name="Textplatzhalter 2"/>
          <p:cNvSpPr>
            <a:spLocks noGrp="1"/>
          </p:cNvSpPr>
          <p:nvPr>
            <p:ph type="body" sz="quarter" idx="11"/>
          </p:nvPr>
        </p:nvSpPr>
        <p:spPr/>
        <p:txBody>
          <a:bodyPr/>
          <a:lstStyle/>
          <a:p>
            <a:r>
              <a:rPr lang="de-DE" dirty="0" smtClean="0"/>
              <a:t>Warum Versionsverwaltung?</a:t>
            </a:r>
            <a:endParaRPr lang="de-DE" dirty="0"/>
          </a:p>
        </p:txBody>
      </p:sp>
      <p:sp>
        <p:nvSpPr>
          <p:cNvPr id="4" name="Titel 3"/>
          <p:cNvSpPr>
            <a:spLocks noGrp="1"/>
          </p:cNvSpPr>
          <p:nvPr>
            <p:ph type="title"/>
          </p:nvPr>
        </p:nvSpPr>
        <p:spPr/>
        <p:txBody>
          <a:bodyPr/>
          <a:lstStyle/>
          <a:p>
            <a:r>
              <a:rPr lang="de-DE" dirty="0" smtClean="0"/>
              <a:t>Einleitung</a:t>
            </a:r>
            <a:endParaRPr lang="de-DE" dirty="0"/>
          </a:p>
        </p:txBody>
      </p:sp>
      <p:pic>
        <p:nvPicPr>
          <p:cNvPr id="1030"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r="34094"/>
          <a:stretch/>
        </p:blipFill>
        <p:spPr bwMode="auto">
          <a:xfrm>
            <a:off x="5350769" y="4524681"/>
            <a:ext cx="3839353" cy="1598762"/>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6542"/>
          <a:stretch/>
        </p:blipFill>
        <p:spPr bwMode="auto">
          <a:xfrm>
            <a:off x="2286820" y="1716701"/>
            <a:ext cx="5271778" cy="2695644"/>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278" y="4523243"/>
            <a:ext cx="4086225" cy="1600200"/>
          </a:xfrm>
          <a:prstGeom prst="rect">
            <a:avLst/>
          </a:prstGeom>
          <a:noFill/>
          <a:ln w="190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cxnSp>
        <p:nvCxnSpPr>
          <p:cNvPr id="6" name="Gewinkelte Verbindung 5"/>
          <p:cNvCxnSpPr/>
          <p:nvPr/>
        </p:nvCxnSpPr>
        <p:spPr bwMode="auto">
          <a:xfrm rot="16200000" flipH="1">
            <a:off x="7162113" y="2863920"/>
            <a:ext cx="2057249" cy="1264274"/>
          </a:xfrm>
          <a:prstGeom prst="bentConnector3">
            <a:avLst>
              <a:gd name="adj1" fmla="val -797"/>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Gewinkelte Verbindung 25"/>
          <p:cNvCxnSpPr/>
          <p:nvPr/>
        </p:nvCxnSpPr>
        <p:spPr bwMode="auto">
          <a:xfrm rot="5400000">
            <a:off x="309821" y="2547682"/>
            <a:ext cx="2314881" cy="1639119"/>
          </a:xfrm>
          <a:prstGeom prst="bentConnector3">
            <a:avLst>
              <a:gd name="adj1" fmla="val -160"/>
            </a:avLst>
          </a:prstGeom>
          <a:noFill/>
          <a:ln w="19050"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2198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50</a:t>
            </a:fld>
            <a:endParaRPr lang="de-DE"/>
          </a:p>
        </p:txBody>
      </p:sp>
      <p:sp>
        <p:nvSpPr>
          <p:cNvPr id="10" name="Textplatzhalter 9"/>
          <p:cNvSpPr>
            <a:spLocks noGrp="1"/>
          </p:cNvSpPr>
          <p:nvPr>
            <p:ph type="body" sz="quarter" idx="16"/>
          </p:nvPr>
        </p:nvSpPr>
        <p:spPr/>
        <p:txBody>
          <a:bodyPr/>
          <a:lstStyle/>
          <a:p>
            <a:pPr marL="342900" lvl="0" indent="-342900">
              <a:buFont typeface="+mj-lt"/>
              <a:buAutoNum type="arabicPeriod" startAt="5"/>
            </a:pPr>
            <a:r>
              <a:rPr lang="de-DE" dirty="0">
                <a:solidFill>
                  <a:srgbClr val="1F2328"/>
                </a:solidFill>
              </a:rPr>
              <a:t>Harry </a:t>
            </a:r>
            <a:r>
              <a:rPr lang="de-DE" dirty="0" smtClean="0">
                <a:solidFill>
                  <a:srgbClr val="1F2328"/>
                </a:solidFill>
              </a:rPr>
              <a:t>arbeitet mit Hilfe des VCS die Änderungen von Sally in seine Version ein</a:t>
            </a:r>
          </a:p>
          <a:p>
            <a:pPr marL="342900" lvl="0" indent="-342900">
              <a:buFont typeface="+mj-lt"/>
              <a:buAutoNum type="arabicPeriod" startAt="5"/>
            </a:pPr>
            <a:r>
              <a:rPr lang="de-DE" dirty="0" smtClean="0">
                <a:solidFill>
                  <a:srgbClr val="1F2328"/>
                </a:solidFill>
              </a:rPr>
              <a:t>Danach publiziert er die zusammengeführte Version in das Repository</a:t>
            </a:r>
          </a:p>
          <a:p>
            <a:pPr marL="342900" lvl="0" indent="-342900">
              <a:buFont typeface="+mj-lt"/>
              <a:buAutoNum type="arabicPeriod" startAt="5"/>
            </a:pPr>
            <a:r>
              <a:rPr lang="de-DE" dirty="0" smtClean="0">
                <a:solidFill>
                  <a:srgbClr val="1F2328"/>
                </a:solidFill>
              </a:rPr>
              <a:t>Sally kann nun die neue Version aus dem Repository laden</a:t>
            </a:r>
          </a:p>
          <a:p>
            <a:pPr marL="342900" lvl="0" indent="-342900">
              <a:buFont typeface="+mj-lt"/>
              <a:buAutoNum type="arabicPeriod" startAt="5"/>
            </a:pPr>
            <a:endParaRPr lang="de-DE" dirty="0">
              <a:solidFill>
                <a:srgbClr val="1F2328"/>
              </a:solidFill>
            </a:endParaRPr>
          </a:p>
          <a:p>
            <a:endParaRPr lang="de-DE" dirty="0"/>
          </a:p>
        </p:txBody>
      </p:sp>
      <p:sp>
        <p:nvSpPr>
          <p:cNvPr id="8" name="Textplatzhalter 7"/>
          <p:cNvSpPr>
            <a:spLocks noGrp="1"/>
          </p:cNvSpPr>
          <p:nvPr>
            <p:ph type="body" sz="quarter" idx="11"/>
          </p:nvPr>
        </p:nvSpPr>
        <p:spPr/>
        <p:txBody>
          <a:bodyPr/>
          <a:lstStyle/>
          <a:p>
            <a:r>
              <a:rPr lang="de-DE" dirty="0"/>
              <a:t>Die </a:t>
            </a:r>
            <a:r>
              <a:rPr lang="de-DE" dirty="0" smtClean="0"/>
              <a:t>Kopieren–Ändern–Zusammenfassen-Lösung</a:t>
            </a:r>
            <a:endParaRPr lang="de-DE" dirty="0"/>
          </a:p>
        </p:txBody>
      </p:sp>
      <p:sp>
        <p:nvSpPr>
          <p:cNvPr id="7" name="Titel 6"/>
          <p:cNvSpPr>
            <a:spLocks noGrp="1"/>
          </p:cNvSpPr>
          <p:nvPr>
            <p:ph type="title"/>
          </p:nvPr>
        </p:nvSpPr>
        <p:spPr/>
        <p:txBody>
          <a:bodyPr/>
          <a:lstStyle/>
          <a:p>
            <a:r>
              <a:rPr lang="de-DE" dirty="0"/>
              <a:t>Das Problem verteilter Dateizugriffe</a:t>
            </a:r>
          </a:p>
        </p:txBody>
      </p:sp>
      <p:pic>
        <p:nvPicPr>
          <p:cNvPr id="3074" name="Picture 2" descr="„Kopieren – Ändern – Zusammenfassen“ - Lösung (Fortsetzung)"/>
          <p:cNvPicPr>
            <a:picLocks noGrp="1" noChangeAspect="1" noChangeArrowheads="1"/>
          </p:cNvPicPr>
          <p:nvPr>
            <p:ph type="pic" sz="quarter" idx="14"/>
          </p:nvPr>
        </p:nvPicPr>
        <p:blipFill rotWithShape="1">
          <a:blip r:embed="rId2">
            <a:extLst>
              <a:ext uri="{28A0092B-C50C-407E-A947-70E740481C1C}">
                <a14:useLocalDpi xmlns:a14="http://schemas.microsoft.com/office/drawing/2010/main" val="0"/>
              </a:ext>
            </a:extLst>
          </a:blip>
          <a:srcRect l="-26515" r="-26515"/>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14041"/>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51</a:t>
            </a:fld>
            <a:endParaRPr lang="de-DE"/>
          </a:p>
        </p:txBody>
      </p:sp>
      <p:sp>
        <p:nvSpPr>
          <p:cNvPr id="3" name="Textplatzhalter 2"/>
          <p:cNvSpPr>
            <a:spLocks noGrp="1"/>
          </p:cNvSpPr>
          <p:nvPr>
            <p:ph type="body" sz="quarter" idx="17"/>
          </p:nvPr>
        </p:nvSpPr>
        <p:spPr/>
        <p:txBody>
          <a:bodyPr/>
          <a:lstStyle/>
          <a:p>
            <a:pPr marL="285750" indent="-285750">
              <a:buFontTx/>
              <a:buChar char="-"/>
            </a:pPr>
            <a:r>
              <a:rPr lang="de-DE" dirty="0" smtClean="0"/>
              <a:t>Ein Konflikt entsteht, wenn die beiden Änderungen von Harry und Sally kollidieren, also z.B. den gleichen Bereich eines Dokuments betreffen</a:t>
            </a:r>
          </a:p>
          <a:p>
            <a:pPr marL="285750" indent="-285750">
              <a:buFontTx/>
              <a:buChar char="-"/>
            </a:pPr>
            <a:r>
              <a:rPr lang="de-DE" dirty="0" smtClean="0"/>
              <a:t>Die kollidierenden Änderungen werden vom System gekennzeichnet</a:t>
            </a:r>
          </a:p>
          <a:p>
            <a:pPr marL="285750" indent="-285750">
              <a:buFontTx/>
              <a:buChar char="-"/>
            </a:pPr>
            <a:r>
              <a:rPr lang="de-DE" dirty="0" smtClean="0"/>
              <a:t>Nun ist es an den Menschen, diesen Konflikt z.B. in Absprache mit dem jeweils anderen Bearbeiter zu lösen</a:t>
            </a:r>
          </a:p>
          <a:p>
            <a:pPr marL="285750" indent="-285750">
              <a:buFontTx/>
              <a:buChar char="-"/>
            </a:pPr>
            <a:endParaRPr lang="de-DE" dirty="0"/>
          </a:p>
        </p:txBody>
      </p:sp>
      <p:sp>
        <p:nvSpPr>
          <p:cNvPr id="4" name="Textplatzhalter 3"/>
          <p:cNvSpPr>
            <a:spLocks noGrp="1"/>
          </p:cNvSpPr>
          <p:nvPr>
            <p:ph type="body" sz="quarter" idx="11"/>
          </p:nvPr>
        </p:nvSpPr>
        <p:spPr/>
        <p:txBody>
          <a:bodyPr/>
          <a:lstStyle/>
          <a:p>
            <a:r>
              <a:rPr lang="de-DE" dirty="0" smtClean="0"/>
              <a:t>Konflikte</a:t>
            </a:r>
            <a:endParaRPr lang="de-DE" dirty="0"/>
          </a:p>
        </p:txBody>
      </p:sp>
      <p:sp>
        <p:nvSpPr>
          <p:cNvPr id="5" name="Titel 4"/>
          <p:cNvSpPr>
            <a:spLocks noGrp="1"/>
          </p:cNvSpPr>
          <p:nvPr>
            <p:ph type="title"/>
          </p:nvPr>
        </p:nvSpPr>
        <p:spPr/>
        <p:txBody>
          <a:bodyPr/>
          <a:lstStyle/>
          <a:p>
            <a:r>
              <a:rPr lang="de-DE" dirty="0"/>
              <a:t>Das Problem verteilter Dateizugriffe</a:t>
            </a:r>
          </a:p>
        </p:txBody>
      </p:sp>
    </p:spTree>
    <p:extLst>
      <p:ext uri="{BB962C8B-B14F-4D97-AF65-F5344CB8AC3E}">
        <p14:creationId xmlns:p14="http://schemas.microsoft.com/office/powerpoint/2010/main" val="208888373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p:cNvSpPr>
            <a:spLocks noGrp="1"/>
          </p:cNvSpPr>
          <p:nvPr>
            <p:ph type="sldNum" sz="quarter" idx="13"/>
          </p:nvPr>
        </p:nvSpPr>
        <p:spPr/>
        <p:txBody>
          <a:bodyPr/>
          <a:lstStyle/>
          <a:p>
            <a:fld id="{2E430B67-9B8D-45F2-8BD0-7EEC5CABEC81}" type="slidenum">
              <a:rPr lang="de-DE" smtClean="0"/>
              <a:pPr/>
              <a:t>6</a:t>
            </a:fld>
            <a:endParaRPr lang="de-DE"/>
          </a:p>
        </p:txBody>
      </p:sp>
      <p:sp>
        <p:nvSpPr>
          <p:cNvPr id="3" name="Textplatzhalter 2"/>
          <p:cNvSpPr>
            <a:spLocks noGrp="1"/>
          </p:cNvSpPr>
          <p:nvPr>
            <p:ph type="body" sz="quarter" idx="11"/>
          </p:nvPr>
        </p:nvSpPr>
        <p:spPr/>
        <p:txBody>
          <a:bodyPr/>
          <a:lstStyle/>
          <a:p>
            <a:r>
              <a:rPr lang="de-DE" dirty="0" smtClean="0"/>
              <a:t>Warum Versionsverwaltung?</a:t>
            </a:r>
            <a:endParaRPr lang="de-DE" dirty="0"/>
          </a:p>
        </p:txBody>
      </p:sp>
      <p:sp>
        <p:nvSpPr>
          <p:cNvPr id="4" name="Titel 3"/>
          <p:cNvSpPr>
            <a:spLocks noGrp="1"/>
          </p:cNvSpPr>
          <p:nvPr>
            <p:ph type="title"/>
          </p:nvPr>
        </p:nvSpPr>
        <p:spPr/>
        <p:txBody>
          <a:bodyPr/>
          <a:lstStyle/>
          <a:p>
            <a:r>
              <a:rPr lang="de-DE" dirty="0" smtClean="0"/>
              <a:t>Einleitung</a:t>
            </a:r>
            <a:endParaRPr lang="de-DE" dirty="0"/>
          </a:p>
        </p:txBody>
      </p:sp>
      <p:pic>
        <p:nvPicPr>
          <p:cNvPr id="1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49"/>
          <a:stretch/>
        </p:blipFill>
        <p:spPr bwMode="auto">
          <a:xfrm>
            <a:off x="2527666" y="1624368"/>
            <a:ext cx="4143375" cy="1193853"/>
          </a:xfrm>
          <a:prstGeom prst="rect">
            <a:avLst/>
          </a:prstGeom>
          <a:noFill/>
          <a:ln w="19050">
            <a:solidFill>
              <a:schemeClr val="tx1"/>
            </a:solidFill>
            <a:prstDash val="solid"/>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42593932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p:cNvSpPr/>
          <p:nvPr/>
        </p:nvSpPr>
        <p:spPr bwMode="auto">
          <a:xfrm>
            <a:off x="635792" y="1584324"/>
            <a:ext cx="1735931" cy="1620314"/>
          </a:xfrm>
          <a:prstGeom prst="rect">
            <a:avLst/>
          </a:prstGeom>
          <a:solidFill>
            <a:schemeClr val="bg1"/>
          </a:solidFill>
          <a:ln w="1270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pic>
        <p:nvPicPr>
          <p:cNvPr id="3074" name="Picture 2" descr="http://www.bsh-it.de/bilder/icons/icon-dokument/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946" t="13315" r="20114" b="10765"/>
          <a:stretch/>
        </p:blipFill>
        <p:spPr bwMode="auto">
          <a:xfrm>
            <a:off x="1307302" y="1651452"/>
            <a:ext cx="969172" cy="1292229"/>
          </a:xfrm>
          <a:prstGeom prst="rect">
            <a:avLst/>
          </a:prstGeom>
          <a:noFill/>
          <a:extLst>
            <a:ext uri="{909E8E84-426E-40DD-AFC4-6F175D3DCCD1}">
              <a14:hiddenFill xmlns:a14="http://schemas.microsoft.com/office/drawing/2010/main">
                <a:solidFill>
                  <a:srgbClr val="FFFFFF"/>
                </a:solidFill>
              </a14:hiddenFill>
            </a:ext>
          </a:extLst>
        </p:spPr>
      </p:pic>
      <p:sp>
        <p:nvSpPr>
          <p:cNvPr id="2" name="Foliennummernplatzhalter 1"/>
          <p:cNvSpPr>
            <a:spLocks noGrp="1"/>
          </p:cNvSpPr>
          <p:nvPr>
            <p:ph type="sldNum" sz="quarter" idx="13"/>
          </p:nvPr>
        </p:nvSpPr>
        <p:spPr/>
        <p:txBody>
          <a:bodyPr/>
          <a:lstStyle/>
          <a:p>
            <a:fld id="{2E430B67-9B8D-45F2-8BD0-7EEC5CABEC81}" type="slidenum">
              <a:rPr lang="de-DE" smtClean="0"/>
              <a:pPr/>
              <a:t>7</a:t>
            </a:fld>
            <a:endParaRPr lang="de-DE"/>
          </a:p>
        </p:txBody>
      </p:sp>
      <p:sp>
        <p:nvSpPr>
          <p:cNvPr id="5" name="Textplatzhalter 4"/>
          <p:cNvSpPr>
            <a:spLocks noGrp="1"/>
          </p:cNvSpPr>
          <p:nvPr>
            <p:ph type="body" sz="quarter" idx="22"/>
          </p:nvPr>
        </p:nvSpPr>
        <p:spPr/>
        <p:txBody>
          <a:bodyPr/>
          <a:lstStyle/>
          <a:p>
            <a:pPr marL="285750" indent="-285750">
              <a:spcAft>
                <a:spcPts val="600"/>
              </a:spcAft>
              <a:buFontTx/>
              <a:buChar char="-"/>
            </a:pPr>
            <a:r>
              <a:rPr lang="de-DE" dirty="0" smtClean="0">
                <a:latin typeface="Calibri" panose="020F0502020204030204" pitchFamily="34" charset="0"/>
              </a:rPr>
              <a:t>System </a:t>
            </a:r>
            <a:r>
              <a:rPr lang="de-DE" dirty="0">
                <a:latin typeface="Calibri" panose="020F0502020204030204" pitchFamily="34" charset="0"/>
              </a:rPr>
              <a:t>zur Verfolgung, Verwaltung und Versionierung einer Ansammlung </a:t>
            </a:r>
            <a:r>
              <a:rPr lang="de-DE" dirty="0" smtClean="0">
                <a:latin typeface="Calibri" panose="020F0502020204030204" pitchFamily="34" charset="0"/>
              </a:rPr>
              <a:t>von Dateien</a:t>
            </a:r>
          </a:p>
          <a:p>
            <a:pPr marL="285750" indent="-285750">
              <a:spcAft>
                <a:spcPts val="600"/>
              </a:spcAft>
              <a:buFontTx/>
              <a:buChar char="-"/>
            </a:pPr>
            <a:r>
              <a:rPr lang="de-DE" dirty="0" smtClean="0">
                <a:latin typeface="Calibri" panose="020F0502020204030204" pitchFamily="34" charset="0"/>
              </a:rPr>
              <a:t>Zurückverfolgung eines Werdeganges einer Datei</a:t>
            </a:r>
          </a:p>
          <a:p>
            <a:pPr marL="285750" indent="-285750">
              <a:spcAft>
                <a:spcPts val="600"/>
              </a:spcAft>
              <a:buFontTx/>
              <a:buChar char="-"/>
            </a:pPr>
            <a:r>
              <a:rPr lang="de-DE" dirty="0">
                <a:latin typeface="Calibri" panose="020F0502020204030204" pitchFamily="34" charset="0"/>
              </a:rPr>
              <a:t>Rückkehr zu älteren Versionen</a:t>
            </a:r>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Was ist Versionsverwaltung?</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8" name="Rechteck 7"/>
          <p:cNvSpPr/>
          <p:nvPr/>
        </p:nvSpPr>
        <p:spPr bwMode="auto">
          <a:xfrm>
            <a:off x="584200" y="1587500"/>
            <a:ext cx="609600" cy="2565400"/>
          </a:xfrm>
          <a:prstGeom prst="rect">
            <a:avLst/>
          </a:prstGeom>
          <a:solidFill>
            <a:schemeClr val="accent2">
              <a:lumMod val="90000"/>
            </a:schemeClr>
          </a:solidFill>
          <a:ln w="12700" cap="rnd">
            <a:solidFill>
              <a:schemeClr val="tx1"/>
            </a:solidFill>
            <a:prstDash val="solid"/>
            <a:miter lim="800000"/>
            <a:headEnd/>
            <a:tailEnd/>
          </a:ln>
          <a:effectLst/>
          <a:extLst/>
        </p:spPr>
        <p:txBody>
          <a:bodyPr wrap="none" rtlCol="0" anchor="ctr"/>
          <a:lstStyle/>
          <a:p>
            <a:pPr algn="ctr"/>
            <a:endParaRPr lang="de-DE">
              <a:latin typeface="Rotis Semi Sans Std Light" pitchFamily="34" charset="0"/>
            </a:endParaRPr>
          </a:p>
        </p:txBody>
      </p:sp>
      <p:pic>
        <p:nvPicPr>
          <p:cNvPr id="11"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1689100"/>
            <a:ext cx="506414" cy="6752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2529419"/>
            <a:ext cx="506414" cy="67521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www.bsh-it.de/bilder/icons/icon-dokument/image"/>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2946" t="13315" r="20114" b="10765"/>
          <a:stretch/>
        </p:blipFill>
        <p:spPr bwMode="auto">
          <a:xfrm>
            <a:off x="635793" y="3344338"/>
            <a:ext cx="506414" cy="675219"/>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a:off x="121756" y="4039248"/>
            <a:ext cx="406586" cy="208006"/>
          </a:xfrm>
          <a:prstGeom prst="rect">
            <a:avLst/>
          </a:prstGeom>
          <a:noFill/>
        </p:spPr>
        <p:txBody>
          <a:bodyPr wrap="none" lIns="0" tIns="0" rIns="0" bIns="0" rtlCol="0">
            <a:spAutoFit/>
          </a:bodyPr>
          <a:lstStyle/>
          <a:p>
            <a:r>
              <a:rPr lang="de-DE" sz="1600" dirty="0" smtClean="0">
                <a:latin typeface="Calibri" panose="020F0502020204030204" pitchFamily="34" charset="0"/>
              </a:rPr>
              <a:t>Älter</a:t>
            </a:r>
            <a:endParaRPr lang="de-DE" sz="1600" dirty="0">
              <a:latin typeface="Calibri" panose="020F0502020204030204" pitchFamily="34" charset="0"/>
            </a:endParaRPr>
          </a:p>
        </p:txBody>
      </p:sp>
      <p:sp>
        <p:nvSpPr>
          <p:cNvPr id="15" name="Textfeld 14"/>
          <p:cNvSpPr txBox="1"/>
          <p:nvPr/>
        </p:nvSpPr>
        <p:spPr>
          <a:xfrm>
            <a:off x="24841" y="1470349"/>
            <a:ext cx="517770" cy="208006"/>
          </a:xfrm>
          <a:prstGeom prst="rect">
            <a:avLst/>
          </a:prstGeom>
          <a:noFill/>
        </p:spPr>
        <p:txBody>
          <a:bodyPr wrap="none" lIns="0" tIns="0" rIns="0" bIns="0" rtlCol="0">
            <a:spAutoFit/>
          </a:bodyPr>
          <a:lstStyle/>
          <a:p>
            <a:r>
              <a:rPr lang="de-DE" sz="1600" dirty="0" smtClean="0">
                <a:latin typeface="Calibri" panose="020F0502020204030204" pitchFamily="34" charset="0"/>
              </a:rPr>
              <a:t>Neuer</a:t>
            </a:r>
            <a:endParaRPr lang="de-DE" sz="1600" dirty="0">
              <a:latin typeface="Calibri" panose="020F0502020204030204" pitchFamily="34" charset="0"/>
            </a:endParaRPr>
          </a:p>
        </p:txBody>
      </p:sp>
      <p:cxnSp>
        <p:nvCxnSpPr>
          <p:cNvPr id="16" name="Gerade Verbindung 15"/>
          <p:cNvCxnSpPr/>
          <p:nvPr/>
        </p:nvCxnSpPr>
        <p:spPr bwMode="auto">
          <a:xfrm flipH="1">
            <a:off x="536575" y="4152900"/>
            <a:ext cx="2413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Gerade Verbindung 19"/>
          <p:cNvCxnSpPr/>
          <p:nvPr/>
        </p:nvCxnSpPr>
        <p:spPr bwMode="auto">
          <a:xfrm flipH="1">
            <a:off x="536575" y="1581148"/>
            <a:ext cx="2413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feld 16"/>
          <p:cNvSpPr txBox="1"/>
          <p:nvPr/>
        </p:nvSpPr>
        <p:spPr>
          <a:xfrm>
            <a:off x="1500654" y="2962731"/>
            <a:ext cx="582468" cy="208006"/>
          </a:xfrm>
          <a:prstGeom prst="rect">
            <a:avLst/>
          </a:prstGeom>
          <a:noFill/>
        </p:spPr>
        <p:txBody>
          <a:bodyPr wrap="none" lIns="0" tIns="0" rIns="0" bIns="0" rtlCol="0">
            <a:spAutoFit/>
          </a:bodyPr>
          <a:lstStyle/>
          <a:p>
            <a:pPr algn="ctr"/>
            <a:r>
              <a:rPr lang="de-DE" sz="1600" dirty="0" smtClean="0">
                <a:latin typeface="Calibri" panose="020F0502020204030204" pitchFamily="34" charset="0"/>
              </a:rPr>
              <a:t>Aktuell</a:t>
            </a:r>
            <a:endParaRPr lang="de-DE" sz="1600" dirty="0">
              <a:latin typeface="Calibri" panose="020F0502020204030204" pitchFamily="34" charset="0"/>
            </a:endParaRPr>
          </a:p>
        </p:txBody>
      </p:sp>
    </p:spTree>
    <p:extLst>
      <p:ext uri="{BB962C8B-B14F-4D97-AF65-F5344CB8AC3E}">
        <p14:creationId xmlns:p14="http://schemas.microsoft.com/office/powerpoint/2010/main" val="34922807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uiExpand="1" build="p"/>
      <p:bldP spid="8" grpId="0" animBg="1"/>
      <p:bldP spid="10"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285750" indent="-285750">
              <a:buFontTx/>
              <a:buChar char="-"/>
            </a:pPr>
            <a:r>
              <a:rPr lang="de-DE" dirty="0" smtClean="0"/>
              <a:t>Jedes VCS(engl. Version Control System) </a:t>
            </a:r>
            <a:r>
              <a:rPr lang="de-DE" dirty="0"/>
              <a:t>besitzt in der Regel ein sogenanntes </a:t>
            </a:r>
            <a:r>
              <a:rPr lang="de-DE" dirty="0" smtClean="0"/>
              <a:t>Repository</a:t>
            </a:r>
          </a:p>
          <a:p>
            <a:pPr marL="0" indent="0"/>
            <a:endParaRPr lang="de-DE" dirty="0"/>
          </a:p>
          <a:p>
            <a:pPr marL="285750" indent="-285750">
              <a:buFontTx/>
              <a:buChar char="-"/>
            </a:pPr>
            <a:r>
              <a:rPr lang="de-DE" dirty="0"/>
              <a:t>Ein Repository bezeichnet eine Datenbank in der die über die Zeit entstandenen verschiedenen Versionen (Zustände) eines Projektes als sogenannte Versionshistorie abgelegt </a:t>
            </a:r>
            <a:r>
              <a:rPr lang="de-DE" dirty="0" smtClean="0"/>
              <a:t>werden</a:t>
            </a:r>
          </a:p>
          <a:p>
            <a:pPr marL="0" indent="0"/>
            <a:endParaRPr lang="de-DE" dirty="0"/>
          </a:p>
          <a:p>
            <a:pPr marL="285750" indent="-285750">
              <a:buFontTx/>
              <a:buChar char="-"/>
            </a:pPr>
            <a:r>
              <a:rPr lang="de-DE" dirty="0"/>
              <a:t>Eine Versionshistorie ist dabei als die Folge der zu einer Datei entstandenen Versionen zu verstehen</a:t>
            </a:r>
            <a:r>
              <a:rPr lang="de-DE" dirty="0" smtClean="0"/>
              <a:t>.</a:t>
            </a:r>
          </a:p>
          <a:p>
            <a:pPr marL="285750" indent="-285750">
              <a:buFontTx/>
              <a:buChar char="-"/>
            </a:pPr>
            <a:endParaRPr lang="de-DE" dirty="0" smtClean="0"/>
          </a:p>
          <a:p>
            <a:pPr marL="285750" indent="-285750">
              <a:buFontTx/>
              <a:buChar char="-"/>
            </a:pPr>
            <a:r>
              <a:rPr lang="de-DE" dirty="0"/>
              <a:t>Als Working </a:t>
            </a:r>
            <a:r>
              <a:rPr lang="de-DE" dirty="0" err="1"/>
              <a:t>Direktory</a:t>
            </a:r>
            <a:r>
              <a:rPr lang="de-DE" dirty="0"/>
              <a:t> oder auch Working </a:t>
            </a:r>
            <a:r>
              <a:rPr lang="de-DE" dirty="0" err="1"/>
              <a:t>Tree</a:t>
            </a:r>
            <a:r>
              <a:rPr lang="de-DE" dirty="0"/>
              <a:t> wird ein Arbeitsverzeichnis eines VCS bezeichnet.</a:t>
            </a:r>
            <a:endParaRPr lang="de-DE" dirty="0" smtClean="0"/>
          </a:p>
          <a:p>
            <a:pPr marL="285750" indent="-285750">
              <a:buFontTx/>
              <a:buChar char="-"/>
            </a:pPr>
            <a:endParaRPr lang="de-DE" dirty="0"/>
          </a:p>
          <a:p>
            <a:pPr marL="285750" indent="-285750">
              <a:buFontTx/>
              <a:buChar char="-"/>
            </a:pPr>
            <a:r>
              <a:rPr lang="de-DE" dirty="0"/>
              <a:t>Unter einem Klon wird eine vollständige Kopie eines </a:t>
            </a:r>
            <a:r>
              <a:rPr lang="de-DE" dirty="0" err="1"/>
              <a:t>Repositories</a:t>
            </a:r>
            <a:r>
              <a:rPr lang="de-DE" dirty="0"/>
              <a:t> </a:t>
            </a:r>
            <a:r>
              <a:rPr lang="de-DE" dirty="0" smtClean="0"/>
              <a:t>verstanden</a:t>
            </a:r>
          </a:p>
          <a:p>
            <a:pPr marL="0" indent="0"/>
            <a:endParaRPr lang="de-DE" dirty="0"/>
          </a:p>
          <a:p>
            <a:pPr marL="285750" indent="-285750">
              <a:buFontTx/>
              <a:buChar char="-"/>
            </a:pPr>
            <a:r>
              <a:rPr lang="de-DE" dirty="0"/>
              <a:t>Ein Snapshot ist im Folgenden definiert als eine Momentaufnahme des Zustands sämtlicher Dateien des </a:t>
            </a:r>
            <a:r>
              <a:rPr lang="de-DE" dirty="0" err="1" smtClean="0"/>
              <a:t>Repositories</a:t>
            </a:r>
            <a:endParaRPr lang="de-DE" dirty="0" smtClean="0"/>
          </a:p>
          <a:p>
            <a:pPr marL="285750" indent="-285750">
              <a:buFontTx/>
              <a:buChar char="-"/>
            </a:pPr>
            <a:endParaRPr lang="de-DE" dirty="0" smtClean="0"/>
          </a:p>
          <a:p>
            <a:pPr marL="285750" indent="-285750">
              <a:buFontTx/>
              <a:buChar char="-"/>
            </a:pPr>
            <a:endParaRPr lang="de-DE" dirty="0" smtClean="0"/>
          </a:p>
          <a:p>
            <a:pPr marL="0" indent="0"/>
            <a:endParaRPr lang="de-DE" dirty="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8</a:t>
            </a:fld>
            <a:endParaRPr lang="de-DE"/>
          </a:p>
        </p:txBody>
      </p:sp>
    </p:spTree>
    <p:extLst>
      <p:ext uri="{BB962C8B-B14F-4D97-AF65-F5344CB8AC3E}">
        <p14:creationId xmlns:p14="http://schemas.microsoft.com/office/powerpoint/2010/main" val="287400743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7"/>
          </p:nvPr>
        </p:nvSpPr>
        <p:spPr/>
        <p:txBody>
          <a:bodyPr/>
          <a:lstStyle/>
          <a:p>
            <a:pPr marL="0" indent="0"/>
            <a:endParaRPr lang="de-DE" dirty="0" smtClean="0"/>
          </a:p>
          <a:p>
            <a:pPr marL="285750" indent="-285750">
              <a:buFontTx/>
              <a:buChar char="-"/>
            </a:pPr>
            <a:r>
              <a:rPr lang="de-DE" dirty="0"/>
              <a:t>Ein Snapshot ist im Folgenden definiert als eine Momentaufnahme des Zustands sämtlicher Dateien des </a:t>
            </a:r>
            <a:r>
              <a:rPr lang="de-DE" dirty="0" err="1" smtClean="0"/>
              <a:t>Repositories</a:t>
            </a:r>
            <a:endParaRPr lang="de-DE" dirty="0" smtClean="0"/>
          </a:p>
          <a:p>
            <a:pPr marL="0" indent="0"/>
            <a:endParaRPr lang="de-DE" dirty="0" smtClean="0"/>
          </a:p>
          <a:p>
            <a:pPr marL="285750" indent="-285750">
              <a:buFontTx/>
              <a:buChar char="-"/>
            </a:pPr>
            <a:r>
              <a:rPr lang="de-DE" dirty="0" err="1" smtClean="0"/>
              <a:t>Staging</a:t>
            </a:r>
            <a:r>
              <a:rPr lang="de-DE" dirty="0" smtClean="0"/>
              <a:t>(INDEX</a:t>
            </a:r>
            <a:r>
              <a:rPr lang="de-DE" dirty="0"/>
              <a:t>): Der INDEX ist ein </a:t>
            </a:r>
            <a:r>
              <a:rPr lang="de-DE" dirty="0" err="1"/>
              <a:t>Staging</a:t>
            </a:r>
            <a:r>
              <a:rPr lang="de-DE" dirty="0"/>
              <a:t> Bereich, in dem neue </a:t>
            </a:r>
            <a:r>
              <a:rPr lang="de-DE" dirty="0" err="1"/>
              <a:t>Commits</a:t>
            </a:r>
            <a:r>
              <a:rPr lang="de-DE" dirty="0"/>
              <a:t> vorbereitet werden </a:t>
            </a:r>
          </a:p>
          <a:p>
            <a:pPr marL="0" indent="0"/>
            <a:endParaRPr lang="de-DE" dirty="0" smtClean="0"/>
          </a:p>
        </p:txBody>
      </p:sp>
      <p:sp>
        <p:nvSpPr>
          <p:cNvPr id="3" name="Textplatzhalter 2"/>
          <p:cNvSpPr>
            <a:spLocks noGrp="1"/>
          </p:cNvSpPr>
          <p:nvPr>
            <p:ph type="body" sz="quarter" idx="11"/>
          </p:nvPr>
        </p:nvSpPr>
        <p:spPr/>
        <p:txBody>
          <a:bodyPr/>
          <a:lstStyle/>
          <a:p>
            <a:r>
              <a:rPr lang="de-DE" dirty="0" smtClean="0">
                <a:latin typeface="Calibri" panose="020F0502020204030204" pitchFamily="34" charset="0"/>
              </a:rPr>
              <a:t>Begriffliche Grundlagen</a:t>
            </a:r>
            <a:endParaRPr lang="de-DE" dirty="0">
              <a:latin typeface="Calibri" panose="020F0502020204030204" pitchFamily="34" charset="0"/>
            </a:endParaRPr>
          </a:p>
        </p:txBody>
      </p:sp>
      <p:sp>
        <p:nvSpPr>
          <p:cNvPr id="4" name="Titel 3"/>
          <p:cNvSpPr>
            <a:spLocks noGrp="1"/>
          </p:cNvSpPr>
          <p:nvPr>
            <p:ph type="title"/>
          </p:nvPr>
        </p:nvSpPr>
        <p:spPr/>
        <p:txBody>
          <a:bodyPr/>
          <a:lstStyle/>
          <a:p>
            <a:r>
              <a:rPr lang="de-DE" dirty="0" smtClean="0">
                <a:latin typeface="Calibri" panose="020F0502020204030204" pitchFamily="34" charset="0"/>
              </a:rPr>
              <a:t>Einleitung</a:t>
            </a:r>
            <a:endParaRPr lang="de-DE" dirty="0">
              <a:latin typeface="Calibri" panose="020F0502020204030204" pitchFamily="34" charset="0"/>
            </a:endParaRPr>
          </a:p>
        </p:txBody>
      </p:sp>
      <p:sp>
        <p:nvSpPr>
          <p:cNvPr id="6" name="Foliennummernplatzhalter 5"/>
          <p:cNvSpPr>
            <a:spLocks noGrp="1"/>
          </p:cNvSpPr>
          <p:nvPr>
            <p:ph type="sldNum" sz="quarter" idx="13"/>
          </p:nvPr>
        </p:nvSpPr>
        <p:spPr/>
        <p:txBody>
          <a:bodyPr/>
          <a:lstStyle/>
          <a:p>
            <a:fld id="{2E430B67-9B8D-45F2-8BD0-7EEC5CABEC81}" type="slidenum">
              <a:rPr lang="de-DE" smtClean="0"/>
              <a:pPr/>
              <a:t>9</a:t>
            </a:fld>
            <a:endParaRPr lang="de-DE"/>
          </a:p>
        </p:txBody>
      </p:sp>
    </p:spTree>
    <p:extLst>
      <p:ext uri="{BB962C8B-B14F-4D97-AF65-F5344CB8AC3E}">
        <p14:creationId xmlns:p14="http://schemas.microsoft.com/office/powerpoint/2010/main" val="2244601643"/>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ank">
  <a:themeElements>
    <a:clrScheme name="ERCO colors extended">
      <a:dk1>
        <a:srgbClr val="1F2328"/>
      </a:dk1>
      <a:lt1>
        <a:srgbClr val="FFFFFF"/>
      </a:lt1>
      <a:dk2>
        <a:srgbClr val="353A40"/>
      </a:dk2>
      <a:lt2>
        <a:srgbClr val="EAEBEC"/>
      </a:lt2>
      <a:accent1>
        <a:srgbClr val="595F66"/>
      </a:accent1>
      <a:accent2>
        <a:srgbClr val="CBCDD0"/>
      </a:accent2>
      <a:accent3>
        <a:srgbClr val="FFFFB3"/>
      </a:accent3>
      <a:accent4>
        <a:srgbClr val="ECCE9E"/>
      </a:accent4>
      <a:accent5>
        <a:srgbClr val="D89C9E"/>
      </a:accent5>
      <a:accent6>
        <a:srgbClr val="B2D0BC"/>
      </a:accent6>
      <a:hlink>
        <a:srgbClr val="979CA1"/>
      </a:hlink>
      <a:folHlink>
        <a:srgbClr val="979CA1"/>
      </a:folHlink>
    </a:clrScheme>
    <a:fontScheme name="ERCO Schriftarten">
      <a:majorFont>
        <a:latin typeface="Rotis Semi Sans Std Light"/>
        <a:ea typeface=""/>
        <a:cs typeface=""/>
      </a:majorFont>
      <a:minorFont>
        <a:latin typeface="Rotis Semi Sans Std Light"/>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0" cap="rnd">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wrap="none" rtlCol="0" anchor="ctr"/>
      <a:lstStyle>
        <a:defPPr algn="ctr">
          <a:defRPr>
            <a:latin typeface="Rotis Semi Sans Std Light"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1266825" rtl="0" eaLnBrk="0" fontAlgn="base" latinLnBrk="0" hangingPunct="0">
          <a:lnSpc>
            <a:spcPts val="16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Rotis SemiSans" pitchFamily="34" charset="0"/>
          </a:defRPr>
        </a:defPPr>
      </a:lstStyle>
    </a:lnDef>
    <a:txDef>
      <a:spPr>
        <a:noFill/>
      </a:spPr>
      <a:bodyPr wrap="square" lIns="0" tIns="0" rIns="0" bIns="0" rtlCol="0">
        <a:spAutoFit/>
      </a:bodyPr>
      <a:lstStyle>
        <a:defPPr>
          <a:defRPr sz="1600" dirty="0"/>
        </a:defPPr>
      </a:lstStyle>
    </a:txDef>
  </a:objectDefaults>
  <a:extraClrSchemeLst>
    <a:extraClrScheme>
      <a:clrScheme name="Standarddesign 1">
        <a:dk1>
          <a:srgbClr val="000000"/>
        </a:dk1>
        <a:lt1>
          <a:srgbClr val="C8C8C8"/>
        </a:lt1>
        <a:dk2>
          <a:srgbClr val="000000"/>
        </a:dk2>
        <a:lt2>
          <a:srgbClr val="636364"/>
        </a:lt2>
        <a:accent1>
          <a:srgbClr val="545454"/>
        </a:accent1>
        <a:accent2>
          <a:srgbClr val="E8C709"/>
        </a:accent2>
        <a:accent3>
          <a:srgbClr val="E0E0E0"/>
        </a:accent3>
        <a:accent4>
          <a:srgbClr val="000000"/>
        </a:accent4>
        <a:accent5>
          <a:srgbClr val="B3B3B3"/>
        </a:accent5>
        <a:accent6>
          <a:srgbClr val="D2B407"/>
        </a:accent6>
        <a:hlink>
          <a:srgbClr val="E8C709"/>
        </a:hlink>
        <a:folHlink>
          <a:srgbClr val="E8C70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3175</Words>
  <Application>Microsoft Office PowerPoint</Application>
  <PresentationFormat>Benutzerdefiniert</PresentationFormat>
  <Paragraphs>744</Paragraphs>
  <Slides>51</Slides>
  <Notes>38</Notes>
  <HiddenSlides>1</HiddenSlides>
  <MMClips>0</MMClips>
  <ScaleCrop>false</ScaleCrop>
  <HeadingPairs>
    <vt:vector size="4" baseType="variant">
      <vt:variant>
        <vt:lpstr>Design</vt:lpstr>
      </vt:variant>
      <vt:variant>
        <vt:i4>1</vt:i4>
      </vt:variant>
      <vt:variant>
        <vt:lpstr>Folientitel</vt:lpstr>
      </vt:variant>
      <vt:variant>
        <vt:i4>51</vt:i4>
      </vt:variant>
    </vt:vector>
  </HeadingPairs>
  <TitlesOfParts>
    <vt:vector size="52" baseType="lpstr">
      <vt:lpstr>blank</vt:lpstr>
      <vt:lpstr>Seminarvortrag</vt:lpstr>
      <vt:lpstr>PowerPoint-Präsentation</vt:lpstr>
      <vt:lpstr>Einleitung</vt:lpstr>
      <vt:lpstr>Einleitung</vt:lpstr>
      <vt:lpstr>Einleitung</vt:lpstr>
      <vt:lpstr>Einleitung</vt:lpstr>
      <vt:lpstr>Einleitung</vt:lpstr>
      <vt:lpstr>Einleitung</vt:lpstr>
      <vt:lpstr>Einleitung</vt:lpstr>
      <vt:lpstr>Einleitung</vt:lpstr>
      <vt:lpstr>Einleitung</vt:lpstr>
      <vt:lpstr>Einleitung</vt:lpstr>
      <vt:lpstr>PowerPoint-Präsentation</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Versionsverwaltungskonzepte und -systeme</vt:lpstr>
      <vt:lpstr>PowerPoint-Präsentation</vt:lpstr>
      <vt:lpstr>Einsatz von Git</vt:lpstr>
      <vt:lpstr>Einsatz von Git</vt:lpstr>
      <vt:lpstr>Einsatz von Git</vt:lpstr>
      <vt:lpstr>Einsatz von Git</vt:lpstr>
      <vt:lpstr>Einsatz von Git</vt:lpstr>
      <vt:lpstr>Einsatz von Git</vt:lpstr>
      <vt:lpstr>Einsatz von Git</vt:lpstr>
      <vt:lpstr>PowerPoint-Präsentation</vt:lpstr>
      <vt:lpstr>PowerPoint-Präsentation</vt:lpstr>
      <vt:lpstr>PowerPoint-Präsentation</vt:lpstr>
      <vt:lpstr>Git versus SVN</vt:lpstr>
      <vt:lpstr>Git versus SVN</vt:lpstr>
      <vt:lpstr>Git versus SVN</vt:lpstr>
      <vt:lpstr>Git versus SVN</vt:lpstr>
      <vt:lpstr>Git versus SVN</vt:lpstr>
      <vt:lpstr>Git versus SVN</vt:lpstr>
      <vt:lpstr>Git versus SVN</vt:lpstr>
      <vt:lpstr>Git versus SVN</vt:lpstr>
      <vt:lpstr>Git versus SVN</vt:lpstr>
      <vt:lpstr>PowerPoint-Präsentation</vt:lpstr>
      <vt:lpstr>Git-Kommandozeilenbefehle</vt:lpstr>
      <vt:lpstr>SVN Deltaspeicherung</vt:lpstr>
      <vt:lpstr>Git: Bi-direktionale Brücke zu SVN</vt:lpstr>
      <vt:lpstr>Weiterentwicklung von Git</vt:lpstr>
      <vt:lpstr>Git Authentifizierung</vt:lpstr>
      <vt:lpstr>Das Problem verteilter Dateizugriffe</vt:lpstr>
      <vt:lpstr>Das Problem verteilter Dateizugriffe</vt:lpstr>
      <vt:lpstr>Das Problem verteilter Dateizugriffe</vt:lpstr>
      <vt:lpstr>Das Problem verteilter Dateizugriffe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Bartsch, Marian</dc:creator>
  <cp:lastModifiedBy>Bartsch, Marian</cp:lastModifiedBy>
  <cp:revision>928</cp:revision>
  <cp:lastPrinted>2013-04-11T13:36:19Z</cp:lastPrinted>
  <dcterms:created xsi:type="dcterms:W3CDTF">2016-01-04T10:33:49Z</dcterms:created>
  <dcterms:modified xsi:type="dcterms:W3CDTF">2016-07-05T06:29:02Z</dcterms:modified>
</cp:coreProperties>
</file>