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259" r:id="rId2"/>
    <p:sldId id="265" r:id="rId3"/>
    <p:sldId id="381" r:id="rId4"/>
    <p:sldId id="348" r:id="rId5"/>
    <p:sldId id="330" r:id="rId6"/>
    <p:sldId id="329" r:id="rId7"/>
    <p:sldId id="382" r:id="rId8"/>
    <p:sldId id="383" r:id="rId9"/>
    <p:sldId id="384" r:id="rId10"/>
    <p:sldId id="385" r:id="rId11"/>
    <p:sldId id="376" r:id="rId12"/>
    <p:sldId id="305" r:id="rId13"/>
    <p:sldId id="379" r:id="rId14"/>
    <p:sldId id="364" r:id="rId15"/>
    <p:sldId id="356" r:id="rId16"/>
    <p:sldId id="349" r:id="rId17"/>
    <p:sldId id="380" r:id="rId18"/>
    <p:sldId id="363" r:id="rId19"/>
    <p:sldId id="374" r:id="rId20"/>
    <p:sldId id="377" r:id="rId21"/>
    <p:sldId id="310" r:id="rId22"/>
    <p:sldId id="311" r:id="rId23"/>
    <p:sldId id="320" r:id="rId24"/>
    <p:sldId id="321" r:id="rId25"/>
    <p:sldId id="322" r:id="rId26"/>
    <p:sldId id="323" r:id="rId27"/>
    <p:sldId id="324" r:id="rId28"/>
    <p:sldId id="378" r:id="rId29"/>
    <p:sldId id="372" r:id="rId30"/>
    <p:sldId id="373" r:id="rId31"/>
    <p:sldId id="371" r:id="rId32"/>
    <p:sldId id="370" r:id="rId33"/>
    <p:sldId id="369" r:id="rId34"/>
    <p:sldId id="368" r:id="rId35"/>
    <p:sldId id="388" r:id="rId36"/>
    <p:sldId id="367" r:id="rId37"/>
    <p:sldId id="366" r:id="rId38"/>
    <p:sldId id="337" r:id="rId39"/>
    <p:sldId id="334" r:id="rId40"/>
    <p:sldId id="335" r:id="rId41"/>
    <p:sldId id="387" r:id="rId42"/>
    <p:sldId id="336" r:id="rId43"/>
    <p:sldId id="386" r:id="rId44"/>
    <p:sldId id="338" r:id="rId45"/>
    <p:sldId id="339" r:id="rId46"/>
    <p:sldId id="350" r:id="rId47"/>
    <p:sldId id="351" r:id="rId48"/>
    <p:sldId id="352" r:id="rId49"/>
    <p:sldId id="353" r:id="rId50"/>
    <p:sldId id="355" r:id="rId51"/>
  </p:sldIdLst>
  <p:sldSz cx="9501188" cy="7021513"/>
  <p:notesSz cx="6724650" cy="9774238"/>
  <p:defaultTextStyle>
    <a:defPPr>
      <a:defRPr lang="en-US"/>
    </a:defPPr>
    <a:lvl1pPr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1pPr>
    <a:lvl2pPr marL="4572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2pPr>
    <a:lvl3pPr marL="9144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3pPr>
    <a:lvl4pPr marL="13716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4pPr>
    <a:lvl5pPr marL="18288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1903">
          <p15:clr>
            <a:srgbClr val="A4A3A4"/>
          </p15:clr>
        </p15:guide>
        <p15:guide id="3" orient="horz" pos="2904">
          <p15:clr>
            <a:srgbClr val="A4A3A4"/>
          </p15:clr>
        </p15:guide>
        <p15:guide id="4" orient="horz" pos="2011">
          <p15:clr>
            <a:srgbClr val="A4A3A4"/>
          </p15:clr>
        </p15:guide>
        <p15:guide id="5" orient="horz" pos="3012">
          <p15:clr>
            <a:srgbClr val="A4A3A4"/>
          </p15:clr>
        </p15:guide>
        <p15:guide id="6" orient="horz" pos="3903">
          <p15:clr>
            <a:srgbClr val="A4A3A4"/>
          </p15:clr>
        </p15:guide>
        <p15:guide id="7" orient="horz" pos="4010">
          <p15:clr>
            <a:srgbClr val="A4A3A4"/>
          </p15:clr>
        </p15:guide>
        <p15:guide id="8" orient="horz" pos="368">
          <p15:clr>
            <a:srgbClr val="A4A3A4"/>
          </p15:clr>
        </p15:guide>
        <p15:guide id="9" orient="horz" pos="792">
          <p15:clr>
            <a:srgbClr val="A4A3A4"/>
          </p15:clr>
        </p15:guide>
        <p15:guide id="10" orient="horz" pos="4422">
          <p15:clr>
            <a:srgbClr val="A4A3A4"/>
          </p15:clr>
        </p15:guide>
        <p15:guide id="11" orient="horz" pos="1049">
          <p15:clr>
            <a:srgbClr val="A4A3A4"/>
          </p15:clr>
        </p15:guide>
        <p15:guide id="12" orient="horz">
          <p15:clr>
            <a:srgbClr val="A4A3A4"/>
          </p15:clr>
        </p15:guide>
        <p15:guide id="13" orient="horz" pos="4230">
          <p15:clr>
            <a:srgbClr val="A4A3A4"/>
          </p15:clr>
        </p15:guide>
        <p15:guide id="14" pos="105">
          <p15:clr>
            <a:srgbClr val="A4A3A4"/>
          </p15:clr>
        </p15:guide>
        <p15:guide id="15" pos="1470">
          <p15:clr>
            <a:srgbClr val="A4A3A4"/>
          </p15:clr>
        </p15:guide>
        <p15:guide id="16" pos="1578">
          <p15:clr>
            <a:srgbClr val="A4A3A4"/>
          </p15:clr>
        </p15:guide>
        <p15:guide id="17" pos="2938">
          <p15:clr>
            <a:srgbClr val="A4A3A4"/>
          </p15:clr>
        </p15:guide>
        <p15:guide id="18" pos="3046">
          <p15:clr>
            <a:srgbClr val="A4A3A4"/>
          </p15:clr>
        </p15:guide>
        <p15:guide id="19" pos="4398">
          <p15:clr>
            <a:srgbClr val="A4A3A4"/>
          </p15:clr>
        </p15:guide>
        <p15:guide id="20" pos="4522">
          <p15:clr>
            <a:srgbClr val="A4A3A4"/>
          </p15:clr>
        </p15:guide>
        <p15:guide id="21" pos="5872">
          <p15:clr>
            <a:srgbClr val="A4A3A4"/>
          </p15:clr>
        </p15:guide>
        <p15:guide id="22">
          <p15:clr>
            <a:srgbClr val="A4A3A4"/>
          </p15:clr>
        </p15:guide>
        <p15:guide id="23" pos="59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.Bartsch" initials="M" lastIdx="1" clrIdx="0">
    <p:extLst>
      <p:ext uri="{19B8F6BF-5375-455C-9EA6-DF929625EA0E}">
        <p15:presenceInfo xmlns:p15="http://schemas.microsoft.com/office/powerpoint/2012/main" userId="M.Barts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5858"/>
    <a:srgbClr val="808080"/>
    <a:srgbClr val="AAAAAA"/>
    <a:srgbClr val="B4B4B4"/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3" autoAdjust="0"/>
    <p:restoredTop sz="59199" autoAdjust="0"/>
  </p:normalViewPr>
  <p:slideViewPr>
    <p:cSldViewPr snapToGrid="0">
      <p:cViewPr varScale="1">
        <p:scale>
          <a:sx n="48" d="100"/>
          <a:sy n="48" d="100"/>
        </p:scale>
        <p:origin x="2478" y="60"/>
      </p:cViewPr>
      <p:guideLst>
        <p:guide orient="horz" pos="486"/>
        <p:guide orient="horz" pos="1903"/>
        <p:guide orient="horz" pos="2904"/>
        <p:guide orient="horz" pos="2011"/>
        <p:guide orient="horz" pos="3012"/>
        <p:guide orient="horz" pos="3903"/>
        <p:guide orient="horz" pos="4010"/>
        <p:guide orient="horz" pos="368"/>
        <p:guide orient="horz" pos="792"/>
        <p:guide orient="horz" pos="4422"/>
        <p:guide orient="horz" pos="1049"/>
        <p:guide orient="horz"/>
        <p:guide orient="horz" pos="4230"/>
        <p:guide pos="105"/>
        <p:guide pos="1470"/>
        <p:guide pos="1578"/>
        <p:guide pos="2938"/>
        <p:guide pos="3046"/>
        <p:guide pos="4398"/>
        <p:guide pos="4522"/>
        <p:guide pos="5872"/>
        <p:guide/>
        <p:guide pos="5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550" y="-2340"/>
      </p:cViewPr>
      <p:guideLst>
        <p:guide orient="horz" pos="3079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07T17:36:27.60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46748C7B-1DB7-4696-927D-36E656E9CD44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8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95935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622" y="4642768"/>
            <a:ext cx="5006129" cy="439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269F4C00-FE88-4296-AE19-2C7D870243C7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671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baseline="0" dirty="0"/>
              <a:t>Einleitung: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Begrüßung, Vorstellung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Fragen während der Präsentation oder danach?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42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95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Fachbegriffen geklärt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Einarbeitung in Themenfeld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Was </a:t>
            </a:r>
            <a:r>
              <a:rPr lang="de-DE" sz="1600" b="1" baseline="0" dirty="0">
                <a:latin typeface="+mj-lt"/>
              </a:rPr>
              <a:t>VCS ist</a:t>
            </a:r>
            <a:r>
              <a:rPr lang="de-DE" sz="1600" b="1" dirty="0">
                <a:latin typeface="+mj-lt"/>
              </a:rPr>
              <a:t> - </a:t>
            </a:r>
            <a:r>
              <a:rPr lang="de-DE" sz="1600" b="1" baseline="0" dirty="0">
                <a:latin typeface="+mj-lt"/>
              </a:rPr>
              <a:t>bereits oberflächlich besprochen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Detail</a:t>
            </a:r>
            <a:r>
              <a:rPr lang="de-DE" sz="1600" b="1" dirty="0">
                <a:latin typeface="+mj-lt"/>
              </a:rPr>
              <a:t> jetzt</a:t>
            </a:r>
            <a:endParaRPr lang="de-DE" sz="1600" b="1" baseline="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Es gibt lokales, zentrales und verteiltes</a:t>
            </a:r>
            <a:r>
              <a:rPr lang="de-DE" sz="1600" b="1" baseline="0" dirty="0">
                <a:latin typeface="+mj-lt"/>
              </a:rPr>
              <a:t> Versionsverwaltungskonzept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zentral,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verteilt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Zeitgründen Beschränkung</a:t>
            </a:r>
            <a:r>
              <a:rPr lang="de-DE" sz="1600" b="1" baseline="0" dirty="0">
                <a:latin typeface="+mj-lt"/>
              </a:rPr>
              <a:t> zentral und verteilt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Begin zentralen Versionsverwaltung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Bei CVCS immer ein Server und unbestimmte Anzahl Clients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Repositories mit versionierten Dateien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Checkout überträgt Dateien in Working Directories.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     Working Directories auf Clients.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     Datei-Bearbeitung in Working Directories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de-DE" sz="1600" b="1" baseline="0" dirty="0">
                <a:latin typeface="+mj-lt"/>
              </a:rPr>
              <a:t>speichern, über Commit, neue Versionen in Repositories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Änderungen an Dateien von verschiedenen Computern möglich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verschiedene Plattformen möglich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Bearbeitung der selben Ressource gleiche Zeit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 err="1">
                <a:latin typeface="+mj-lt"/>
              </a:rPr>
              <a:t>Repositories</a:t>
            </a:r>
            <a:r>
              <a:rPr lang="de-DE" sz="1600" b="1" dirty="0">
                <a:latin typeface="+mj-lt"/>
              </a:rPr>
              <a:t>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Für Transaktionen Netzwerk notwendig</a:t>
            </a: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b="1" baseline="0" dirty="0">
                <a:latin typeface="+mj-lt"/>
              </a:rPr>
              <a:t>Wie Eingehens bereits erwähnt ist basiert SVN auf diesem Konzept.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Single Point </a:t>
            </a:r>
            <a:r>
              <a:rPr lang="de-DE" sz="1600" b="1" baseline="0" dirty="0" err="1">
                <a:latin typeface="+mj-lt"/>
              </a:rPr>
              <a:t>of</a:t>
            </a:r>
            <a:r>
              <a:rPr lang="de-DE" sz="1600" b="1" baseline="0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Failure</a:t>
            </a:r>
            <a:r>
              <a:rPr lang="de-DE" sz="1600" b="1" baseline="0" dirty="0">
                <a:latin typeface="+mj-lt"/>
              </a:rPr>
              <a:t> aufgrund einmalige Speicherung Repositories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Gleicher Grund System stark netzwerkabhängig. Kein Internet- bzw. Netzwerk kein VCS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b="1" baseline="0" dirty="0">
                <a:latin typeface="+mj-lt"/>
              </a:rPr>
              <a:t>Grundsätzlich keine Server</a:t>
            </a:r>
            <a:r>
              <a:rPr lang="de-DE" b="1" dirty="0">
                <a:latin typeface="+mj-lt"/>
              </a:rPr>
              <a:t> notwendig</a:t>
            </a:r>
            <a:r>
              <a:rPr lang="de-DE" b="1" baseline="0" dirty="0">
                <a:latin typeface="+mj-lt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>
                <a:latin typeface="+mj-lt"/>
              </a:rPr>
              <a:t>      DVCS nur mit Clients </a:t>
            </a:r>
            <a:r>
              <a:rPr lang="de-DE" b="1" dirty="0">
                <a:latin typeface="+mj-lt"/>
              </a:rPr>
              <a:t>möglich</a:t>
            </a:r>
            <a:endParaRPr lang="de-DE" b="1" baseline="0" dirty="0">
              <a:latin typeface="+mj-lt"/>
            </a:endParaRP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-DE" b="1" baseline="0" dirty="0">
                <a:latin typeface="+mj-lt"/>
              </a:rPr>
              <a:t>Server aber ratsam,</a:t>
            </a:r>
            <a:r>
              <a:rPr lang="de-DE" b="1" dirty="0">
                <a:latin typeface="+mj-lt"/>
              </a:rPr>
              <a:t> </a:t>
            </a:r>
            <a:r>
              <a:rPr lang="de-DE" b="1" baseline="0" dirty="0">
                <a:latin typeface="+mj-lt"/>
              </a:rPr>
              <a:t>macht Sinn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technisch möglich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j-lt"/>
              </a:rPr>
              <a:t>Repositories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 Anderer zu nutzen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j-lt"/>
              </a:rPr>
              <a:t>Repositories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 Verfügbarkeit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 err="1">
                <a:latin typeface="+mj-lt"/>
              </a:rPr>
              <a:t>Repositories</a:t>
            </a:r>
            <a:r>
              <a:rPr lang="de-DE" b="1" baseline="0" dirty="0">
                <a:latin typeface="+mj-lt"/>
              </a:rPr>
              <a:t> auf</a:t>
            </a:r>
            <a:r>
              <a:rPr lang="de-DE" b="1" dirty="0">
                <a:latin typeface="+mj-lt"/>
              </a:rPr>
              <a:t> </a:t>
            </a:r>
            <a:r>
              <a:rPr lang="de-DE" b="1" baseline="0" dirty="0">
                <a:latin typeface="+mj-lt"/>
              </a:rPr>
              <a:t>Server UND Clients gespeichert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>
                <a:latin typeface="+mj-lt"/>
              </a:rPr>
              <a:t>Annahme: auf dem Server aktuelle </a:t>
            </a:r>
            <a:r>
              <a:rPr lang="de-DE" b="1" baseline="0" dirty="0" err="1">
                <a:latin typeface="+mj-lt"/>
              </a:rPr>
              <a:t>Repositories</a:t>
            </a:r>
            <a:endParaRPr lang="de-DE" b="1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>
                <a:latin typeface="+mj-lt"/>
              </a:rPr>
              <a:t>Abgleich über entsprechende Operationen (z.B. Push oder Pull)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="1" baseline="0" dirty="0">
                <a:latin typeface="+mj-lt"/>
              </a:rPr>
              <a:t>„</a:t>
            </a:r>
            <a:r>
              <a:rPr lang="de-DE" b="1" baseline="0" dirty="0" err="1">
                <a:latin typeface="+mj-lt"/>
              </a:rPr>
              <a:t>clone</a:t>
            </a:r>
            <a:r>
              <a:rPr lang="de-DE" b="1" baseline="0" dirty="0">
                <a:latin typeface="+mj-lt"/>
              </a:rPr>
              <a:t>“ die Repositories vom Server auf Client wo </a:t>
            </a:r>
            <a:r>
              <a:rPr lang="de-DE" b="1" baseline="0" dirty="0" err="1">
                <a:latin typeface="+mj-lt"/>
              </a:rPr>
              <a:t>Repositories</a:t>
            </a:r>
            <a:r>
              <a:rPr lang="de-DE" b="1" baseline="0" dirty="0">
                <a:latin typeface="+mj-lt"/>
              </a:rPr>
              <a:t> nicht sind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="1" baseline="0" dirty="0" err="1">
                <a:latin typeface="+mj-lt"/>
              </a:rPr>
              <a:t>Checkout</a:t>
            </a:r>
            <a:r>
              <a:rPr lang="de-DE" b="1" baseline="0" dirty="0">
                <a:latin typeface="+mj-lt"/>
              </a:rPr>
              <a:t> übertragen zu bearbeitende Dateien in Working Directories.  Working </a:t>
            </a:r>
            <a:r>
              <a:rPr lang="de-DE" b="1" baseline="0" dirty="0" err="1">
                <a:latin typeface="+mj-lt"/>
              </a:rPr>
              <a:t>Directories</a:t>
            </a:r>
            <a:r>
              <a:rPr lang="de-DE" b="1" baseline="0" dirty="0">
                <a:latin typeface="+mj-lt"/>
              </a:rPr>
              <a:t> auf Clients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b="1" dirty="0">
                <a:latin typeface="+mj-lt"/>
              </a:rPr>
              <a:t>Bearbeitung </a:t>
            </a:r>
            <a:r>
              <a:rPr lang="de-DE" b="1" baseline="0" dirty="0">
                <a:latin typeface="+mj-lt"/>
              </a:rPr>
              <a:t>Dateien innerhalb Working </a:t>
            </a:r>
            <a:r>
              <a:rPr lang="de-DE" b="1" baseline="0" dirty="0" err="1">
                <a:latin typeface="+mj-lt"/>
              </a:rPr>
              <a:t>Directories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="1" baseline="0" dirty="0">
                <a:latin typeface="+mj-lt"/>
              </a:rPr>
              <a:t>Commit erzeugt neue Versionen der Dateien in lokalen </a:t>
            </a:r>
            <a:r>
              <a:rPr lang="de-DE" b="1" baseline="0" dirty="0" err="1">
                <a:latin typeface="+mj-lt"/>
              </a:rPr>
              <a:t>Repositories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="1" baseline="0" dirty="0">
                <a:latin typeface="+mj-lt"/>
              </a:rPr>
              <a:t>Push Abgleich lokale Repositories mit Server oder anderen Clients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endParaRPr lang="de-DE" b="1" baseline="0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endParaRPr lang="de-DE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200" b="1" i="0" kern="1200" dirty="0">
              <a:solidFill>
                <a:schemeClr val="tx1"/>
              </a:solidFill>
              <a:effectLst/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Der Kern unserer Arbeit und das mit SVN zu vergleichende System Git ist ein solches verteiltes Versionskontrollsystem.</a:t>
            </a:r>
          </a:p>
          <a:p>
            <a:pPr marL="0" indent="0">
              <a:buFontTx/>
              <a:buNone/>
            </a:pPr>
            <a:endParaRPr lang="de-DE" sz="1600" b="1" i="0" kern="1200" baseline="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Neben Konzept </a:t>
            </a:r>
            <a:r>
              <a:rPr lang="de-DE" sz="1600" b="1" dirty="0">
                <a:latin typeface="+mj-lt"/>
              </a:rPr>
              <a:t>von </a:t>
            </a:r>
            <a:r>
              <a:rPr lang="de-DE" sz="1600" b="1" baseline="0" dirty="0">
                <a:latin typeface="+mj-lt"/>
              </a:rPr>
              <a:t>SVN und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unterscheidet die beiden Systeme noch etwas Grundlegendes</a:t>
            </a: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Der Arbeitsprozess wenn man mit den System arbeitet</a:t>
            </a: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Links Arbeitsprozess SVN,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>
                <a:latin typeface="+mj-lt"/>
              </a:rPr>
              <a:t>rechts </a:t>
            </a:r>
            <a:r>
              <a:rPr lang="de-DE" sz="1600" b="1" baseline="0" dirty="0" err="1">
                <a:latin typeface="+mj-lt"/>
              </a:rPr>
              <a:t>Git</a:t>
            </a:r>
            <a:endParaRPr lang="de-DE" sz="1600" b="1" baseline="0" dirty="0"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Beschreibung der Prozesse…</a:t>
            </a:r>
          </a:p>
          <a:p>
            <a:pPr marL="0" indent="0">
              <a:buFontTx/>
              <a:buNone/>
            </a:pPr>
            <a:endParaRPr lang="de-DE" sz="1600" b="1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Sobald keine Fragen zu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theoretischem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Hintergrund Übergabe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an Christian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latin typeface="+mj-lt"/>
              </a:rPr>
              <a:t>-&gt; </a:t>
            </a:r>
            <a:r>
              <a:rPr lang="de-DE" sz="1600" b="1" i="0" kern="1200" baseline="0" dirty="0" err="1">
                <a:solidFill>
                  <a:schemeClr val="tx1"/>
                </a:solidFill>
                <a:effectLst/>
                <a:latin typeface="+mj-lt"/>
              </a:rPr>
              <a:t>Git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 in der Praxis</a:t>
            </a:r>
            <a:endParaRPr lang="de-DE" sz="1600" b="1" i="0" kern="1200" dirty="0">
              <a:solidFill>
                <a:schemeClr val="tx1"/>
              </a:solidFill>
              <a:effectLst/>
              <a:latin typeface="+mj-lt"/>
            </a:endParaRPr>
          </a:p>
          <a:p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2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96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351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49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235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178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Nur die wichtigsten Aspekte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Server liegt einmalig in der Cloud (Bsp. Von uns)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Dort alle älteren Versionen der verwalteten Daten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Server nicht erreichbar (Grund egal)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Kein Problem bei </a:t>
            </a:r>
            <a:r>
              <a:rPr lang="de-DE" sz="1600" b="1" dirty="0" err="1">
                <a:latin typeface="+mj-lt"/>
              </a:rPr>
              <a:t>Git</a:t>
            </a:r>
            <a:endParaRPr lang="de-DE" sz="1600" b="1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Das führt mich zum nächsten 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400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Nicht nur Serverausfall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Kein Netz = kein VCS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Vom Netzwerk</a:t>
            </a:r>
            <a:r>
              <a:rPr lang="de-DE" sz="1600" b="1" baseline="0" dirty="0">
                <a:latin typeface="+mj-lt"/>
              </a:rPr>
              <a:t> trennen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Voraussetzung etwas ist modifiziert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Commit bei SVN</a:t>
            </a:r>
            <a:r>
              <a:rPr lang="de-DE" sz="1600" b="1" baseline="0" dirty="0">
                <a:latin typeface="+mj-lt"/>
              </a:rPr>
              <a:t> durchführen -&gt; Wird nicht funktionieren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Commit bei Git durchführen -&gt; Kein Problem!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Operationen SVN nicht nur netzabhängig</a:t>
            </a:r>
            <a:r>
              <a:rPr lang="de-DE" sz="1600" b="1" baseline="0" dirty="0">
                <a:latin typeface="+mj-lt"/>
              </a:rPr>
              <a:t>, sondern deutlich langsamer</a:t>
            </a:r>
            <a:r>
              <a:rPr lang="de-DE" sz="1600" b="1" dirty="0">
                <a:latin typeface="+mj-lt"/>
              </a:rPr>
              <a:t> da über Netzwerk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Video lokal</a:t>
            </a:r>
            <a:r>
              <a:rPr lang="de-DE" sz="1600" b="1" baseline="0" dirty="0">
                <a:latin typeface="+mj-lt"/>
              </a:rPr>
              <a:t> vom Desktop in das Git und in das SVN Verzeichnis ziehen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Beide Videos </a:t>
            </a:r>
            <a:r>
              <a:rPr lang="de-DE" sz="1600" b="1" baseline="0" dirty="0" err="1">
                <a:latin typeface="+mj-lt"/>
              </a:rPr>
              <a:t>Comitten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überträgt beim Commit die Daten auf den Server -&gt; Das dauert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Daten liegen einmalig auf Server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Irreparable Schäden am Server heißt Datenverlust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Bsp. Datenbank vollgelaufen, DB zerschossen, auf letztes Backup zurück, alt!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Bei </a:t>
            </a:r>
            <a:r>
              <a:rPr lang="de-DE" sz="1600" b="1" dirty="0" err="1">
                <a:latin typeface="+mj-lt"/>
              </a:rPr>
              <a:t>Git</a:t>
            </a:r>
            <a:r>
              <a:rPr lang="de-DE" sz="1600" b="1" dirty="0">
                <a:latin typeface="+mj-lt"/>
              </a:rPr>
              <a:t> nicht schlimm</a:t>
            </a:r>
            <a:r>
              <a:rPr lang="de-DE" sz="1600" b="1" baseline="0" dirty="0">
                <a:latin typeface="+mj-lt"/>
              </a:rPr>
              <a:t>, da redundante </a:t>
            </a:r>
            <a:r>
              <a:rPr lang="de-DE" sz="1600" b="1" baseline="0" dirty="0" err="1">
                <a:latin typeface="+mj-lt"/>
              </a:rPr>
              <a:t>Repos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Versionsstände in anderen </a:t>
            </a:r>
            <a:r>
              <a:rPr lang="de-DE" sz="1600" b="1" baseline="0" dirty="0" err="1">
                <a:latin typeface="+mj-lt"/>
              </a:rPr>
              <a:t>Repositories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>
                <a:latin typeface="+mj-lt"/>
              </a:rPr>
              <a:t>noch verfügbar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SVNSeminar2 ist nur </a:t>
            </a:r>
            <a:r>
              <a:rPr lang="de-DE" sz="1600" b="1" dirty="0" err="1">
                <a:latin typeface="+mj-lt"/>
              </a:rPr>
              <a:t>Branch</a:t>
            </a:r>
            <a:r>
              <a:rPr lang="de-DE" sz="1600" b="1" dirty="0">
                <a:latin typeface="+mj-lt"/>
              </a:rPr>
              <a:t> ausgecheckt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Repository vom SVN Server löschen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WD </a:t>
            </a:r>
            <a:r>
              <a:rPr lang="de-DE" sz="1600" b="1" baseline="0" dirty="0" err="1">
                <a:latin typeface="+mj-lt"/>
              </a:rPr>
              <a:t>Branch</a:t>
            </a:r>
            <a:r>
              <a:rPr lang="de-DE" sz="1600" b="1" baseline="0" dirty="0">
                <a:latin typeface="+mj-lt"/>
              </a:rPr>
              <a:t>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Änderung Link von style.css auf style_neu.css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Style neu ist noch nicht fertig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Änderung des Texts auf „Ich bin ein neuer Text!“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Commit des Dokuments unter SVN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Add –</a:t>
            </a:r>
            <a:r>
              <a:rPr lang="de-DE" sz="1600" b="1" dirty="0" err="1">
                <a:latin typeface="+mj-lt"/>
              </a:rPr>
              <a:t>patch</a:t>
            </a:r>
            <a:r>
              <a:rPr lang="de-DE" sz="1600" b="1" dirty="0">
                <a:latin typeface="+mj-lt"/>
              </a:rPr>
              <a:t> des Dokuments auf </a:t>
            </a:r>
            <a:r>
              <a:rPr lang="de-DE" sz="1600" b="1" dirty="0" err="1">
                <a:latin typeface="+mj-lt"/>
              </a:rPr>
              <a:t>Git</a:t>
            </a: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Siehe nächste Folie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</a:t>
            </a:r>
            <a:r>
              <a:rPr lang="de-DE" baseline="0" dirty="0"/>
              <a:t> aus Zeitgründen nicht überall drauf eingehen</a:t>
            </a:r>
          </a:p>
          <a:p>
            <a:r>
              <a:rPr lang="de-DE" baseline="0" dirty="0"/>
              <a:t>Soviel sei gesagt…</a:t>
            </a:r>
          </a:p>
          <a:p>
            <a:endParaRPr lang="de-DE" baseline="0" dirty="0"/>
          </a:p>
          <a:p>
            <a:r>
              <a:rPr lang="de-DE" dirty="0"/>
              <a:t>https://www.elegosoft.com/files/Downloads/Publications/artikel_Git-vs-Subversion.pdf</a:t>
            </a:r>
          </a:p>
          <a:p>
            <a:r>
              <a:rPr lang="de-DE" dirty="0"/>
              <a:t>http://markgoldenstein.com/git-warum-ich-nur-noch-ungern-subversion-nutze/</a:t>
            </a:r>
          </a:p>
          <a:p>
            <a:r>
              <a:rPr lang="de-DE" dirty="0"/>
              <a:t>http://svnbook.red-bean.com/en/1.7/svn-book.html#svn.branchmerge.advanced.moves</a:t>
            </a:r>
          </a:p>
          <a:p>
            <a:r>
              <a:rPr lang="de-DE" dirty="0"/>
              <a:t>https://git.wiki.kernel.org/index.php/GitSvnComparison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834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Der Unterschied: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hält nur die aktuellen Versionen der Dateien im WD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Git hält alle Versionen lokal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Anschauen</a:t>
            </a:r>
            <a:r>
              <a:rPr lang="de-DE" sz="1600" b="1" baseline="0" dirty="0">
                <a:latin typeface="+mj-lt"/>
              </a:rPr>
              <a:t> der lokalen </a:t>
            </a:r>
            <a:r>
              <a:rPr lang="de-DE" sz="1600" b="1" baseline="0" dirty="0" err="1">
                <a:latin typeface="+mj-lt"/>
              </a:rPr>
              <a:t>DB‘s</a:t>
            </a:r>
            <a:r>
              <a:rPr lang="de-DE" sz="1600" b="1" baseline="0" dirty="0">
                <a:latin typeface="+mj-lt"/>
              </a:rPr>
              <a:t> -&gt; Git hat Repository, SVN hat Working </a:t>
            </a:r>
            <a:r>
              <a:rPr lang="de-DE" sz="1600" b="1" baseline="0" dirty="0" err="1">
                <a:latin typeface="+mj-lt"/>
              </a:rPr>
              <a:t>Copy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Obwohl die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Repositories</a:t>
            </a:r>
            <a:r>
              <a:rPr lang="de-DE" sz="1600" b="1" baseline="0" dirty="0">
                <a:latin typeface="+mj-lt"/>
              </a:rPr>
              <a:t> an sich kleiner sind, liegen diese bei SVN schlicht nicht auf dem Computer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bietet bereits viele Vorteile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Für geringe Einschränkungen bietet </a:t>
            </a:r>
            <a:r>
              <a:rPr lang="de-DE" b="1" baseline="0" dirty="0" err="1"/>
              <a:t>Git</a:t>
            </a:r>
            <a:r>
              <a:rPr lang="de-DE" b="1" baseline="0" dirty="0"/>
              <a:t> mehr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Repository Integration von </a:t>
            </a:r>
            <a:r>
              <a:rPr lang="de-DE" b="1" baseline="0" dirty="0" err="1"/>
              <a:t>Git</a:t>
            </a:r>
            <a:endParaRPr lang="de-DE" b="1" baseline="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Anwender sollten ernsthaft nachdenken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9545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42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Vor</a:t>
            </a:r>
            <a:r>
              <a:rPr lang="de-DE" sz="1600" b="1" baseline="0" dirty="0">
                <a:latin typeface="+mj-lt"/>
              </a:rPr>
              <a:t> Thematik Details -&gt; </a:t>
            </a:r>
            <a:r>
              <a:rPr lang="de-DE" sz="1600" b="1" dirty="0">
                <a:latin typeface="+mj-lt"/>
              </a:rPr>
              <a:t>Klärung warum</a:t>
            </a:r>
            <a:r>
              <a:rPr lang="de-DE" sz="1600" b="1" baseline="0" dirty="0">
                <a:latin typeface="+mj-lt"/>
              </a:rPr>
              <a:t> und was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Zunächst warum?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Später Vor-</a:t>
            </a:r>
            <a:r>
              <a:rPr lang="de-DE" sz="1600" b="1" baseline="0" dirty="0">
                <a:latin typeface="+mj-lt"/>
              </a:rPr>
              <a:t> und Nachteile genauer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Eindruck </a:t>
            </a:r>
            <a:r>
              <a:rPr lang="de-DE" sz="1600" b="1" baseline="0" dirty="0">
                <a:latin typeface="+mj-lt"/>
              </a:rPr>
              <a:t>Leistung einer Versionsverwaltung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Bild bekannt? Jeder kennt das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Struktur</a:t>
            </a:r>
            <a:r>
              <a:rPr lang="de-DE" sz="1600" b="1" baseline="0" dirty="0">
                <a:latin typeface="+mj-lt"/>
              </a:rPr>
              <a:t> Erarbeitung einer Haus, Bachelor-, Master oder Doktorarbeit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Vermutlich ging das auch alles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Überrascht trotz Seminar Versionsverwaltung gemacht</a:t>
            </a:r>
            <a:endParaRPr lang="de-DE" sz="1600" b="1" dirty="0">
              <a:latin typeface="+mj-lt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3937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083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Datei wird nur einmal gespeichert.</a:t>
            </a:r>
          </a:p>
          <a:p>
            <a:r>
              <a:rPr lang="de-DE" baseline="0" dirty="0"/>
              <a:t>Aufbauend auf der Datei werden die Änderungen an dieser Datei als Version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5772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Version ist ein Snapshot des aktuellen Zustands sämtlicher Dateien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unveränderte Dateien nur Verknüpfung zu der vorherigen Version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2021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659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029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1780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31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Struktur mit Versionsverwaltungssystem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Alle älteren Versionen vorhanden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Deutlich übersichtlicher, besser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dirty="0">
                <a:latin typeface="+mj-lt"/>
              </a:rPr>
              <a:t>Was</a:t>
            </a:r>
            <a:r>
              <a:rPr lang="de-DE" sz="1600" b="1" baseline="0" dirty="0">
                <a:latin typeface="+mj-lt"/>
              </a:rPr>
              <a:t> ist eine Versionsverwaltung?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dirty="0">
                <a:latin typeface="+mj-lt"/>
              </a:rPr>
              <a:t>Verfolgt,</a:t>
            </a:r>
            <a:r>
              <a:rPr lang="de-DE" sz="1600" b="1" baseline="0" dirty="0">
                <a:latin typeface="+mj-lt"/>
              </a:rPr>
              <a:t> verwaltet und versioniert Dateien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Werdegang einer Datei zurückverfolgen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auf ältere Dateien zurückkehren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Moderne Versionsverwaltungen ermöglichen kooperatives Arbeiten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sz="1600" b="1" baseline="0" dirty="0">
                <a:latin typeface="+mj-lt"/>
              </a:rPr>
              <a:t>	-&gt; </a:t>
            </a:r>
            <a:r>
              <a:rPr lang="de-DE" sz="1600" b="1" baseline="0" dirty="0" err="1">
                <a:latin typeface="+mj-lt"/>
              </a:rPr>
              <a:t>selbes</a:t>
            </a:r>
            <a:r>
              <a:rPr lang="de-DE" sz="1600" b="1" baseline="0" dirty="0">
                <a:latin typeface="+mj-lt"/>
              </a:rPr>
              <a:t> Dokument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sz="1600" b="1" baseline="0" dirty="0">
                <a:latin typeface="+mj-lt"/>
              </a:rPr>
              <a:t>	-&gt; zur gleichen Zeit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sz="1600" b="1" baseline="0" dirty="0">
                <a:latin typeface="+mj-lt"/>
              </a:rPr>
              <a:t>Kontext Versionsverwaltung existieren Fachbegriffe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sz="1600" b="1" baseline="0" dirty="0">
                <a:latin typeface="+mj-lt"/>
              </a:rPr>
              <a:t>Definition Übergabe Christian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27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04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8011183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174628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176213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23"/>
          </p:nvPr>
        </p:nvSpPr>
        <p:spPr>
          <a:xfrm>
            <a:off x="48355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24"/>
          </p:nvPr>
        </p:nvSpPr>
        <p:spPr>
          <a:xfrm>
            <a:off x="4835527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25"/>
          </p:nvPr>
        </p:nvSpPr>
        <p:spPr>
          <a:xfrm>
            <a:off x="483552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7165975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7164388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71659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8"/>
          </p:nvPr>
        </p:nvSpPr>
        <p:spPr>
          <a:xfrm>
            <a:off x="2506663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7"/>
          </p:nvPr>
        </p:nvSpPr>
        <p:spPr>
          <a:xfrm>
            <a:off x="2505075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buSzPct val="50000"/>
              <a:buFont typeface="Symbol" panose="05050102010706020507" pitchFamily="18" charset="2"/>
              <a:buNone/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3970585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0668338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250507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6" y="3192734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2505075" y="160326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50825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7" y="3146162"/>
            <a:ext cx="4486275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4835525" y="1556829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4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6502295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30"/>
          </p:nvPr>
        </p:nvSpPr>
        <p:spPr>
          <a:xfrm>
            <a:off x="4833938" y="1601838"/>
            <a:ext cx="4487862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31"/>
          </p:nvPr>
        </p:nvSpPr>
        <p:spPr>
          <a:xfrm>
            <a:off x="176213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6213" y="1603265"/>
            <a:ext cx="4487862" cy="3006898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825620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71659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34"/>
          </p:nvPr>
        </p:nvSpPr>
        <p:spPr>
          <a:xfrm>
            <a:off x="7162800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6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33"/>
          </p:nvPr>
        </p:nvSpPr>
        <p:spPr>
          <a:xfrm>
            <a:off x="48355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6"/>
          </p:nvPr>
        </p:nvSpPr>
        <p:spPr>
          <a:xfrm>
            <a:off x="25050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32"/>
          </p:nvPr>
        </p:nvSpPr>
        <p:spPr>
          <a:xfrm>
            <a:off x="250507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7"/>
          </p:nvPr>
        </p:nvSpPr>
        <p:spPr>
          <a:xfrm>
            <a:off x="17462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3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5981686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176215" y="1601837"/>
            <a:ext cx="9145587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2347036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500793" y="779019"/>
            <a:ext cx="682307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154685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2104550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75489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5"/>
          <p:cNvSpPr>
            <a:spLocks noChangeArrowheads="1"/>
          </p:cNvSpPr>
          <p:nvPr userDrawn="1"/>
        </p:nvSpPr>
        <p:spPr bwMode="auto">
          <a:xfrm>
            <a:off x="0" y="585820"/>
            <a:ext cx="9501188" cy="6435693"/>
          </a:xfrm>
          <a:prstGeom prst="rect">
            <a:avLst/>
          </a:prstGeom>
          <a:solidFill>
            <a:schemeClr val="tx2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2000"/>
              </a:lnSpc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solidFill>
                  <a:schemeClr val="bg1"/>
                </a:solidFill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8550915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1310851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9800861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7162800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35525" y="478050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5" y="4778807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7162800" y="3192734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716597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7042864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5"/>
          <p:cNvSpPr>
            <a:spLocks noChangeArrowheads="1"/>
          </p:cNvSpPr>
          <p:nvPr userDrawn="1"/>
        </p:nvSpPr>
        <p:spPr bwMode="auto">
          <a:xfrm>
            <a:off x="2505075" y="6438901"/>
            <a:ext cx="6998494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5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lvl="0"/>
            <a:endParaRPr lang="de-DE"/>
          </a:p>
        </p:txBody>
      </p:sp>
      <p:sp>
        <p:nvSpPr>
          <p:cNvPr id="55381" name="Rectangle 85"/>
          <p:cNvSpPr>
            <a:spLocks noChangeArrowheads="1"/>
          </p:cNvSpPr>
          <p:nvPr/>
        </p:nvSpPr>
        <p:spPr bwMode="auto">
          <a:xfrm>
            <a:off x="2381" y="1"/>
            <a:ext cx="9498807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35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899048" y="6686684"/>
            <a:ext cx="434101" cy="1750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/>
                </a:solidFill>
                <a:latin typeface="Rotis SemiSans" pitchFamily="34" charset="0"/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2381" y="0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8"/>
          <p:cNvCxnSpPr/>
          <p:nvPr/>
        </p:nvCxnSpPr>
        <p:spPr bwMode="auto">
          <a:xfrm>
            <a:off x="9496425" y="-1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 flipH="1">
            <a:off x="1" y="7017543"/>
            <a:ext cx="9501187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91"/>
          <p:cNvSpPr txBox="1">
            <a:spLocks noChangeArrowheads="1"/>
          </p:cNvSpPr>
          <p:nvPr userDrawn="1"/>
        </p:nvSpPr>
        <p:spPr bwMode="auto">
          <a:xfrm>
            <a:off x="2505075" y="-12337"/>
            <a:ext cx="68167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Versionsverwaltung mit Git</a:t>
            </a:r>
          </a:p>
        </p:txBody>
      </p:sp>
      <p:sp>
        <p:nvSpPr>
          <p:cNvPr id="14" name="Rectangle 85"/>
          <p:cNvSpPr>
            <a:spLocks noChangeArrowheads="1"/>
          </p:cNvSpPr>
          <p:nvPr userDrawn="1"/>
        </p:nvSpPr>
        <p:spPr bwMode="auto">
          <a:xfrm>
            <a:off x="11007" y="6438902"/>
            <a:ext cx="2460327" cy="5826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68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" y="3950"/>
            <a:ext cx="635794" cy="565151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129743" y="6497877"/>
            <a:ext cx="22621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1" dirty="0">
                <a:latin typeface="Calibri" panose="020F0502020204030204" pitchFamily="34" charset="0"/>
              </a:rPr>
              <a:t>Christian Nuetsa </a:t>
            </a:r>
            <a:r>
              <a:rPr lang="de-DE" sz="1000" b="1" dirty="0" err="1">
                <a:latin typeface="Calibri" panose="020F0502020204030204" pitchFamily="34" charset="0"/>
              </a:rPr>
              <a:t>Tayou</a:t>
            </a:r>
            <a:r>
              <a:rPr lang="de-DE" sz="1000" b="1" dirty="0">
                <a:latin typeface="Calibri" panose="020F0502020204030204" pitchFamily="34" charset="0"/>
              </a:rPr>
              <a:t> II, Marian Bartsch Fernuni Hagen, Seminar 1915 / 19915 Präsenztag 18. Juni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71" r:id="rId3"/>
    <p:sldLayoutId id="2147483672" r:id="rId4"/>
    <p:sldLayoutId id="2147483674" r:id="rId5"/>
    <p:sldLayoutId id="2147483673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/>
  <p:hf hdr="0" ftr="0" dt="0"/>
  <p:txStyles>
    <p:titleStyle>
      <a:lvl1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2pPr>
      <a:lvl3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3pPr>
      <a:lvl4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4pPr>
      <a:lvl5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5pPr>
      <a:lvl6pPr marL="4572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6pPr>
      <a:lvl7pPr marL="9144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7pPr>
      <a:lvl8pPr marL="13716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8pPr>
      <a:lvl9pPr marL="18288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9pPr>
    </p:titleStyle>
    <p:bodyStyle>
      <a:lvl1pPr algn="l" defTabSz="949325" rtl="0" eaLnBrk="1" fontAlgn="base" hangingPunct="1">
        <a:lnSpc>
          <a:spcPts val="1388"/>
        </a:lnSpc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n-lt"/>
          <a:ea typeface="+mn-ea"/>
          <a:cs typeface="+mn-cs"/>
        </a:defRPr>
      </a:lvl1pPr>
      <a:lvl2pPr marL="496888" indent="-163513" algn="l" defTabSz="949325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bg1"/>
          </a:solidFill>
          <a:latin typeface="+mn-lt"/>
        </a:defRPr>
      </a:lvl2pPr>
      <a:lvl3pPr marL="827088" indent="-16351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3pPr>
      <a:lvl4pPr marL="1177925" indent="-18256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4pPr>
      <a:lvl5pPr marL="15081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5pPr>
      <a:lvl6pPr marL="19653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6pPr>
      <a:lvl7pPr marL="24225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7pPr>
      <a:lvl8pPr marL="28797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8pPr>
      <a:lvl9pPr marL="33369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allin/git-project-seminar.gi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git-project-seminar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../seminarsv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git-project-seminar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hyperlink" Target="../../Desktop/Seminar" TargetMode="External"/><Relationship Id="rId4" Type="http://schemas.openxmlformats.org/officeDocument/2006/relationships/hyperlink" Target="../seminarsvn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assembla.com/spaces/seminarsvn2/subversion/sourc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hyperlink" Target="../../Document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git-project-seminar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../seminarsv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../../Document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pub/software/scm/git/docs/howto/maintain-git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e.gitready.com/beginner/2009/03/02/where-to-find-the-git-community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Versionsverwaltung mit 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Seminarvortrag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41318" y="6198172"/>
            <a:ext cx="1500411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Quelle: www.git-scm.com</a:t>
            </a:r>
          </a:p>
        </p:txBody>
      </p:sp>
      <p:pic>
        <p:nvPicPr>
          <p:cNvPr id="1032" name="Picture 8" descr="https://git-scm.com/images/branching-illustration@2x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r="2131"/>
          <a:stretch>
            <a:fillRect/>
          </a:stretch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644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Fetch</a:t>
            </a: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Push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 Request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3" y="3489180"/>
            <a:ext cx="6070600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28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8833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Server +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Repositories mit versionierten Dateien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Checkout in Working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Commit in Repositories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008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bgerundetes Rechteck 45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cxnSp>
        <p:nvCxnSpPr>
          <p:cNvPr id="84" name="Gewinkelte Verbindung 11"/>
          <p:cNvCxnSpPr/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Abgerundetes Rechteck 8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87" name="Abgerundetes Rechteck 8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88" name="Abgerundetes Rechteck 8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sp>
        <p:nvSpPr>
          <p:cNvPr id="89" name="Abgerundetes Rechteck 88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90" name="Abgerundetes Rechteck 89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91" name="Abgerundetes Rechteck 90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</p:spTree>
    <p:extLst>
      <p:ext uri="{BB962C8B-B14F-4D97-AF65-F5344CB8AC3E}">
        <p14:creationId xmlns:p14="http://schemas.microsoft.com/office/powerpoint/2010/main" val="1049703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/>
      <p:bldP spid="28" grpId="0"/>
      <p:bldP spid="29" grpId="0"/>
      <p:bldP spid="31" grpId="0" animBg="1"/>
      <p:bldP spid="46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Repository liegt nur auf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Netzwerkabhängige Transaktionen (Bspw. </a:t>
            </a:r>
            <a:r>
              <a:rPr lang="de-DE" dirty="0" err="1"/>
              <a:t>Checkout</a:t>
            </a:r>
            <a:r>
              <a:rPr lang="de-DE" dirty="0"/>
              <a:t>, Commit)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44" name="Rechteck 43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48" name="Gewinkelte Verbindung 11"/>
          <p:cNvCxnSpPr>
            <a:stCxn id="52" idx="2"/>
            <a:endCxn id="71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13"/>
          <p:cNvCxnSpPr>
            <a:stCxn id="52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bgerundetes Rechteck 49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2" name="Abgerundetes Rechteck 61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3" name="Abgerundetes Rechteck 62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4" name="Abgerundetes Rechteck 63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70" name="Abgerundetes Rechteck 69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71" name="Abgerundetes Rechteck 70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72" name="Abgerundetes Rechteck 71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73" name="Gewinkelte Verbindung 38"/>
          <p:cNvCxnSpPr>
            <a:stCxn id="50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Gewinkelte Verbindung 39"/>
          <p:cNvCxnSpPr>
            <a:stCxn id="50" idx="2"/>
            <a:endCxn id="70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winkelte Verbindung 40"/>
          <p:cNvCxnSpPr>
            <a:stCxn id="51" idx="2"/>
            <a:endCxn id="72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winkelte Verbindung 41"/>
          <p:cNvCxnSpPr>
            <a:stCxn id="51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feld 76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78" name="Abgerundetes Rechteck 77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79" name="Abgerundetes Rechteck 78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80" name="Abgerundetes Rechteck 79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47194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12" name="Gewinkelte Verbindung 11"/>
          <p:cNvCxnSpPr>
            <a:stCxn id="17" idx="2"/>
            <a:endCxn id="37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winkelte Verbindung 13"/>
          <p:cNvCxnSpPr>
            <a:stCxn id="17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  <a:endCxn id="36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  <a:endCxn id="38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747205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pPr marL="261938" lvl="0" indent="-261938">
              <a:buFont typeface="Calibri" panose="020F0502020204030204" pitchFamily="34" charset="0"/>
              <a:buChar char="›"/>
            </a:pPr>
            <a:endParaRPr lang="de-DE" dirty="0"/>
          </a:p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dirty="0">
                <a:solidFill>
                  <a:srgbClr val="1F2328"/>
                </a:solidFill>
              </a:rPr>
              <a:t>Problematik: </a:t>
            </a:r>
          </a:p>
          <a:p>
            <a:pPr marL="261938" lvl="0"/>
            <a:r>
              <a:rPr lang="de-DE" b="1" dirty="0">
                <a:solidFill>
                  <a:srgbClr val="1F2328"/>
                </a:solidFill>
              </a:rPr>
              <a:t>Single Point </a:t>
            </a:r>
            <a:r>
              <a:rPr lang="de-DE" b="1" dirty="0" err="1">
                <a:solidFill>
                  <a:srgbClr val="1F2328"/>
                </a:solidFill>
              </a:rPr>
              <a:t>of</a:t>
            </a:r>
            <a:r>
              <a:rPr lang="de-DE" b="1" dirty="0">
                <a:solidFill>
                  <a:srgbClr val="1F2328"/>
                </a:solidFill>
              </a:rPr>
              <a:t> </a:t>
            </a:r>
            <a:r>
              <a:rPr lang="de-DE" b="1" dirty="0" err="1">
                <a:solidFill>
                  <a:srgbClr val="1F2328"/>
                </a:solidFill>
              </a:rPr>
              <a:t>Failure</a:t>
            </a:r>
            <a:r>
              <a:rPr lang="de-DE" dirty="0"/>
              <a:t>, </a:t>
            </a:r>
            <a:r>
              <a:rPr lang="de-DE" b="1" dirty="0"/>
              <a:t>Netzwerkabhängigkeit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" name="Multiplizieren 1"/>
          <p:cNvSpPr/>
          <p:nvPr/>
        </p:nvSpPr>
        <p:spPr bwMode="auto">
          <a:xfrm>
            <a:off x="3798437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3" name="Multiplizieren 42"/>
          <p:cNvSpPr/>
          <p:nvPr/>
        </p:nvSpPr>
        <p:spPr bwMode="auto">
          <a:xfrm>
            <a:off x="539480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4" name="Multiplizieren 43"/>
          <p:cNvSpPr/>
          <p:nvPr/>
        </p:nvSpPr>
        <p:spPr bwMode="auto">
          <a:xfrm>
            <a:off x="692845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27" name="Rechteck 2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28" name="Gewinkelte Verbindung 11"/>
          <p:cNvCxnSpPr>
            <a:endCxn id="34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45" name="Gewinkelte Verbindung 38"/>
          <p:cNvCxnSpPr/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39"/>
          <p:cNvCxnSpPr>
            <a:endCxn id="33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winkelte Verbindung 40"/>
          <p:cNvCxnSpPr>
            <a:endCxn id="35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winkelte Verbindung 41"/>
          <p:cNvCxnSpPr/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0" name="Abgerundetes Rechteck 49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6676325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Clients aber Kein Server nötig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Server ratsam und sinnvoll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auf Server </a:t>
            </a:r>
            <a:r>
              <a:rPr lang="de-DE" sz="1400" b="1" dirty="0"/>
              <a:t>und</a:t>
            </a:r>
            <a:r>
              <a:rPr lang="de-DE" sz="1400" dirty="0"/>
              <a:t>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Annahme: Aktuelle Repositories auf dem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Abgleich Repositories (z.B. Push, Pull)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Clone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Checkout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Commit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</a:t>
            </a:r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76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1" grpId="0" animBg="1"/>
      <p:bldP spid="142" grpId="0" animBg="1"/>
      <p:bldP spid="145" grpId="0" animBg="1"/>
      <p:bldP spid="146" grpId="0" animBg="1"/>
      <p:bldP spid="147" grpId="0" animBg="1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8" grpId="0" animBg="1"/>
      <p:bldP spid="169" grpId="0" animBg="1"/>
      <p:bldP spid="170" grpId="0"/>
      <p:bldP spid="171" grpId="0"/>
      <p:bldP spid="172" grpId="0"/>
      <p:bldP spid="190" grpId="0" animBg="1"/>
      <p:bldP spid="191" grpId="0" animBg="1"/>
      <p:bldP spid="192" grpId="0" animBg="1"/>
      <p:bldP spid="193" grpId="0" animBg="1"/>
      <p:bldP spid="194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/>
      <p:bldP spid="266" grpId="0" animBg="1"/>
      <p:bldP spid="268" grpId="0" animBg="1"/>
      <p:bldP spid="269" grpId="0" animBg="1"/>
      <p:bldP spid="270" grpId="0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3" grpId="0" animBg="1"/>
      <p:bldP spid="284" grpId="0" animBg="1"/>
      <p:bldP spid="285" grpId="0"/>
      <p:bldP spid="286" grpId="0"/>
      <p:bldP spid="287" grpId="0"/>
      <p:bldP spid="288" grpId="0" animBg="1"/>
      <p:bldP spid="289" grpId="0" animBg="1"/>
      <p:bldP spid="290" grpId="0" animBg="1"/>
      <p:bldP spid="2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liegen auf jedem Anwendercomputer (Klone)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Viele lokale Transaktionen ( Bspw. Commit, </a:t>
            </a:r>
            <a:r>
              <a:rPr lang="de-DE" sz="1400" dirty="0" err="1"/>
              <a:t>Checkout</a:t>
            </a:r>
            <a:r>
              <a:rPr lang="de-DE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 und Pull sind netzwerkabhängig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569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Git ist ein DVCS!</a:t>
            </a:r>
          </a:p>
          <a:p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5134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der Dateien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Vormerken der Dateien für das nächste Commit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Vorgemerkte Dateien über ein Commit im Repository speichern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einer Datei des Repositories (Checkout)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Veröffentlichung der Änderungen über das Repository (Commit)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Arbeitsprozesse von SVN und Git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</a:p>
        </p:txBody>
      </p:sp>
      <p:pic>
        <p:nvPicPr>
          <p:cNvPr id="9" name="Picture 2" descr="U:\Documents\Studium Hagen\10_Seminar_und_BA\Seminar\Abbildungen\Konzept_SVN_Prozess.png"/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4" b="-2744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Documents\Studium Hagen\10_Seminar_und_BA\Seminar\Abbildungen\Konzept_Git_Prozess.png"/>
          <p:cNvPicPr>
            <a:picLocks noGrp="1" noChangeAspect="1" noChangeArrowheads="1"/>
          </p:cNvPicPr>
          <p:nvPr>
            <p:ph type="pic" sz="quarter" idx="3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r="-9732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72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6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349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Installation unter Windows</a:t>
            </a:r>
          </a:p>
          <a:p>
            <a:pPr marL="0" indent="0"/>
            <a:r>
              <a:rPr lang="de-DE" dirty="0"/>
              <a:t>kostenlos aus dem Internet herunterladen und auf dem eigenen Rechner installieren.</a:t>
            </a:r>
          </a:p>
          <a:p>
            <a:pPr marL="0" indent="0"/>
            <a:r>
              <a:rPr lang="en-US" u="sng" dirty="0">
                <a:hlinkClick r:id="rId3"/>
              </a:rPr>
              <a:t>https://git-scm.com/download/win</a:t>
            </a:r>
            <a:endParaRPr lang="en-US" u="sng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Installation unter Linux</a:t>
            </a:r>
          </a:p>
          <a:p>
            <a:pPr marL="0" indent="0"/>
            <a:r>
              <a:rPr lang="de-DE" dirty="0"/>
              <a:t>Fedora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dnf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Debian/Ubuntu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Installation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730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Repository anlegen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 existierendes Projekt oder Verzeichnis in ein neues </a:t>
            </a:r>
            <a:r>
              <a:rPr lang="de-DE" dirty="0" err="1"/>
              <a:t>Git</a:t>
            </a:r>
            <a:r>
              <a:rPr lang="de-DE" dirty="0"/>
              <a:t> Repository importieren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Remote Repository klonen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https://github.com/cristallin/git-project-seminar.git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Git</a:t>
            </a:r>
            <a:r>
              <a:rPr lang="de-DE" dirty="0"/>
              <a:t> konfigurieren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–list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““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291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Status von Dateien abfragen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erstellen und auschecken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&lt;branch&gt;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&lt;branch&gt;</a:t>
            </a:r>
          </a:p>
          <a:p>
            <a:pPr marL="0" indent="0"/>
            <a:endParaRPr lang="en-US" dirty="0"/>
          </a:p>
          <a:p>
            <a:pPr marL="285750" indent="-285750">
              <a:buFontTx/>
              <a:buChar char="-"/>
            </a:pPr>
            <a:r>
              <a:rPr lang="de-DE" dirty="0"/>
              <a:t>Neuer </a:t>
            </a:r>
            <a:r>
              <a:rPr lang="de-DE" dirty="0" err="1"/>
              <a:t>Branch</a:t>
            </a:r>
            <a:r>
              <a:rPr lang="de-DE" dirty="0"/>
              <a:t> mit anderen teilen</a:t>
            </a:r>
          </a:p>
          <a:p>
            <a:pPr marL="0" indent="0"/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-u origin &lt;branch&gt;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Änderungen im neuen </a:t>
            </a:r>
            <a:r>
              <a:rPr lang="de-DE" dirty="0" err="1"/>
              <a:t>Branch</a:t>
            </a:r>
            <a:r>
              <a:rPr lang="de-DE" dirty="0"/>
              <a:t> vornehmen und mit anderen teilen.</a:t>
            </a:r>
          </a:p>
          <a:p>
            <a:pPr marL="0" indent="0"/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&lt;branch&gt;</a:t>
            </a:r>
          </a:p>
          <a:p>
            <a:pPr marL="0" indent="0"/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Anzeige der Historie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-Prozess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13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und Mac OS X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kein Linux Support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kostenloses Programm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Registrierung nach 30 Tagen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unterstützt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Mercurial</a:t>
            </a:r>
            <a:r>
              <a:rPr lang="de-DE" dirty="0"/>
              <a:t> und SVN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321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4" y="1872343"/>
            <a:ext cx="5131865" cy="43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297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steht unter der GNU General Public </a:t>
            </a:r>
            <a:r>
              <a:rPr lang="de-DE" dirty="0" err="1"/>
              <a:t>License</a:t>
            </a:r>
            <a:r>
              <a:rPr lang="de-DE" dirty="0"/>
              <a:t> (GPL)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(Windows Vista SP2, Windows 7, Windows XP)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nur mit Administrator-Rechten installiert werden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mit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integriert werden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51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1" y="2394857"/>
            <a:ext cx="7250476" cy="30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526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8119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93822"/>
              </p:ext>
            </p:extLst>
          </p:nvPr>
        </p:nvGraphicFramePr>
        <p:xfrm>
          <a:off x="205575" y="1459706"/>
          <a:ext cx="9014624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512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Der Einsatz von Versionsverwaltungssystemen spielt nicht nur in der Softwareentwicklung eine wichtige Rolle.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Bedarf an geeigneten Versionsverwaltungssystemen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Anwender von </a:t>
            </a:r>
            <a:r>
              <a:rPr lang="de-DE" dirty="0" err="1"/>
              <a:t>Concurrent</a:t>
            </a:r>
            <a:r>
              <a:rPr lang="de-DE" dirty="0"/>
              <a:t> Versions System (CVS) oder Subversion (SVN) überzeugen.</a:t>
            </a:r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Zielsetzung der Seminararbeit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1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19550"/>
              </p:ext>
            </p:extLst>
          </p:nvPr>
        </p:nvGraphicFramePr>
        <p:xfrm>
          <a:off x="205575" y="1459706"/>
          <a:ext cx="9014624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feld 2">
            <a:hlinkClick r:id="rId3" action="ppaction://hlinkfile"/>
          </p:cNvPr>
          <p:cNvSpPr txBox="1"/>
          <p:nvPr/>
        </p:nvSpPr>
        <p:spPr>
          <a:xfrm>
            <a:off x="205575" y="2845774"/>
            <a:ext cx="135614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Link Seminar </a:t>
            </a:r>
            <a:r>
              <a:rPr lang="de-DE" sz="1600" dirty="0" err="1">
                <a:latin typeface="Calibri" panose="020F0502020204030204" pitchFamily="34" charset="0"/>
              </a:rPr>
              <a:t>Git</a:t>
            </a:r>
            <a:endParaRPr lang="de-DE" sz="1600" dirty="0">
              <a:latin typeface="Calibri" panose="020F0502020204030204" pitchFamily="34" charset="0"/>
            </a:endParaRPr>
          </a:p>
        </p:txBody>
      </p:sp>
      <p:sp>
        <p:nvSpPr>
          <p:cNvPr id="7" name="Textfeld 6">
            <a:hlinkClick r:id="rId4" action="ppaction://hlinkfile"/>
          </p:cNvPr>
          <p:cNvSpPr txBox="1"/>
          <p:nvPr/>
        </p:nvSpPr>
        <p:spPr>
          <a:xfrm>
            <a:off x="205575" y="3221914"/>
            <a:ext cx="1454116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Link Seminar SVN</a:t>
            </a:r>
          </a:p>
        </p:txBody>
      </p:sp>
    </p:spTree>
    <p:extLst>
      <p:ext uri="{BB962C8B-B14F-4D97-AF65-F5344CB8AC3E}">
        <p14:creationId xmlns:p14="http://schemas.microsoft.com/office/powerpoint/2010/main" val="2020394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13466"/>
              </p:ext>
            </p:extLst>
          </p:nvPr>
        </p:nvGraphicFramePr>
        <p:xfrm>
          <a:off x="205575" y="1459706"/>
          <a:ext cx="9014624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feld 5">
            <a:hlinkClick r:id="rId3" action="ppaction://hlinkfile"/>
          </p:cNvPr>
          <p:cNvSpPr txBox="1"/>
          <p:nvPr/>
        </p:nvSpPr>
        <p:spPr>
          <a:xfrm>
            <a:off x="239306" y="3576232"/>
            <a:ext cx="135614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Link Seminar </a:t>
            </a:r>
            <a:r>
              <a:rPr lang="de-DE" sz="1600" dirty="0" err="1">
                <a:latin typeface="Calibri" panose="020F0502020204030204" pitchFamily="34" charset="0"/>
              </a:rPr>
              <a:t>Git</a:t>
            </a:r>
            <a:endParaRPr lang="de-DE" sz="1600" dirty="0">
              <a:latin typeface="Calibri" panose="020F0502020204030204" pitchFamily="34" charset="0"/>
            </a:endParaRPr>
          </a:p>
        </p:txBody>
      </p:sp>
      <p:sp>
        <p:nvSpPr>
          <p:cNvPr id="7" name="Textfeld 6">
            <a:hlinkClick r:id="rId4" action="ppaction://hlinkfile"/>
          </p:cNvPr>
          <p:cNvSpPr txBox="1"/>
          <p:nvPr/>
        </p:nvSpPr>
        <p:spPr>
          <a:xfrm>
            <a:off x="239306" y="3998229"/>
            <a:ext cx="1454116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Link Seminar SVN</a:t>
            </a:r>
          </a:p>
        </p:txBody>
      </p:sp>
      <p:sp>
        <p:nvSpPr>
          <p:cNvPr id="8" name="Textfeld 7">
            <a:hlinkClick r:id="rId5" action="ppaction://hlinkfile"/>
          </p:cNvPr>
          <p:cNvSpPr txBox="1"/>
          <p:nvPr/>
        </p:nvSpPr>
        <p:spPr>
          <a:xfrm>
            <a:off x="239306" y="3157057"/>
            <a:ext cx="862416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Link Video</a:t>
            </a:r>
          </a:p>
        </p:txBody>
      </p:sp>
    </p:spTree>
    <p:extLst>
      <p:ext uri="{BB962C8B-B14F-4D97-AF65-F5344CB8AC3E}">
        <p14:creationId xmlns:p14="http://schemas.microsoft.com/office/powerpoint/2010/main" val="18084825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84344"/>
              </p:ext>
            </p:extLst>
          </p:nvPr>
        </p:nvGraphicFramePr>
        <p:xfrm>
          <a:off x="205575" y="1459706"/>
          <a:ext cx="9014624" cy="212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feld 2">
            <a:hlinkClick r:id="rId3"/>
          </p:cNvPr>
          <p:cNvSpPr txBox="1"/>
          <p:nvPr/>
        </p:nvSpPr>
        <p:spPr>
          <a:xfrm>
            <a:off x="205575" y="3856694"/>
            <a:ext cx="1502014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Link SVN Online</a:t>
            </a:r>
          </a:p>
        </p:txBody>
      </p:sp>
      <p:sp>
        <p:nvSpPr>
          <p:cNvPr id="7" name="Textfeld 6">
            <a:hlinkClick r:id="rId4" action="ppaction://hlinkfile"/>
          </p:cNvPr>
          <p:cNvSpPr txBox="1"/>
          <p:nvPr/>
        </p:nvSpPr>
        <p:spPr>
          <a:xfrm>
            <a:off x="205575" y="4335426"/>
            <a:ext cx="1481175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Link Dokumente</a:t>
            </a:r>
          </a:p>
        </p:txBody>
      </p:sp>
    </p:spTree>
    <p:extLst>
      <p:ext uri="{BB962C8B-B14F-4D97-AF65-F5344CB8AC3E}">
        <p14:creationId xmlns:p14="http://schemas.microsoft.com/office/powerpoint/2010/main" val="20046442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6637"/>
              </p:ext>
            </p:extLst>
          </p:nvPr>
        </p:nvGraphicFramePr>
        <p:xfrm>
          <a:off x="205575" y="1459706"/>
          <a:ext cx="9014624" cy="2763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feld 5">
            <a:hlinkClick r:id="rId3" action="ppaction://hlinkfile"/>
          </p:cNvPr>
          <p:cNvSpPr txBox="1"/>
          <p:nvPr/>
        </p:nvSpPr>
        <p:spPr>
          <a:xfrm>
            <a:off x="205575" y="4437217"/>
            <a:ext cx="135614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Link Seminar </a:t>
            </a:r>
            <a:r>
              <a:rPr lang="de-DE" sz="1600" dirty="0" err="1">
                <a:latin typeface="Calibri" panose="020F0502020204030204" pitchFamily="34" charset="0"/>
              </a:rPr>
              <a:t>Git</a:t>
            </a:r>
            <a:endParaRPr lang="de-DE" sz="1600" dirty="0">
              <a:latin typeface="Calibri" panose="020F0502020204030204" pitchFamily="34" charset="0"/>
            </a:endParaRPr>
          </a:p>
        </p:txBody>
      </p:sp>
      <p:sp>
        <p:nvSpPr>
          <p:cNvPr id="7" name="Textfeld 6">
            <a:hlinkClick r:id="rId4" action="ppaction://hlinkfile"/>
          </p:cNvPr>
          <p:cNvSpPr txBox="1"/>
          <p:nvPr/>
        </p:nvSpPr>
        <p:spPr>
          <a:xfrm>
            <a:off x="205575" y="4807713"/>
            <a:ext cx="1454116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Link Seminar SVN</a:t>
            </a:r>
          </a:p>
        </p:txBody>
      </p:sp>
    </p:spTree>
    <p:extLst>
      <p:ext uri="{BB962C8B-B14F-4D97-AF65-F5344CB8AC3E}">
        <p14:creationId xmlns:p14="http://schemas.microsoft.com/office/powerpoint/2010/main" val="7003633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29769"/>
              </p:ext>
            </p:extLst>
          </p:nvPr>
        </p:nvGraphicFramePr>
        <p:xfrm>
          <a:off x="205575" y="1459706"/>
          <a:ext cx="9014624" cy="313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1511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30"/>
            <a:ext cx="6816725" cy="160945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 von </a:t>
            </a:r>
            <a:r>
              <a:rPr lang="de-DE" dirty="0" err="1"/>
              <a:t>Git</a:t>
            </a:r>
            <a:r>
              <a:rPr lang="de-DE" dirty="0"/>
              <a:t> ist schneller und fehlerfreier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beim </a:t>
            </a:r>
            <a:r>
              <a:rPr lang="de-DE" dirty="0" err="1"/>
              <a:t>Merge</a:t>
            </a:r>
            <a:r>
              <a:rPr lang="de-DE" dirty="0"/>
              <a:t> mehr Probleme</a:t>
            </a:r>
          </a:p>
          <a:p>
            <a:pPr marL="285750" indent="-285750">
              <a:buFontTx/>
              <a:buChar char="-"/>
            </a:pPr>
            <a:r>
              <a:rPr lang="de-DE" dirty="0"/>
              <a:t>Z.B. „</a:t>
            </a:r>
            <a:r>
              <a:rPr lang="de-DE" dirty="0" err="1"/>
              <a:t>Evil</a:t>
            </a:r>
            <a:r>
              <a:rPr lang="de-DE" dirty="0"/>
              <a:t> </a:t>
            </a:r>
            <a:r>
              <a:rPr lang="de-DE" dirty="0" err="1"/>
              <a:t>Twin</a:t>
            </a:r>
            <a:r>
              <a:rPr lang="de-DE" dirty="0"/>
              <a:t>“ Problem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kein internes Konzept für einen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ist nur ein Verzeichnis im Dateisystem des Repository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versus SVN</a:t>
            </a:r>
          </a:p>
        </p:txBody>
      </p:sp>
    </p:spTree>
    <p:extLst>
      <p:ext uri="{BB962C8B-B14F-4D97-AF65-F5344CB8AC3E}">
        <p14:creationId xmlns:p14="http://schemas.microsoft.com/office/powerpoint/2010/main" val="44167303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98719"/>
              </p:ext>
            </p:extLst>
          </p:nvPr>
        </p:nvGraphicFramePr>
        <p:xfrm>
          <a:off x="205575" y="1459706"/>
          <a:ext cx="9014624" cy="313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feld 5">
            <a:hlinkClick r:id="rId3" action="ppaction://hlinkfile"/>
          </p:cNvPr>
          <p:cNvSpPr txBox="1"/>
          <p:nvPr/>
        </p:nvSpPr>
        <p:spPr>
          <a:xfrm>
            <a:off x="205575" y="4808057"/>
            <a:ext cx="1481175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Link Dokumente</a:t>
            </a:r>
          </a:p>
        </p:txBody>
      </p:sp>
    </p:spTree>
    <p:extLst>
      <p:ext uri="{BB962C8B-B14F-4D97-AF65-F5344CB8AC3E}">
        <p14:creationId xmlns:p14="http://schemas.microsoft.com/office/powerpoint/2010/main" val="236134152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76164"/>
              </p:ext>
            </p:extLst>
          </p:nvPr>
        </p:nvGraphicFramePr>
        <p:xfrm>
          <a:off x="205575" y="1459706"/>
          <a:ext cx="9014624" cy="3876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Administrieraufwand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Höherer Administrieraufwand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06989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191070" y="3029803"/>
            <a:ext cx="9130732" cy="3166569"/>
          </a:xfrm>
        </p:spPr>
        <p:txBody>
          <a:bodyPr/>
          <a:lstStyle/>
          <a:p>
            <a:pPr marL="0" indent="0" algn="ctr"/>
            <a:r>
              <a:rPr lang="de-DE" sz="2000" b="1" dirty="0"/>
              <a:t>Wenn der Wind des Wandels weht, bauen die Einen Schutzmauern, die Anderen bauen Windmühlen.</a:t>
            </a:r>
          </a:p>
          <a:p>
            <a:pPr marL="0" indent="0" algn="ctr"/>
            <a:r>
              <a:rPr lang="de-DE" dirty="0"/>
              <a:t>(Chinesische Weisheit)</a:t>
            </a:r>
          </a:p>
          <a:p>
            <a:pPr marL="0" indent="0" algn="ctr"/>
            <a:endParaRPr lang="de-DE" sz="2000" b="1" dirty="0"/>
          </a:p>
          <a:p>
            <a:pPr marL="0" indent="0" algn="ctr"/>
            <a:endParaRPr lang="de-DE" sz="2000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</p:spTree>
    <p:extLst>
      <p:ext uri="{BB962C8B-B14F-4D97-AF65-F5344CB8AC3E}">
        <p14:creationId xmlns:p14="http://schemas.microsoft.com/office/powerpoint/2010/main" val="5336453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166688" y="2665927"/>
            <a:ext cx="9155112" cy="496373"/>
          </a:xfrm>
          <a:prstGeom prst="rect">
            <a:avLst/>
          </a:prstGeom>
        </p:spPr>
        <p:txBody>
          <a:bodyPr lIns="0" tIns="0" rIns="0" bIns="0" anchor="b"/>
          <a:lstStyle>
            <a:lvl1pPr algn="l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2000" b="1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David" pitchFamily="34" charset="-79"/>
              </a:defRPr>
            </a:lvl1pPr>
            <a:lvl2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2pPr>
            <a:lvl3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3pPr>
            <a:lvl4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4pPr>
            <a:lvl5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5pPr>
            <a:lvl6pPr marL="4572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6pPr>
            <a:lvl7pPr marL="9144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7pPr>
            <a:lvl8pPr marL="13716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8pPr>
            <a:lvl9pPr marL="18288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9pPr>
          </a:lstStyle>
          <a:p>
            <a:pPr algn="ctr"/>
            <a:r>
              <a:rPr lang="de-DE" sz="3000" kern="0"/>
              <a:t>Backup Folien</a:t>
            </a:r>
            <a:endParaRPr lang="de-DE" sz="3000" kern="0" dirty="0"/>
          </a:p>
        </p:txBody>
      </p:sp>
    </p:spTree>
    <p:extLst>
      <p:ext uri="{BB962C8B-B14F-4D97-AF65-F5344CB8AC3E}">
        <p14:creationId xmlns:p14="http://schemas.microsoft.com/office/powerpoint/2010/main" val="1853585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94"/>
          <a:stretch/>
        </p:blipFill>
        <p:spPr bwMode="auto">
          <a:xfrm>
            <a:off x="5350769" y="4524681"/>
            <a:ext cx="3839353" cy="1598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2"/>
          <a:stretch/>
        </p:blipFill>
        <p:spPr bwMode="auto">
          <a:xfrm>
            <a:off x="2286820" y="1716701"/>
            <a:ext cx="5271778" cy="26956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8" y="4523243"/>
            <a:ext cx="4086225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Gewinkelte Verbindung 5"/>
          <p:cNvCxnSpPr/>
          <p:nvPr/>
        </p:nvCxnSpPr>
        <p:spPr bwMode="auto">
          <a:xfrm rot="16200000" flipH="1">
            <a:off x="7160044" y="2861847"/>
            <a:ext cx="2079927" cy="1245733"/>
          </a:xfrm>
          <a:prstGeom prst="bentConnector3">
            <a:avLst>
              <a:gd name="adj1" fmla="val -3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winkelte Verbindung 25"/>
          <p:cNvCxnSpPr/>
          <p:nvPr/>
        </p:nvCxnSpPr>
        <p:spPr bwMode="auto">
          <a:xfrm rot="5400000">
            <a:off x="301077" y="2556427"/>
            <a:ext cx="2314881" cy="1621628"/>
          </a:xfrm>
          <a:prstGeom prst="bentConnector3">
            <a:avLst>
              <a:gd name="adj1" fmla="val -19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198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Git-Kommandozeilenbefehle</a:t>
            </a:r>
          </a:p>
        </p:txBody>
      </p:sp>
    </p:spTree>
    <p:extLst>
      <p:ext uri="{BB962C8B-B14F-4D97-AF65-F5344CB8AC3E}">
        <p14:creationId xmlns:p14="http://schemas.microsoft.com/office/powerpoint/2010/main" val="266107430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Vor- und Nachteile von </a:t>
            </a:r>
            <a:r>
              <a:rPr lang="de-DE" dirty="0" err="1"/>
              <a:t>Git</a:t>
            </a:r>
            <a:r>
              <a:rPr lang="de-DE" dirty="0"/>
              <a:t> und SVN</a:t>
            </a:r>
          </a:p>
        </p:txBody>
      </p:sp>
    </p:spTree>
    <p:extLst>
      <p:ext uri="{BB962C8B-B14F-4D97-AF65-F5344CB8AC3E}">
        <p14:creationId xmlns:p14="http://schemas.microsoft.com/office/powerpoint/2010/main" val="353969791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SVN Deltaspeicherung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4487"/>
            <a:ext cx="6753596" cy="301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374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Versionsspeicherung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1653110"/>
            <a:ext cx="6791430" cy="30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454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Befehl: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svn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Git als Client für einen Subversion-Server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lokalen Features von Git (lokale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mergen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, etc.) verwenden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Push auf Subversion 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gute Möglichkeit Git in einem Unternehmen einzuführen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Git: Bi-direktionale Brücke zu SVN</a:t>
            </a:r>
          </a:p>
        </p:txBody>
      </p:sp>
    </p:spTree>
    <p:extLst>
      <p:ext uri="{BB962C8B-B14F-4D97-AF65-F5344CB8AC3E}">
        <p14:creationId xmlns:p14="http://schemas.microsoft.com/office/powerpoint/2010/main" val="350536392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Grundsätzlich kann jeder Git weiterentwickeln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Dazu gibt es ein „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Git“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 die „Git </a:t>
            </a:r>
            <a:r>
              <a:rPr lang="de-DE" dirty="0" err="1"/>
              <a:t>mailing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“ kann man dann mit den Git Entwicklern in Kontakt treten</a:t>
            </a:r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https://www.kernel.org/pub/software/scm/git/docs/howto/maintain-git.html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4"/>
              </a:rPr>
              <a:t>http://de.gitready.com/beginner/2009/03/02/where-to-find-the-git-community.html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Weiterentwicklung von Git</a:t>
            </a:r>
          </a:p>
        </p:txBody>
      </p:sp>
    </p:spTree>
    <p:extLst>
      <p:ext uri="{BB962C8B-B14F-4D97-AF65-F5344CB8AC3E}">
        <p14:creationId xmlns:p14="http://schemas.microsoft.com/office/powerpoint/2010/main" val="37068018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Webserver Authentifizierung (Apache)</a:t>
            </a:r>
          </a:p>
          <a:p>
            <a:pPr marL="285750" indent="-285750">
              <a:buFontTx/>
              <a:buChar char="-"/>
            </a:pPr>
            <a:r>
              <a:rPr lang="de-DE" dirty="0"/>
              <a:t>SSH (Secure Shell)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6013615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Harry und Sally bearbeiten die gleiche Datei zur gleichen Zeit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Harry speichert seine Änderungen zuerst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Sally überschreibt Harrys Version mit Ihrer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Änderungen von Harry nicht verloren da das VCS die Änderungen als Version ablegt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Aber keine der Änderungen von Harry in Sallys Version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Das Problem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1026" name="Picture 2" descr="Das zu vermeidende Problem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65" r="-1866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6498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Harry und Sally haben jeweils eine eigene Arbeitskopie des Dokuments </a:t>
            </a:r>
          </a:p>
          <a:p>
            <a:pPr marL="342900" indent="-342900">
              <a:buAutoNum type="arabicPeriod"/>
            </a:pPr>
            <a:r>
              <a:rPr lang="de-DE" dirty="0"/>
              <a:t>Beide Arbeiten an der selben Datei</a:t>
            </a:r>
          </a:p>
          <a:p>
            <a:pPr marL="342900" indent="-342900">
              <a:buAutoNum type="arabicPeriod"/>
            </a:pPr>
            <a:r>
              <a:rPr lang="de-DE" dirty="0"/>
              <a:t>Sally speichert ihre Version zuerst ab</a:t>
            </a:r>
          </a:p>
          <a:p>
            <a:pPr marL="342900" indent="-342900">
              <a:buAutoNum type="arabicPeriod"/>
            </a:pPr>
            <a:r>
              <a:rPr lang="de-DE" dirty="0"/>
              <a:t>Will Harry speichern, informiert ihn das System, dass seine Version nicht mehr aktuell ist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2050" name="Picture 2" descr="„Kopieren – Ändern – Zusammenfassen“ - Lösu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39" r="-220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6684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Harry arbeitet mit Hilfe des VCS die Änderungen von Sally in seine Version ein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Danach publiziert er die zusammengeführte Version in das Repository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Sally kann nun die neue Version aus dem Repository laden</a:t>
            </a:r>
          </a:p>
          <a:p>
            <a:pPr marL="342900" lvl="0" indent="-342900">
              <a:buFont typeface="+mj-lt"/>
              <a:buAutoNum type="arabicPeriod" startAt="5"/>
            </a:pPr>
            <a:endParaRPr lang="de-DE" dirty="0">
              <a:solidFill>
                <a:srgbClr val="1F2328"/>
              </a:solidFill>
            </a:endParaRP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3074" name="Picture 2" descr="„Kopieren – Ändern – Zusammenfassen“ - Lösung (Fortsetzung)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15" r="-2651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40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/>
          <a:stretch/>
        </p:blipFill>
        <p:spPr bwMode="auto">
          <a:xfrm>
            <a:off x="2527666" y="1624368"/>
            <a:ext cx="4143375" cy="119385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3932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Ein Konflikt entsteht, wenn die beiden Änderungen von Harry und Sally kollidieren, also z.B. den gleichen Bereich eines Dokuments betreffen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Die kollidierenden Änderungen werden vom System gekennzeichnet</a:t>
            </a:r>
          </a:p>
          <a:p>
            <a:pPr marL="285750" indent="-285750">
              <a:buFontTx/>
              <a:buChar char="-"/>
            </a:pPr>
            <a:r>
              <a:rPr lang="de-DE" dirty="0"/>
              <a:t>Nun ist es an den Menschen, diesen Konflikt z.B. in Absprache mit dem jeweils anderen Bearbeiter zu lösen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Konflikte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</p:spTree>
    <p:extLst>
      <p:ext uri="{BB962C8B-B14F-4D97-AF65-F5344CB8AC3E}">
        <p14:creationId xmlns:p14="http://schemas.microsoft.com/office/powerpoint/2010/main" val="20888837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35792" y="1584324"/>
            <a:ext cx="1735931" cy="162031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3074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1307302" y="1651452"/>
            <a:ext cx="969172" cy="12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System zur Verfolgung, Verwaltung und Versionierung einer Ansammlung von Dateien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Zurückverfolgung eines Werdeganges einer Datei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Rückkehr zu älteren Versionen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gleichzeitiges Arbeiten am selben Dokument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Was ist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84200" y="1587500"/>
            <a:ext cx="609600" cy="25654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11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1689100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2529419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3344338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21756" y="4039248"/>
            <a:ext cx="406586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Älter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4841" y="1470349"/>
            <a:ext cx="517770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Neuer</a:t>
            </a:r>
          </a:p>
        </p:txBody>
      </p:sp>
      <p:cxnSp>
        <p:nvCxnSpPr>
          <p:cNvPr id="16" name="Gerade Verbindung 15"/>
          <p:cNvCxnSpPr/>
          <p:nvPr/>
        </p:nvCxnSpPr>
        <p:spPr bwMode="auto">
          <a:xfrm flipH="1">
            <a:off x="536575" y="4152900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19"/>
          <p:cNvCxnSpPr/>
          <p:nvPr/>
        </p:nvCxnSpPr>
        <p:spPr bwMode="auto">
          <a:xfrm flipH="1">
            <a:off x="536575" y="1583529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/>
          <p:cNvSpPr txBox="1"/>
          <p:nvPr/>
        </p:nvSpPr>
        <p:spPr>
          <a:xfrm>
            <a:off x="1500654" y="2962731"/>
            <a:ext cx="582468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Calibri" panose="020F0502020204030204" pitchFamily="34" charset="0"/>
              </a:rPr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492280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uiExpand="1" build="p"/>
      <p:bldP spid="8" grpId="0" animBg="1"/>
      <p:bldP spid="10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Repository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Versionshistorie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Working </a:t>
            </a:r>
            <a:r>
              <a:rPr lang="de-DE" dirty="0" err="1"/>
              <a:t>Direktory</a:t>
            </a:r>
            <a:r>
              <a:rPr lang="de-DE" dirty="0"/>
              <a:t> oder auch Working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Klon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Snapshot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Staging</a:t>
            </a:r>
            <a:r>
              <a:rPr lang="de-DE" dirty="0"/>
              <a:t>(INDEX)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49" y="4156245"/>
            <a:ext cx="4659549" cy="20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23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Master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Ein Hauptentwicklungszweig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36" y="2439585"/>
            <a:ext cx="2181225" cy="10953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38204"/>
            <a:ext cx="2181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5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Remote </a:t>
            </a:r>
            <a:r>
              <a:rPr lang="de-DE" dirty="0" err="1"/>
              <a:t>Repositorys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Tag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Code-</a:t>
            </a:r>
            <a:r>
              <a:rPr lang="de-DE" dirty="0" err="1"/>
              <a:t>Merge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Checkout</a:t>
            </a:r>
            <a:r>
              <a:rPr lang="de-DE" dirty="0"/>
              <a:t> (auch Auschecken genannt)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Commit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91069" y="1405719"/>
            <a:ext cx="2101755" cy="4790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de-DE" sz="16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" y="1292088"/>
            <a:ext cx="2397279" cy="7990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" y="2355922"/>
            <a:ext cx="2402894" cy="160192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4048741"/>
            <a:ext cx="2101755" cy="734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5023193"/>
            <a:ext cx="2029108" cy="6192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361938"/>
            <a:ext cx="1570964" cy="13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34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ERCO colors extended">
      <a:dk1>
        <a:srgbClr val="1F2328"/>
      </a:dk1>
      <a:lt1>
        <a:srgbClr val="FFFFFF"/>
      </a:lt1>
      <a:dk2>
        <a:srgbClr val="353A40"/>
      </a:dk2>
      <a:lt2>
        <a:srgbClr val="EAEBEC"/>
      </a:lt2>
      <a:accent1>
        <a:srgbClr val="595F66"/>
      </a:accent1>
      <a:accent2>
        <a:srgbClr val="CBCDD0"/>
      </a:accent2>
      <a:accent3>
        <a:srgbClr val="FFFFB3"/>
      </a:accent3>
      <a:accent4>
        <a:srgbClr val="ECCE9E"/>
      </a:accent4>
      <a:accent5>
        <a:srgbClr val="D89C9E"/>
      </a:accent5>
      <a:accent6>
        <a:srgbClr val="B2D0BC"/>
      </a:accent6>
      <a:hlink>
        <a:srgbClr val="979CA1"/>
      </a:hlink>
      <a:folHlink>
        <a:srgbClr val="979CA1"/>
      </a:folHlink>
    </a:clrScheme>
    <a:fontScheme name="ERCO Schriftarten">
      <a:majorFont>
        <a:latin typeface="Rotis Semi Sans Std Light"/>
        <a:ea typeface=""/>
        <a:cs typeface=""/>
      </a:majorFont>
      <a:minorFont>
        <a:latin typeface="Rotis Semi Sans Std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0" cap="rnd">
          <a:solidFill>
            <a:schemeClr val="tx1"/>
          </a:solidFill>
          <a:prstDash val="sysDot"/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 anchor="ctr"/>
      <a:lstStyle>
        <a:defPPr algn="ctr">
          <a:defRPr>
            <a:latin typeface="Rotis Semi Sans Std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1266825" rtl="0" eaLnBrk="0" fontAlgn="base" latinLnBrk="0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otis SemiSans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C8C8C8"/>
        </a:lt1>
        <a:dk2>
          <a:srgbClr val="000000"/>
        </a:dk2>
        <a:lt2>
          <a:srgbClr val="636364"/>
        </a:lt2>
        <a:accent1>
          <a:srgbClr val="545454"/>
        </a:accent1>
        <a:accent2>
          <a:srgbClr val="E8C709"/>
        </a:accent2>
        <a:accent3>
          <a:srgbClr val="E0E0E0"/>
        </a:accent3>
        <a:accent4>
          <a:srgbClr val="000000"/>
        </a:accent4>
        <a:accent5>
          <a:srgbClr val="B3B3B3"/>
        </a:accent5>
        <a:accent6>
          <a:srgbClr val="D2B407"/>
        </a:accent6>
        <a:hlink>
          <a:srgbClr val="E8C709"/>
        </a:hlink>
        <a:folHlink>
          <a:srgbClr val="E8C70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2799</Words>
  <Application>Microsoft Office PowerPoint</Application>
  <PresentationFormat>Benutzerdefiniert</PresentationFormat>
  <Paragraphs>869</Paragraphs>
  <Slides>50</Slides>
  <Notes>47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60" baseType="lpstr">
      <vt:lpstr>Arial</vt:lpstr>
      <vt:lpstr>Calibri</vt:lpstr>
      <vt:lpstr>Courier New</vt:lpstr>
      <vt:lpstr>David</vt:lpstr>
      <vt:lpstr>Rotis Semi Sans Std Light</vt:lpstr>
      <vt:lpstr>Rotis SemiSans</vt:lpstr>
      <vt:lpstr>Symbol</vt:lpstr>
      <vt:lpstr>Times</vt:lpstr>
      <vt:lpstr>Wingdings</vt:lpstr>
      <vt:lpstr>blank</vt:lpstr>
      <vt:lpstr>Seminarvortrag</vt:lpstr>
      <vt:lpstr>PowerPoint-Präsentation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PowerPoint-Präsentation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PowerPoint-Präsentation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PowerPoint-Präsentation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PowerPoint-Präsentation</vt:lpstr>
      <vt:lpstr>Git-Kommandozeilenbefehle</vt:lpstr>
      <vt:lpstr>Weitere Vor- und Nachteile von Git und SVN</vt:lpstr>
      <vt:lpstr>SVN Deltaspeicherung</vt:lpstr>
      <vt:lpstr>Git Versionsspeicherung</vt:lpstr>
      <vt:lpstr>Git: Bi-direktionale Brücke zu SVN</vt:lpstr>
      <vt:lpstr>Weiterentwicklung von Git</vt:lpstr>
      <vt:lpstr>Git Authentifizierung</vt:lpstr>
      <vt:lpstr>Das Problem verteilter Dateizugriffe</vt:lpstr>
      <vt:lpstr>Das Problem verteilter Dateizugriffe</vt:lpstr>
      <vt:lpstr>Das Problem verteilter Dateizugriffe</vt:lpstr>
      <vt:lpstr>Das Problem verteilter Dateizugriffe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Bartsch, Marian</dc:creator>
  <cp:lastModifiedBy>M.Bartsch</cp:lastModifiedBy>
  <cp:revision>1088</cp:revision>
  <cp:lastPrinted>2013-04-11T13:36:19Z</cp:lastPrinted>
  <dcterms:created xsi:type="dcterms:W3CDTF">2016-01-04T10:33:49Z</dcterms:created>
  <dcterms:modified xsi:type="dcterms:W3CDTF">2016-07-07T16:40:43Z</dcterms:modified>
</cp:coreProperties>
</file>