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73" r:id="rId17"/>
    <p:sldId id="274" r:id="rId18"/>
    <p:sldId id="275" r:id="rId19"/>
    <p:sldId id="276" r:id="rId20"/>
    <p:sldId id="277" r:id="rId21"/>
    <p:sldId id="279" r:id="rId22"/>
    <p:sldId id="280" r:id="rId23"/>
    <p:sldId id="282" r:id="rId24"/>
    <p:sldId id="284" r:id="rId25"/>
    <p:sldId id="285" r:id="rId26"/>
    <p:sldId id="311" r:id="rId27"/>
    <p:sldId id="312" r:id="rId28"/>
    <p:sldId id="290" r:id="rId29"/>
    <p:sldId id="293" r:id="rId30"/>
    <p:sldId id="294" r:id="rId31"/>
    <p:sldId id="313" r:id="rId32"/>
    <p:sldId id="296" r:id="rId33"/>
    <p:sldId id="298" r:id="rId34"/>
    <p:sldId id="299" r:id="rId35"/>
    <p:sldId id="300" r:id="rId36"/>
    <p:sldId id="301" r:id="rId37"/>
    <p:sldId id="314" r:id="rId38"/>
    <p:sldId id="302" r:id="rId39"/>
    <p:sldId id="303" r:id="rId40"/>
    <p:sldId id="304" r:id="rId41"/>
    <p:sldId id="305" r:id="rId42"/>
    <p:sldId id="315" r:id="rId43"/>
    <p:sldId id="316" r:id="rId44"/>
    <p:sldId id="307" r:id="rId45"/>
    <p:sldId id="308" r:id="rId46"/>
    <p:sldId id="309" r:id="rId47"/>
    <p:sldId id="310" r:id="rId48"/>
    <p:sldId id="317" r:id="rId49"/>
    <p:sldId id="318" r:id="rId50"/>
    <p:sldId id="319" r:id="rId51"/>
    <p:sldId id="320" r:id="rId52"/>
    <p:sldId id="32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44"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13579-5F24-4802-A77B-3FD6A006F689}" type="datetimeFigureOut">
              <a:rPr lang="es-ES" smtClean="0"/>
              <a:pPr/>
              <a:t>25/05/2015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594C18-63B8-4EF1-AB75-48E02334B2EE}" type="slidenum">
              <a:rPr lang="es-ES" smtClean="0"/>
              <a:pPr/>
              <a:t>‹Nº›</a:t>
            </a:fld>
            <a:endParaRPr lang="es-ES"/>
          </a:p>
        </p:txBody>
      </p:sp>
    </p:spTree>
    <p:extLst>
      <p:ext uri="{BB962C8B-B14F-4D97-AF65-F5344CB8AC3E}">
        <p14:creationId xmlns:p14="http://schemas.microsoft.com/office/powerpoint/2010/main" val="349004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11225"/>
            <a:fld id="{6C3B90FF-6AF7-4187-BB60-1E6717D71219}" type="slidenum">
              <a:rPr lang="en-US" smtClean="0"/>
              <a:pPr defTabSz="911225"/>
              <a:t>31</a:t>
            </a:fld>
            <a:endParaRPr lang="en-US" smtClean="0"/>
          </a:p>
        </p:txBody>
      </p:sp>
      <p:sp>
        <p:nvSpPr>
          <p:cNvPr id="71683" name="Rectangle 2"/>
          <p:cNvSpPr>
            <a:spLocks noGrp="1" noRot="1" noChangeAspect="1" noChangeArrowheads="1" noTextEdit="1"/>
          </p:cNvSpPr>
          <p:nvPr>
            <p:ph type="sldImg"/>
          </p:nvPr>
        </p:nvSpPr>
        <p:spPr bwMode="auto">
          <a:xfrm>
            <a:off x="1574800" y="422275"/>
            <a:ext cx="3927475" cy="2944813"/>
          </a:xfrm>
          <a:noFill/>
          <a:ln>
            <a:solidFill>
              <a:srgbClr val="000000"/>
            </a:solidFill>
            <a:miter lim="800000"/>
            <a:headEnd/>
            <a:tailEnd/>
          </a:ln>
        </p:spPr>
      </p:sp>
      <p:sp>
        <p:nvSpPr>
          <p:cNvPr id="71684" name="Rectangle 3"/>
          <p:cNvSpPr>
            <a:spLocks noGrp="1" noChangeArrowheads="1"/>
          </p:cNvSpPr>
          <p:nvPr>
            <p:ph type="body" idx="1"/>
          </p:nvPr>
        </p:nvSpPr>
        <p:spPr>
          <a:xfrm>
            <a:off x="947150" y="3650843"/>
            <a:ext cx="5287980" cy="4730668"/>
          </a:xfrm>
          <a:noFill/>
          <a:ln/>
        </p:spPr>
        <p:txBody>
          <a:bodyPr/>
          <a:lstStyle/>
          <a:p>
            <a:pPr eaLnBrk="1" hangingPunct="1"/>
            <a:endParaRPr lang="es-MX" smtClean="0"/>
          </a:p>
        </p:txBody>
      </p:sp>
    </p:spTree>
    <p:extLst>
      <p:ext uri="{BB962C8B-B14F-4D97-AF65-F5344CB8AC3E}">
        <p14:creationId xmlns:p14="http://schemas.microsoft.com/office/powerpoint/2010/main" val="380498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623888"/>
            <a:fld id="{46EF5010-F001-4AA0-A55E-272F85D13A09}" type="slidenum">
              <a:rPr lang="en-US" smtClean="0"/>
              <a:pPr defTabSz="623888"/>
              <a:t>37</a:t>
            </a:fld>
            <a:endParaRPr lang="en-US" smtClean="0"/>
          </a:p>
        </p:txBody>
      </p:sp>
      <p:sp>
        <p:nvSpPr>
          <p:cNvPr id="76803" name="Rectangle 2"/>
          <p:cNvSpPr>
            <a:spLocks noGrp="1" noRot="1" noChangeAspect="1" noChangeArrowheads="1" noTextEdit="1"/>
          </p:cNvSpPr>
          <p:nvPr>
            <p:ph type="sldImg"/>
          </p:nvPr>
        </p:nvSpPr>
        <p:spPr bwMode="auto">
          <a:xfrm>
            <a:off x="1149350" y="682625"/>
            <a:ext cx="4568825" cy="3427413"/>
          </a:xfrm>
          <a:noFill/>
          <a:ln>
            <a:solidFill>
              <a:srgbClr val="000000"/>
            </a:solidFill>
            <a:miter lim="800000"/>
            <a:headEnd/>
            <a:tailEnd/>
          </a:ln>
        </p:spPr>
      </p:sp>
      <p:sp>
        <p:nvSpPr>
          <p:cNvPr id="402435" name="Rectangle 3"/>
          <p:cNvSpPr>
            <a:spLocks noGrp="1" noChangeArrowheads="1"/>
          </p:cNvSpPr>
          <p:nvPr>
            <p:ph type="body" idx="1"/>
          </p:nvPr>
        </p:nvSpPr>
        <p:spPr>
          <a:xfrm>
            <a:off x="911832" y="4344282"/>
            <a:ext cx="5034337" cy="4116563"/>
          </a:xfrm>
        </p:spPr>
        <p:txBody>
          <a:bodyPr/>
          <a:lstStyle/>
          <a:p>
            <a:pPr eaLnBrk="1" hangingPunct="1">
              <a:defRPr/>
            </a:pPr>
            <a:endParaRPr lang="en-US" smtClean="0">
              <a:effectLst>
                <a:outerShdw blurRad="38100" dist="38100" dir="2700000" algn="tl">
                  <a:srgbClr val="C0C0C0"/>
                </a:outerShdw>
              </a:effectLst>
            </a:endParaRPr>
          </a:p>
        </p:txBody>
      </p:sp>
    </p:spTree>
    <p:extLst>
      <p:ext uri="{BB962C8B-B14F-4D97-AF65-F5344CB8AC3E}">
        <p14:creationId xmlns:p14="http://schemas.microsoft.com/office/powerpoint/2010/main" val="223964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623888"/>
            <a:fld id="{95227F40-B079-4AE9-9727-523CE8B22054}" type="slidenum">
              <a:rPr lang="en-US" smtClean="0"/>
              <a:pPr defTabSz="623888"/>
              <a:t>42</a:t>
            </a:fld>
            <a:endParaRPr lang="en-US" smtClean="0"/>
          </a:p>
        </p:txBody>
      </p:sp>
      <p:sp>
        <p:nvSpPr>
          <p:cNvPr id="81923" name="Rectangle 2"/>
          <p:cNvSpPr>
            <a:spLocks noGrp="1" noRot="1" noChangeAspect="1" noChangeArrowheads="1" noTextEdit="1"/>
          </p:cNvSpPr>
          <p:nvPr>
            <p:ph type="sldImg"/>
          </p:nvPr>
        </p:nvSpPr>
        <p:spPr bwMode="auto">
          <a:xfrm>
            <a:off x="1149350" y="682625"/>
            <a:ext cx="4568825" cy="3427413"/>
          </a:xfrm>
          <a:noFill/>
          <a:ln>
            <a:solidFill>
              <a:srgbClr val="000000"/>
            </a:solidFill>
            <a:miter lim="800000"/>
            <a:headEnd/>
            <a:tailEnd/>
          </a:ln>
        </p:spPr>
      </p:sp>
      <p:sp>
        <p:nvSpPr>
          <p:cNvPr id="402435" name="Rectangle 3"/>
          <p:cNvSpPr>
            <a:spLocks noGrp="1" noChangeArrowheads="1"/>
          </p:cNvSpPr>
          <p:nvPr>
            <p:ph type="body" idx="1"/>
          </p:nvPr>
        </p:nvSpPr>
        <p:spPr>
          <a:xfrm>
            <a:off x="911832" y="4344282"/>
            <a:ext cx="5034337" cy="4116563"/>
          </a:xfrm>
        </p:spPr>
        <p:txBody>
          <a:bodyPr/>
          <a:lstStyle/>
          <a:p>
            <a:pPr eaLnBrk="1" hangingPunct="1">
              <a:defRPr/>
            </a:pPr>
            <a:endParaRPr lang="en-US" smtClean="0">
              <a:effectLst>
                <a:outerShdw blurRad="38100" dist="38100" dir="2700000" algn="tl">
                  <a:srgbClr val="C0C0C0"/>
                </a:outerShdw>
              </a:effectLst>
            </a:endParaRPr>
          </a:p>
        </p:txBody>
      </p:sp>
    </p:spTree>
    <p:extLst>
      <p:ext uri="{BB962C8B-B14F-4D97-AF65-F5344CB8AC3E}">
        <p14:creationId xmlns:p14="http://schemas.microsoft.com/office/powerpoint/2010/main" val="261988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623888"/>
            <a:fld id="{1D5180F8-4345-4C03-961C-4572683FB429}" type="slidenum">
              <a:rPr lang="en-US" smtClean="0"/>
              <a:pPr defTabSz="623888"/>
              <a:t>43</a:t>
            </a:fld>
            <a:endParaRPr lang="en-US" smtClean="0"/>
          </a:p>
        </p:txBody>
      </p:sp>
      <p:sp>
        <p:nvSpPr>
          <p:cNvPr id="90115" name="Rectangle 2"/>
          <p:cNvSpPr>
            <a:spLocks noGrp="1" noRot="1" noChangeAspect="1" noChangeArrowheads="1" noTextEdit="1"/>
          </p:cNvSpPr>
          <p:nvPr>
            <p:ph type="sldImg"/>
          </p:nvPr>
        </p:nvSpPr>
        <p:spPr bwMode="auto">
          <a:xfrm>
            <a:off x="1149350" y="682625"/>
            <a:ext cx="4568825" cy="3427413"/>
          </a:xfrm>
          <a:noFill/>
          <a:ln>
            <a:solidFill>
              <a:srgbClr val="000000"/>
            </a:solidFill>
            <a:miter lim="800000"/>
            <a:headEnd/>
            <a:tailEnd/>
          </a:ln>
        </p:spPr>
      </p:sp>
      <p:sp>
        <p:nvSpPr>
          <p:cNvPr id="402435" name="Rectangle 3"/>
          <p:cNvSpPr>
            <a:spLocks noGrp="1" noChangeArrowheads="1"/>
          </p:cNvSpPr>
          <p:nvPr>
            <p:ph type="body" idx="1"/>
          </p:nvPr>
        </p:nvSpPr>
        <p:spPr>
          <a:xfrm>
            <a:off x="911832" y="4344282"/>
            <a:ext cx="5034337" cy="4116563"/>
          </a:xfrm>
        </p:spPr>
        <p:txBody>
          <a:bodyPr/>
          <a:lstStyle/>
          <a:p>
            <a:pPr eaLnBrk="1" hangingPunct="1">
              <a:defRPr/>
            </a:pPr>
            <a:endParaRPr lang="en-US" smtClean="0">
              <a:effectLst>
                <a:outerShdw blurRad="38100" dist="38100" dir="2700000" algn="tl">
                  <a:srgbClr val="C0C0C0"/>
                </a:outerShdw>
              </a:effectLst>
            </a:endParaRPr>
          </a:p>
        </p:txBody>
      </p:sp>
    </p:spTree>
    <p:extLst>
      <p:ext uri="{BB962C8B-B14F-4D97-AF65-F5344CB8AC3E}">
        <p14:creationId xmlns:p14="http://schemas.microsoft.com/office/powerpoint/2010/main" val="179986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5" name="4 Marcador de pie de página"/>
          <p:cNvSpPr>
            <a:spLocks noGrp="1"/>
          </p:cNvSpPr>
          <p:nvPr>
            <p:ph type="ftr" sz="quarter" idx="11"/>
          </p:nvPr>
        </p:nvSpPr>
        <p:spPr>
          <a:xfrm>
            <a:off x="2640597" y="6377459"/>
            <a:ext cx="3836404" cy="365125"/>
          </a:xfrm>
        </p:spPr>
        <p:txBody>
          <a:bodyPr/>
          <a:lstStyle/>
          <a:p>
            <a:endParaRPr lang="en-US"/>
          </a:p>
        </p:txBody>
      </p:sp>
      <p:sp>
        <p:nvSpPr>
          <p:cNvPr id="6" name="5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52936EA-54E4-426A-9145-D67BCC6ED6DD}" type="datetimeFigureOut">
              <a:rPr lang="en-US" smtClean="0"/>
              <a:pPr/>
              <a:t>5/25/2015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D625C6C3-8BB2-41A4-90FE-C8332A608688}" type="slidenum">
              <a:rPr lang="en-US" smtClean="0"/>
              <a:pPr/>
              <a:t>‹Nº›</a:t>
            </a:fld>
            <a:endParaRPr lang="en-U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652936EA-54E4-426A-9145-D67BCC6ED6DD}" type="datetimeFigureOut">
              <a:rPr lang="en-US" smtClean="0"/>
              <a:pPr/>
              <a:t>5/25/2015</a:t>
            </a:fld>
            <a:endParaRPr lang="en-U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6 Marcador de número de diapositiva"/>
          <p:cNvSpPr>
            <a:spLocks noGrp="1"/>
          </p:cNvSpPr>
          <p:nvPr>
            <p:ph type="sldNum" sz="quarter" idx="12"/>
          </p:nvPr>
        </p:nvSpPr>
        <p:spPr>
          <a:xfrm>
            <a:off x="8339328" y="1170432"/>
            <a:ext cx="733864" cy="201168"/>
          </a:xfrm>
        </p:spPr>
        <p:txBody>
          <a:bodyPr/>
          <a:lstStyle/>
          <a:p>
            <a:fld id="{D625C6C3-8BB2-41A4-90FE-C8332A608688}"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52936EA-54E4-426A-9145-D67BCC6ED6DD}" type="datetimeFigureOut">
              <a:rPr lang="en-US" smtClean="0"/>
              <a:pPr/>
              <a:t>5/25/2015</a:t>
            </a:fld>
            <a:endParaRPr lang="en-U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625C6C3-8BB2-41A4-90FE-C8332A608688}"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191492"/>
            <a:ext cx="7772400" cy="2207336"/>
          </a:xfrm>
        </p:spPr>
        <p:txBody>
          <a:bodyPr>
            <a:normAutofit fontScale="90000"/>
          </a:bodyPr>
          <a:lstStyle/>
          <a:p>
            <a:r>
              <a:rPr lang="es-ES" b="1" dirty="0"/>
              <a:t>FAIR VALUE, TECNICAS DE VALORACIÓN Y DIFICULTADES EN LA MEDICION.</a:t>
            </a:r>
            <a:r>
              <a:rPr lang="en-US" dirty="0"/>
              <a:t/>
            </a:r>
            <a:br>
              <a:rPr lang="en-US" dirty="0"/>
            </a:br>
            <a:endParaRPr lang="en-US" dirty="0"/>
          </a:p>
        </p:txBody>
      </p:sp>
      <p:sp>
        <p:nvSpPr>
          <p:cNvPr id="3" name="2 Subtítulo"/>
          <p:cNvSpPr>
            <a:spLocks noGrp="1"/>
          </p:cNvSpPr>
          <p:nvPr>
            <p:ph type="subTitle" idx="1"/>
          </p:nvPr>
        </p:nvSpPr>
        <p:spPr>
          <a:xfrm>
            <a:off x="1371600" y="3886200"/>
            <a:ext cx="6400800" cy="1042998"/>
          </a:xfrm>
        </p:spPr>
        <p:txBody>
          <a:bodyPr>
            <a:normAutofit/>
          </a:bodyPr>
          <a:lstStyle/>
          <a:p>
            <a:r>
              <a:rPr lang="es-ES" dirty="0" smtClean="0"/>
              <a:t>Martin Chocontá </a:t>
            </a:r>
          </a:p>
          <a:p>
            <a:r>
              <a:rPr lang="es-ES" dirty="0" smtClean="0"/>
              <a:t>Angélica Rodríguez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EJEMPLOS DE CRISIS</a:t>
            </a:r>
            <a:endParaRPr lang="en-US" dirty="0"/>
          </a:p>
        </p:txBody>
      </p:sp>
      <p:sp>
        <p:nvSpPr>
          <p:cNvPr id="3" name="2 Marcador de contenido"/>
          <p:cNvSpPr>
            <a:spLocks noGrp="1"/>
          </p:cNvSpPr>
          <p:nvPr>
            <p:ph idx="1"/>
          </p:nvPr>
        </p:nvSpPr>
        <p:spPr/>
        <p:txBody>
          <a:bodyPr/>
          <a:lstStyle/>
          <a:p>
            <a:r>
              <a:rPr lang="es-ES" dirty="0" smtClean="0"/>
              <a:t>Crisis de los </a:t>
            </a:r>
            <a:r>
              <a:rPr lang="es-ES" b="1" u="sng" dirty="0" smtClean="0"/>
              <a:t>Saving and Loan Banks</a:t>
            </a:r>
            <a:r>
              <a:rPr lang="es-ES" dirty="0" smtClean="0"/>
              <a:t> </a:t>
            </a:r>
          </a:p>
          <a:p>
            <a:pPr lvl="1"/>
            <a:r>
              <a:rPr lang="es-ES" dirty="0" smtClean="0"/>
              <a:t>Valuación de las inversiones.  </a:t>
            </a:r>
            <a:endParaRPr lang="en-US" dirty="0"/>
          </a:p>
        </p:txBody>
      </p:sp>
      <p:graphicFrame>
        <p:nvGraphicFramePr>
          <p:cNvPr id="5" name="4 Tabla"/>
          <p:cNvGraphicFramePr>
            <a:graphicFrameLocks noGrp="1"/>
          </p:cNvGraphicFramePr>
          <p:nvPr/>
        </p:nvGraphicFramePr>
        <p:xfrm>
          <a:off x="785786" y="2928934"/>
          <a:ext cx="7643866" cy="3274700"/>
        </p:xfrm>
        <a:graphic>
          <a:graphicData uri="http://schemas.openxmlformats.org/drawingml/2006/table">
            <a:tbl>
              <a:tblPr firstRow="1" bandRow="1">
                <a:tableStyleId>{5C22544A-7EE6-4342-B048-85BDC9FD1C3A}</a:tableStyleId>
              </a:tblPr>
              <a:tblGrid>
                <a:gridCol w="3821933"/>
                <a:gridCol w="3821933"/>
              </a:tblGrid>
              <a:tr h="714380">
                <a:tc>
                  <a:txBody>
                    <a:bodyPr/>
                    <a:lstStyle/>
                    <a:p>
                      <a:pPr algn="ctr"/>
                      <a:r>
                        <a:rPr lang="es-ES" sz="2000" dirty="0" smtClean="0">
                          <a:solidFill>
                            <a:schemeClr val="tx1"/>
                          </a:solidFill>
                        </a:rPr>
                        <a:t>RECONOCIMIENTO</a:t>
                      </a:r>
                      <a:r>
                        <a:rPr lang="es-ES" sz="2000" baseline="0" dirty="0" smtClean="0">
                          <a:solidFill>
                            <a:schemeClr val="tx1"/>
                          </a:solidFill>
                        </a:rPr>
                        <a:t> INICIAL</a:t>
                      </a:r>
                      <a:endParaRPr lang="en-US" sz="2000" dirty="0">
                        <a:solidFill>
                          <a:schemeClr val="tx1"/>
                        </a:solidFill>
                      </a:endParaRPr>
                    </a:p>
                  </a:txBody>
                  <a:tcPr>
                    <a:solidFill>
                      <a:schemeClr val="accent2"/>
                    </a:solidFill>
                  </a:tcPr>
                </a:tc>
                <a:tc>
                  <a:txBody>
                    <a:bodyPr/>
                    <a:lstStyle/>
                    <a:p>
                      <a:pPr algn="ctr"/>
                      <a:r>
                        <a:rPr lang="es-ES" sz="2000" dirty="0" smtClean="0">
                          <a:solidFill>
                            <a:schemeClr val="tx1"/>
                          </a:solidFill>
                        </a:rPr>
                        <a:t>RECONOCIMIENTO</a:t>
                      </a:r>
                      <a:r>
                        <a:rPr lang="es-ES" sz="2000" baseline="0" dirty="0" smtClean="0">
                          <a:solidFill>
                            <a:schemeClr val="tx1"/>
                          </a:solidFill>
                        </a:rPr>
                        <a:t> FAIR VALUE </a:t>
                      </a:r>
                      <a:endParaRPr lang="en-US" sz="2000" dirty="0">
                        <a:solidFill>
                          <a:schemeClr val="tx1"/>
                        </a:solidFill>
                      </a:endParaRPr>
                    </a:p>
                  </a:txBody>
                  <a:tcPr>
                    <a:solidFill>
                      <a:schemeClr val="accent2"/>
                    </a:solidFill>
                  </a:tcPr>
                </a:tc>
              </a:tr>
              <a:tr h="655147">
                <a:tc>
                  <a:txBody>
                    <a:bodyPr/>
                    <a:lstStyle/>
                    <a:p>
                      <a:pPr algn="just"/>
                      <a:r>
                        <a:rPr kumimoji="0" lang="es-ES" sz="1800" kern="1200" dirty="0" smtClean="0">
                          <a:solidFill>
                            <a:schemeClr val="dk1"/>
                          </a:solidFill>
                          <a:latin typeface="+mn-lt"/>
                          <a:ea typeface="+mn-ea"/>
                          <a:cs typeface="+mn-cs"/>
                        </a:rPr>
                        <a:t>Criterio de registro “conservador”, se conservaban al costo de adquisición hasta su realización.</a:t>
                      </a:r>
                      <a:endParaRPr lang="en-US" dirty="0"/>
                    </a:p>
                  </a:txBody>
                  <a:tcPr/>
                </a:tc>
                <a:tc>
                  <a:txBody>
                    <a:bodyPr/>
                    <a:lstStyle/>
                    <a:p>
                      <a:pPr algn="just"/>
                      <a:r>
                        <a:rPr kumimoji="0" lang="es-ES" sz="1800" kern="1200" dirty="0" smtClean="0">
                          <a:solidFill>
                            <a:schemeClr val="dk1"/>
                          </a:solidFill>
                          <a:latin typeface="+mn-lt"/>
                          <a:ea typeface="+mn-ea"/>
                          <a:cs typeface="+mn-cs"/>
                        </a:rPr>
                        <a:t>Obligación de clasificar las inversiones en valores con base en la intención y su reconocimiento obligatorio a V.R. “excepto las clasificadas como conservadas al vencimiento o acciones sin V.R. determinable de inmediato,” </a:t>
                      </a:r>
                    </a:p>
                    <a:p>
                      <a:pPr algn="just"/>
                      <a:r>
                        <a:rPr kumimoji="0" lang="es-ES" sz="1800" kern="1200" dirty="0" smtClean="0">
                          <a:solidFill>
                            <a:schemeClr val="dk1"/>
                          </a:solidFill>
                          <a:latin typeface="+mn-lt"/>
                          <a:ea typeface="+mn-ea"/>
                          <a:cs typeface="+mn-cs"/>
                        </a:rPr>
                        <a:t>El V.R. más confiable es el que proviene de cotizaciones en un mercado . </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EJEMPLOS DE CRISIS</a:t>
            </a:r>
            <a:endParaRPr lang="en-US" dirty="0"/>
          </a:p>
        </p:txBody>
      </p:sp>
      <p:sp>
        <p:nvSpPr>
          <p:cNvPr id="3" name="2 Marcador de contenido"/>
          <p:cNvSpPr>
            <a:spLocks noGrp="1"/>
          </p:cNvSpPr>
          <p:nvPr>
            <p:ph idx="1"/>
          </p:nvPr>
        </p:nvSpPr>
        <p:spPr>
          <a:xfrm>
            <a:off x="71406" y="1303721"/>
            <a:ext cx="9001156" cy="4625609"/>
          </a:xfrm>
        </p:spPr>
        <p:txBody>
          <a:bodyPr/>
          <a:lstStyle/>
          <a:p>
            <a:r>
              <a:rPr lang="es-ES" sz="2800" dirty="0" smtClean="0"/>
              <a:t>La crisis de las hipotecas de baja calidad </a:t>
            </a:r>
            <a:r>
              <a:rPr lang="es-ES" sz="2800" b="1" dirty="0" smtClean="0"/>
              <a:t>Subprime </a:t>
            </a:r>
          </a:p>
          <a:p>
            <a:r>
              <a:rPr lang="es-ES" sz="2000" dirty="0" smtClean="0"/>
              <a:t>Hizo evidente los defectos en la normatividad ante condiciones extremas en los mercados.  </a:t>
            </a:r>
            <a:r>
              <a:rPr lang="es-ES" sz="1800" dirty="0" smtClean="0"/>
              <a:t>La gravedad de la crisis y sus efectos </a:t>
            </a:r>
            <a:r>
              <a:rPr lang="es-ES" sz="1800" b="1" u="sng" dirty="0" smtClean="0"/>
              <a:t>cuestionaron </a:t>
            </a:r>
            <a:r>
              <a:rPr lang="es-ES" sz="1800" dirty="0" smtClean="0"/>
              <a:t>si valía la pena conservar la valuación a valor razonable, en condiciones de alta volatilidad y de iliquidez en los mercados, lo que restó confiabilidad a la valuación.</a:t>
            </a:r>
            <a:endParaRPr lang="en-US" sz="1800" dirty="0"/>
          </a:p>
        </p:txBody>
      </p:sp>
      <p:graphicFrame>
        <p:nvGraphicFramePr>
          <p:cNvPr id="5" name="4 Tabla"/>
          <p:cNvGraphicFramePr>
            <a:graphicFrameLocks noGrp="1"/>
          </p:cNvGraphicFramePr>
          <p:nvPr/>
        </p:nvGraphicFramePr>
        <p:xfrm>
          <a:off x="428596" y="3000372"/>
          <a:ext cx="8215370" cy="3718560"/>
        </p:xfrm>
        <a:graphic>
          <a:graphicData uri="http://schemas.openxmlformats.org/drawingml/2006/table">
            <a:tbl>
              <a:tblPr firstRow="1" bandRow="1">
                <a:tableStyleId>{5C22544A-7EE6-4342-B048-85BDC9FD1C3A}</a:tableStyleId>
              </a:tblPr>
              <a:tblGrid>
                <a:gridCol w="3286148"/>
                <a:gridCol w="4929222"/>
              </a:tblGrid>
              <a:tr h="428628">
                <a:tc>
                  <a:txBody>
                    <a:bodyPr/>
                    <a:lstStyle/>
                    <a:p>
                      <a:pPr algn="ctr"/>
                      <a:r>
                        <a:rPr lang="es-ES" sz="1800" dirty="0" smtClean="0">
                          <a:solidFill>
                            <a:schemeClr val="tx1"/>
                          </a:solidFill>
                        </a:rPr>
                        <a:t>CONCLUSION</a:t>
                      </a:r>
                      <a:endParaRPr lang="en-US" sz="1800" dirty="0">
                        <a:solidFill>
                          <a:schemeClr val="tx1"/>
                        </a:solidFill>
                      </a:endParaRPr>
                    </a:p>
                  </a:txBody>
                  <a:tcPr>
                    <a:solidFill>
                      <a:schemeClr val="accent2"/>
                    </a:solidFill>
                  </a:tcPr>
                </a:tc>
                <a:tc>
                  <a:txBody>
                    <a:bodyPr/>
                    <a:lstStyle/>
                    <a:p>
                      <a:pPr algn="ctr"/>
                      <a:r>
                        <a:rPr lang="es-ES" sz="1800" dirty="0" smtClean="0">
                          <a:solidFill>
                            <a:schemeClr val="tx1"/>
                          </a:solidFill>
                        </a:rPr>
                        <a:t>PROYECTOS</a:t>
                      </a:r>
                      <a:r>
                        <a:rPr lang="es-ES" sz="1800" baseline="0" dirty="0" smtClean="0">
                          <a:solidFill>
                            <a:schemeClr val="tx1"/>
                          </a:solidFill>
                        </a:rPr>
                        <a:t> DE MODIFICACION A LAS NORMAS </a:t>
                      </a:r>
                      <a:endParaRPr lang="en-US" sz="1800" dirty="0">
                        <a:solidFill>
                          <a:schemeClr val="tx1"/>
                        </a:solidFill>
                      </a:endParaRPr>
                    </a:p>
                  </a:txBody>
                  <a:tcPr>
                    <a:solidFill>
                      <a:schemeClr val="accent2"/>
                    </a:solidFill>
                  </a:tcPr>
                </a:tc>
              </a:tr>
              <a:tr h="65514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s-ES" sz="1800" kern="1200" dirty="0" smtClean="0">
                          <a:solidFill>
                            <a:schemeClr val="dk1"/>
                          </a:solidFill>
                          <a:latin typeface="+mn-lt"/>
                          <a:ea typeface="+mn-ea"/>
                          <a:cs typeface="+mn-cs"/>
                        </a:rPr>
                        <a:t>La valuación a valor razonable no ocasionó la crisis y que su eliminación sería contraproducente, ya que restaría relevancia a la información incluida en los estados financieros.</a:t>
                      </a:r>
                      <a:endParaRPr kumimoji="0" lang="en-US" sz="1800" kern="1200" dirty="0" smtClean="0">
                        <a:solidFill>
                          <a:schemeClr val="dk1"/>
                        </a:solidFill>
                        <a:latin typeface="+mn-lt"/>
                        <a:ea typeface="+mn-ea"/>
                        <a:cs typeface="+mn-cs"/>
                      </a:endParaRPr>
                    </a:p>
                    <a:p>
                      <a:pPr algn="just"/>
                      <a:endParaRPr lang="en-US" sz="1600" dirty="0"/>
                    </a:p>
                  </a:txBody>
                  <a:tcPr/>
                </a:tc>
                <a:tc>
                  <a:txBody>
                    <a:bodyPr/>
                    <a:lstStyle/>
                    <a:p>
                      <a:pPr marL="265113" lvl="0" indent="-265113">
                        <a:buFont typeface="Wingdings" pitchFamily="2" charset="2"/>
                        <a:buChar char="ü"/>
                      </a:pPr>
                      <a:r>
                        <a:rPr kumimoji="0" lang="es-ES" sz="1800" kern="1200" dirty="0" smtClean="0">
                          <a:solidFill>
                            <a:schemeClr val="dk1"/>
                          </a:solidFill>
                          <a:latin typeface="+mn-lt"/>
                          <a:ea typeface="+mn-ea"/>
                          <a:cs typeface="+mn-cs"/>
                        </a:rPr>
                        <a:t>Nuevos criterios para valuación y medición de efectividad de riesgos de crédito.</a:t>
                      </a:r>
                      <a:endParaRPr kumimoji="0" lang="en-US" sz="1800" kern="1200" dirty="0" smtClean="0">
                        <a:solidFill>
                          <a:schemeClr val="dk1"/>
                        </a:solidFill>
                        <a:latin typeface="+mn-lt"/>
                        <a:ea typeface="+mn-ea"/>
                        <a:cs typeface="+mn-cs"/>
                      </a:endParaRPr>
                    </a:p>
                    <a:p>
                      <a:pPr marL="265113" lvl="0" indent="-265113">
                        <a:buFont typeface="Wingdings" pitchFamily="2" charset="2"/>
                        <a:buChar char="ü"/>
                      </a:pPr>
                      <a:r>
                        <a:rPr kumimoji="0" lang="es-ES" sz="1800" kern="1200" dirty="0" smtClean="0">
                          <a:solidFill>
                            <a:schemeClr val="dk1"/>
                          </a:solidFill>
                          <a:latin typeface="+mn-lt"/>
                          <a:ea typeface="+mn-ea"/>
                          <a:cs typeface="+mn-cs"/>
                        </a:rPr>
                        <a:t>Medidas para la valuación en condiciones de mercados Ilíquidos.</a:t>
                      </a:r>
                      <a:endParaRPr kumimoji="0" lang="en-US" sz="1800" kern="1200" dirty="0" smtClean="0">
                        <a:solidFill>
                          <a:schemeClr val="dk1"/>
                        </a:solidFill>
                        <a:latin typeface="+mn-lt"/>
                        <a:ea typeface="+mn-ea"/>
                        <a:cs typeface="+mn-cs"/>
                      </a:endParaRPr>
                    </a:p>
                    <a:p>
                      <a:pPr marL="265113" lvl="0" indent="-265113">
                        <a:buFont typeface="Wingdings" pitchFamily="2" charset="2"/>
                        <a:buChar char="ü"/>
                      </a:pPr>
                      <a:r>
                        <a:rPr kumimoji="0" lang="es-ES" sz="1800" kern="1200" dirty="0" smtClean="0">
                          <a:solidFill>
                            <a:schemeClr val="dk1"/>
                          </a:solidFill>
                          <a:latin typeface="+mn-lt"/>
                          <a:ea typeface="+mn-ea"/>
                          <a:cs typeface="+mn-cs"/>
                        </a:rPr>
                        <a:t>Identificación y tratamiento de deterioro de activos.</a:t>
                      </a:r>
                      <a:endParaRPr kumimoji="0" lang="en-US" sz="1800" kern="1200" dirty="0" smtClean="0">
                        <a:solidFill>
                          <a:schemeClr val="dk1"/>
                        </a:solidFill>
                        <a:latin typeface="+mn-lt"/>
                        <a:ea typeface="+mn-ea"/>
                        <a:cs typeface="+mn-cs"/>
                      </a:endParaRPr>
                    </a:p>
                    <a:p>
                      <a:pPr marL="265113" lvl="0" indent="-265113">
                        <a:buFont typeface="Wingdings" pitchFamily="2" charset="2"/>
                        <a:buChar char="ü"/>
                      </a:pPr>
                      <a:r>
                        <a:rPr kumimoji="0" lang="es-ES" sz="1800" kern="1200" dirty="0" smtClean="0">
                          <a:solidFill>
                            <a:schemeClr val="dk1"/>
                          </a:solidFill>
                          <a:latin typeface="+mn-lt"/>
                          <a:ea typeface="+mn-ea"/>
                          <a:cs typeface="+mn-cs"/>
                        </a:rPr>
                        <a:t>Modificación a criterios de revelación de derivados.</a:t>
                      </a:r>
                      <a:endParaRPr kumimoji="0" lang="en-US" sz="1800" kern="1200" dirty="0" smtClean="0">
                        <a:solidFill>
                          <a:schemeClr val="dk1"/>
                        </a:solidFill>
                        <a:latin typeface="+mn-lt"/>
                        <a:ea typeface="+mn-ea"/>
                        <a:cs typeface="+mn-cs"/>
                      </a:endParaRPr>
                    </a:p>
                    <a:p>
                      <a:pPr marL="265113" lvl="0" indent="-265113">
                        <a:buFont typeface="Wingdings" pitchFamily="2" charset="2"/>
                        <a:buChar char="ü"/>
                      </a:pPr>
                      <a:r>
                        <a:rPr kumimoji="0" lang="es-ES" sz="1800" kern="1200" dirty="0" smtClean="0">
                          <a:solidFill>
                            <a:schemeClr val="dk1"/>
                          </a:solidFill>
                          <a:latin typeface="+mn-lt"/>
                          <a:ea typeface="+mn-ea"/>
                          <a:cs typeface="+mn-cs"/>
                        </a:rPr>
                        <a:t>Posibilidad de reclasificar instrumentos financieros entre categorías.</a:t>
                      </a:r>
                      <a:endParaRPr kumimoji="0" lang="en-US" sz="1800" kern="1200" dirty="0" smtClean="0">
                        <a:solidFill>
                          <a:schemeClr val="dk1"/>
                        </a:solidFill>
                        <a:latin typeface="+mn-lt"/>
                        <a:ea typeface="+mn-ea"/>
                        <a:cs typeface="+mn-cs"/>
                      </a:endParaRPr>
                    </a:p>
                    <a:p>
                      <a:pPr algn="just"/>
                      <a:endParaRPr kumimoji="0" lang="es-ES" sz="1600" kern="1200" dirty="0" smtClean="0">
                        <a:solidFill>
                          <a:schemeClr val="dk1"/>
                        </a:solidFill>
                        <a:latin typeface="+mn-lt"/>
                        <a:ea typeface="+mn-ea"/>
                        <a:cs typeface="+mn-cs"/>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DEFINICIÓN DE FAIR VALUE</a:t>
            </a:r>
            <a:endParaRPr lang="en-US" dirty="0"/>
          </a:p>
        </p:txBody>
      </p:sp>
      <p:sp>
        <p:nvSpPr>
          <p:cNvPr id="3" name="2 Marcador de contenido"/>
          <p:cNvSpPr>
            <a:spLocks noGrp="1"/>
          </p:cNvSpPr>
          <p:nvPr>
            <p:ph idx="1"/>
          </p:nvPr>
        </p:nvSpPr>
        <p:spPr/>
        <p:txBody>
          <a:bodyPr/>
          <a:lstStyle/>
          <a:p>
            <a:r>
              <a:rPr lang="es-ES" dirty="0" smtClean="0"/>
              <a:t>FAS 157. </a:t>
            </a:r>
          </a:p>
          <a:p>
            <a:endParaRPr lang="es-ES" dirty="0" smtClean="0"/>
          </a:p>
          <a:p>
            <a:pPr algn="just"/>
            <a:r>
              <a:rPr lang="es-ES" dirty="0" smtClean="0"/>
              <a:t>El Valor razonable es el precio que se recibiría por la venta de un activo o que se pagaría por transferir un pasivo en una transacción ordenada entre participantes del mercado en la fecha de medición.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ELEMENTOS CLAVES DEL ENFOQUE DE FASB</a:t>
            </a:r>
            <a:endParaRPr lang="en-US" dirty="0"/>
          </a:p>
        </p:txBody>
      </p:sp>
      <p:sp>
        <p:nvSpPr>
          <p:cNvPr id="3" name="2 Marcador de contenido"/>
          <p:cNvSpPr>
            <a:spLocks noGrp="1"/>
          </p:cNvSpPr>
          <p:nvPr>
            <p:ph idx="1"/>
          </p:nvPr>
        </p:nvSpPr>
        <p:spPr>
          <a:xfrm>
            <a:off x="457200" y="1571612"/>
            <a:ext cx="8229600" cy="4929222"/>
          </a:xfrm>
        </p:spPr>
        <p:txBody>
          <a:bodyPr>
            <a:noAutofit/>
          </a:bodyPr>
          <a:lstStyle/>
          <a:p>
            <a:pPr marL="633222" indent="-514350">
              <a:buAutoNum type="arabicPeriod"/>
            </a:pPr>
            <a:r>
              <a:rPr lang="es-ES" sz="2400" dirty="0" smtClean="0"/>
              <a:t>El activo o pasivo particular objeto de la medición. </a:t>
            </a:r>
          </a:p>
          <a:p>
            <a:pPr marL="633222" indent="-514350">
              <a:buAutoNum type="arabicPeriod"/>
            </a:pPr>
            <a:endParaRPr lang="es-ES" sz="1100" dirty="0" smtClean="0"/>
          </a:p>
          <a:p>
            <a:pPr marL="633222" indent="-514350" algn="just">
              <a:buAutoNum type="arabicPeriod"/>
            </a:pPr>
            <a:r>
              <a:rPr lang="es-ES" sz="2400" dirty="0" smtClean="0"/>
              <a:t>La premisa de valuación que sea apropiada para la medición del activo o pasivo (de conformidad con el mayor y mejor uso)</a:t>
            </a:r>
          </a:p>
          <a:p>
            <a:pPr marL="633222" indent="-514350">
              <a:buAutoNum type="arabicPeriod"/>
            </a:pPr>
            <a:endParaRPr lang="es-ES" sz="1200" dirty="0" smtClean="0"/>
          </a:p>
          <a:p>
            <a:pPr marL="633222" indent="-514350">
              <a:buAutoNum type="arabicPeriod"/>
            </a:pPr>
            <a:r>
              <a:rPr lang="es-ES" sz="2400" dirty="0" smtClean="0"/>
              <a:t>El mercado principal (o más ventajoso) para la medición del activo o pasivo. </a:t>
            </a:r>
          </a:p>
          <a:p>
            <a:pPr marL="633222" indent="-514350">
              <a:buAutoNum type="arabicPeriod"/>
            </a:pPr>
            <a:endParaRPr lang="es-ES" sz="1400" dirty="0" smtClean="0"/>
          </a:p>
          <a:p>
            <a:pPr marL="633222" indent="-514350" algn="just">
              <a:buAutoNum type="arabicPeriod"/>
            </a:pPr>
            <a:r>
              <a:rPr lang="es-ES" sz="2400" dirty="0" smtClean="0"/>
              <a:t>Las técnicas de valuación apropiadas para la medición, considerando la disponibilidad de información con la que se desarrollarán los datos de entrada que representan los supuestos que los participantes del mercado usarían para poner precio al activo o pasivo. </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UNIDAD DE CUENTA PARA UN ACTIVO O PASIVO. </a:t>
            </a:r>
            <a:endParaRPr lang="en-US" dirty="0"/>
          </a:p>
        </p:txBody>
      </p:sp>
      <p:sp>
        <p:nvSpPr>
          <p:cNvPr id="3" name="2 Marcador de contenido"/>
          <p:cNvSpPr>
            <a:spLocks noGrp="1"/>
          </p:cNvSpPr>
          <p:nvPr>
            <p:ph idx="1"/>
          </p:nvPr>
        </p:nvSpPr>
        <p:spPr/>
        <p:txBody>
          <a:bodyPr>
            <a:normAutofit lnSpcReduction="10000"/>
          </a:bodyPr>
          <a:lstStyle/>
          <a:p>
            <a:pPr algn="just"/>
            <a:r>
              <a:rPr lang="es-ES" dirty="0" smtClean="0"/>
              <a:t>La unidad de cuenta define lo que está midiendo para fines de la información financiera y el nivel al que se agrega o disgrega un activo o pasivo con el fin de aplicar FAS 157 y otros pronunciamientos contables. </a:t>
            </a:r>
          </a:p>
          <a:p>
            <a:pPr algn="just"/>
            <a:endParaRPr lang="es-ES" dirty="0" smtClean="0"/>
          </a:p>
          <a:p>
            <a:pPr algn="just"/>
            <a:r>
              <a:rPr lang="es-ES" dirty="0" smtClean="0"/>
              <a:t>FAS señala que la unidad de cuenta debe determinarse conforme a las disposiciones de otros pronunciamientos contables.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PREMISA DE VALUACION – MAYOR Y MEJOR USO</a:t>
            </a:r>
            <a:endParaRPr lang="en-US" dirty="0"/>
          </a:p>
        </p:txBody>
      </p:sp>
      <p:sp>
        <p:nvSpPr>
          <p:cNvPr id="3" name="2 Marcador de contenido"/>
          <p:cNvSpPr>
            <a:spLocks noGrp="1"/>
          </p:cNvSpPr>
          <p:nvPr>
            <p:ph idx="1"/>
          </p:nvPr>
        </p:nvSpPr>
        <p:spPr/>
        <p:txBody>
          <a:bodyPr/>
          <a:lstStyle/>
          <a:p>
            <a:r>
              <a:rPr lang="es-ES" dirty="0" smtClean="0"/>
              <a:t>Premisa de Valuación: Supuesto acerca de cómo los participantes del mercado usarían un activo o pasivo. </a:t>
            </a:r>
          </a:p>
          <a:p>
            <a:endParaRPr lang="es-ES" dirty="0" smtClean="0"/>
          </a:p>
          <a:p>
            <a:pPr lvl="1"/>
            <a:r>
              <a:rPr lang="es-ES" dirty="0" smtClean="0"/>
              <a:t>Se basa en el “Mayor y mejor uso” </a:t>
            </a:r>
          </a:p>
          <a:p>
            <a:pPr lvl="1"/>
            <a:endParaRPr lang="es-ES" dirty="0" smtClean="0"/>
          </a:p>
          <a:p>
            <a:pPr lvl="1" algn="just"/>
            <a:r>
              <a:rPr lang="es-ES" dirty="0" smtClean="0"/>
              <a:t>El mayor y mejor uso. El activo aporta un valor máximo principalmente por su uso en combinación con otros activos.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MAYOR Y MEJOR USO</a:t>
            </a:r>
            <a:endParaRPr lang="en-US" dirty="0"/>
          </a:p>
        </p:txBody>
      </p:sp>
      <p:sp>
        <p:nvSpPr>
          <p:cNvPr id="3" name="2 Marcador de contenido"/>
          <p:cNvSpPr>
            <a:spLocks noGrp="1"/>
          </p:cNvSpPr>
          <p:nvPr>
            <p:ph idx="1"/>
          </p:nvPr>
        </p:nvSpPr>
        <p:spPr/>
        <p:txBody>
          <a:bodyPr>
            <a:normAutofit lnSpcReduction="10000"/>
          </a:bodyPr>
          <a:lstStyle/>
          <a:p>
            <a:r>
              <a:rPr lang="es-ES" dirty="0" smtClean="0"/>
              <a:t>Medición supone en la fecha de medición </a:t>
            </a:r>
          </a:p>
          <a:p>
            <a:pPr lvl="1"/>
            <a:r>
              <a:rPr lang="es-ES" dirty="0" smtClean="0"/>
              <a:t>El uso del activo físicamente posible </a:t>
            </a:r>
          </a:p>
          <a:p>
            <a:pPr lvl="1"/>
            <a:r>
              <a:rPr lang="es-ES" dirty="0" smtClean="0"/>
              <a:t>Legalmente permisible. </a:t>
            </a:r>
          </a:p>
          <a:p>
            <a:pPr lvl="1"/>
            <a:r>
              <a:rPr lang="es-ES" dirty="0" smtClean="0"/>
              <a:t>Financieramente factible. </a:t>
            </a:r>
          </a:p>
          <a:p>
            <a:pPr lvl="1"/>
            <a:endParaRPr lang="es-ES" dirty="0" smtClean="0"/>
          </a:p>
          <a:p>
            <a:pPr marL="0" lvl="1" indent="0" algn="just">
              <a:buNone/>
            </a:pPr>
            <a:r>
              <a:rPr lang="es-ES" dirty="0" smtClean="0"/>
              <a:t>El mayor y mejor uso se refiere al uso que le den los participantes del mercado que acrecentaría el valor del activo o del grupo de activos dentro del que se usará, independiente del tipo de uso actual de la entidad que se propone dar el mismo.  </a:t>
            </a:r>
          </a:p>
          <a:p>
            <a:pPr marL="0" lvl="1" indent="0">
              <a:buNone/>
            </a:pPr>
            <a:endParaRPr lang="es-E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MERCADO PRINCIPAL O MAS VENTAJOSO</a:t>
            </a:r>
            <a:endParaRPr lang="en-US" dirty="0"/>
          </a:p>
        </p:txBody>
      </p:sp>
      <p:graphicFrame>
        <p:nvGraphicFramePr>
          <p:cNvPr id="4" name="3 Marcador de contenido"/>
          <p:cNvGraphicFramePr>
            <a:graphicFrameLocks noGrp="1"/>
          </p:cNvGraphicFramePr>
          <p:nvPr>
            <p:ph idx="1"/>
          </p:nvPr>
        </p:nvGraphicFramePr>
        <p:xfrm>
          <a:off x="457200" y="1774825"/>
          <a:ext cx="8229600" cy="38404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endParaRPr lang="es-ES" sz="1000" dirty="0" smtClean="0">
                        <a:solidFill>
                          <a:sysClr val="windowText" lastClr="000000"/>
                        </a:solidFill>
                      </a:endParaRPr>
                    </a:p>
                    <a:p>
                      <a:pPr algn="ctr"/>
                      <a:r>
                        <a:rPr lang="es-ES" sz="2000" dirty="0" smtClean="0">
                          <a:solidFill>
                            <a:sysClr val="windowText" lastClr="000000"/>
                          </a:solidFill>
                        </a:rPr>
                        <a:t>MERCADO</a:t>
                      </a:r>
                      <a:r>
                        <a:rPr lang="es-ES" sz="2000" baseline="0" dirty="0" smtClean="0">
                          <a:solidFill>
                            <a:sysClr val="windowText" lastClr="000000"/>
                          </a:solidFill>
                        </a:rPr>
                        <a:t> PRINCIPAL</a:t>
                      </a:r>
                    </a:p>
                    <a:p>
                      <a:pPr algn="ctr"/>
                      <a:endParaRPr lang="en-US" sz="1200" dirty="0">
                        <a:solidFill>
                          <a:sysClr val="windowText" lastClr="000000"/>
                        </a:solidFill>
                      </a:endParaRPr>
                    </a:p>
                  </a:txBody>
                  <a:tcPr/>
                </a:tc>
                <a:tc>
                  <a:txBody>
                    <a:bodyPr/>
                    <a:lstStyle/>
                    <a:p>
                      <a:pPr algn="ctr"/>
                      <a:endParaRPr lang="es-ES" sz="1050" dirty="0" smtClean="0">
                        <a:solidFill>
                          <a:sysClr val="windowText" lastClr="000000"/>
                        </a:solidFill>
                      </a:endParaRPr>
                    </a:p>
                    <a:p>
                      <a:pPr algn="ctr"/>
                      <a:r>
                        <a:rPr lang="es-ES" sz="2000" dirty="0" smtClean="0">
                          <a:solidFill>
                            <a:sysClr val="windowText" lastClr="000000"/>
                          </a:solidFill>
                        </a:rPr>
                        <a:t>MERCADO MÁS</a:t>
                      </a:r>
                      <a:r>
                        <a:rPr lang="es-ES" sz="2000" baseline="0" dirty="0" smtClean="0">
                          <a:solidFill>
                            <a:sysClr val="windowText" lastClr="000000"/>
                          </a:solidFill>
                        </a:rPr>
                        <a:t> VENTAJOSO</a:t>
                      </a:r>
                      <a:endParaRPr lang="en-US" sz="2000" dirty="0">
                        <a:solidFill>
                          <a:sysClr val="windowText" lastClr="000000"/>
                        </a:solidFill>
                      </a:endParaRPr>
                    </a:p>
                  </a:txBody>
                  <a:tcPr/>
                </a:tc>
              </a:tr>
              <a:tr h="370840">
                <a:tc>
                  <a:txBody>
                    <a:bodyPr/>
                    <a:lstStyle/>
                    <a:p>
                      <a:endParaRPr lang="es-ES" dirty="0" smtClean="0"/>
                    </a:p>
                    <a:p>
                      <a:r>
                        <a:rPr lang="es-ES" dirty="0" smtClean="0"/>
                        <a:t>Es aquel</a:t>
                      </a:r>
                      <a:r>
                        <a:rPr lang="es-ES" baseline="0" dirty="0" smtClean="0"/>
                        <a:t> en el que la entidad que presenta informes vendería el activo o transferiría el pasivo con el mayor volumen y nivel de actividad. </a:t>
                      </a:r>
                      <a:endParaRPr lang="en-US" baseline="0" dirty="0" smtClean="0"/>
                    </a:p>
                    <a:p>
                      <a:endParaRPr lang="es-ES" baseline="0" dirty="0" smtClean="0"/>
                    </a:p>
                    <a:p>
                      <a:endParaRPr lang="es-ES" baseline="0" dirty="0" smtClean="0"/>
                    </a:p>
                    <a:p>
                      <a:endParaRPr lang="es-ES" baseline="0" dirty="0" smtClean="0"/>
                    </a:p>
                    <a:p>
                      <a:endParaRPr lang="es-ES" baseline="0" dirty="0" smtClean="0"/>
                    </a:p>
                    <a:p>
                      <a:endParaRPr lang="es-ES" baseline="0" dirty="0" smtClean="0"/>
                    </a:p>
                    <a:p>
                      <a:endParaRPr lang="en-US" dirty="0"/>
                    </a:p>
                  </a:txBody>
                  <a:tcPr/>
                </a:tc>
                <a:tc>
                  <a:txBody>
                    <a:bodyPr/>
                    <a:lstStyle/>
                    <a:p>
                      <a:endParaRPr lang="es-ES" dirty="0" smtClean="0"/>
                    </a:p>
                    <a:p>
                      <a:r>
                        <a:rPr lang="es-ES" dirty="0" smtClean="0"/>
                        <a:t>Es aquel</a:t>
                      </a:r>
                      <a:r>
                        <a:rPr lang="es-ES" baseline="0" dirty="0" smtClean="0"/>
                        <a:t> en el que la entidad que presenta informes vendería el activo o transferiría el pasivo a u precio que maximice el monto que se recibiría por el activo o minimice el monto que se pagaría por transferir el pasivo, considerando los costos de la transacción en el (los) respectivo (s) mercado(s)</a:t>
                      </a:r>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DEFINICION FAIR VALUE </a:t>
            </a:r>
            <a:br>
              <a:rPr lang="es-ES" dirty="0" smtClean="0"/>
            </a:br>
            <a:r>
              <a:rPr lang="es-ES" dirty="0" smtClean="0"/>
              <a:t>IASB </a:t>
            </a:r>
            <a:endParaRPr lang="en-US" dirty="0"/>
          </a:p>
        </p:txBody>
      </p:sp>
      <p:sp>
        <p:nvSpPr>
          <p:cNvPr id="3" name="2 Marcador de contenido"/>
          <p:cNvSpPr>
            <a:spLocks noGrp="1"/>
          </p:cNvSpPr>
          <p:nvPr>
            <p:ph idx="1"/>
          </p:nvPr>
        </p:nvSpPr>
        <p:spPr/>
        <p:txBody>
          <a:bodyPr/>
          <a:lstStyle/>
          <a:p>
            <a:pPr algn="just"/>
            <a:r>
              <a:rPr lang="es-ES" dirty="0" smtClean="0"/>
              <a:t>El valor razonable es la cantidad por la que puede ser intercambiado un activo o cancelado un pasivo entre un comprador y un vendedor interesados y debidamente informados, en condiciones de independencia mutua. </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PAUTAS - FAIR VALUE</a:t>
            </a:r>
            <a:endParaRPr lang="en-US" dirty="0"/>
          </a:p>
        </p:txBody>
      </p:sp>
      <p:sp>
        <p:nvSpPr>
          <p:cNvPr id="3" name="2 Marcador de contenido"/>
          <p:cNvSpPr>
            <a:spLocks noGrp="1"/>
          </p:cNvSpPr>
          <p:nvPr>
            <p:ph idx="1"/>
          </p:nvPr>
        </p:nvSpPr>
        <p:spPr/>
        <p:txBody>
          <a:bodyPr>
            <a:normAutofit fontScale="92500" lnSpcReduction="20000"/>
          </a:bodyPr>
          <a:lstStyle/>
          <a:p>
            <a:pPr algn="just"/>
            <a:r>
              <a:rPr lang="es-ES" dirty="0" smtClean="0"/>
              <a:t>La existencia de cotizaciones de precios publicados en el mercado activo. </a:t>
            </a:r>
          </a:p>
          <a:p>
            <a:endParaRPr lang="es-ES" dirty="0" smtClean="0"/>
          </a:p>
          <a:p>
            <a:pPr algn="just"/>
            <a:r>
              <a:rPr lang="es-ES" dirty="0" smtClean="0"/>
              <a:t>Mercados no activos, la entidad establecerá el V.R. utilizando una técnica de valoración que incorporará todos los factores que los participantes en el mercado considerarían al establecer un precio y que sea coherente con las  metodologías económicas aceptadas para el establecimiento de precios de instrumentos financieros.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CONTENIDO </a:t>
            </a:r>
            <a:endParaRPr lang="en-US" dirty="0"/>
          </a:p>
        </p:txBody>
      </p:sp>
      <p:sp>
        <p:nvSpPr>
          <p:cNvPr id="3" name="2 Marcador de contenido"/>
          <p:cNvSpPr>
            <a:spLocks noGrp="1"/>
          </p:cNvSpPr>
          <p:nvPr>
            <p:ph idx="1"/>
          </p:nvPr>
        </p:nvSpPr>
        <p:spPr>
          <a:xfrm>
            <a:off x="242886" y="1428736"/>
            <a:ext cx="8686832" cy="5429264"/>
          </a:xfrm>
        </p:spPr>
        <p:style>
          <a:lnRef idx="2">
            <a:schemeClr val="dk1"/>
          </a:lnRef>
          <a:fillRef idx="1">
            <a:schemeClr val="lt1"/>
          </a:fillRef>
          <a:effectRef idx="0">
            <a:schemeClr val="dk1"/>
          </a:effectRef>
          <a:fontRef idx="minor">
            <a:schemeClr val="dk1"/>
          </a:fontRef>
        </p:style>
        <p:txBody>
          <a:bodyPr>
            <a:noAutofit/>
          </a:bodyPr>
          <a:lstStyle/>
          <a:p>
            <a:pPr lvl="0"/>
            <a:r>
              <a:rPr lang="es-ES" sz="1600" b="1" dirty="0" smtClean="0"/>
              <a:t>Evolución del FAIR VALUE. </a:t>
            </a:r>
            <a:endParaRPr lang="en-US" sz="1600" b="1" dirty="0" smtClean="0"/>
          </a:p>
          <a:p>
            <a:pPr lvl="0"/>
            <a:endParaRPr lang="es-ES" sz="1200" dirty="0" smtClean="0"/>
          </a:p>
          <a:p>
            <a:pPr lvl="0"/>
            <a:r>
              <a:rPr lang="es-ES" sz="1600" b="1" dirty="0" smtClean="0"/>
              <a:t>Definición FAIR VALUE. </a:t>
            </a:r>
            <a:endParaRPr lang="en-US" sz="1600" b="1" dirty="0" smtClean="0"/>
          </a:p>
          <a:p>
            <a:pPr lvl="1"/>
            <a:r>
              <a:rPr lang="es-ES" sz="1400" dirty="0" smtClean="0"/>
              <a:t>Comparación FASB – IASB.</a:t>
            </a:r>
            <a:endParaRPr lang="en-US" sz="1400" dirty="0" smtClean="0"/>
          </a:p>
          <a:p>
            <a:pPr lvl="1"/>
            <a:r>
              <a:rPr lang="en-US" sz="1400" dirty="0" err="1" smtClean="0"/>
              <a:t>Proyecto</a:t>
            </a:r>
            <a:r>
              <a:rPr lang="en-US" sz="1400" dirty="0" smtClean="0"/>
              <a:t>- FAIR VALUE MEASUREMENT. </a:t>
            </a:r>
          </a:p>
          <a:p>
            <a:pPr lvl="0"/>
            <a:endParaRPr lang="en-US" sz="1000" dirty="0" smtClean="0"/>
          </a:p>
          <a:p>
            <a:pPr lvl="0"/>
            <a:r>
              <a:rPr lang="en-US" sz="1600" b="1" dirty="0" err="1" smtClean="0"/>
              <a:t>Deterioro</a:t>
            </a:r>
            <a:r>
              <a:rPr lang="en-US" sz="1600" b="1" dirty="0" smtClean="0"/>
              <a:t> IAS 36. </a:t>
            </a:r>
          </a:p>
          <a:p>
            <a:pPr lvl="0"/>
            <a:endParaRPr lang="en-US" sz="1100" dirty="0" smtClean="0"/>
          </a:p>
          <a:p>
            <a:pPr lvl="0"/>
            <a:r>
              <a:rPr lang="en-US" sz="1600" b="1" dirty="0" err="1" smtClean="0"/>
              <a:t>Metodologías</a:t>
            </a:r>
            <a:r>
              <a:rPr lang="en-US" sz="1600" b="1" dirty="0" smtClean="0"/>
              <a:t> – </a:t>
            </a:r>
            <a:r>
              <a:rPr lang="en-US" sz="1600" b="1" dirty="0" err="1" smtClean="0"/>
              <a:t>Tecnicas</a:t>
            </a:r>
            <a:r>
              <a:rPr lang="en-US" sz="1600" b="1" dirty="0" smtClean="0"/>
              <a:t> de </a:t>
            </a:r>
            <a:r>
              <a:rPr lang="en-US" sz="1600" b="1" dirty="0" err="1" smtClean="0"/>
              <a:t>Valuación</a:t>
            </a:r>
            <a:endParaRPr lang="en-US" sz="1600" b="1" dirty="0" smtClean="0"/>
          </a:p>
          <a:p>
            <a:pPr lvl="1"/>
            <a:r>
              <a:rPr lang="en-US" sz="1400" dirty="0" err="1" smtClean="0"/>
              <a:t>Tecnicas</a:t>
            </a:r>
            <a:endParaRPr lang="en-US" sz="1400" dirty="0" smtClean="0"/>
          </a:p>
          <a:p>
            <a:pPr lvl="1"/>
            <a:r>
              <a:rPr lang="en-US" sz="1400" dirty="0" err="1" smtClean="0"/>
              <a:t>Problemáticas</a:t>
            </a:r>
            <a:endParaRPr lang="en-US" sz="1400" dirty="0" smtClean="0"/>
          </a:p>
          <a:p>
            <a:pPr lvl="1"/>
            <a:r>
              <a:rPr lang="en-US" sz="1400" dirty="0" err="1" smtClean="0"/>
              <a:t>Jerarquia</a:t>
            </a:r>
            <a:endParaRPr lang="en-US" sz="1400" dirty="0" smtClean="0"/>
          </a:p>
          <a:p>
            <a:pPr lvl="0"/>
            <a:endParaRPr lang="en-US" sz="1100" dirty="0" smtClean="0"/>
          </a:p>
          <a:p>
            <a:pPr lvl="0"/>
            <a:r>
              <a:rPr lang="en-US" sz="1600" b="1" dirty="0" err="1" smtClean="0"/>
              <a:t>Aplicación</a:t>
            </a:r>
            <a:r>
              <a:rPr lang="en-US" sz="1600" b="1" dirty="0" smtClean="0"/>
              <a:t> </a:t>
            </a:r>
            <a:r>
              <a:rPr lang="en-US" sz="1600" b="1" dirty="0" err="1" smtClean="0"/>
              <a:t>Practica</a:t>
            </a:r>
            <a:r>
              <a:rPr lang="en-US" sz="1600" b="1" dirty="0" smtClean="0"/>
              <a:t> </a:t>
            </a:r>
          </a:p>
          <a:p>
            <a:pPr lvl="1"/>
            <a:r>
              <a:rPr lang="en-US" sz="1400" dirty="0" err="1" smtClean="0"/>
              <a:t>Inventario</a:t>
            </a:r>
            <a:r>
              <a:rPr lang="en-US" sz="1400" dirty="0" smtClean="0"/>
              <a:t> </a:t>
            </a:r>
          </a:p>
          <a:p>
            <a:pPr lvl="1"/>
            <a:r>
              <a:rPr lang="es-CO" sz="1400" dirty="0" smtClean="0"/>
              <a:t>Propiedad, planta y Equipo.</a:t>
            </a:r>
            <a:endParaRPr lang="en-US" sz="1400" dirty="0" smtClean="0"/>
          </a:p>
          <a:p>
            <a:pPr lvl="1"/>
            <a:r>
              <a:rPr lang="en-US" sz="1400" dirty="0" err="1" smtClean="0"/>
              <a:t>Activos</a:t>
            </a:r>
            <a:r>
              <a:rPr lang="en-US" sz="1400" dirty="0" smtClean="0"/>
              <a:t> Intangibles</a:t>
            </a:r>
          </a:p>
          <a:p>
            <a:pPr lvl="1"/>
            <a:r>
              <a:rPr lang="en-US" sz="1400" dirty="0" err="1" smtClean="0"/>
              <a:t>Combinación</a:t>
            </a:r>
            <a:r>
              <a:rPr lang="en-US" sz="1400" dirty="0" smtClean="0"/>
              <a:t> de </a:t>
            </a:r>
            <a:r>
              <a:rPr lang="en-US" sz="1400" dirty="0" err="1" smtClean="0"/>
              <a:t>Negocios</a:t>
            </a:r>
            <a:r>
              <a:rPr lang="en-US" sz="1400" dirty="0" smtClean="0"/>
              <a:t> </a:t>
            </a:r>
          </a:p>
          <a:p>
            <a:pPr lvl="1"/>
            <a:r>
              <a:rPr lang="en-US" sz="1400" dirty="0" err="1" smtClean="0"/>
              <a:t>Deterioro</a:t>
            </a:r>
            <a:r>
              <a:rPr lang="en-US" sz="1400" smtClean="0"/>
              <a:t> IAS </a:t>
            </a:r>
            <a:r>
              <a:rPr lang="en-US" sz="1400" dirty="0" smtClean="0"/>
              <a:t>36. </a:t>
            </a:r>
          </a:p>
          <a:p>
            <a:pPr lvl="0"/>
            <a:endParaRPr lang="en-US" sz="11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PAUTAS – FAIR VALUE </a:t>
            </a:r>
            <a:endParaRPr lang="en-US" dirty="0"/>
          </a:p>
        </p:txBody>
      </p:sp>
      <p:sp>
        <p:nvSpPr>
          <p:cNvPr id="3" name="2 Marcador de contenido"/>
          <p:cNvSpPr>
            <a:spLocks noGrp="1"/>
          </p:cNvSpPr>
          <p:nvPr>
            <p:ph idx="1"/>
          </p:nvPr>
        </p:nvSpPr>
        <p:spPr/>
        <p:txBody>
          <a:bodyPr/>
          <a:lstStyle/>
          <a:p>
            <a:pPr algn="just"/>
            <a:r>
              <a:rPr lang="es-ES" dirty="0" smtClean="0"/>
              <a:t>Una entidad está excluida de valorar el instrumento al valor razonable cuando el rango de estimaciones aceptables de ese valor es significativo y las probabilidades de las diversas estimaciones no pueden ser evaluadas razonablemente. </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MERCADO ACTIVO IASB</a:t>
            </a:r>
            <a:endParaRPr lang="en-US" dirty="0"/>
          </a:p>
        </p:txBody>
      </p:sp>
      <p:sp>
        <p:nvSpPr>
          <p:cNvPr id="3" name="2 Marcador de contenido"/>
          <p:cNvSpPr>
            <a:spLocks noGrp="1"/>
          </p:cNvSpPr>
          <p:nvPr>
            <p:ph idx="1"/>
          </p:nvPr>
        </p:nvSpPr>
        <p:spPr/>
        <p:txBody>
          <a:bodyPr/>
          <a:lstStyle/>
          <a:p>
            <a:pPr algn="just"/>
            <a:r>
              <a:rPr lang="es-ES" dirty="0" smtClean="0"/>
              <a:t>Los activos negociados son homogéneos Pueden encontrarse, prácticamente en cualquier momento, compradores y vendedores dispuestos a negociar los activos.</a:t>
            </a:r>
            <a:endParaRPr lang="en-US" dirty="0" smtClean="0"/>
          </a:p>
          <a:p>
            <a:endParaRPr lang="es-ES" dirty="0" smtClean="0"/>
          </a:p>
          <a:p>
            <a:r>
              <a:rPr lang="es-ES" dirty="0" smtClean="0"/>
              <a:t>Los precios son públicos</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lvl="1" algn="l" rtl="0">
              <a:spcBef>
                <a:spcPct val="0"/>
              </a:spcBef>
            </a:pPr>
            <a:r>
              <a:rPr lang="en-US" sz="3600" b="1" kern="1200" dirty="0">
                <a:solidFill>
                  <a:schemeClr val="accent1">
                    <a:satMod val="150000"/>
                  </a:schemeClr>
                </a:solidFill>
                <a:latin typeface="+mj-lt"/>
                <a:ea typeface="+mj-ea"/>
                <a:cs typeface="+mj-cs"/>
              </a:rPr>
              <a:t>Project Basis for Conclusion on Exposure Draft  - FAIR VALUE MEASUREMENT. </a:t>
            </a:r>
          </a:p>
        </p:txBody>
      </p:sp>
      <p:sp>
        <p:nvSpPr>
          <p:cNvPr id="3" name="2 Marcador de contenido"/>
          <p:cNvSpPr>
            <a:spLocks noGrp="1"/>
          </p:cNvSpPr>
          <p:nvPr>
            <p:ph idx="1"/>
          </p:nvPr>
        </p:nvSpPr>
        <p:spPr/>
        <p:txBody>
          <a:bodyPr>
            <a:normAutofit fontScale="92500" lnSpcReduction="20000"/>
          </a:bodyPr>
          <a:lstStyle/>
          <a:p>
            <a:pPr algn="just"/>
            <a:r>
              <a:rPr lang="es-ES" dirty="0" smtClean="0"/>
              <a:t>En febrero de 2006, IASB - FASB, Estándar del Valor razonable. </a:t>
            </a:r>
          </a:p>
          <a:p>
            <a:pPr algn="just"/>
            <a:r>
              <a:rPr lang="es-ES" dirty="0" smtClean="0"/>
              <a:t>A finales de 2007, el FASB emitió documento preliminar, explicar cómo determinar el valor razonable. </a:t>
            </a:r>
          </a:p>
          <a:p>
            <a:pPr algn="just"/>
            <a:r>
              <a:rPr lang="es-ES" dirty="0" smtClean="0"/>
              <a:t>El IASB, para el desarrollo de esta norma aceptó como punto de partida el SFAS 157, </a:t>
            </a:r>
            <a:r>
              <a:rPr lang="es-ES" i="1" dirty="0" smtClean="0"/>
              <a:t>Valor razonable </a:t>
            </a:r>
            <a:r>
              <a:rPr lang="es-ES" dirty="0" smtClean="0"/>
              <a:t>(SFAS 157).</a:t>
            </a:r>
          </a:p>
          <a:p>
            <a:pPr algn="just"/>
            <a:r>
              <a:rPr lang="es-ES_tradnl" dirty="0" err="1" smtClean="0"/>
              <a:t>Draft</a:t>
            </a:r>
            <a:r>
              <a:rPr lang="es-ES_tradnl" dirty="0" smtClean="0"/>
              <a:t> emitido en mayo de 2009.</a:t>
            </a:r>
          </a:p>
          <a:p>
            <a:pPr algn="just"/>
            <a:r>
              <a:rPr lang="es-ES_tradnl" dirty="0" smtClean="0"/>
              <a:t>Recepción de comentarios Septiembre de 2009.</a:t>
            </a:r>
          </a:p>
          <a:p>
            <a:pPr algn="just"/>
            <a:r>
              <a:rPr lang="es-ES_tradnl" dirty="0" smtClean="0"/>
              <a:t>Posible fecha de emisión del Nuevo </a:t>
            </a:r>
            <a:r>
              <a:rPr lang="es-ES_tradnl" dirty="0" err="1" smtClean="0"/>
              <a:t>estandar</a:t>
            </a:r>
            <a:r>
              <a:rPr lang="es-ES_tradnl" dirty="0" smtClean="0"/>
              <a:t> Junio de 2010.</a:t>
            </a:r>
          </a:p>
          <a:p>
            <a:pPr algn="just"/>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COMPARACION DRAFT IASB – FAS 157</a:t>
            </a:r>
            <a:endParaRPr lang="en-US" dirty="0"/>
          </a:p>
        </p:txBody>
      </p:sp>
      <p:graphicFrame>
        <p:nvGraphicFramePr>
          <p:cNvPr id="5" name="4 Tabla"/>
          <p:cNvGraphicFramePr>
            <a:graphicFrameLocks noGrp="1"/>
          </p:cNvGraphicFramePr>
          <p:nvPr/>
        </p:nvGraphicFramePr>
        <p:xfrm>
          <a:off x="571472" y="1698006"/>
          <a:ext cx="8358246" cy="4749932"/>
        </p:xfrm>
        <a:graphic>
          <a:graphicData uri="http://schemas.openxmlformats.org/drawingml/2006/table">
            <a:tbl>
              <a:tblPr firstRow="1" bandRow="1">
                <a:tableStyleId>{E8034E78-7F5D-4C2E-B375-FC64B27BC917}</a:tableStyleId>
              </a:tblPr>
              <a:tblGrid>
                <a:gridCol w="1714512"/>
                <a:gridCol w="6643734"/>
              </a:tblGrid>
              <a:tr h="714380">
                <a:tc>
                  <a:txBody>
                    <a:bodyPr/>
                    <a:lstStyle/>
                    <a:p>
                      <a:r>
                        <a:rPr lang="es-ES" sz="2000" dirty="0" smtClean="0">
                          <a:solidFill>
                            <a:schemeClr val="tx1"/>
                          </a:solidFill>
                        </a:rPr>
                        <a:t>CONCEPTO </a:t>
                      </a:r>
                      <a:endParaRPr lang="en-US" sz="2000" dirty="0">
                        <a:solidFill>
                          <a:schemeClr val="tx1"/>
                        </a:solidFill>
                      </a:endParaRPr>
                    </a:p>
                  </a:txBody>
                  <a:tcPr>
                    <a:solidFill>
                      <a:schemeClr val="accent4">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2000" b="1" kern="1200" dirty="0" smtClean="0">
                          <a:solidFill>
                            <a:schemeClr val="tx1"/>
                          </a:solidFill>
                          <a:latin typeface="+mn-lt"/>
                          <a:ea typeface="+mn-ea"/>
                          <a:cs typeface="+mn-cs"/>
                        </a:rPr>
                        <a:t>COMPARACION DEL CONCEPTO PRELIMINAR Y EL SFASB 157. </a:t>
                      </a:r>
                      <a:endParaRPr kumimoji="0" lang="en-US" sz="2000" b="1" kern="1200" dirty="0" smtClean="0">
                        <a:solidFill>
                          <a:schemeClr val="tx1"/>
                        </a:solidFill>
                        <a:latin typeface="+mn-lt"/>
                        <a:ea typeface="+mn-ea"/>
                        <a:cs typeface="+mn-cs"/>
                      </a:endParaRPr>
                    </a:p>
                  </a:txBody>
                  <a:tcPr>
                    <a:solidFill>
                      <a:schemeClr val="accent4">
                        <a:lumMod val="75000"/>
                      </a:schemeClr>
                    </a:solidFill>
                  </a:tcPr>
                </a:tc>
              </a:tr>
              <a:tr h="370840">
                <a:tc>
                  <a:txBody>
                    <a:bodyPr/>
                    <a:lstStyle/>
                    <a:p>
                      <a:pPr>
                        <a:lnSpc>
                          <a:spcPct val="115000"/>
                        </a:lnSpc>
                        <a:spcAft>
                          <a:spcPts val="0"/>
                        </a:spcAft>
                      </a:pPr>
                      <a:endParaRPr lang="es-ES" sz="1800" dirty="0">
                        <a:solidFill>
                          <a:schemeClr val="tx1"/>
                        </a:solidFill>
                        <a:latin typeface="Avenir-Book"/>
                        <a:ea typeface="Calibri"/>
                        <a:cs typeface="Avenir-Book"/>
                      </a:endParaRPr>
                    </a:p>
                    <a:p>
                      <a:pPr>
                        <a:lnSpc>
                          <a:spcPct val="115000"/>
                        </a:lnSpc>
                        <a:spcAft>
                          <a:spcPts val="0"/>
                        </a:spcAft>
                      </a:pPr>
                      <a:r>
                        <a:rPr lang="es-ES" sz="1800" dirty="0">
                          <a:solidFill>
                            <a:schemeClr val="tx1"/>
                          </a:solidFill>
                          <a:latin typeface="Avenir-Book"/>
                          <a:ea typeface="Calibri"/>
                          <a:cs typeface="Avenir-Book"/>
                        </a:rPr>
                        <a:t>Valor de Mercado de referencia</a:t>
                      </a:r>
                      <a:endParaRPr lang="en-US" sz="1800" dirty="0">
                        <a:solidFill>
                          <a:schemeClr val="tx1"/>
                        </a:solidFill>
                        <a:latin typeface="Calibri"/>
                        <a:ea typeface="Calibri"/>
                        <a:cs typeface="Times New Roman"/>
                      </a:endParaRPr>
                    </a:p>
                  </a:txBody>
                  <a:tcPr marL="68580" marR="68580" marT="0" marB="0"/>
                </a:tc>
                <a:tc>
                  <a:txBody>
                    <a:bodyPr/>
                    <a:lstStyle/>
                    <a:p>
                      <a:pPr algn="just"/>
                      <a:r>
                        <a:rPr kumimoji="0" lang="es-ES" sz="1600" kern="1200" dirty="0" smtClean="0">
                          <a:solidFill>
                            <a:schemeClr val="tx1"/>
                          </a:solidFill>
                          <a:latin typeface="+mn-lt"/>
                          <a:ea typeface="+mn-ea"/>
                          <a:cs typeface="+mn-cs"/>
                        </a:rPr>
                        <a:t>El IASB propone que, para propósitos de la valuación del valor razonable, las transacciones tomarán lugar en el mercado más ventajoso para la empresa. </a:t>
                      </a:r>
                      <a:endParaRPr kumimoji="0" lang="en-US" sz="1600" kern="1200" dirty="0" smtClean="0">
                        <a:solidFill>
                          <a:schemeClr val="tx1"/>
                        </a:solidFill>
                        <a:latin typeface="+mn-lt"/>
                        <a:ea typeface="+mn-ea"/>
                        <a:cs typeface="+mn-cs"/>
                      </a:endParaRPr>
                    </a:p>
                    <a:p>
                      <a:pPr algn="just"/>
                      <a:r>
                        <a:rPr kumimoji="0" lang="es-ES" sz="1600" kern="1200" dirty="0" smtClean="0">
                          <a:solidFill>
                            <a:schemeClr val="tx1"/>
                          </a:solidFill>
                          <a:latin typeface="+mn-lt"/>
                          <a:ea typeface="+mn-ea"/>
                          <a:cs typeface="+mn-cs"/>
                        </a:rPr>
                        <a:t> </a:t>
                      </a:r>
                      <a:endParaRPr kumimoji="0" lang="en-US" sz="1600" kern="1200" dirty="0" smtClean="0">
                        <a:solidFill>
                          <a:schemeClr val="tx1"/>
                        </a:solidFill>
                        <a:latin typeface="+mn-lt"/>
                        <a:ea typeface="+mn-ea"/>
                        <a:cs typeface="+mn-cs"/>
                      </a:endParaRPr>
                    </a:p>
                    <a:p>
                      <a:pPr algn="just"/>
                      <a:r>
                        <a:rPr kumimoji="0" lang="es-ES" sz="1600" kern="1200" dirty="0" smtClean="0">
                          <a:solidFill>
                            <a:schemeClr val="tx1"/>
                          </a:solidFill>
                          <a:latin typeface="+mn-lt"/>
                          <a:ea typeface="+mn-ea"/>
                          <a:cs typeface="+mn-cs"/>
                        </a:rPr>
                        <a:t>Mientras que el SFAS 157 menciona que, para la valuación del valor razonable, las  transacciones se llevan a cabo en el mercado principal, y en algunos casos cuando no hay mercado principal, se podrá utilizar el mercado más ventajoso. </a:t>
                      </a:r>
                      <a:endParaRPr kumimoji="0" lang="en-US" sz="1600" kern="1200" dirty="0" smtClean="0">
                        <a:solidFill>
                          <a:schemeClr val="tx1"/>
                        </a:solidFill>
                        <a:latin typeface="+mn-lt"/>
                        <a:ea typeface="+mn-ea"/>
                        <a:cs typeface="+mn-cs"/>
                      </a:endParaRPr>
                    </a:p>
                    <a:p>
                      <a:pPr algn="just"/>
                      <a:r>
                        <a:rPr kumimoji="0" lang="es-ES" sz="1600" kern="1200" dirty="0" smtClean="0">
                          <a:solidFill>
                            <a:schemeClr val="tx1"/>
                          </a:solidFill>
                          <a:latin typeface="+mn-lt"/>
                          <a:ea typeface="+mn-ea"/>
                          <a:cs typeface="+mn-cs"/>
                        </a:rPr>
                        <a:t> </a:t>
                      </a:r>
                      <a:endParaRPr kumimoji="0" lang="en-US" sz="1600" kern="1200" dirty="0" smtClean="0">
                        <a:solidFill>
                          <a:schemeClr val="tx1"/>
                        </a:solidFill>
                        <a:latin typeface="+mn-lt"/>
                        <a:ea typeface="+mn-ea"/>
                        <a:cs typeface="+mn-cs"/>
                      </a:endParaRPr>
                    </a:p>
                    <a:p>
                      <a:pPr algn="just"/>
                      <a:r>
                        <a:rPr kumimoji="0" lang="es-ES" sz="1600" kern="1200" dirty="0" smtClean="0">
                          <a:solidFill>
                            <a:schemeClr val="tx1"/>
                          </a:solidFill>
                          <a:latin typeface="+mn-lt"/>
                          <a:ea typeface="+mn-ea"/>
                          <a:cs typeface="+mn-cs"/>
                        </a:rPr>
                        <a:t>Esta diferencia traerá como consecuencia distintos montos de valor razonable.</a:t>
                      </a:r>
                      <a:endParaRPr kumimoji="0" lang="en-US" sz="1600" kern="1200" dirty="0" smtClean="0">
                        <a:solidFill>
                          <a:schemeClr val="tx1"/>
                        </a:solidFill>
                        <a:latin typeface="+mn-lt"/>
                        <a:ea typeface="+mn-ea"/>
                        <a:cs typeface="+mn-cs"/>
                      </a:endParaRPr>
                    </a:p>
                    <a:p>
                      <a:endParaRPr lang="en-US" sz="1600" dirty="0">
                        <a:solidFill>
                          <a:schemeClr val="tx1"/>
                        </a:solidFill>
                      </a:endParaRPr>
                    </a:p>
                  </a:txBody>
                  <a:tcPr/>
                </a:tc>
              </a:tr>
              <a:tr h="370840">
                <a:tc>
                  <a:txBody>
                    <a:bodyPr/>
                    <a:lstStyle/>
                    <a:p>
                      <a:pPr marL="0" algn="l" rtl="0" eaLnBrk="1" latinLnBrk="0" hangingPunct="1">
                        <a:lnSpc>
                          <a:spcPct val="115000"/>
                        </a:lnSpc>
                        <a:spcAft>
                          <a:spcPts val="0"/>
                        </a:spcAft>
                      </a:pPr>
                      <a:r>
                        <a:rPr kumimoji="0" lang="es-ES" sz="1800" kern="1200" dirty="0" smtClean="0">
                          <a:solidFill>
                            <a:schemeClr val="tx1"/>
                          </a:solidFill>
                          <a:latin typeface="+mn-lt"/>
                          <a:ea typeface="+mn-ea"/>
                          <a:cs typeface="+mn-cs"/>
                        </a:rPr>
                        <a:t>El mayor y más alto uso</a:t>
                      </a:r>
                      <a:endParaRPr kumimoji="0" lang="en-US" sz="1800" kern="1200" dirty="0" smtClean="0">
                        <a:solidFill>
                          <a:schemeClr val="tx1"/>
                        </a:solidFill>
                        <a:latin typeface="+mn-lt"/>
                        <a:ea typeface="+mn-ea"/>
                        <a:cs typeface="+mn-cs"/>
                      </a:endParaRPr>
                    </a:p>
                  </a:txBody>
                  <a:tcPr marL="68580" marR="68580" marT="0" marB="0"/>
                </a:tc>
                <a:tc>
                  <a:txBody>
                    <a:bodyPr/>
                    <a:lstStyle/>
                    <a:p>
                      <a:pPr marL="0" algn="just" rtl="0" eaLnBrk="1" latinLnBrk="0" hangingPunct="1">
                        <a:lnSpc>
                          <a:spcPct val="115000"/>
                        </a:lnSpc>
                        <a:spcAft>
                          <a:spcPts val="0"/>
                        </a:spcAft>
                      </a:pPr>
                      <a:r>
                        <a:rPr kumimoji="0" lang="es-ES" sz="1800" kern="1200" dirty="0" smtClean="0">
                          <a:solidFill>
                            <a:schemeClr val="tx1"/>
                          </a:solidFill>
                          <a:latin typeface="+mn-lt"/>
                          <a:ea typeface="+mn-ea"/>
                          <a:cs typeface="+mn-cs"/>
                        </a:rPr>
                        <a:t>En concordancia con el SFAS 157, donde el concepto de mayor y más alto uso se considera,  el documento preliminar requiere que los activos que estén relacionados  se valúen en conjunto cuando éstos representen su mayor y más alto uso.</a:t>
                      </a:r>
                      <a:endParaRPr kumimoji="0" lang="en-US" sz="1800" kern="1200" dirty="0" smtClean="0">
                        <a:solidFill>
                          <a:schemeClr val="tx1"/>
                        </a:solidFill>
                        <a:latin typeface="+mn-lt"/>
                        <a:ea typeface="+mn-ea"/>
                        <a:cs typeface="+mn-cs"/>
                      </a:endParaRPr>
                    </a:p>
                  </a:txBody>
                  <a:tcPr marL="68580" marR="68580" marT="0" marB="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COMPARACION DRAFT IASB – FAS 157</a:t>
            </a:r>
            <a:endParaRPr lang="en-US" dirty="0"/>
          </a:p>
        </p:txBody>
      </p:sp>
      <p:graphicFrame>
        <p:nvGraphicFramePr>
          <p:cNvPr id="5" name="4 Tabla"/>
          <p:cNvGraphicFramePr>
            <a:graphicFrameLocks noGrp="1"/>
          </p:cNvGraphicFramePr>
          <p:nvPr/>
        </p:nvGraphicFramePr>
        <p:xfrm>
          <a:off x="285720" y="2238566"/>
          <a:ext cx="8572528" cy="1976252"/>
        </p:xfrm>
        <a:graphic>
          <a:graphicData uri="http://schemas.openxmlformats.org/drawingml/2006/table">
            <a:tbl>
              <a:tblPr firstRow="1" bandRow="1">
                <a:tableStyleId>{E8034E78-7F5D-4C2E-B375-FC64B27BC917}</a:tableStyleId>
              </a:tblPr>
              <a:tblGrid>
                <a:gridCol w="1758467"/>
                <a:gridCol w="6814061"/>
              </a:tblGrid>
              <a:tr h="714380">
                <a:tc>
                  <a:txBody>
                    <a:bodyPr/>
                    <a:lstStyle/>
                    <a:p>
                      <a:r>
                        <a:rPr lang="es-ES" sz="2000" dirty="0" smtClean="0">
                          <a:solidFill>
                            <a:schemeClr val="tx1"/>
                          </a:solidFill>
                        </a:rPr>
                        <a:t>CONCEPTO </a:t>
                      </a:r>
                      <a:endParaRPr lang="en-US" sz="2000" dirty="0">
                        <a:solidFill>
                          <a:schemeClr val="tx1"/>
                        </a:solidFill>
                      </a:endParaRPr>
                    </a:p>
                  </a:txBody>
                  <a:tcPr>
                    <a:solidFill>
                      <a:schemeClr val="accent4">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2000" b="1" kern="1200" dirty="0" smtClean="0">
                          <a:solidFill>
                            <a:schemeClr val="tx1"/>
                          </a:solidFill>
                          <a:latin typeface="+mn-lt"/>
                          <a:ea typeface="+mn-ea"/>
                          <a:cs typeface="+mn-cs"/>
                        </a:rPr>
                        <a:t>COMPARACION DEL CONCEPTO PRELIMINAR Y EL SFASB 157. </a:t>
                      </a:r>
                      <a:endParaRPr kumimoji="0" lang="en-US" sz="2000" b="1" kern="1200" dirty="0" smtClean="0">
                        <a:solidFill>
                          <a:schemeClr val="tx1"/>
                        </a:solidFill>
                        <a:latin typeface="+mn-lt"/>
                        <a:ea typeface="+mn-ea"/>
                        <a:cs typeface="+mn-cs"/>
                      </a:endParaRPr>
                    </a:p>
                  </a:txBody>
                  <a:tcPr>
                    <a:solidFill>
                      <a:schemeClr val="accent4">
                        <a:lumMod val="75000"/>
                      </a:schemeClr>
                    </a:solidFill>
                  </a:tcPr>
                </a:tc>
              </a:tr>
              <a:tr h="370840">
                <a:tc>
                  <a:txBody>
                    <a:bodyPr/>
                    <a:lstStyle/>
                    <a:p>
                      <a:pPr marL="0" algn="l" rtl="0" eaLnBrk="1" latinLnBrk="0" hangingPunct="1">
                        <a:lnSpc>
                          <a:spcPct val="115000"/>
                        </a:lnSpc>
                        <a:spcAft>
                          <a:spcPts val="0"/>
                        </a:spcAft>
                      </a:pPr>
                      <a:endParaRPr kumimoji="0" lang="en-US" sz="1800" kern="1200" dirty="0" smtClean="0">
                        <a:solidFill>
                          <a:schemeClr val="tx1"/>
                        </a:solidFill>
                        <a:latin typeface="+mn-lt"/>
                        <a:ea typeface="+mn-ea"/>
                        <a:cs typeface="+mn-cs"/>
                      </a:endParaRPr>
                    </a:p>
                    <a:p>
                      <a:pPr marL="0" algn="l" rtl="0" eaLnBrk="1" latinLnBrk="0" hangingPunct="1">
                        <a:lnSpc>
                          <a:spcPct val="115000"/>
                        </a:lnSpc>
                        <a:spcAft>
                          <a:spcPts val="0"/>
                        </a:spcAft>
                      </a:pPr>
                      <a:r>
                        <a:rPr kumimoji="0" lang="en-US" sz="1800" kern="1200" dirty="0" smtClean="0">
                          <a:solidFill>
                            <a:schemeClr val="tx1"/>
                          </a:solidFill>
                          <a:latin typeface="+mn-lt"/>
                          <a:ea typeface="+mn-ea"/>
                          <a:cs typeface="+mn-cs"/>
                        </a:rPr>
                        <a:t>Valuación de capital</a:t>
                      </a:r>
                    </a:p>
                  </a:txBody>
                  <a:tcPr marL="68580" marR="68580" marT="0" marB="0"/>
                </a:tc>
                <a:tc>
                  <a:txBody>
                    <a:bodyPr/>
                    <a:lstStyle/>
                    <a:p>
                      <a:pPr marL="0" algn="l" rtl="0" eaLnBrk="1" latinLnBrk="0" hangingPunct="1">
                        <a:lnSpc>
                          <a:spcPct val="115000"/>
                        </a:lnSpc>
                        <a:spcAft>
                          <a:spcPts val="0"/>
                        </a:spcAft>
                      </a:pPr>
                      <a:endParaRPr kumimoji="0" lang="es-ES" sz="1800" kern="1200" dirty="0" smtClean="0">
                        <a:solidFill>
                          <a:schemeClr val="tx1"/>
                        </a:solidFill>
                        <a:latin typeface="+mn-lt"/>
                        <a:ea typeface="+mn-ea"/>
                        <a:cs typeface="+mn-cs"/>
                      </a:endParaRPr>
                    </a:p>
                    <a:p>
                      <a:pPr marL="0" algn="l" rtl="0" eaLnBrk="1" latinLnBrk="0" hangingPunct="1">
                        <a:lnSpc>
                          <a:spcPct val="115000"/>
                        </a:lnSpc>
                        <a:spcAft>
                          <a:spcPts val="0"/>
                        </a:spcAft>
                      </a:pPr>
                      <a:r>
                        <a:rPr kumimoji="0" lang="es-ES" sz="1800" kern="1200" dirty="0" smtClean="0">
                          <a:solidFill>
                            <a:schemeClr val="tx1"/>
                          </a:solidFill>
                          <a:latin typeface="+mn-lt"/>
                          <a:ea typeface="+mn-ea"/>
                          <a:cs typeface="+mn-cs"/>
                        </a:rPr>
                        <a:t>A diferencia del SFAS 157, donde no se detalla el valor razonable para instrumentos de capital, el documento preliminar del IASB detalla cómo utilizar el precio de salida para instrumentos de capital contable.</a:t>
                      </a:r>
                      <a:endParaRPr kumimoji="0" lang="en-US" sz="1800" kern="1200" dirty="0" smtClean="0">
                        <a:solidFill>
                          <a:schemeClr val="tx1"/>
                        </a:solidFill>
                        <a:latin typeface="+mn-lt"/>
                        <a:ea typeface="+mn-ea"/>
                        <a:cs typeface="+mn-cs"/>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DRAFT FAIR VALUE IASB – FAS 157</a:t>
            </a:r>
            <a:endParaRPr lang="en-US" dirty="0"/>
          </a:p>
        </p:txBody>
      </p:sp>
      <p:sp>
        <p:nvSpPr>
          <p:cNvPr id="3" name="2 Marcador de contenido"/>
          <p:cNvSpPr>
            <a:spLocks noGrp="1"/>
          </p:cNvSpPr>
          <p:nvPr>
            <p:ph idx="1"/>
          </p:nvPr>
        </p:nvSpPr>
        <p:spPr/>
        <p:txBody>
          <a:bodyPr>
            <a:normAutofit/>
          </a:bodyPr>
          <a:lstStyle/>
          <a:p>
            <a:pPr algn="ctr"/>
            <a:r>
              <a:rPr lang="es-ES" b="1" u="sng" dirty="0" smtClean="0"/>
              <a:t>Principio Básico</a:t>
            </a:r>
          </a:p>
          <a:p>
            <a:pPr algn="just">
              <a:buNone/>
            </a:pPr>
            <a:r>
              <a:rPr lang="es-ES" dirty="0" smtClean="0"/>
              <a:t/>
            </a:r>
            <a:br>
              <a:rPr lang="es-ES" dirty="0" smtClean="0"/>
            </a:br>
            <a:endParaRPr lang="es-ES" dirty="0" smtClean="0"/>
          </a:p>
          <a:p>
            <a:pPr algn="just"/>
            <a:r>
              <a:rPr lang="es-ES" dirty="0" smtClean="0"/>
              <a:t>Valor razonable es el precio que sería recibido para vender un activo o pagado para la transferencia de un pasivo en una transacción ordenada entre participantes del mercado en</a:t>
            </a:r>
            <a:br>
              <a:rPr lang="es-ES" dirty="0" smtClean="0"/>
            </a:br>
            <a:r>
              <a:rPr lang="es-ES" dirty="0" smtClean="0"/>
              <a:t>la fecha de valoración.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DRAFT FAIR VALUE IASB – FAS 157</a:t>
            </a:r>
            <a:endParaRPr lang="en-US" dirty="0"/>
          </a:p>
        </p:txBody>
      </p:sp>
      <p:sp>
        <p:nvSpPr>
          <p:cNvPr id="3" name="2 Marcador de contenido"/>
          <p:cNvSpPr>
            <a:spLocks noGrp="1"/>
          </p:cNvSpPr>
          <p:nvPr>
            <p:ph idx="1"/>
          </p:nvPr>
        </p:nvSpPr>
        <p:spPr/>
        <p:txBody>
          <a:bodyPr>
            <a:normAutofit fontScale="85000" lnSpcReduction="20000"/>
          </a:bodyPr>
          <a:lstStyle/>
          <a:p>
            <a:pPr marL="633222" indent="-514350" algn="just">
              <a:buAutoNum type="alphaUcParenBoth"/>
            </a:pPr>
            <a:r>
              <a:rPr lang="es-ES" dirty="0" smtClean="0"/>
              <a:t>El activo o pasivo</a:t>
            </a:r>
          </a:p>
          <a:p>
            <a:pPr marL="633222" indent="-514350" algn="just">
              <a:buAutoNum type="alphaUcParenBoth"/>
            </a:pPr>
            <a:endParaRPr lang="es-ES" dirty="0" smtClean="0"/>
          </a:p>
          <a:p>
            <a:pPr marL="633222" indent="-514350" algn="just">
              <a:buAutoNum type="alphaUcParenBoth"/>
            </a:pPr>
            <a:r>
              <a:rPr lang="es-ES" dirty="0" smtClean="0"/>
              <a:t>La transacción</a:t>
            </a:r>
          </a:p>
          <a:p>
            <a:pPr marL="633222" indent="-514350" algn="just">
              <a:buAutoNum type="alphaUcParenBoth"/>
            </a:pPr>
            <a:endParaRPr lang="es-ES" dirty="0" smtClean="0"/>
          </a:p>
          <a:p>
            <a:pPr marL="633222" indent="-514350" algn="just">
              <a:buAutoNum type="alphaUcParenBoth"/>
            </a:pPr>
            <a:r>
              <a:rPr lang="es-ES" dirty="0" smtClean="0"/>
              <a:t>Los participantes del mercado</a:t>
            </a:r>
          </a:p>
          <a:p>
            <a:pPr marL="633222" indent="-514350" algn="just">
              <a:buAutoNum type="alphaUcParenBoth"/>
            </a:pPr>
            <a:endParaRPr lang="es-ES" dirty="0" smtClean="0"/>
          </a:p>
          <a:p>
            <a:pPr marL="633222" indent="-514350" algn="just">
              <a:buAutoNum type="alphaUcParenBoth"/>
            </a:pPr>
            <a:r>
              <a:rPr lang="es-ES" dirty="0" smtClean="0"/>
              <a:t>El precio </a:t>
            </a:r>
          </a:p>
          <a:p>
            <a:pPr marL="633222" indent="-514350" algn="just">
              <a:buAutoNum type="alphaUcParenBoth"/>
            </a:pPr>
            <a:endParaRPr lang="es-ES" dirty="0" smtClean="0"/>
          </a:p>
          <a:p>
            <a:pPr marL="633222" indent="-514350" algn="just">
              <a:buAutoNum type="alphaUcParenBoth"/>
            </a:pPr>
            <a:r>
              <a:rPr lang="es-ES" dirty="0" smtClean="0"/>
              <a:t>La aplicación a los activos</a:t>
            </a:r>
          </a:p>
          <a:p>
            <a:pPr marL="633222" indent="-514350" algn="just">
              <a:buAutoNum type="alphaUcParenBoth"/>
            </a:pPr>
            <a:endParaRPr lang="es-ES" dirty="0" smtClean="0"/>
          </a:p>
          <a:p>
            <a:pPr marL="633222" indent="-514350" algn="just">
              <a:buAutoNum type="alphaUcParenBoth"/>
            </a:pPr>
            <a:r>
              <a:rPr lang="es-ES" dirty="0" smtClean="0"/>
              <a:t>La aplicación a los Pasivos</a:t>
            </a:r>
          </a:p>
          <a:p>
            <a:pPr marL="633222" indent="-514350" algn="just">
              <a:buAutoNum type="alphaUcParenBoth"/>
            </a:pPr>
            <a:endParaRPr lang="es-ES" dirty="0" smtClean="0"/>
          </a:p>
          <a:p>
            <a:pPr marL="633222" indent="-514350" algn="just">
              <a:buAutoNum type="alphaUcParenBoth"/>
            </a:pPr>
            <a:r>
              <a:rPr lang="es-ES" dirty="0" smtClean="0"/>
              <a:t>La aplicación a instrumentos de patrimonio</a:t>
            </a:r>
          </a:p>
          <a:p>
            <a:pPr algn="just"/>
            <a:endParaRPr lang="es-ES" dirty="0" smtClean="0"/>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ACTIVOS Y PASIVOS</a:t>
            </a:r>
            <a:endParaRPr lang="en-US" dirty="0"/>
          </a:p>
        </p:txBody>
      </p:sp>
      <p:sp>
        <p:nvSpPr>
          <p:cNvPr id="3" name="2 Marcador de contenido"/>
          <p:cNvSpPr>
            <a:spLocks noGrp="1"/>
          </p:cNvSpPr>
          <p:nvPr>
            <p:ph idx="1"/>
          </p:nvPr>
        </p:nvSpPr>
        <p:spPr/>
        <p:txBody>
          <a:bodyPr>
            <a:normAutofit fontScale="92500" lnSpcReduction="20000"/>
          </a:bodyPr>
          <a:lstStyle/>
          <a:p>
            <a:pPr algn="just"/>
            <a:r>
              <a:rPr lang="es-ES" dirty="0" smtClean="0"/>
              <a:t>Una medición del valor razonable es para un determinado activo o pasivo. Por lo tanto,</a:t>
            </a:r>
            <a:br>
              <a:rPr lang="es-ES" dirty="0" smtClean="0"/>
            </a:br>
            <a:r>
              <a:rPr lang="es-ES" dirty="0" smtClean="0"/>
              <a:t>la medición se consideran las características del bien o  responsabilidad.</a:t>
            </a:r>
          </a:p>
          <a:p>
            <a:pPr algn="just"/>
            <a:endParaRPr lang="es-ES" dirty="0" smtClean="0"/>
          </a:p>
          <a:p>
            <a:pPr algn="just"/>
            <a:r>
              <a:rPr lang="es-ES" dirty="0" smtClean="0"/>
              <a:t>Por ejemplo, la condición y ubicación de los activos y las restricciones, en su caso, sobre su venta o uso, si los participantes en el mercado considerarían los  características al determinar el precio del activo o pasivo en la medición de la fecha.</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LA TRANSACCION</a:t>
            </a:r>
            <a:endParaRPr lang="en-US" dirty="0"/>
          </a:p>
        </p:txBody>
      </p:sp>
      <p:sp>
        <p:nvSpPr>
          <p:cNvPr id="3" name="2 Marcador de contenido"/>
          <p:cNvSpPr>
            <a:spLocks noGrp="1"/>
          </p:cNvSpPr>
          <p:nvPr>
            <p:ph idx="1"/>
          </p:nvPr>
        </p:nvSpPr>
        <p:spPr>
          <a:xfrm>
            <a:off x="142844" y="1500175"/>
            <a:ext cx="8715436" cy="4500594"/>
          </a:xfrm>
        </p:spPr>
        <p:txBody>
          <a:bodyPr>
            <a:normAutofit fontScale="85000" lnSpcReduction="10000"/>
          </a:bodyPr>
          <a:lstStyle/>
          <a:p>
            <a:pPr algn="just"/>
            <a:r>
              <a:rPr lang="es-ES" b="1" u="sng" dirty="0" smtClean="0">
                <a:effectLst>
                  <a:outerShdw blurRad="38100" dist="38100" dir="2700000" algn="tl">
                    <a:srgbClr val="000000">
                      <a:alpha val="43137"/>
                    </a:srgbClr>
                  </a:outerShdw>
                </a:effectLst>
              </a:rPr>
              <a:t>Operación ordenada </a:t>
            </a:r>
          </a:p>
          <a:p>
            <a:pPr algn="just"/>
            <a:r>
              <a:rPr lang="es-ES" dirty="0" smtClean="0"/>
              <a:t>Una medición a valor razonable asume que el activo o pasivo se intercambia en una transacción ordenada entre participantes del mercado. </a:t>
            </a:r>
          </a:p>
          <a:p>
            <a:pPr algn="just"/>
            <a:endParaRPr lang="es-ES" dirty="0" smtClean="0"/>
          </a:p>
          <a:p>
            <a:pPr algn="just"/>
            <a:r>
              <a:rPr lang="es-ES" dirty="0" smtClean="0"/>
              <a:t>Es una transacción que supone la exposición al mercado de un período anterior a la fecha de la medición para permitir las actividades de marketing que son habituales y usuales de las operaciones en dichos activos o pasivos, no es una transacción forzada (por ejemplo, una liquidación o venta urgente).</a:t>
            </a:r>
          </a:p>
          <a:p>
            <a:pPr algn="just"/>
            <a:endParaRPr lang="es-ES" dirty="0" smtClean="0"/>
          </a:p>
          <a:p>
            <a:pPr algn="just"/>
            <a:endParaRPr lang="en-US" dirty="0"/>
          </a:p>
        </p:txBody>
      </p:sp>
      <p:sp>
        <p:nvSpPr>
          <p:cNvPr id="4" name="Flowchart: Predefined Process 3"/>
          <p:cNvSpPr/>
          <p:nvPr/>
        </p:nvSpPr>
        <p:spPr>
          <a:xfrm>
            <a:off x="2000232" y="5857892"/>
            <a:ext cx="4929222" cy="50006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rgbClr val="FF0000"/>
                </a:solidFill>
              </a:rPr>
              <a:t>MERCADO MAS VENTAJOSO</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APLICACIÓN A LOS ACTIVOS. </a:t>
            </a:r>
            <a:br>
              <a:rPr lang="es-ES" dirty="0" smtClean="0"/>
            </a:br>
            <a:r>
              <a:rPr lang="es-ES" dirty="0" smtClean="0"/>
              <a:t>PREMISAS DE VALUACION. </a:t>
            </a:r>
            <a:endParaRPr lang="en-US" dirty="0"/>
          </a:p>
        </p:txBody>
      </p:sp>
      <p:sp>
        <p:nvSpPr>
          <p:cNvPr id="3" name="2 Marcador de contenido"/>
          <p:cNvSpPr>
            <a:spLocks noGrp="1"/>
          </p:cNvSpPr>
          <p:nvPr>
            <p:ph idx="1"/>
          </p:nvPr>
        </p:nvSpPr>
        <p:spPr/>
        <p:txBody>
          <a:bodyPr/>
          <a:lstStyle/>
          <a:p>
            <a:r>
              <a:rPr lang="es-ES" dirty="0" smtClean="0"/>
              <a:t>Premisa “en uso” </a:t>
            </a:r>
          </a:p>
          <a:p>
            <a:endParaRPr lang="es-ES_tradnl" dirty="0" smtClean="0"/>
          </a:p>
          <a:p>
            <a:endParaRPr lang="es-ES" dirty="0" smtClean="0"/>
          </a:p>
          <a:p>
            <a:endParaRPr lang="es-ES" dirty="0" smtClean="0"/>
          </a:p>
          <a:p>
            <a:r>
              <a:rPr lang="es-ES" dirty="0" smtClean="0"/>
              <a:t>Premisa “en cambio”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EVOLUCION FAIR VALUE</a:t>
            </a:r>
            <a:endParaRPr lang="en-US" dirty="0"/>
          </a:p>
        </p:txBody>
      </p:sp>
      <p:sp>
        <p:nvSpPr>
          <p:cNvPr id="3" name="2 Marcador de contenido"/>
          <p:cNvSpPr>
            <a:spLocks noGrp="1"/>
          </p:cNvSpPr>
          <p:nvPr>
            <p:ph idx="1"/>
          </p:nvPr>
        </p:nvSpPr>
        <p:spPr>
          <a:xfrm>
            <a:off x="357158" y="2446729"/>
            <a:ext cx="8229600" cy="2839659"/>
          </a:xfrm>
        </p:spPr>
        <p:txBody>
          <a:bodyPr/>
          <a:lstStyle/>
          <a:p>
            <a:pPr algn="just"/>
            <a:r>
              <a:rPr lang="es-ES" dirty="0" smtClean="0"/>
              <a:t>La evolución que nuestro entorno ha experimentado es palpable en todo momento, un claro ejemplo de ello son las telecomunicaciones, la tecnología, los mercados financieros y la contabilidad.</a:t>
            </a: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IMPAIRMENT – DETERIORO </a:t>
            </a:r>
            <a:endParaRPr lang="en-US" dirty="0"/>
          </a:p>
        </p:txBody>
      </p:sp>
      <p:sp>
        <p:nvSpPr>
          <p:cNvPr id="3" name="2 Marcador de contenido"/>
          <p:cNvSpPr>
            <a:spLocks noGrp="1"/>
          </p:cNvSpPr>
          <p:nvPr>
            <p:ph idx="1"/>
          </p:nvPr>
        </p:nvSpPr>
        <p:spPr/>
        <p:txBody>
          <a:bodyPr>
            <a:normAutofit fontScale="92500" lnSpcReduction="10000"/>
          </a:bodyPr>
          <a:lstStyle/>
          <a:p>
            <a:pPr algn="just"/>
            <a:r>
              <a:rPr lang="es-ES" dirty="0" smtClean="0"/>
              <a:t>Desde el inicio de la crisis financiera mundial en 2008, cada vez, es  más común hacer ajustes al valor justo, “registro del deterioro” a los activos presentados en los estados financieros de las compañías, debido a los requerimientos en la normatividad contable y a escala internacional, además de que los reguladores son más exigentes en el registro oportuno de situaciones que afecten la presentación y valuación de los activos en los balances generales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9" name="Text Box 3"/>
          <p:cNvSpPr txBox="1">
            <a:spLocks noChangeArrowheads="1"/>
          </p:cNvSpPr>
          <p:nvPr/>
        </p:nvSpPr>
        <p:spPr bwMode="auto">
          <a:xfrm>
            <a:off x="3046076" y="1204387"/>
            <a:ext cx="2204834" cy="641406"/>
          </a:xfrm>
          <a:prstGeom prst="rect">
            <a:avLst/>
          </a:prstGeom>
          <a:noFill/>
          <a:ln w="9525">
            <a:noFill/>
            <a:miter lim="800000"/>
            <a:headEnd/>
            <a:tailEnd/>
          </a:ln>
          <a:effectLst/>
        </p:spPr>
        <p:txBody>
          <a:bodyPr lIns="91426" tIns="45712" rIns="91426" bIns="45712">
            <a:spAutoFit/>
          </a:bodyPr>
          <a:lstStyle/>
          <a:p>
            <a:pPr>
              <a:spcBef>
                <a:spcPct val="50000"/>
              </a:spcBef>
              <a:spcAft>
                <a:spcPct val="37000"/>
              </a:spcAft>
              <a:defRPr/>
            </a:pPr>
            <a:endParaRPr lang="es-MX" sz="3600" dirty="0">
              <a:solidFill>
                <a:srgbClr val="FFFFFF"/>
              </a:solidFill>
              <a:effectLst>
                <a:outerShdw blurRad="38100" dist="38100" dir="2700000" algn="tl">
                  <a:srgbClr val="C0C0C0"/>
                </a:outerShdw>
              </a:effectLst>
              <a:latin typeface="Arial" charset="0"/>
              <a:ea typeface="SimSun" pitchFamily="2" charset="-122"/>
              <a:cs typeface="Arial" charset="0"/>
            </a:endParaRPr>
          </a:p>
        </p:txBody>
      </p:sp>
      <p:sp>
        <p:nvSpPr>
          <p:cNvPr id="19459" name="Text Box 7"/>
          <p:cNvSpPr txBox="1">
            <a:spLocks noChangeArrowheads="1"/>
          </p:cNvSpPr>
          <p:nvPr/>
        </p:nvSpPr>
        <p:spPr bwMode="auto">
          <a:xfrm>
            <a:off x="2333258" y="4975796"/>
            <a:ext cx="4608795" cy="396327"/>
          </a:xfrm>
          <a:prstGeom prst="rect">
            <a:avLst/>
          </a:prstGeom>
          <a:noFill/>
          <a:ln w="9525">
            <a:noFill/>
            <a:miter lim="800000"/>
            <a:headEnd/>
            <a:tailEnd/>
          </a:ln>
        </p:spPr>
        <p:txBody>
          <a:bodyPr lIns="91426" tIns="45712" rIns="91426" bIns="45712">
            <a:spAutoFit/>
          </a:bodyPr>
          <a:lstStyle/>
          <a:p>
            <a:pPr>
              <a:spcAft>
                <a:spcPct val="37000"/>
              </a:spcAft>
            </a:pPr>
            <a:endParaRPr lang="es-MX" sz="2000" dirty="0">
              <a:solidFill>
                <a:srgbClr val="FFFFFF"/>
              </a:solidFill>
              <a:ea typeface="PMingLiU" pitchFamily="18" charset="-120"/>
            </a:endParaRPr>
          </a:p>
        </p:txBody>
      </p:sp>
      <p:sp>
        <p:nvSpPr>
          <p:cNvPr id="19460" name="Slide Number Placeholder 11"/>
          <p:cNvSpPr>
            <a:spLocks noGrp="1"/>
          </p:cNvSpPr>
          <p:nvPr>
            <p:ph type="sldNum" sz="quarter" idx="11"/>
          </p:nvPr>
        </p:nvSpPr>
        <p:spPr bwMode="auto">
          <a:noFill/>
          <a:ln>
            <a:miter lim="800000"/>
            <a:headEnd/>
            <a:tailEnd/>
          </a:ln>
        </p:spPr>
        <p:txBody>
          <a:bodyPr tIns="41020"/>
          <a:lstStyle/>
          <a:p>
            <a:fld id="{E6BF1439-9523-4233-BA4B-2C96721EE495}" type="slidenum">
              <a:rPr lang="es-ES_tradnl" altLang="en-GB" b="0" smtClean="0"/>
              <a:pPr/>
              <a:t>31</a:t>
            </a:fld>
            <a:endParaRPr lang="es-ES_tradnl" altLang="en-GB" b="0" smtClean="0"/>
          </a:p>
        </p:txBody>
      </p:sp>
      <p:sp>
        <p:nvSpPr>
          <p:cNvPr id="19461" name="Rectangle 2"/>
          <p:cNvSpPr>
            <a:spLocks noGrp="1" noChangeArrowheads="1"/>
          </p:cNvSpPr>
          <p:nvPr>
            <p:ph type="title"/>
          </p:nvPr>
        </p:nvSpPr>
        <p:spPr/>
        <p:txBody>
          <a:bodyPr tIns="41020" bIns="41020">
            <a:normAutofit fontScale="90000"/>
          </a:bodyPr>
          <a:lstStyle/>
          <a:p>
            <a:pPr>
              <a:lnSpc>
                <a:spcPct val="100000"/>
              </a:lnSpc>
            </a:pPr>
            <a:r>
              <a:rPr lang="es-ES_tradnl" smtClean="0"/>
              <a:t>Identificación de un activo que podría estar deteriorado</a:t>
            </a:r>
            <a:endParaRPr lang="es-MX" smtClean="0"/>
          </a:p>
        </p:txBody>
      </p:sp>
      <p:sp>
        <p:nvSpPr>
          <p:cNvPr id="19462" name="Footer Placeholder 6"/>
          <p:cNvSpPr>
            <a:spLocks noGrp="1"/>
          </p:cNvSpPr>
          <p:nvPr>
            <p:ph type="ftr" sz="quarter" idx="10"/>
          </p:nvPr>
        </p:nvSpPr>
        <p:spPr bwMode="auto">
          <a:noFill/>
          <a:ln>
            <a:miter lim="800000"/>
            <a:headEnd/>
            <a:tailEnd/>
          </a:ln>
        </p:spPr>
        <p:txBody>
          <a:bodyPr tIns="41020"/>
          <a:lstStyle/>
          <a:p>
            <a:r>
              <a:rPr lang="es-MX" altLang="en-GB" smtClean="0"/>
              <a:t>Deterioro de activos</a:t>
            </a:r>
            <a:endParaRPr lang="es-ES_tradnl" altLang="en-GB" smtClean="0"/>
          </a:p>
        </p:txBody>
      </p:sp>
      <p:sp>
        <p:nvSpPr>
          <p:cNvPr id="19463" name="Rectangle 3"/>
          <p:cNvSpPr>
            <a:spLocks noGrp="1" noChangeArrowheads="1"/>
          </p:cNvSpPr>
          <p:nvPr>
            <p:ph idx="1"/>
          </p:nvPr>
        </p:nvSpPr>
        <p:spPr>
          <a:xfrm>
            <a:off x="356411" y="1643050"/>
            <a:ext cx="8429737" cy="4942185"/>
          </a:xfrm>
        </p:spPr>
        <p:txBody>
          <a:bodyPr rIns="82040" bIns="41020"/>
          <a:lstStyle/>
          <a:p>
            <a:pPr lvl="1"/>
            <a:r>
              <a:rPr lang="es-MX" dirty="0" smtClean="0">
                <a:solidFill>
                  <a:srgbClr val="002776"/>
                </a:solidFill>
              </a:rPr>
              <a:t>Un activo está deteriorado cuando su valor en libros excede su monto recuperable.</a:t>
            </a:r>
          </a:p>
          <a:p>
            <a:pPr lvl="2">
              <a:buFont typeface="Arial" pitchFamily="34" charset="0"/>
              <a:buNone/>
            </a:pPr>
            <a:r>
              <a:rPr lang="es-MX" sz="1400" i="1" dirty="0" smtClean="0">
                <a:solidFill>
                  <a:srgbClr val="002776"/>
                </a:solidFill>
              </a:rPr>
              <a:t>&lt;IAS 36. 8&gt;</a:t>
            </a:r>
            <a:endParaRPr lang="es-ES_tradnl" sz="1400" dirty="0" smtClean="0">
              <a:solidFill>
                <a:srgbClr val="002776"/>
              </a:solidFill>
            </a:endParaRPr>
          </a:p>
          <a:p>
            <a:pPr lvl="2"/>
            <a:endParaRPr lang="es-ES_tradnl" sz="1400" dirty="0" smtClean="0">
              <a:solidFill>
                <a:srgbClr val="002776"/>
              </a:solidFill>
            </a:endParaRPr>
          </a:p>
          <a:p>
            <a:pPr lvl="2">
              <a:buFont typeface="Arial" pitchFamily="34" charset="0"/>
              <a:buNone/>
            </a:pPr>
            <a:endParaRPr lang="es-ES_tradnl" sz="1400" i="1" dirty="0" smtClean="0">
              <a:solidFill>
                <a:srgbClr val="002776"/>
              </a:solidFill>
            </a:endParaRPr>
          </a:p>
          <a:p>
            <a:r>
              <a:rPr lang="es-MX" dirty="0" smtClean="0">
                <a:solidFill>
                  <a:srgbClr val="002776"/>
                </a:solidFill>
              </a:rPr>
              <a:t> </a:t>
            </a:r>
          </a:p>
        </p:txBody>
      </p:sp>
      <p:sp>
        <p:nvSpPr>
          <p:cNvPr id="12" name="Rectangle 11"/>
          <p:cNvSpPr/>
          <p:nvPr/>
        </p:nvSpPr>
        <p:spPr>
          <a:xfrm rot="5400000">
            <a:off x="2075529" y="3798236"/>
            <a:ext cx="3174819" cy="121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endParaRPr lang="es-MX" dirty="0"/>
          </a:p>
        </p:txBody>
      </p:sp>
      <p:sp>
        <p:nvSpPr>
          <p:cNvPr id="13" name="Rectangle 12"/>
          <p:cNvSpPr/>
          <p:nvPr/>
        </p:nvSpPr>
        <p:spPr>
          <a:xfrm rot="5400000">
            <a:off x="4140860" y="4362596"/>
            <a:ext cx="2064262" cy="1212081"/>
          </a:xfrm>
          <a:prstGeom prst="rect">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endParaRPr lang="es-MX" dirty="0"/>
          </a:p>
        </p:txBody>
      </p:sp>
      <p:sp>
        <p:nvSpPr>
          <p:cNvPr id="19466" name="TextBox 13"/>
          <p:cNvSpPr txBox="1">
            <a:spLocks noChangeArrowheads="1"/>
          </p:cNvSpPr>
          <p:nvPr/>
        </p:nvSpPr>
        <p:spPr bwMode="auto">
          <a:xfrm>
            <a:off x="3178829" y="3737800"/>
            <a:ext cx="897517" cy="575284"/>
          </a:xfrm>
          <a:prstGeom prst="rect">
            <a:avLst/>
          </a:prstGeom>
          <a:noFill/>
          <a:ln w="9525">
            <a:noFill/>
            <a:miter lim="800000"/>
            <a:headEnd/>
            <a:tailEnd/>
          </a:ln>
        </p:spPr>
        <p:txBody>
          <a:bodyPr lIns="82040" tIns="41020" rIns="82040" bIns="41020">
            <a:spAutoFit/>
          </a:bodyPr>
          <a:lstStyle/>
          <a:p>
            <a:pPr algn="ctr"/>
            <a:r>
              <a:rPr lang="es-MX" sz="1600" dirty="0">
                <a:solidFill>
                  <a:schemeClr val="bg1"/>
                </a:solidFill>
              </a:rPr>
              <a:t>Valor en libros</a:t>
            </a:r>
          </a:p>
        </p:txBody>
      </p:sp>
      <p:sp>
        <p:nvSpPr>
          <p:cNvPr id="19467" name="TextBox 14"/>
          <p:cNvSpPr txBox="1">
            <a:spLocks noChangeArrowheads="1"/>
          </p:cNvSpPr>
          <p:nvPr/>
        </p:nvSpPr>
        <p:spPr bwMode="auto">
          <a:xfrm>
            <a:off x="4532320" y="3988480"/>
            <a:ext cx="1272685" cy="569983"/>
          </a:xfrm>
          <a:prstGeom prst="rect">
            <a:avLst/>
          </a:prstGeom>
          <a:noFill/>
          <a:ln w="9525">
            <a:noFill/>
            <a:miter lim="800000"/>
            <a:headEnd/>
            <a:tailEnd/>
          </a:ln>
        </p:spPr>
        <p:txBody>
          <a:bodyPr lIns="82040" tIns="41020" rIns="82040" bIns="41020">
            <a:spAutoFit/>
          </a:bodyPr>
          <a:lstStyle/>
          <a:p>
            <a:pPr algn="ctr"/>
            <a:r>
              <a:rPr lang="es-MX" sz="1600" dirty="0">
                <a:solidFill>
                  <a:schemeClr val="bg1"/>
                </a:solidFill>
              </a:rPr>
              <a:t>monto recuperable</a:t>
            </a:r>
          </a:p>
        </p:txBody>
      </p:sp>
      <p:sp>
        <p:nvSpPr>
          <p:cNvPr id="16" name="Right Brace 15"/>
          <p:cNvSpPr/>
          <p:nvPr/>
        </p:nvSpPr>
        <p:spPr>
          <a:xfrm>
            <a:off x="4564064" y="2834352"/>
            <a:ext cx="196242" cy="1016726"/>
          </a:xfrm>
          <a:prstGeom prst="rightBrace">
            <a:avLst/>
          </a:prstGeom>
        </p:spPr>
        <p:style>
          <a:lnRef idx="1">
            <a:schemeClr val="accent1"/>
          </a:lnRef>
          <a:fillRef idx="0">
            <a:schemeClr val="accent1"/>
          </a:fillRef>
          <a:effectRef idx="0">
            <a:schemeClr val="accent1"/>
          </a:effectRef>
          <a:fontRef idx="minor">
            <a:schemeClr val="tx1"/>
          </a:fontRef>
        </p:style>
        <p:txBody>
          <a:bodyPr lIns="82040" tIns="41020" rIns="82040" bIns="41020" anchor="ctr"/>
          <a:lstStyle/>
          <a:p>
            <a:pPr algn="ctr">
              <a:defRPr/>
            </a:pPr>
            <a:endParaRPr lang="es-MX" dirty="0"/>
          </a:p>
        </p:txBody>
      </p:sp>
      <p:sp>
        <p:nvSpPr>
          <p:cNvPr id="19469" name="TextBox 16"/>
          <p:cNvSpPr txBox="1">
            <a:spLocks noChangeArrowheads="1"/>
          </p:cNvSpPr>
          <p:nvPr/>
        </p:nvSpPr>
        <p:spPr bwMode="auto">
          <a:xfrm>
            <a:off x="4855541" y="2834352"/>
            <a:ext cx="975437" cy="759950"/>
          </a:xfrm>
          <a:prstGeom prst="rect">
            <a:avLst/>
          </a:prstGeom>
          <a:noFill/>
          <a:ln w="9525">
            <a:noFill/>
            <a:miter lim="800000"/>
            <a:headEnd/>
            <a:tailEnd/>
          </a:ln>
        </p:spPr>
        <p:txBody>
          <a:bodyPr lIns="82040" tIns="41020" rIns="82040" bIns="41020">
            <a:spAutoFit/>
          </a:bodyPr>
          <a:lstStyle/>
          <a:p>
            <a:pPr algn="ctr"/>
            <a:r>
              <a:rPr lang="es-MX" sz="1600" dirty="0">
                <a:solidFill>
                  <a:srgbClr val="002776"/>
                </a:solidFill>
              </a:rPr>
              <a:t>Pérdida</a:t>
            </a:r>
            <a:r>
              <a:rPr lang="es-MX" sz="1400" dirty="0">
                <a:solidFill>
                  <a:srgbClr val="002776"/>
                </a:solidFill>
              </a:rPr>
              <a:t> por deterioro</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IMPAIRMENT </a:t>
            </a:r>
            <a:endParaRPr lang="en-US" dirty="0"/>
          </a:p>
        </p:txBody>
      </p:sp>
      <p:sp>
        <p:nvSpPr>
          <p:cNvPr id="3" name="2 Marcador de contenido"/>
          <p:cNvSpPr>
            <a:spLocks noGrp="1"/>
          </p:cNvSpPr>
          <p:nvPr>
            <p:ph idx="1"/>
          </p:nvPr>
        </p:nvSpPr>
        <p:spPr/>
        <p:txBody>
          <a:bodyPr>
            <a:normAutofit lnSpcReduction="10000"/>
          </a:bodyPr>
          <a:lstStyle/>
          <a:p>
            <a:pPr algn="just"/>
            <a:r>
              <a:rPr lang="es-ES" dirty="0" smtClean="0"/>
              <a:t>Si cualquiera de los valores que conforman el valor de recuperación de un activo; es decir, si el precio neto de venta de un activo y su valor de uso, excede al valor  neto en libros, no habrá deterioro de su valor y, por lo tanto, no será necesario proceder al cálculo del otro valor; sin embargo, es conveniente revisar las políticas de depreciación o amortización, de acuerdo con la expectativa </a:t>
            </a:r>
            <a:r>
              <a:rPr lang="en-US" dirty="0" smtClean="0"/>
              <a:t>de </a:t>
            </a:r>
            <a:r>
              <a:rPr lang="en-US" dirty="0" err="1" smtClean="0"/>
              <a:t>vida</a:t>
            </a:r>
            <a:r>
              <a:rPr lang="en-US" dirty="0" smtClean="0"/>
              <a:t> </a:t>
            </a:r>
            <a:r>
              <a:rPr lang="en-US" dirty="0" err="1" smtClean="0"/>
              <a:t>útil</a:t>
            </a:r>
            <a:r>
              <a:rPr lang="en-US" dirty="0" smtClean="0"/>
              <a:t> </a:t>
            </a:r>
            <a:r>
              <a:rPr lang="en-US" dirty="0" err="1" smtClean="0"/>
              <a:t>económica</a:t>
            </a:r>
            <a:r>
              <a:rPr lang="en-US" dirty="0" smtClean="0"/>
              <a:t> </a:t>
            </a:r>
            <a:r>
              <a:rPr lang="en-US" dirty="0" err="1" smtClean="0"/>
              <a:t>remanente</a:t>
            </a: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smtClean="0"/>
              <a:t>IDENTIFICACION DE UN ACTIVO QUE PODRIA ESTAR DETERIORADO</a:t>
            </a:r>
            <a:endParaRPr lang="en-US" sz="4000" dirty="0"/>
          </a:p>
        </p:txBody>
      </p:sp>
      <p:sp>
        <p:nvSpPr>
          <p:cNvPr id="3" name="2 Marcador de contenido"/>
          <p:cNvSpPr>
            <a:spLocks noGrp="1"/>
          </p:cNvSpPr>
          <p:nvPr>
            <p:ph idx="1"/>
          </p:nvPr>
        </p:nvSpPr>
        <p:spPr>
          <a:xfrm>
            <a:off x="57176" y="1375159"/>
            <a:ext cx="8872542" cy="5268551"/>
          </a:xfrm>
        </p:spPr>
        <p:txBody>
          <a:bodyPr>
            <a:normAutofit fontScale="85000" lnSpcReduction="20000"/>
          </a:bodyPr>
          <a:lstStyle/>
          <a:p>
            <a:r>
              <a:rPr lang="es-ES" sz="2400" dirty="0" smtClean="0"/>
              <a:t>En cada fecha de reporte debe evaluarse si hay algún indicio de deterioro.</a:t>
            </a:r>
            <a:r>
              <a:rPr lang="es-ES" sz="4000" dirty="0" smtClean="0"/>
              <a:t> </a:t>
            </a:r>
          </a:p>
          <a:p>
            <a:endParaRPr lang="es-ES" sz="3600" dirty="0" smtClean="0"/>
          </a:p>
          <a:p>
            <a:endParaRPr lang="es-ES" sz="3600" dirty="0" smtClean="0"/>
          </a:p>
          <a:p>
            <a:endParaRPr lang="es-ES" sz="3600" dirty="0" smtClean="0"/>
          </a:p>
          <a:p>
            <a:endParaRPr lang="es-ES_tradnl" sz="2800" dirty="0" smtClean="0"/>
          </a:p>
          <a:p>
            <a:endParaRPr lang="es-ES_tradnl" sz="2800" dirty="0" smtClean="0"/>
          </a:p>
          <a:p>
            <a:endParaRPr lang="es-ES" sz="2800" dirty="0" smtClean="0"/>
          </a:p>
          <a:p>
            <a:pPr lvl="1"/>
            <a:r>
              <a:rPr lang="es-MX" sz="1600" dirty="0" smtClean="0">
                <a:solidFill>
                  <a:srgbClr val="002776"/>
                </a:solidFill>
              </a:rPr>
              <a:t>Independientemente de la existencia de indicios de deterioro, debe realizarse anualmente la prueba de deterioro de los siguientes elementos:</a:t>
            </a:r>
          </a:p>
          <a:p>
            <a:pPr lvl="2"/>
            <a:r>
              <a:rPr lang="es-MX" sz="1600" b="1" dirty="0" smtClean="0"/>
              <a:t>Ac</a:t>
            </a:r>
            <a:r>
              <a:rPr lang="es-MX" sz="1600" b="1" dirty="0" smtClean="0">
                <a:solidFill>
                  <a:srgbClr val="002776"/>
                </a:solidFill>
              </a:rPr>
              <a:t>tivos intangibles con vida útil indefinida y activos intangibles no disponibles aún para usarse:</a:t>
            </a:r>
          </a:p>
          <a:p>
            <a:pPr lvl="3"/>
            <a:r>
              <a:rPr lang="es-MX" dirty="0" smtClean="0">
                <a:solidFill>
                  <a:srgbClr val="002776"/>
                </a:solidFill>
              </a:rPr>
              <a:t>La prueba puede realizarse en cualquier momento del periodo, en la misma fecha cada año. </a:t>
            </a:r>
          </a:p>
          <a:p>
            <a:pPr lvl="3"/>
            <a:r>
              <a:rPr lang="es-MX" dirty="0" smtClean="0">
                <a:solidFill>
                  <a:srgbClr val="002776"/>
                </a:solidFill>
              </a:rPr>
              <a:t>La prueba de activos intangibles diferentes puede realizarse en fechas distintas, antes del final del periodo actual.</a:t>
            </a:r>
          </a:p>
          <a:p>
            <a:pPr lvl="2"/>
            <a:r>
              <a:rPr lang="es-MX" sz="1600" dirty="0" smtClean="0">
                <a:solidFill>
                  <a:srgbClr val="002776"/>
                </a:solidFill>
              </a:rPr>
              <a:t>Crédito mercantil adquirido en una combinación de negocios.</a:t>
            </a:r>
            <a:r>
              <a:rPr lang="es-ES_tradnl" sz="1600" dirty="0" smtClean="0">
                <a:solidFill>
                  <a:srgbClr val="002776"/>
                </a:solidFill>
              </a:rPr>
              <a:t>   </a:t>
            </a:r>
          </a:p>
          <a:p>
            <a:pPr lvl="3"/>
            <a:r>
              <a:rPr lang="es-MX" dirty="0" smtClean="0">
                <a:solidFill>
                  <a:srgbClr val="002776"/>
                </a:solidFill>
              </a:rPr>
              <a:t>La prueba debe realizarse anualmente</a:t>
            </a:r>
            <a:r>
              <a:rPr lang="es-ES_tradnl" dirty="0" smtClean="0">
                <a:solidFill>
                  <a:srgbClr val="002776"/>
                </a:solidFill>
              </a:rPr>
              <a:t>.</a:t>
            </a:r>
          </a:p>
          <a:p>
            <a:pPr lvl="2">
              <a:buFont typeface="Arial" pitchFamily="34" charset="0"/>
              <a:buNone/>
            </a:pPr>
            <a:r>
              <a:rPr lang="es-MX" sz="1600" i="1" dirty="0" smtClean="0">
                <a:solidFill>
                  <a:srgbClr val="002776"/>
                </a:solidFill>
              </a:rPr>
              <a:t>  </a:t>
            </a:r>
            <a:r>
              <a:rPr lang="es-MX" sz="1400" i="1" dirty="0" smtClean="0">
                <a:solidFill>
                  <a:srgbClr val="002776"/>
                </a:solidFill>
              </a:rPr>
              <a:t>&lt;IAS 36.9,10&gt;</a:t>
            </a:r>
            <a:endParaRPr lang="es-ES_tradnl" sz="1400" dirty="0" smtClean="0"/>
          </a:p>
        </p:txBody>
      </p:sp>
      <p:sp>
        <p:nvSpPr>
          <p:cNvPr id="5" name="4 Proceso"/>
          <p:cNvSpPr/>
          <p:nvPr/>
        </p:nvSpPr>
        <p:spPr>
          <a:xfrm>
            <a:off x="3714744" y="2000240"/>
            <a:ext cx="4643470" cy="5000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Calcular el monto recuperable </a:t>
            </a:r>
            <a:endParaRPr lang="en-US" b="1" dirty="0">
              <a:solidFill>
                <a:schemeClr val="tx1"/>
              </a:solidFill>
            </a:endParaRPr>
          </a:p>
        </p:txBody>
      </p:sp>
      <p:sp>
        <p:nvSpPr>
          <p:cNvPr id="7" name="6 Proceso"/>
          <p:cNvSpPr/>
          <p:nvPr/>
        </p:nvSpPr>
        <p:spPr>
          <a:xfrm>
            <a:off x="3643306" y="2928934"/>
            <a:ext cx="4643470" cy="5000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No calcular el monto recuperable, salvo excepciones.</a:t>
            </a:r>
            <a:endParaRPr lang="en-US" b="1" dirty="0">
              <a:solidFill>
                <a:schemeClr val="tx1"/>
              </a:solidFill>
            </a:endParaRPr>
          </a:p>
        </p:txBody>
      </p:sp>
      <p:sp>
        <p:nvSpPr>
          <p:cNvPr id="8" name="7 Flecha derecha"/>
          <p:cNvSpPr/>
          <p:nvPr/>
        </p:nvSpPr>
        <p:spPr>
          <a:xfrm>
            <a:off x="571472" y="1857364"/>
            <a:ext cx="2428892" cy="857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Si Hay Indicios</a:t>
            </a:r>
            <a:endParaRPr lang="en-US" b="1" dirty="0">
              <a:solidFill>
                <a:schemeClr val="tx1"/>
              </a:solidFill>
            </a:endParaRPr>
          </a:p>
        </p:txBody>
      </p:sp>
      <p:sp>
        <p:nvSpPr>
          <p:cNvPr id="9" name="8 Flecha derecha"/>
          <p:cNvSpPr/>
          <p:nvPr/>
        </p:nvSpPr>
        <p:spPr>
          <a:xfrm>
            <a:off x="571472" y="2928934"/>
            <a:ext cx="2428892" cy="857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No Hay Indicios</a:t>
            </a:r>
            <a:endParaRPr lang="en-US" b="1"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IMPAIRMENT OF ASSETS (</a:t>
            </a:r>
            <a:r>
              <a:rPr lang="es-ES" dirty="0" err="1" smtClean="0"/>
              <a:t>other</a:t>
            </a:r>
            <a:r>
              <a:rPr lang="es-ES" dirty="0" smtClean="0"/>
              <a:t> </a:t>
            </a:r>
            <a:r>
              <a:rPr lang="es-ES" dirty="0" err="1" smtClean="0"/>
              <a:t>than</a:t>
            </a:r>
            <a:r>
              <a:rPr lang="es-ES" dirty="0" smtClean="0"/>
              <a:t> </a:t>
            </a:r>
            <a:r>
              <a:rPr lang="es-ES" dirty="0" err="1" smtClean="0"/>
              <a:t>goodwill</a:t>
            </a:r>
            <a:r>
              <a:rPr lang="es-ES" dirty="0" smtClean="0"/>
              <a:t>)</a:t>
            </a:r>
            <a:endParaRPr lang="en-US" dirty="0"/>
          </a:p>
        </p:txBody>
      </p:sp>
      <p:sp>
        <p:nvSpPr>
          <p:cNvPr id="4" name="3 Proceso alternativo"/>
          <p:cNvSpPr/>
          <p:nvPr/>
        </p:nvSpPr>
        <p:spPr>
          <a:xfrm>
            <a:off x="642910" y="2214554"/>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chemeClr val="tx1"/>
                </a:solidFill>
              </a:rPr>
              <a:t>Impairment</a:t>
            </a:r>
            <a:r>
              <a:rPr lang="es-ES" b="1" dirty="0" smtClean="0">
                <a:solidFill>
                  <a:schemeClr val="tx1"/>
                </a:solidFill>
              </a:rPr>
              <a:t> </a:t>
            </a:r>
            <a:r>
              <a:rPr lang="es-ES" b="1" dirty="0" err="1" smtClean="0">
                <a:solidFill>
                  <a:schemeClr val="tx1"/>
                </a:solidFill>
              </a:rPr>
              <a:t>Indicators</a:t>
            </a:r>
            <a:r>
              <a:rPr lang="es-ES" b="1" dirty="0" smtClean="0">
                <a:solidFill>
                  <a:schemeClr val="tx1"/>
                </a:solidFill>
              </a:rPr>
              <a:t>? </a:t>
            </a:r>
            <a:endParaRPr lang="en-US" b="1" dirty="0">
              <a:solidFill>
                <a:schemeClr val="tx1"/>
              </a:solidFill>
            </a:endParaRPr>
          </a:p>
        </p:txBody>
      </p:sp>
      <p:sp>
        <p:nvSpPr>
          <p:cNvPr id="6" name="5 Proceso alternativo"/>
          <p:cNvSpPr/>
          <p:nvPr/>
        </p:nvSpPr>
        <p:spPr>
          <a:xfrm>
            <a:off x="642910" y="3643314"/>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chemeClr val="tx1"/>
                </a:solidFill>
              </a:rPr>
              <a:t>Is</a:t>
            </a:r>
            <a:r>
              <a:rPr lang="es-ES" b="1" dirty="0" smtClean="0">
                <a:solidFill>
                  <a:schemeClr val="tx1"/>
                </a:solidFill>
              </a:rPr>
              <a:t> CA &gt; </a:t>
            </a:r>
          </a:p>
          <a:p>
            <a:pPr algn="ctr"/>
            <a:r>
              <a:rPr lang="es-ES" b="1" dirty="0" err="1" smtClean="0">
                <a:solidFill>
                  <a:schemeClr val="tx1"/>
                </a:solidFill>
              </a:rPr>
              <a:t>Recoverable</a:t>
            </a:r>
            <a:r>
              <a:rPr lang="es-ES" b="1" dirty="0" smtClean="0">
                <a:solidFill>
                  <a:schemeClr val="tx1"/>
                </a:solidFill>
              </a:rPr>
              <a:t> </a:t>
            </a:r>
            <a:r>
              <a:rPr lang="es-ES" b="1" dirty="0" err="1" smtClean="0">
                <a:solidFill>
                  <a:schemeClr val="tx1"/>
                </a:solidFill>
              </a:rPr>
              <a:t>Amount</a:t>
            </a:r>
            <a:r>
              <a:rPr lang="es-ES" b="1" dirty="0" smtClean="0">
                <a:solidFill>
                  <a:schemeClr val="tx1"/>
                </a:solidFill>
              </a:rPr>
              <a:t>?</a:t>
            </a:r>
            <a:endParaRPr lang="en-US" b="1" dirty="0">
              <a:solidFill>
                <a:schemeClr val="tx1"/>
              </a:solidFill>
            </a:endParaRPr>
          </a:p>
        </p:txBody>
      </p:sp>
      <p:sp>
        <p:nvSpPr>
          <p:cNvPr id="7" name="6 Proceso alternativo"/>
          <p:cNvSpPr/>
          <p:nvPr/>
        </p:nvSpPr>
        <p:spPr>
          <a:xfrm>
            <a:off x="642910" y="5214950"/>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chemeClr val="tx1"/>
                </a:solidFill>
              </a:rPr>
              <a:t>Loss</a:t>
            </a:r>
            <a:r>
              <a:rPr lang="es-ES" b="1" dirty="0" smtClean="0">
                <a:solidFill>
                  <a:schemeClr val="tx1"/>
                </a:solidFill>
              </a:rPr>
              <a:t> </a:t>
            </a:r>
            <a:r>
              <a:rPr lang="es-ES" b="1" dirty="0" err="1" smtClean="0">
                <a:solidFill>
                  <a:schemeClr val="tx1"/>
                </a:solidFill>
              </a:rPr>
              <a:t>Based</a:t>
            </a:r>
            <a:r>
              <a:rPr lang="es-ES" b="1" dirty="0" smtClean="0">
                <a:solidFill>
                  <a:schemeClr val="tx1"/>
                </a:solidFill>
              </a:rPr>
              <a:t> </a:t>
            </a:r>
            <a:r>
              <a:rPr lang="es-ES" b="1" dirty="0" err="1" smtClean="0">
                <a:solidFill>
                  <a:schemeClr val="tx1"/>
                </a:solidFill>
              </a:rPr>
              <a:t>on</a:t>
            </a:r>
            <a:r>
              <a:rPr lang="es-ES" b="1" dirty="0" smtClean="0">
                <a:solidFill>
                  <a:schemeClr val="tx1"/>
                </a:solidFill>
              </a:rPr>
              <a:t> </a:t>
            </a:r>
            <a:r>
              <a:rPr lang="es-ES" b="1" dirty="0" err="1" smtClean="0">
                <a:solidFill>
                  <a:schemeClr val="tx1"/>
                </a:solidFill>
              </a:rPr>
              <a:t>recoverable</a:t>
            </a:r>
            <a:r>
              <a:rPr lang="es-ES" b="1" dirty="0" smtClean="0">
                <a:solidFill>
                  <a:schemeClr val="tx1"/>
                </a:solidFill>
              </a:rPr>
              <a:t> </a:t>
            </a:r>
            <a:r>
              <a:rPr lang="es-ES" b="1" dirty="0" err="1" smtClean="0">
                <a:solidFill>
                  <a:schemeClr val="tx1"/>
                </a:solidFill>
              </a:rPr>
              <a:t>Amount</a:t>
            </a:r>
            <a:r>
              <a:rPr lang="es-ES" b="1" dirty="0" smtClean="0">
                <a:solidFill>
                  <a:schemeClr val="tx1"/>
                </a:solidFill>
              </a:rPr>
              <a:t> </a:t>
            </a:r>
            <a:endParaRPr lang="en-US" b="1" dirty="0">
              <a:solidFill>
                <a:schemeClr val="tx1"/>
              </a:solidFill>
            </a:endParaRPr>
          </a:p>
        </p:txBody>
      </p:sp>
      <p:sp>
        <p:nvSpPr>
          <p:cNvPr id="8" name="7 Decisión"/>
          <p:cNvSpPr/>
          <p:nvPr/>
        </p:nvSpPr>
        <p:spPr>
          <a:xfrm>
            <a:off x="2928926" y="2285992"/>
            <a:ext cx="3071834" cy="114300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err="1" smtClean="0">
                <a:solidFill>
                  <a:schemeClr val="tx1"/>
                </a:solidFill>
              </a:rPr>
              <a:t>If</a:t>
            </a:r>
            <a:r>
              <a:rPr lang="es-ES" sz="1600" b="1" dirty="0" smtClean="0">
                <a:solidFill>
                  <a:schemeClr val="tx1"/>
                </a:solidFill>
              </a:rPr>
              <a:t> </a:t>
            </a:r>
            <a:r>
              <a:rPr lang="es-ES" sz="1600" b="1" dirty="0" err="1" smtClean="0">
                <a:solidFill>
                  <a:schemeClr val="tx1"/>
                </a:solidFill>
              </a:rPr>
              <a:t>Exist</a:t>
            </a:r>
            <a:r>
              <a:rPr lang="es-ES" sz="1600" b="1" dirty="0" smtClean="0">
                <a:solidFill>
                  <a:schemeClr val="tx1"/>
                </a:solidFill>
              </a:rPr>
              <a:t> </a:t>
            </a:r>
            <a:r>
              <a:rPr lang="es-ES" sz="1600" b="1" dirty="0" err="1" smtClean="0">
                <a:solidFill>
                  <a:schemeClr val="tx1"/>
                </a:solidFill>
              </a:rPr>
              <a:t>then</a:t>
            </a:r>
            <a:r>
              <a:rPr lang="es-ES" sz="1600" b="1" dirty="0" smtClean="0">
                <a:solidFill>
                  <a:schemeClr val="tx1"/>
                </a:solidFill>
              </a:rPr>
              <a:t> </a:t>
            </a:r>
            <a:r>
              <a:rPr lang="es-ES" sz="1600" b="1" dirty="0" err="1" smtClean="0">
                <a:solidFill>
                  <a:schemeClr val="tx1"/>
                </a:solidFill>
              </a:rPr>
              <a:t>calculate</a:t>
            </a:r>
            <a:r>
              <a:rPr lang="es-ES" sz="1600" b="1" dirty="0" smtClean="0">
                <a:solidFill>
                  <a:schemeClr val="tx1"/>
                </a:solidFill>
              </a:rPr>
              <a:t> </a:t>
            </a:r>
            <a:r>
              <a:rPr lang="es-ES" sz="1600" b="1" dirty="0" err="1" smtClean="0">
                <a:solidFill>
                  <a:schemeClr val="tx1"/>
                </a:solidFill>
              </a:rPr>
              <a:t>Trigger</a:t>
            </a:r>
            <a:endParaRPr lang="en-US" sz="1600" b="1" dirty="0">
              <a:solidFill>
                <a:schemeClr val="tx1"/>
              </a:solidFill>
            </a:endParaRPr>
          </a:p>
        </p:txBody>
      </p:sp>
      <p:sp>
        <p:nvSpPr>
          <p:cNvPr id="9" name="8 Decisión"/>
          <p:cNvSpPr/>
          <p:nvPr/>
        </p:nvSpPr>
        <p:spPr>
          <a:xfrm>
            <a:off x="2928926" y="4000504"/>
            <a:ext cx="3071834" cy="114300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err="1" smtClean="0">
                <a:solidFill>
                  <a:schemeClr val="tx1"/>
                </a:solidFill>
              </a:rPr>
              <a:t>If</a:t>
            </a:r>
            <a:r>
              <a:rPr lang="es-ES" sz="1600" b="1" dirty="0" smtClean="0">
                <a:solidFill>
                  <a:schemeClr val="tx1"/>
                </a:solidFill>
              </a:rPr>
              <a:t> &lt; CV </a:t>
            </a:r>
            <a:r>
              <a:rPr lang="es-ES" sz="1600" b="1" dirty="0" err="1" smtClean="0">
                <a:solidFill>
                  <a:schemeClr val="tx1"/>
                </a:solidFill>
              </a:rPr>
              <a:t>Then</a:t>
            </a:r>
            <a:r>
              <a:rPr lang="es-ES" sz="1600" b="1" dirty="0" smtClean="0">
                <a:solidFill>
                  <a:schemeClr val="tx1"/>
                </a:solidFill>
              </a:rPr>
              <a:t> </a:t>
            </a:r>
            <a:r>
              <a:rPr lang="es-ES" sz="1600" b="1" dirty="0" err="1" smtClean="0">
                <a:solidFill>
                  <a:schemeClr val="tx1"/>
                </a:solidFill>
              </a:rPr>
              <a:t>calculate</a:t>
            </a:r>
            <a:r>
              <a:rPr lang="es-ES" sz="1600" b="1" dirty="0" smtClean="0">
                <a:solidFill>
                  <a:schemeClr val="tx1"/>
                </a:solidFill>
              </a:rPr>
              <a:t> </a:t>
            </a:r>
            <a:r>
              <a:rPr lang="es-ES" sz="1600" b="1" dirty="0" err="1" smtClean="0">
                <a:solidFill>
                  <a:schemeClr val="tx1"/>
                </a:solidFill>
              </a:rPr>
              <a:t>Loss</a:t>
            </a:r>
            <a:endParaRPr lang="en-US" sz="1600" b="1" dirty="0">
              <a:solidFill>
                <a:schemeClr val="tx1"/>
              </a:solidFill>
            </a:endParaRPr>
          </a:p>
        </p:txBody>
      </p:sp>
      <p:sp>
        <p:nvSpPr>
          <p:cNvPr id="11" name="10 Proceso alternativo"/>
          <p:cNvSpPr/>
          <p:nvPr/>
        </p:nvSpPr>
        <p:spPr>
          <a:xfrm>
            <a:off x="3571868" y="5715016"/>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Compare </a:t>
            </a:r>
          </a:p>
          <a:p>
            <a:pPr algn="ctr"/>
            <a:r>
              <a:rPr lang="es-ES" b="1" dirty="0" err="1" smtClean="0">
                <a:solidFill>
                  <a:schemeClr val="tx1"/>
                </a:solidFill>
              </a:rPr>
              <a:t>to</a:t>
            </a:r>
            <a:r>
              <a:rPr lang="es-ES" b="1" dirty="0" smtClean="0">
                <a:solidFill>
                  <a:schemeClr val="tx1"/>
                </a:solidFill>
              </a:rPr>
              <a:t> </a:t>
            </a:r>
          </a:p>
          <a:p>
            <a:pPr algn="ctr"/>
            <a:r>
              <a:rPr lang="es-ES" b="1" dirty="0" smtClean="0">
                <a:solidFill>
                  <a:schemeClr val="tx1"/>
                </a:solidFill>
              </a:rPr>
              <a:t>CV </a:t>
            </a:r>
            <a:endParaRPr lang="en-US" b="1" dirty="0">
              <a:solidFill>
                <a:schemeClr val="tx1"/>
              </a:solidFill>
            </a:endParaRPr>
          </a:p>
        </p:txBody>
      </p:sp>
      <p:sp>
        <p:nvSpPr>
          <p:cNvPr id="12" name="11 Proceso alternativo"/>
          <p:cNvSpPr/>
          <p:nvPr/>
        </p:nvSpPr>
        <p:spPr>
          <a:xfrm>
            <a:off x="6643702" y="2214554"/>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chemeClr val="tx1"/>
                </a:solidFill>
              </a:rPr>
              <a:t>Impairment</a:t>
            </a:r>
            <a:r>
              <a:rPr lang="es-ES" b="1" dirty="0" smtClean="0">
                <a:solidFill>
                  <a:schemeClr val="tx1"/>
                </a:solidFill>
              </a:rPr>
              <a:t> </a:t>
            </a:r>
            <a:r>
              <a:rPr lang="es-ES" b="1" dirty="0" err="1" smtClean="0">
                <a:solidFill>
                  <a:schemeClr val="tx1"/>
                </a:solidFill>
              </a:rPr>
              <a:t>Indicators</a:t>
            </a:r>
            <a:r>
              <a:rPr lang="es-ES" b="1" dirty="0" smtClean="0">
                <a:solidFill>
                  <a:schemeClr val="tx1"/>
                </a:solidFill>
              </a:rPr>
              <a:t>?</a:t>
            </a:r>
            <a:endParaRPr lang="en-US" b="1" dirty="0">
              <a:solidFill>
                <a:schemeClr val="tx1"/>
              </a:solidFill>
            </a:endParaRPr>
          </a:p>
        </p:txBody>
      </p:sp>
      <p:sp>
        <p:nvSpPr>
          <p:cNvPr id="13" name="12 Proceso alternativo"/>
          <p:cNvSpPr/>
          <p:nvPr/>
        </p:nvSpPr>
        <p:spPr>
          <a:xfrm>
            <a:off x="6643702" y="3643314"/>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chemeClr val="tx1"/>
                </a:solidFill>
              </a:rPr>
              <a:t>Is</a:t>
            </a:r>
            <a:r>
              <a:rPr lang="es-ES" b="1" dirty="0" smtClean="0">
                <a:solidFill>
                  <a:schemeClr val="tx1"/>
                </a:solidFill>
              </a:rPr>
              <a:t> CA &gt; </a:t>
            </a:r>
            <a:r>
              <a:rPr lang="es-ES" b="1" dirty="0" err="1" smtClean="0">
                <a:solidFill>
                  <a:schemeClr val="tx1"/>
                </a:solidFill>
              </a:rPr>
              <a:t>Undiscounted</a:t>
            </a:r>
            <a:r>
              <a:rPr lang="es-ES" b="1" dirty="0" smtClean="0">
                <a:solidFill>
                  <a:schemeClr val="tx1"/>
                </a:solidFill>
              </a:rPr>
              <a:t> cash </a:t>
            </a:r>
            <a:r>
              <a:rPr lang="es-ES" b="1" dirty="0" err="1" smtClean="0">
                <a:solidFill>
                  <a:schemeClr val="tx1"/>
                </a:solidFill>
              </a:rPr>
              <a:t>flows</a:t>
            </a:r>
            <a:r>
              <a:rPr lang="es-ES" b="1" dirty="0" smtClean="0">
                <a:solidFill>
                  <a:schemeClr val="tx1"/>
                </a:solidFill>
              </a:rPr>
              <a:t>?</a:t>
            </a:r>
            <a:endParaRPr lang="en-US" b="1" dirty="0">
              <a:solidFill>
                <a:schemeClr val="tx1"/>
              </a:solidFill>
            </a:endParaRPr>
          </a:p>
        </p:txBody>
      </p:sp>
      <p:sp>
        <p:nvSpPr>
          <p:cNvPr id="14" name="13 Proceso alternativo"/>
          <p:cNvSpPr/>
          <p:nvPr/>
        </p:nvSpPr>
        <p:spPr>
          <a:xfrm>
            <a:off x="6643702" y="5214950"/>
            <a:ext cx="1857388" cy="9286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solidFill>
                  <a:schemeClr val="tx1"/>
                </a:solidFill>
              </a:rPr>
              <a:t>Loss</a:t>
            </a:r>
            <a:r>
              <a:rPr lang="es-ES" b="1" dirty="0" smtClean="0">
                <a:solidFill>
                  <a:schemeClr val="tx1"/>
                </a:solidFill>
              </a:rPr>
              <a:t> </a:t>
            </a:r>
            <a:r>
              <a:rPr lang="es-ES" b="1" dirty="0" err="1" smtClean="0">
                <a:solidFill>
                  <a:schemeClr val="tx1"/>
                </a:solidFill>
              </a:rPr>
              <a:t>Based</a:t>
            </a:r>
            <a:r>
              <a:rPr lang="es-ES" b="1" dirty="0" smtClean="0">
                <a:solidFill>
                  <a:schemeClr val="tx1"/>
                </a:solidFill>
              </a:rPr>
              <a:t> </a:t>
            </a:r>
            <a:r>
              <a:rPr lang="es-ES" b="1" dirty="0" err="1" smtClean="0">
                <a:solidFill>
                  <a:schemeClr val="tx1"/>
                </a:solidFill>
              </a:rPr>
              <a:t>on</a:t>
            </a:r>
            <a:r>
              <a:rPr lang="es-ES" b="1" dirty="0" smtClean="0">
                <a:solidFill>
                  <a:schemeClr val="tx1"/>
                </a:solidFill>
              </a:rPr>
              <a:t> </a:t>
            </a:r>
            <a:r>
              <a:rPr lang="es-ES" b="1" dirty="0" err="1" smtClean="0">
                <a:solidFill>
                  <a:schemeClr val="tx1"/>
                </a:solidFill>
              </a:rPr>
              <a:t>fair</a:t>
            </a:r>
            <a:r>
              <a:rPr lang="es-ES" b="1" dirty="0" smtClean="0">
                <a:solidFill>
                  <a:schemeClr val="tx1"/>
                </a:solidFill>
              </a:rPr>
              <a:t> </a:t>
            </a:r>
            <a:r>
              <a:rPr lang="es-ES" b="1" dirty="0" err="1" smtClean="0">
                <a:solidFill>
                  <a:schemeClr val="tx1"/>
                </a:solidFill>
              </a:rPr>
              <a:t>Market</a:t>
            </a:r>
            <a:r>
              <a:rPr lang="es-ES" b="1" dirty="0" smtClean="0">
                <a:solidFill>
                  <a:schemeClr val="tx1"/>
                </a:solidFill>
              </a:rPr>
              <a:t> </a:t>
            </a:r>
            <a:r>
              <a:rPr lang="es-ES" b="1" dirty="0" err="1" smtClean="0">
                <a:solidFill>
                  <a:schemeClr val="tx1"/>
                </a:solidFill>
              </a:rPr>
              <a:t>value</a:t>
            </a:r>
            <a:endParaRPr lang="en-US" b="1" dirty="0">
              <a:solidFill>
                <a:schemeClr val="tx1"/>
              </a:solidFill>
            </a:endParaRPr>
          </a:p>
        </p:txBody>
      </p:sp>
      <p:cxnSp>
        <p:nvCxnSpPr>
          <p:cNvPr id="16" name="15 Conector recto de flecha"/>
          <p:cNvCxnSpPr>
            <a:stCxn id="4" idx="2"/>
            <a:endCxn id="6" idx="0"/>
          </p:cNvCxnSpPr>
          <p:nvPr/>
        </p:nvCxnSpPr>
        <p:spPr>
          <a:xfrm rot="5400000">
            <a:off x="1321571" y="3393281"/>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17 Conector recto de flecha"/>
          <p:cNvCxnSpPr>
            <a:stCxn id="6" idx="2"/>
            <a:endCxn id="7" idx="0"/>
          </p:cNvCxnSpPr>
          <p:nvPr/>
        </p:nvCxnSpPr>
        <p:spPr>
          <a:xfrm rot="5400000">
            <a:off x="1250133" y="489347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18 Conector recto de flecha"/>
          <p:cNvCxnSpPr>
            <a:stCxn id="8" idx="2"/>
            <a:endCxn id="9" idx="0"/>
          </p:cNvCxnSpPr>
          <p:nvPr/>
        </p:nvCxnSpPr>
        <p:spPr>
          <a:xfrm rot="5400000">
            <a:off x="4179091" y="3714752"/>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22 Conector recto de flecha"/>
          <p:cNvCxnSpPr>
            <a:stCxn id="9" idx="2"/>
            <a:endCxn id="11" idx="0"/>
          </p:cNvCxnSpPr>
          <p:nvPr/>
        </p:nvCxnSpPr>
        <p:spPr>
          <a:xfrm rot="16200000" flipH="1">
            <a:off x="4196950" y="5411404"/>
            <a:ext cx="571504" cy="357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25 Conector recto de flecha"/>
          <p:cNvCxnSpPr>
            <a:stCxn id="12" idx="2"/>
            <a:endCxn id="13" idx="0"/>
          </p:cNvCxnSpPr>
          <p:nvPr/>
        </p:nvCxnSpPr>
        <p:spPr>
          <a:xfrm rot="5400000">
            <a:off x="7322363" y="3393281"/>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28 Conector recto de flecha"/>
          <p:cNvCxnSpPr>
            <a:stCxn id="13" idx="2"/>
            <a:endCxn id="14" idx="0"/>
          </p:cNvCxnSpPr>
          <p:nvPr/>
        </p:nvCxnSpPr>
        <p:spPr>
          <a:xfrm rot="5400000">
            <a:off x="7250925" y="489347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PERIODICIDAD EN LA PRUEBA DE DETERIORO</a:t>
            </a:r>
            <a:endParaRPr lang="en-US" dirty="0"/>
          </a:p>
        </p:txBody>
      </p:sp>
      <p:sp>
        <p:nvSpPr>
          <p:cNvPr id="3" name="2 Marcador de contenido"/>
          <p:cNvSpPr>
            <a:spLocks noGrp="1"/>
          </p:cNvSpPr>
          <p:nvPr>
            <p:ph idx="1"/>
          </p:nvPr>
        </p:nvSpPr>
        <p:spPr>
          <a:xfrm>
            <a:off x="457200" y="1803787"/>
            <a:ext cx="8229600" cy="4625609"/>
          </a:xfrm>
        </p:spPr>
        <p:txBody>
          <a:bodyPr/>
          <a:lstStyle/>
          <a:p>
            <a:r>
              <a:rPr lang="es-ES" dirty="0" smtClean="0"/>
              <a:t>Frecuencia: IFRS. </a:t>
            </a:r>
          </a:p>
          <a:p>
            <a:pPr lvl="1"/>
            <a:r>
              <a:rPr lang="es-ES" dirty="0" smtClean="0"/>
              <a:t>Anualmente, en la misma fecha de cada año. </a:t>
            </a:r>
          </a:p>
          <a:p>
            <a:pPr lvl="1"/>
            <a:r>
              <a:rPr lang="es-ES" dirty="0" smtClean="0"/>
              <a:t>En la fecha de reporte, si existen indicios de deterioro</a:t>
            </a:r>
          </a:p>
          <a:p>
            <a:pPr lvl="2"/>
            <a:r>
              <a:rPr lang="es-ES" dirty="0" smtClean="0"/>
              <a:t>Fecha intermedia de reporte. </a:t>
            </a:r>
          </a:p>
          <a:p>
            <a:pPr lvl="3"/>
            <a:r>
              <a:rPr lang="es-ES" dirty="0" smtClean="0"/>
              <a:t>Se aplica la misma prueba de deterioro, reconocimiento y criterio de reversión, que al final del periodo. Esto requiere que se revisen los eventos desde el fin el año anterior para determinar si se requiere un cálculo detallado</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IDENTIFICACION DE UN ACTIVO DETERIORADO</a:t>
            </a:r>
            <a:endParaRPr lang="en-US" dirty="0"/>
          </a:p>
        </p:txBody>
      </p:sp>
      <p:sp>
        <p:nvSpPr>
          <p:cNvPr id="4" name="3 Marco"/>
          <p:cNvSpPr/>
          <p:nvPr/>
        </p:nvSpPr>
        <p:spPr>
          <a:xfrm>
            <a:off x="2285984" y="1643050"/>
            <a:ext cx="3286148" cy="64294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u="sng" dirty="0" smtClean="0">
                <a:solidFill>
                  <a:schemeClr val="tx1"/>
                </a:solidFill>
              </a:rPr>
              <a:t>FUENTES DE INFORMACION</a:t>
            </a:r>
            <a:endParaRPr lang="en-US" b="1" u="sng" dirty="0">
              <a:solidFill>
                <a:schemeClr val="tx1"/>
              </a:solidFill>
            </a:endParaRPr>
          </a:p>
        </p:txBody>
      </p:sp>
      <p:graphicFrame>
        <p:nvGraphicFramePr>
          <p:cNvPr id="5" name="4 Tabla"/>
          <p:cNvGraphicFramePr>
            <a:graphicFrameLocks noGrp="1"/>
          </p:cNvGraphicFramePr>
          <p:nvPr/>
        </p:nvGraphicFramePr>
        <p:xfrm>
          <a:off x="428596" y="2428866"/>
          <a:ext cx="8215370" cy="3500464"/>
        </p:xfrm>
        <a:graphic>
          <a:graphicData uri="http://schemas.openxmlformats.org/drawingml/2006/table">
            <a:tbl>
              <a:tblPr firstRow="1" bandRow="1">
                <a:tableStyleId>{5C22544A-7EE6-4342-B048-85BDC9FD1C3A}</a:tableStyleId>
              </a:tblPr>
              <a:tblGrid>
                <a:gridCol w="4107685"/>
                <a:gridCol w="4107685"/>
              </a:tblGrid>
              <a:tr h="458937">
                <a:tc>
                  <a:txBody>
                    <a:bodyPr/>
                    <a:lstStyle/>
                    <a:p>
                      <a:r>
                        <a:rPr lang="es-ES" sz="1600" dirty="0" smtClean="0">
                          <a:solidFill>
                            <a:schemeClr val="tx1"/>
                          </a:solidFill>
                        </a:rPr>
                        <a:t>EXTERNAS</a:t>
                      </a:r>
                      <a:endParaRPr lang="en-US" sz="1600" dirty="0">
                        <a:solidFill>
                          <a:schemeClr val="tx1"/>
                        </a:solidFill>
                      </a:endParaRPr>
                    </a:p>
                  </a:txBody>
                  <a:tcPr/>
                </a:tc>
                <a:tc>
                  <a:txBody>
                    <a:bodyPr/>
                    <a:lstStyle/>
                    <a:p>
                      <a:r>
                        <a:rPr lang="es-ES" sz="1600" dirty="0" smtClean="0">
                          <a:solidFill>
                            <a:schemeClr val="tx1"/>
                          </a:solidFill>
                        </a:rPr>
                        <a:t>INTERNAS</a:t>
                      </a:r>
                      <a:endParaRPr lang="en-US" sz="1600" dirty="0">
                        <a:solidFill>
                          <a:schemeClr val="tx1"/>
                        </a:solidFill>
                      </a:endParaRPr>
                    </a:p>
                  </a:txBody>
                  <a:tcPr/>
                </a:tc>
              </a:tr>
              <a:tr h="327811">
                <a:tc>
                  <a:txBody>
                    <a:bodyPr/>
                    <a:lstStyle/>
                    <a:p>
                      <a:r>
                        <a:rPr lang="es-ES" sz="1600" dirty="0" smtClean="0">
                          <a:solidFill>
                            <a:schemeClr val="tx1"/>
                          </a:solidFill>
                        </a:rPr>
                        <a:t>Disminución</a:t>
                      </a:r>
                      <a:r>
                        <a:rPr lang="es-ES" sz="1600" baseline="0" dirty="0" smtClean="0">
                          <a:solidFill>
                            <a:schemeClr val="tx1"/>
                          </a:solidFill>
                        </a:rPr>
                        <a:t> significativa del valor de mercado </a:t>
                      </a:r>
                      <a:endParaRPr lang="en-US" sz="1600" dirty="0">
                        <a:solidFill>
                          <a:schemeClr val="tx1"/>
                        </a:solidFill>
                      </a:endParaRPr>
                    </a:p>
                  </a:txBody>
                  <a:tcPr/>
                </a:tc>
                <a:tc>
                  <a:txBody>
                    <a:bodyPr/>
                    <a:lstStyle/>
                    <a:p>
                      <a:r>
                        <a:rPr lang="es-ES" sz="1600" dirty="0" smtClean="0">
                          <a:solidFill>
                            <a:schemeClr val="tx1"/>
                          </a:solidFill>
                        </a:rPr>
                        <a:t>Obsolescencia</a:t>
                      </a:r>
                      <a:r>
                        <a:rPr lang="es-ES" sz="1600" baseline="0" dirty="0" smtClean="0">
                          <a:solidFill>
                            <a:schemeClr val="tx1"/>
                          </a:solidFill>
                        </a:rPr>
                        <a:t> o daños físicos</a:t>
                      </a:r>
                      <a:endParaRPr lang="en-US" sz="1600" dirty="0">
                        <a:solidFill>
                          <a:schemeClr val="tx1"/>
                        </a:solidFill>
                      </a:endParaRPr>
                    </a:p>
                  </a:txBody>
                  <a:tcPr/>
                </a:tc>
              </a:tr>
              <a:tr h="999823">
                <a:tc>
                  <a:txBody>
                    <a:bodyPr/>
                    <a:lstStyle/>
                    <a:p>
                      <a:r>
                        <a:rPr lang="es-ES" sz="1600" dirty="0" smtClean="0">
                          <a:solidFill>
                            <a:schemeClr val="tx1"/>
                          </a:solidFill>
                        </a:rPr>
                        <a:t>Cambios en el entorno (tecnológicos,</a:t>
                      </a:r>
                      <a:r>
                        <a:rPr lang="es-ES" sz="1600" baseline="0" dirty="0" smtClean="0">
                          <a:solidFill>
                            <a:schemeClr val="tx1"/>
                          </a:solidFill>
                        </a:rPr>
                        <a:t> mercado, económicos, legales)</a:t>
                      </a:r>
                      <a:endParaRPr lang="en-US" sz="1600" dirty="0">
                        <a:solidFill>
                          <a:schemeClr val="tx1"/>
                        </a:solidFill>
                      </a:endParaRPr>
                    </a:p>
                  </a:txBody>
                  <a:tcPr/>
                </a:tc>
                <a:tc>
                  <a:txBody>
                    <a:bodyPr/>
                    <a:lstStyle/>
                    <a:p>
                      <a:r>
                        <a:rPr lang="es-ES" sz="1600" dirty="0" smtClean="0">
                          <a:solidFill>
                            <a:schemeClr val="tx1"/>
                          </a:solidFill>
                        </a:rPr>
                        <a:t>Cambios en uso. </a:t>
                      </a:r>
                    </a:p>
                    <a:p>
                      <a:r>
                        <a:rPr lang="es-ES" sz="1600" dirty="0" smtClean="0">
                          <a:solidFill>
                            <a:schemeClr val="tx1"/>
                          </a:solidFill>
                        </a:rPr>
                        <a:t>Planes para</a:t>
                      </a:r>
                      <a:r>
                        <a:rPr lang="es-ES" sz="1600" baseline="0" dirty="0" smtClean="0">
                          <a:solidFill>
                            <a:schemeClr val="tx1"/>
                          </a:solidFill>
                        </a:rPr>
                        <a:t> discontinuar o reestructurar operaciones al que pertenece el activo </a:t>
                      </a:r>
                      <a:endParaRPr lang="en-US" sz="1600" dirty="0">
                        <a:solidFill>
                          <a:schemeClr val="tx1"/>
                        </a:solidFill>
                      </a:endParaRPr>
                    </a:p>
                  </a:txBody>
                  <a:tcPr/>
                </a:tc>
              </a:tr>
              <a:tr h="999823">
                <a:tc>
                  <a:txBody>
                    <a:bodyPr/>
                    <a:lstStyle/>
                    <a:p>
                      <a:r>
                        <a:rPr lang="es-ES" sz="1600" dirty="0" smtClean="0">
                          <a:solidFill>
                            <a:schemeClr val="tx1"/>
                          </a:solidFill>
                        </a:rPr>
                        <a:t>Aumento de tasas de interés de mercado y tasas de retorno de las inversiones. </a:t>
                      </a:r>
                    </a:p>
                    <a:p>
                      <a:pPr>
                        <a:buFontTx/>
                        <a:buChar char="-"/>
                      </a:pPr>
                      <a:r>
                        <a:rPr lang="es-ES" sz="1600" dirty="0" smtClean="0">
                          <a:solidFill>
                            <a:schemeClr val="tx1"/>
                          </a:solidFill>
                        </a:rPr>
                        <a:t>Afecta la tasa de descuento</a:t>
                      </a:r>
                    </a:p>
                    <a:p>
                      <a:pPr>
                        <a:buFontTx/>
                        <a:buNone/>
                      </a:pPr>
                      <a:endParaRPr lang="en-US" sz="1600" dirty="0">
                        <a:solidFill>
                          <a:schemeClr val="tx1"/>
                        </a:solidFill>
                      </a:endParaRPr>
                    </a:p>
                  </a:txBody>
                  <a:tcPr/>
                </a:tc>
                <a:tc>
                  <a:txBody>
                    <a:bodyPr/>
                    <a:lstStyle/>
                    <a:p>
                      <a:r>
                        <a:rPr lang="es-ES" sz="1600" dirty="0" smtClean="0">
                          <a:solidFill>
                            <a:schemeClr val="tx1"/>
                          </a:solidFill>
                        </a:rPr>
                        <a:t>Rendimiento</a:t>
                      </a:r>
                      <a:r>
                        <a:rPr lang="es-ES" sz="1600" baseline="0" dirty="0" smtClean="0">
                          <a:solidFill>
                            <a:schemeClr val="tx1"/>
                          </a:solidFill>
                        </a:rPr>
                        <a:t> económico peor del esperado</a:t>
                      </a:r>
                      <a:endParaRPr lang="en-US" sz="1600" dirty="0">
                        <a:solidFill>
                          <a:schemeClr val="tx1"/>
                        </a:solidFill>
                      </a:endParaRPr>
                    </a:p>
                  </a:txBody>
                  <a:tcPr/>
                </a:tc>
              </a:tr>
              <a:tr h="639624">
                <a:tc>
                  <a:txBody>
                    <a:bodyPr/>
                    <a:lstStyle/>
                    <a:p>
                      <a:pPr>
                        <a:buFontTx/>
                        <a:buNone/>
                      </a:pPr>
                      <a:r>
                        <a:rPr lang="es-ES" sz="1600" dirty="0" smtClean="0">
                          <a:solidFill>
                            <a:schemeClr val="tx1"/>
                          </a:solidFill>
                        </a:rPr>
                        <a:t>Capitalización bursátil menor que</a:t>
                      </a:r>
                      <a:r>
                        <a:rPr lang="es-ES" sz="1600" baseline="0" dirty="0" smtClean="0">
                          <a:solidFill>
                            <a:schemeClr val="tx1"/>
                          </a:solidFill>
                        </a:rPr>
                        <a:t> el valor en libros </a:t>
                      </a:r>
                      <a:endParaRPr lang="en-US" sz="1600" dirty="0">
                        <a:solidFill>
                          <a:schemeClr val="tx1"/>
                        </a:solidFill>
                      </a:endParaRPr>
                    </a:p>
                  </a:txBody>
                  <a:tcPr/>
                </a:tc>
                <a:tc>
                  <a:txBody>
                    <a:bodyPr/>
                    <a:lstStyle/>
                    <a:p>
                      <a:endParaRPr lang="en-US" sz="1600" dirty="0">
                        <a:solidFill>
                          <a:schemeClr val="tx1"/>
                        </a:solidFill>
                      </a:endParaRPr>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1"/>
          </p:nvPr>
        </p:nvSpPr>
        <p:spPr bwMode="auto">
          <a:noFill/>
          <a:ln>
            <a:miter lim="800000"/>
            <a:headEnd/>
            <a:tailEnd/>
          </a:ln>
        </p:spPr>
        <p:txBody>
          <a:bodyPr tIns="41020"/>
          <a:lstStyle/>
          <a:p>
            <a:fld id="{7CC60E2D-9D32-4B4E-BF87-1E8ED490BB30}" type="slidenum">
              <a:rPr lang="es-ES_tradnl" altLang="en-GB" b="0" smtClean="0"/>
              <a:pPr/>
              <a:t>37</a:t>
            </a:fld>
            <a:endParaRPr lang="es-ES_tradnl" altLang="en-GB" b="0" smtClean="0"/>
          </a:p>
        </p:txBody>
      </p:sp>
      <p:sp>
        <p:nvSpPr>
          <p:cNvPr id="24579" name="Footer Placeholder 6"/>
          <p:cNvSpPr>
            <a:spLocks noGrp="1"/>
          </p:cNvSpPr>
          <p:nvPr>
            <p:ph type="ftr" sz="quarter" idx="10"/>
          </p:nvPr>
        </p:nvSpPr>
        <p:spPr bwMode="auto">
          <a:noFill/>
          <a:ln>
            <a:miter lim="800000"/>
            <a:headEnd/>
            <a:tailEnd/>
          </a:ln>
        </p:spPr>
        <p:txBody>
          <a:bodyPr tIns="41020"/>
          <a:lstStyle/>
          <a:p>
            <a:r>
              <a:rPr lang="es-MX" altLang="en-GB" smtClean="0"/>
              <a:t>Deterioro de activos</a:t>
            </a:r>
            <a:endParaRPr lang="es-ES_tradnl" altLang="en-GB" smtClean="0"/>
          </a:p>
        </p:txBody>
      </p:sp>
      <p:sp>
        <p:nvSpPr>
          <p:cNvPr id="9" name="Left-Right-Up Arrow 8"/>
          <p:cNvSpPr/>
          <p:nvPr/>
        </p:nvSpPr>
        <p:spPr>
          <a:xfrm rot="10800000">
            <a:off x="3496279" y="2957748"/>
            <a:ext cx="1780605" cy="1165174"/>
          </a:xfrm>
          <a:prstGeom prst="leftRightUpArrow">
            <a:avLst/>
          </a:prstGeom>
          <a:solidFill>
            <a:srgbClr val="7BCE6C"/>
          </a:solidFill>
          <a:ln>
            <a:solidFill>
              <a:srgbClr val="7BCE6C"/>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endParaRPr lang="es-MX"/>
          </a:p>
        </p:txBody>
      </p:sp>
      <p:sp>
        <p:nvSpPr>
          <p:cNvPr id="11" name="Rounded Rectangle 10"/>
          <p:cNvSpPr/>
          <p:nvPr/>
        </p:nvSpPr>
        <p:spPr>
          <a:xfrm>
            <a:off x="2665137" y="1523689"/>
            <a:ext cx="3403928" cy="1011124"/>
          </a:xfrm>
          <a:prstGeom prst="roundRect">
            <a:avLst/>
          </a:pr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marL="182311" lvl="1" indent="-182311" defTabSz="914404" eaLnBrk="0" hangingPunct="0">
              <a:spcAft>
                <a:spcPts val="269"/>
              </a:spcAft>
              <a:defRPr/>
            </a:pPr>
            <a:r>
              <a:rPr lang="es-MX" sz="1400" dirty="0">
                <a:solidFill>
                  <a:schemeClr val="tx2"/>
                </a:solidFill>
                <a:ea typeface="+mj-ea"/>
                <a:cs typeface="+mj-cs"/>
              </a:rPr>
              <a:t>	Si hay indicios de que un activo podría estar deteriorado, esto puede indicar que necesitan  revisarse y ajustarse(*):</a:t>
            </a:r>
          </a:p>
        </p:txBody>
      </p:sp>
      <p:sp>
        <p:nvSpPr>
          <p:cNvPr id="12" name="Rectangle 11"/>
          <p:cNvSpPr/>
          <p:nvPr/>
        </p:nvSpPr>
        <p:spPr>
          <a:xfrm>
            <a:off x="1636310" y="2982957"/>
            <a:ext cx="1464599" cy="691822"/>
          </a:xfrm>
          <a:prstGeom prst="rect">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r>
              <a:rPr lang="es-MX" sz="1400" dirty="0"/>
              <a:t>El método de amortización/</a:t>
            </a:r>
          </a:p>
          <a:p>
            <a:pPr algn="ctr">
              <a:defRPr/>
            </a:pPr>
            <a:r>
              <a:rPr lang="es-MX" sz="1400" dirty="0"/>
              <a:t>depreciación</a:t>
            </a:r>
          </a:p>
        </p:txBody>
      </p:sp>
      <p:sp>
        <p:nvSpPr>
          <p:cNvPr id="13" name="Rectangle 12"/>
          <p:cNvSpPr/>
          <p:nvPr/>
        </p:nvSpPr>
        <p:spPr>
          <a:xfrm>
            <a:off x="5718427" y="2950747"/>
            <a:ext cx="1464598" cy="691822"/>
          </a:xfrm>
          <a:prstGeom prst="rect">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r>
              <a:rPr lang="es-MX" sz="1400" dirty="0"/>
              <a:t>La vida útil remanente del activo </a:t>
            </a:r>
          </a:p>
        </p:txBody>
      </p:sp>
      <p:sp>
        <p:nvSpPr>
          <p:cNvPr id="14" name="Rectangle 13"/>
          <p:cNvSpPr/>
          <p:nvPr/>
        </p:nvSpPr>
        <p:spPr>
          <a:xfrm>
            <a:off x="3686748" y="4321786"/>
            <a:ext cx="1464598" cy="690422"/>
          </a:xfrm>
          <a:prstGeom prst="rect">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r>
              <a:rPr lang="es-MX" sz="1400" dirty="0"/>
              <a:t>Su valor residual</a:t>
            </a:r>
          </a:p>
        </p:txBody>
      </p:sp>
      <p:sp>
        <p:nvSpPr>
          <p:cNvPr id="24585" name="Rectangle 14"/>
          <p:cNvSpPr>
            <a:spLocks noChangeArrowheads="1"/>
          </p:cNvSpPr>
          <p:nvPr/>
        </p:nvSpPr>
        <p:spPr bwMode="auto">
          <a:xfrm>
            <a:off x="600269" y="5524773"/>
            <a:ext cx="7917489" cy="298295"/>
          </a:xfrm>
          <a:prstGeom prst="rect">
            <a:avLst/>
          </a:prstGeom>
          <a:solidFill>
            <a:srgbClr val="99CCFF"/>
          </a:solidFill>
          <a:ln w="9525">
            <a:solidFill>
              <a:srgbClr val="99CCFF"/>
            </a:solidFill>
            <a:miter lim="800000"/>
            <a:headEnd/>
            <a:tailEnd/>
          </a:ln>
        </p:spPr>
        <p:txBody>
          <a:bodyPr lIns="82040" tIns="41020" rIns="82040" bIns="41020">
            <a:spAutoFit/>
          </a:bodyPr>
          <a:lstStyle/>
          <a:p>
            <a:r>
              <a:rPr lang="es-MX" sz="1400" dirty="0">
                <a:solidFill>
                  <a:srgbClr val="002776"/>
                </a:solidFill>
              </a:rPr>
              <a:t>(*) Incluso aunque no se registre una pérdida por deterioro del activo.</a:t>
            </a:r>
          </a:p>
        </p:txBody>
      </p:sp>
      <p:sp>
        <p:nvSpPr>
          <p:cNvPr id="28682" name="Rectangle 14"/>
          <p:cNvSpPr>
            <a:spLocks noChangeArrowheads="1"/>
          </p:cNvSpPr>
          <p:nvPr/>
        </p:nvSpPr>
        <p:spPr bwMode="auto">
          <a:xfrm>
            <a:off x="435772" y="5926701"/>
            <a:ext cx="1087345" cy="282896"/>
          </a:xfrm>
          <a:prstGeom prst="rect">
            <a:avLst/>
          </a:prstGeom>
          <a:noFill/>
          <a:ln w="9525">
            <a:noFill/>
            <a:miter lim="800000"/>
            <a:headEnd/>
            <a:tailEnd/>
          </a:ln>
        </p:spPr>
        <p:txBody>
          <a:bodyPr wrap="none" lIns="82040" tIns="41020" rIns="82040" bIns="41020">
            <a:spAutoFit/>
          </a:bodyPr>
          <a:lstStyle/>
          <a:p>
            <a:r>
              <a:rPr lang="es-MX" sz="1300" i="1" dirty="0">
                <a:solidFill>
                  <a:srgbClr val="002776"/>
                </a:solidFill>
              </a:rPr>
              <a:t>    &lt;IAS 36.17&gt;</a:t>
            </a:r>
            <a:endParaRPr lang="es-ES_tradnl" sz="1300" dirty="0"/>
          </a:p>
        </p:txBody>
      </p:sp>
      <p:sp>
        <p:nvSpPr>
          <p:cNvPr id="24587" name="Rectangle 2"/>
          <p:cNvSpPr>
            <a:spLocks noGrp="1" noChangeArrowheads="1"/>
          </p:cNvSpPr>
          <p:nvPr>
            <p:ph type="title"/>
          </p:nvPr>
        </p:nvSpPr>
        <p:spPr/>
        <p:txBody>
          <a:bodyPr tIns="41020" bIns="41020">
            <a:normAutofit fontScale="90000"/>
          </a:bodyPr>
          <a:lstStyle/>
          <a:p>
            <a:pPr>
              <a:lnSpc>
                <a:spcPct val="100000"/>
              </a:lnSpc>
            </a:pPr>
            <a:r>
              <a:rPr lang="es-ES_tradnl" dirty="0" smtClean="0"/>
              <a:t>Identificación de un activo que podría estar deteriorado </a:t>
            </a:r>
            <a:br>
              <a:rPr lang="es-ES_tradnl" dirty="0" smtClean="0"/>
            </a:br>
            <a:endParaRPr lang="es-MX" sz="1800" b="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8682"/>
                                        </p:tgtEl>
                                        <p:attrNameLst>
                                          <p:attrName>style.visibility</p:attrName>
                                        </p:attrNameLst>
                                      </p:cBhvr>
                                      <p:to>
                                        <p:strVal val="visible"/>
                                      </p:to>
                                    </p:set>
                                    <p:animEffect transition="in" filter="blinds(horizontal)">
                                      <p:cBhvr>
                                        <p:cTn id="19" dur="5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286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MONTO RECUPERABLE</a:t>
            </a: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250341" y="1857364"/>
            <a:ext cx="8607939" cy="3151848"/>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VALOR RAZONABLE MENOS GASTOS DE VENTAS. </a:t>
            </a:r>
            <a:endParaRPr lang="en-US" dirty="0"/>
          </a:p>
        </p:txBody>
      </p:sp>
      <p:pic>
        <p:nvPicPr>
          <p:cNvPr id="23554" name="Picture 2"/>
          <p:cNvPicPr>
            <a:picLocks noChangeAspect="1" noChangeArrowheads="1"/>
          </p:cNvPicPr>
          <p:nvPr/>
        </p:nvPicPr>
        <p:blipFill>
          <a:blip r:embed="rId2"/>
          <a:srcRect/>
          <a:stretch>
            <a:fillRect/>
          </a:stretch>
        </p:blipFill>
        <p:spPr bwMode="auto">
          <a:xfrm>
            <a:off x="285720" y="1628776"/>
            <a:ext cx="8685368" cy="465774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571472" y="71414"/>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500" b="1" i="0" u="none" strike="noStrike" kern="1200" cap="none" spc="0" normalizeH="0" baseline="0" noProof="0" smtClean="0">
                <a:ln>
                  <a:noFill/>
                </a:ln>
                <a:solidFill>
                  <a:schemeClr val="accent1">
                    <a:satMod val="150000"/>
                  </a:schemeClr>
                </a:solidFill>
                <a:effectLst/>
                <a:uLnTx/>
                <a:uFillTx/>
                <a:latin typeface="+mj-lt"/>
                <a:ea typeface="+mj-ea"/>
                <a:cs typeface="+mj-cs"/>
              </a:rPr>
              <a:t>EVOLUCION FAIR VALUE</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6" name="5 Rectángulo"/>
          <p:cNvSpPr/>
          <p:nvPr/>
        </p:nvSpPr>
        <p:spPr>
          <a:xfrm>
            <a:off x="1142976" y="1610013"/>
            <a:ext cx="6884979" cy="461665"/>
          </a:xfrm>
          <a:prstGeom prst="rect">
            <a:avLst/>
          </a:prstGeom>
          <a:noFill/>
        </p:spPr>
        <p:txBody>
          <a:bodyPr wrap="square" lIns="91440" tIns="45720" rIns="91440" bIns="45720">
            <a:spAutoFit/>
          </a:bodyPr>
          <a:lstStyle/>
          <a:p>
            <a:pPr algn="ctr"/>
            <a:r>
              <a:rPr lang="es-ES" sz="2400" b="1" u="sng" dirty="0" smtClean="0">
                <a:ln w="10541" cmpd="sng">
                  <a:solidFill>
                    <a:srgbClr val="7D7D7D">
                      <a:tint val="100000"/>
                      <a:shade val="100000"/>
                      <a:satMod val="110000"/>
                    </a:srgbClr>
                  </a:solidFill>
                  <a:prstDash val="solid"/>
                </a:ln>
                <a:solidFill>
                  <a:sysClr val="windowText" lastClr="000000"/>
                </a:solidFill>
              </a:rPr>
              <a:t>Bases Utilizadas para valuar Activos y Pasivos </a:t>
            </a:r>
            <a:endParaRPr lang="es-ES" sz="2400" b="1" u="sng" dirty="0">
              <a:ln w="10541" cmpd="sng">
                <a:solidFill>
                  <a:srgbClr val="7D7D7D">
                    <a:tint val="100000"/>
                    <a:shade val="100000"/>
                    <a:satMod val="110000"/>
                  </a:srgbClr>
                </a:solidFill>
                <a:prstDash val="solid"/>
              </a:ln>
              <a:solidFill>
                <a:sysClr val="windowText" lastClr="000000"/>
              </a:solidFill>
            </a:endParaRPr>
          </a:p>
        </p:txBody>
      </p:sp>
      <p:pic>
        <p:nvPicPr>
          <p:cNvPr id="2056" name="Picture 8"/>
          <p:cNvPicPr>
            <a:picLocks noChangeAspect="1" noChangeArrowheads="1"/>
          </p:cNvPicPr>
          <p:nvPr/>
        </p:nvPicPr>
        <p:blipFill>
          <a:blip r:embed="rId2"/>
          <a:srcRect/>
          <a:stretch>
            <a:fillRect/>
          </a:stretch>
        </p:blipFill>
        <p:spPr bwMode="auto">
          <a:xfrm>
            <a:off x="142844" y="2143116"/>
            <a:ext cx="8815606" cy="3786214"/>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VALOR RAZONABLE MENOS GASTOS DE VENTA</a:t>
            </a:r>
            <a:endParaRPr lang="en-US" dirty="0"/>
          </a:p>
        </p:txBody>
      </p:sp>
      <p:sp>
        <p:nvSpPr>
          <p:cNvPr id="3" name="2 Marcador de contenido"/>
          <p:cNvSpPr>
            <a:spLocks noGrp="1"/>
          </p:cNvSpPr>
          <p:nvPr>
            <p:ph idx="1"/>
          </p:nvPr>
        </p:nvSpPr>
        <p:spPr/>
        <p:txBody>
          <a:bodyPr>
            <a:normAutofit fontScale="92500" lnSpcReduction="10000"/>
          </a:bodyPr>
          <a:lstStyle/>
          <a:p>
            <a:r>
              <a:rPr lang="es-ES" u="sng" dirty="0" smtClean="0"/>
              <a:t>Antecedentes: </a:t>
            </a:r>
          </a:p>
          <a:p>
            <a:r>
              <a:rPr lang="es-ES" dirty="0" smtClean="0"/>
              <a:t>La entidad revisa sus activos por deterior, debido a la </a:t>
            </a:r>
            <a:r>
              <a:rPr lang="es-ES" dirty="0" err="1" smtClean="0"/>
              <a:t>caida</a:t>
            </a:r>
            <a:r>
              <a:rPr lang="es-ES" dirty="0" smtClean="0"/>
              <a:t> en el mercado de sus productos. </a:t>
            </a:r>
          </a:p>
          <a:p>
            <a:r>
              <a:rPr lang="es-ES" dirty="0" smtClean="0"/>
              <a:t>Su planta tiene 10 años, un valor en libros de $80 millones y un valor en uso de $75 millones. </a:t>
            </a:r>
          </a:p>
          <a:p>
            <a:r>
              <a:rPr lang="es-ES" dirty="0" smtClean="0"/>
              <a:t>Una empresa similar (competidora de la entidad) se vendió en $82 millones</a:t>
            </a:r>
          </a:p>
          <a:p>
            <a:r>
              <a:rPr lang="es-ES" dirty="0" smtClean="0"/>
              <a:t>Los gastos de venta son de $ 1 millón </a:t>
            </a:r>
          </a:p>
          <a:p>
            <a:r>
              <a:rPr lang="es-ES" dirty="0" smtClean="0"/>
              <a:t>Hay un mercado activo para los activos de la planta.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43050"/>
            <a:ext cx="8229600" cy="4625609"/>
          </a:xfrm>
        </p:spPr>
        <p:txBody>
          <a:bodyPr>
            <a:normAutofit lnSpcReduction="10000"/>
          </a:bodyPr>
          <a:lstStyle/>
          <a:p>
            <a:r>
              <a:rPr lang="es-ES" dirty="0" smtClean="0"/>
              <a:t>No debe reconocer una pérdida por deterioro. </a:t>
            </a:r>
          </a:p>
          <a:p>
            <a:endParaRPr lang="es-ES" dirty="0" smtClean="0"/>
          </a:p>
          <a:p>
            <a:pPr algn="just"/>
            <a:r>
              <a:rPr lang="es-ES" dirty="0" smtClean="0"/>
              <a:t>El valor razonable menos los gastos de venta es mayor que el valor de uso, y por lo tanto es identificable como el monto recuperable. </a:t>
            </a:r>
          </a:p>
          <a:p>
            <a:pPr algn="just"/>
            <a:endParaRPr lang="es-ES" dirty="0" smtClean="0"/>
          </a:p>
          <a:p>
            <a:pPr algn="just"/>
            <a:r>
              <a:rPr lang="es-ES" dirty="0" smtClean="0"/>
              <a:t>El valor en libros es menor que el monto recuperable, por lo que no debe reconocerse pérdida por deterioro. </a:t>
            </a:r>
            <a:endParaRPr lang="en-US" dirty="0"/>
          </a:p>
        </p:txBody>
      </p:sp>
      <p:sp>
        <p:nvSpPr>
          <p:cNvPr id="4" name="1 Título"/>
          <p:cNvSpPr>
            <a:spLocks noGrp="1"/>
          </p:cNvSpPr>
          <p:nvPr>
            <p:ph type="title"/>
          </p:nvPr>
        </p:nvSpPr>
        <p:spPr/>
        <p:txBody>
          <a:bodyPr>
            <a:normAutofit fontScale="90000"/>
          </a:bodyPr>
          <a:lstStyle/>
          <a:p>
            <a:r>
              <a:rPr lang="es-ES" dirty="0" smtClean="0"/>
              <a:t>VALOR RAZONABLE MENOS GASTOS DE VENTA</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tIns="41020" bIns="41020"/>
          <a:lstStyle/>
          <a:p>
            <a:r>
              <a:rPr lang="es-ES_tradnl" smtClean="0"/>
              <a:t>Valor en uso</a:t>
            </a:r>
            <a:endParaRPr lang="es-MX" smtClean="0"/>
          </a:p>
        </p:txBody>
      </p:sp>
      <p:sp>
        <p:nvSpPr>
          <p:cNvPr id="29699" name="Slide Number Placeholder 5"/>
          <p:cNvSpPr>
            <a:spLocks noGrp="1"/>
          </p:cNvSpPr>
          <p:nvPr>
            <p:ph type="sldNum" sz="quarter" idx="11"/>
          </p:nvPr>
        </p:nvSpPr>
        <p:spPr bwMode="auto">
          <a:noFill/>
          <a:ln>
            <a:miter lim="800000"/>
            <a:headEnd/>
            <a:tailEnd/>
          </a:ln>
        </p:spPr>
        <p:txBody>
          <a:bodyPr tIns="41020"/>
          <a:lstStyle/>
          <a:p>
            <a:fld id="{B2D658DA-C2A4-48FF-8FCB-D31CEE11C685}" type="slidenum">
              <a:rPr lang="es-ES_tradnl" altLang="en-GB" b="0" smtClean="0"/>
              <a:pPr/>
              <a:t>42</a:t>
            </a:fld>
            <a:endParaRPr lang="es-ES_tradnl" altLang="en-GB" b="0" smtClean="0"/>
          </a:p>
        </p:txBody>
      </p:sp>
      <p:sp>
        <p:nvSpPr>
          <p:cNvPr id="29700" name="Footer Placeholder 6"/>
          <p:cNvSpPr>
            <a:spLocks noGrp="1"/>
          </p:cNvSpPr>
          <p:nvPr>
            <p:ph type="ftr" sz="quarter" idx="10"/>
          </p:nvPr>
        </p:nvSpPr>
        <p:spPr bwMode="auto">
          <a:noFill/>
          <a:ln>
            <a:miter lim="800000"/>
            <a:headEnd/>
            <a:tailEnd/>
          </a:ln>
        </p:spPr>
        <p:txBody>
          <a:bodyPr tIns="41020"/>
          <a:lstStyle/>
          <a:p>
            <a:r>
              <a:rPr lang="es-MX" altLang="en-GB" smtClean="0"/>
              <a:t>Deterioro de activos</a:t>
            </a:r>
            <a:endParaRPr lang="es-ES_tradnl" altLang="en-GB" smtClean="0"/>
          </a:p>
        </p:txBody>
      </p:sp>
      <p:graphicFrame>
        <p:nvGraphicFramePr>
          <p:cNvPr id="10" name="Table 9"/>
          <p:cNvGraphicFramePr>
            <a:graphicFrameLocks noGrp="1"/>
          </p:cNvGraphicFramePr>
          <p:nvPr/>
        </p:nvGraphicFramePr>
        <p:xfrm>
          <a:off x="441544" y="1562366"/>
          <a:ext cx="8185823" cy="2652452"/>
        </p:xfrm>
        <a:graphic>
          <a:graphicData uri="http://schemas.openxmlformats.org/drawingml/2006/table">
            <a:tbl>
              <a:tblPr firstRow="1" bandRow="1">
                <a:tableStyleId>{5C22544A-7EE6-4342-B048-85BDC9FD1C3A}</a:tableStyleId>
              </a:tblPr>
              <a:tblGrid>
                <a:gridCol w="8185823"/>
              </a:tblGrid>
              <a:tr h="377336">
                <a:tc>
                  <a:txBody>
                    <a:bodyPr/>
                    <a:lstStyle/>
                    <a:p>
                      <a:pPr marL="203200" lvl="1" indent="-203200" algn="l" defTabSz="1019175" rtl="0" eaLnBrk="0" fontAlgn="base" hangingPunct="0">
                        <a:spcBef>
                          <a:spcPct val="0"/>
                        </a:spcBef>
                        <a:spcAft>
                          <a:spcPts val="300"/>
                        </a:spcAft>
                        <a:buFont typeface="Arial" pitchFamily="34" charset="0"/>
                        <a:buChar char="•"/>
                      </a:pPr>
                      <a:r>
                        <a:rPr lang="es-MX" sz="1600" kern="1200" dirty="0" smtClean="0">
                          <a:solidFill>
                            <a:schemeClr val="bg1"/>
                          </a:solidFill>
                          <a:latin typeface="+mn-lt"/>
                          <a:ea typeface="+mj-ea"/>
                          <a:cs typeface="+mj-cs"/>
                        </a:rPr>
                        <a:t>Elementos que deben reflejarse en el cálculo del valor en uso:</a:t>
                      </a:r>
                      <a:endParaRPr lang="es-MX" sz="1600" kern="1200" dirty="0">
                        <a:solidFill>
                          <a:schemeClr val="bg1"/>
                        </a:solidFill>
                        <a:latin typeface="+mn-lt"/>
                        <a:ea typeface="+mj-ea"/>
                        <a:cs typeface="+mj-cs"/>
                      </a:endParaRPr>
                    </a:p>
                  </a:txBody>
                  <a:tcPr marL="83114" marR="83114" marT="40333" marB="40333"/>
                </a:tc>
              </a:tr>
              <a:tr h="359881">
                <a:tc>
                  <a:txBody>
                    <a:bodyPr/>
                    <a:lstStyle/>
                    <a:p>
                      <a:pPr marL="398463" lvl="2" indent="-195263" algn="l" defTabSz="1019175" rtl="0" eaLnBrk="0" fontAlgn="base" hangingPunct="0">
                        <a:spcBef>
                          <a:spcPct val="0"/>
                        </a:spcBef>
                        <a:spcAft>
                          <a:spcPts val="300"/>
                        </a:spcAft>
                        <a:buFont typeface="Arial" charset="0"/>
                        <a:buChar char="‒"/>
                      </a:pPr>
                      <a:r>
                        <a:rPr lang="es-MX" sz="1400" kern="1200" dirty="0" smtClean="0">
                          <a:solidFill>
                            <a:srgbClr val="002776"/>
                          </a:solidFill>
                          <a:latin typeface="+mn-lt"/>
                          <a:ea typeface="+mj-ea"/>
                          <a:cs typeface="+mj-cs"/>
                        </a:rPr>
                        <a:t>Estimación</a:t>
                      </a:r>
                      <a:r>
                        <a:rPr lang="es-MX" sz="1400" kern="1200" baseline="0" dirty="0" smtClean="0">
                          <a:solidFill>
                            <a:srgbClr val="002776"/>
                          </a:solidFill>
                          <a:latin typeface="+mn-lt"/>
                          <a:ea typeface="+mj-ea"/>
                          <a:cs typeface="+mj-cs"/>
                        </a:rPr>
                        <a:t> de flujos de efectivo futuros que esperan obtenerse</a:t>
                      </a:r>
                      <a:r>
                        <a:rPr lang="es-MX" sz="1400" kern="1200" dirty="0" smtClean="0">
                          <a:solidFill>
                            <a:srgbClr val="002776"/>
                          </a:solidFill>
                          <a:latin typeface="+mn-lt"/>
                          <a:ea typeface="+mj-ea"/>
                          <a:cs typeface="+mj-cs"/>
                        </a:rPr>
                        <a:t>.</a:t>
                      </a:r>
                    </a:p>
                  </a:txBody>
                  <a:tcPr marL="83114" marR="83114" marT="40333" marB="40333"/>
                </a:tc>
              </a:tr>
              <a:tr h="358938">
                <a:tc>
                  <a:txBody>
                    <a:bodyPr/>
                    <a:lstStyle/>
                    <a:p>
                      <a:pPr marL="398463" lvl="2" indent="-195263" algn="l" defTabSz="1019175" rtl="0" eaLnBrk="0" fontAlgn="base" latinLnBrk="0" hangingPunct="0">
                        <a:spcBef>
                          <a:spcPct val="0"/>
                        </a:spcBef>
                        <a:spcAft>
                          <a:spcPts val="300"/>
                        </a:spcAft>
                        <a:buFont typeface="Arial" charset="0"/>
                        <a:buChar char="‒"/>
                      </a:pPr>
                      <a:r>
                        <a:rPr lang="es-MX" sz="1400" kern="1200" dirty="0" smtClean="0">
                          <a:solidFill>
                            <a:srgbClr val="002776"/>
                          </a:solidFill>
                          <a:latin typeface="+mn-lt"/>
                          <a:ea typeface="+mj-ea"/>
                          <a:cs typeface="+mj-cs"/>
                        </a:rPr>
                        <a:t>Expectativas sobre posibles variaciones en el importe</a:t>
                      </a:r>
                      <a:r>
                        <a:rPr lang="es-MX" sz="1400" kern="1200" baseline="0" dirty="0" smtClean="0">
                          <a:solidFill>
                            <a:srgbClr val="002776"/>
                          </a:solidFill>
                          <a:latin typeface="+mn-lt"/>
                          <a:ea typeface="+mj-ea"/>
                          <a:cs typeface="+mj-cs"/>
                        </a:rPr>
                        <a:t> o</a:t>
                      </a:r>
                      <a:r>
                        <a:rPr lang="es-MX" sz="1400" kern="1200" dirty="0" smtClean="0">
                          <a:solidFill>
                            <a:srgbClr val="002776"/>
                          </a:solidFill>
                          <a:latin typeface="+mn-lt"/>
                          <a:ea typeface="+mj-ea"/>
                          <a:cs typeface="+mj-cs"/>
                        </a:rPr>
                        <a:t> periodicidad de los flujos.</a:t>
                      </a:r>
                    </a:p>
                  </a:txBody>
                  <a:tcPr marL="83114" marR="83114" marT="40333" marB="40333"/>
                </a:tc>
              </a:tr>
              <a:tr h="574301">
                <a:tc>
                  <a:txBody>
                    <a:bodyPr/>
                    <a:lstStyle/>
                    <a:p>
                      <a:pPr marL="398463" lvl="2" indent="-195263" algn="l" defTabSz="1019175" rtl="0" eaLnBrk="0" fontAlgn="base" latinLnBrk="0" hangingPunct="0">
                        <a:spcBef>
                          <a:spcPct val="0"/>
                        </a:spcBef>
                        <a:spcAft>
                          <a:spcPts val="300"/>
                        </a:spcAft>
                        <a:buFont typeface="Arial" charset="0"/>
                        <a:buChar char="‒"/>
                      </a:pPr>
                      <a:r>
                        <a:rPr lang="es-MX" sz="1400" kern="1200" dirty="0" smtClean="0">
                          <a:solidFill>
                            <a:srgbClr val="002776"/>
                          </a:solidFill>
                          <a:latin typeface="+mn-lt"/>
                          <a:ea typeface="+mj-ea"/>
                          <a:cs typeface="+mj-cs"/>
                        </a:rPr>
                        <a:t>Valor </a:t>
                      </a:r>
                      <a:r>
                        <a:rPr lang="es-MX" sz="1400" kern="1200" baseline="0" dirty="0" smtClean="0">
                          <a:solidFill>
                            <a:srgbClr val="002776"/>
                          </a:solidFill>
                          <a:latin typeface="+mn-lt"/>
                          <a:ea typeface="+mj-ea"/>
                          <a:cs typeface="+mj-cs"/>
                        </a:rPr>
                        <a:t>del dinero en el tiempo representado por la tasa actual de interés del mercado libre de riesgo</a:t>
                      </a:r>
                      <a:r>
                        <a:rPr lang="es-MX" sz="1400" kern="1200" dirty="0" smtClean="0">
                          <a:solidFill>
                            <a:srgbClr val="002776"/>
                          </a:solidFill>
                          <a:latin typeface="+mn-lt"/>
                          <a:ea typeface="+mj-ea"/>
                          <a:cs typeface="+mj-cs"/>
                        </a:rPr>
                        <a:t>.</a:t>
                      </a:r>
                    </a:p>
                  </a:txBody>
                  <a:tcPr marL="83114" marR="83114" marT="40333" marB="40333"/>
                </a:tc>
              </a:tr>
              <a:tr h="407695">
                <a:tc>
                  <a:txBody>
                    <a:bodyPr/>
                    <a:lstStyle/>
                    <a:p>
                      <a:pPr marL="398463" lvl="2" indent="-195263" algn="l" defTabSz="1019175" rtl="0" eaLnBrk="0" fontAlgn="base" latinLnBrk="0" hangingPunct="0">
                        <a:spcBef>
                          <a:spcPct val="0"/>
                        </a:spcBef>
                        <a:spcAft>
                          <a:spcPts val="300"/>
                        </a:spcAft>
                        <a:buFont typeface="Arial" charset="0"/>
                        <a:buChar char="‒"/>
                      </a:pPr>
                      <a:r>
                        <a:rPr lang="es-MX" sz="1400" kern="1200" dirty="0" smtClean="0">
                          <a:solidFill>
                            <a:srgbClr val="002776"/>
                          </a:solidFill>
                          <a:latin typeface="+mn-lt"/>
                          <a:ea typeface="+mj-ea"/>
                          <a:cs typeface="+mj-cs"/>
                        </a:rPr>
                        <a:t>Precio</a:t>
                      </a:r>
                      <a:r>
                        <a:rPr lang="es-MX" sz="1400" kern="1200" baseline="0" dirty="0" smtClean="0">
                          <a:solidFill>
                            <a:srgbClr val="002776"/>
                          </a:solidFill>
                          <a:latin typeface="+mn-lt"/>
                          <a:ea typeface="+mj-ea"/>
                          <a:cs typeface="+mj-cs"/>
                        </a:rPr>
                        <a:t> por la incertidumbre inherente al activo</a:t>
                      </a:r>
                      <a:r>
                        <a:rPr lang="es-MX" sz="1400" kern="1200" dirty="0" smtClean="0">
                          <a:solidFill>
                            <a:srgbClr val="002776"/>
                          </a:solidFill>
                          <a:latin typeface="+mn-lt"/>
                          <a:ea typeface="+mj-ea"/>
                          <a:cs typeface="+mj-cs"/>
                        </a:rPr>
                        <a:t>.</a:t>
                      </a:r>
                    </a:p>
                  </a:txBody>
                  <a:tcPr marL="83114" marR="83114" marT="40333" marB="40333"/>
                </a:tc>
              </a:tr>
              <a:tr h="574301">
                <a:tc>
                  <a:txBody>
                    <a:bodyPr/>
                    <a:lstStyle/>
                    <a:p>
                      <a:pPr marL="398463" lvl="2" indent="-195263" algn="l" defTabSz="1019175" rtl="0" eaLnBrk="0" fontAlgn="base" latinLnBrk="0" hangingPunct="0">
                        <a:spcBef>
                          <a:spcPct val="0"/>
                        </a:spcBef>
                        <a:spcAft>
                          <a:spcPts val="300"/>
                        </a:spcAft>
                        <a:buFont typeface="Arial" charset="0"/>
                        <a:buChar char="‒"/>
                      </a:pPr>
                      <a:r>
                        <a:rPr lang="es-MX" sz="1400" kern="1200" dirty="0" smtClean="0">
                          <a:solidFill>
                            <a:srgbClr val="002776"/>
                          </a:solidFill>
                          <a:latin typeface="+mn-lt"/>
                          <a:ea typeface="+mj-ea"/>
                          <a:cs typeface="+mj-cs"/>
                        </a:rPr>
                        <a:t>Otros factores, como liquidez,  que los participantes en el mercado</a:t>
                      </a:r>
                      <a:r>
                        <a:rPr lang="es-MX" sz="1400" kern="1200" baseline="0" dirty="0" smtClean="0">
                          <a:solidFill>
                            <a:srgbClr val="002776"/>
                          </a:solidFill>
                          <a:latin typeface="+mn-lt"/>
                          <a:ea typeface="+mj-ea"/>
                          <a:cs typeface="+mj-cs"/>
                        </a:rPr>
                        <a:t> reflejarían al ponerle precio a los flujos de efectivo futuros, que se espera se deriven del activo</a:t>
                      </a:r>
                      <a:r>
                        <a:rPr lang="es-MX" sz="1400" kern="1200" dirty="0" smtClean="0">
                          <a:solidFill>
                            <a:srgbClr val="002776"/>
                          </a:solidFill>
                          <a:latin typeface="+mn-lt"/>
                          <a:ea typeface="+mj-ea"/>
                          <a:cs typeface="+mj-cs"/>
                        </a:rPr>
                        <a:t>.</a:t>
                      </a:r>
                    </a:p>
                  </a:txBody>
                  <a:tcPr marL="83114" marR="83114" marT="40333" marB="40333"/>
                </a:tc>
              </a:tr>
            </a:tbl>
          </a:graphicData>
        </a:graphic>
      </p:graphicFrame>
      <p:sp>
        <p:nvSpPr>
          <p:cNvPr id="33813" name="Rectangle 17"/>
          <p:cNvSpPr>
            <a:spLocks noChangeArrowheads="1"/>
          </p:cNvSpPr>
          <p:nvPr/>
        </p:nvSpPr>
        <p:spPr bwMode="auto">
          <a:xfrm>
            <a:off x="395369" y="5457551"/>
            <a:ext cx="1662283" cy="262890"/>
          </a:xfrm>
          <a:prstGeom prst="rect">
            <a:avLst/>
          </a:prstGeom>
          <a:noFill/>
          <a:ln w="9525">
            <a:noFill/>
            <a:miter lim="800000"/>
            <a:headEnd/>
            <a:tailEnd/>
          </a:ln>
        </p:spPr>
        <p:txBody>
          <a:bodyPr lIns="82040" tIns="41020" rIns="82040" bIns="41020">
            <a:spAutoFit/>
          </a:bodyPr>
          <a:lstStyle/>
          <a:p>
            <a:pPr>
              <a:lnSpc>
                <a:spcPct val="90000"/>
              </a:lnSpc>
            </a:pPr>
            <a:r>
              <a:rPr lang="es-ES_tradnl" sz="1300" i="1" dirty="0">
                <a:solidFill>
                  <a:srgbClr val="002776"/>
                </a:solidFill>
              </a:rPr>
              <a:t>&lt;IAS 36. 30, 31&gt;</a:t>
            </a:r>
            <a:endParaRPr lang="es-MX" sz="1300" dirty="0">
              <a:solidFill>
                <a:srgbClr val="002776"/>
              </a:solidFill>
            </a:endParaRPr>
          </a:p>
        </p:txBody>
      </p:sp>
      <p:sp>
        <p:nvSpPr>
          <p:cNvPr id="8" name="Rectangle 22"/>
          <p:cNvSpPr>
            <a:spLocks noChangeArrowheads="1"/>
          </p:cNvSpPr>
          <p:nvPr/>
        </p:nvSpPr>
        <p:spPr bwMode="auto">
          <a:xfrm>
            <a:off x="385269" y="4393210"/>
            <a:ext cx="8321515" cy="1052337"/>
          </a:xfrm>
          <a:prstGeom prst="rect">
            <a:avLst/>
          </a:prstGeom>
          <a:solidFill>
            <a:schemeClr val="bg1"/>
          </a:solidFill>
          <a:ln w="9525">
            <a:noFill/>
            <a:miter lim="800000"/>
            <a:headEnd/>
            <a:tailEnd/>
          </a:ln>
        </p:spPr>
        <p:txBody>
          <a:bodyPr lIns="82040" tIns="41020" rIns="82040" bIns="41020">
            <a:spAutoFit/>
          </a:bodyPr>
          <a:lstStyle/>
          <a:p>
            <a:pPr marL="182311" lvl="1" indent="-182311" defTabSz="914404" eaLnBrk="0" hangingPunct="0">
              <a:spcAft>
                <a:spcPts val="269"/>
              </a:spcAft>
              <a:buFont typeface="Arial" charset="0"/>
              <a:buChar char="•"/>
              <a:defRPr/>
            </a:pPr>
            <a:r>
              <a:rPr lang="es-MX" sz="1400" dirty="0">
                <a:solidFill>
                  <a:srgbClr val="002776"/>
                </a:solidFill>
                <a:latin typeface="Arial" charset="0"/>
                <a:cs typeface="Arial" charset="0"/>
              </a:rPr>
              <a:t>Para determinar el valor en uso de un activo:</a:t>
            </a:r>
          </a:p>
          <a:p>
            <a:pPr marL="307650" lvl="1" indent="-307650" defTabSz="914404" eaLnBrk="0" hangingPunct="0">
              <a:spcAft>
                <a:spcPts val="269"/>
              </a:spcAft>
              <a:buFont typeface="+mj-lt"/>
              <a:buAutoNum type="arabicPeriod"/>
              <a:defRPr/>
            </a:pPr>
            <a:r>
              <a:rPr lang="es-MX" sz="1400" dirty="0">
                <a:solidFill>
                  <a:srgbClr val="002776"/>
                </a:solidFill>
                <a:latin typeface="Arial" charset="0"/>
                <a:cs typeface="Arial" charset="0"/>
              </a:rPr>
              <a:t>Estimar los flujos de efectivo futuros que se derivarán del uso continúo del activo y de su disposición final.</a:t>
            </a:r>
          </a:p>
          <a:p>
            <a:pPr marL="307650" lvl="1" indent="-307650" defTabSz="914404" eaLnBrk="0" hangingPunct="0">
              <a:spcAft>
                <a:spcPts val="269"/>
              </a:spcAft>
              <a:buSzPct val="100000"/>
              <a:buFont typeface="+mj-lt"/>
              <a:buAutoNum type="arabicPeriod"/>
              <a:defRPr/>
            </a:pPr>
            <a:r>
              <a:rPr lang="es-MX" sz="1400" dirty="0">
                <a:solidFill>
                  <a:srgbClr val="002776"/>
                </a:solidFill>
                <a:latin typeface="Arial" charset="0"/>
                <a:cs typeface="Arial" charset="0"/>
              </a:rPr>
              <a:t>Aplicar las tasas de descuento apropiadas a los flujos de efectivo futuros. </a:t>
            </a:r>
            <a:endParaRPr lang="en-US" sz="1400" dirty="0">
              <a:solidFill>
                <a:srgbClr val="002776"/>
              </a:solidFill>
              <a:latin typeface="Arial" charset="0"/>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813"/>
                                        </p:tgtEl>
                                        <p:attrNameLst>
                                          <p:attrName>style.visibility</p:attrName>
                                        </p:attrNameLst>
                                      </p:cBhvr>
                                      <p:to>
                                        <p:strVal val="visible"/>
                                      </p:to>
                                    </p:set>
                                    <p:animEffect transition="in" filter="blinds(horizontal)">
                                      <p:cBhvr>
                                        <p:cTn id="10" dur="500"/>
                                        <p:tgtEl>
                                          <p:spTgt spid="3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3" grpId="0"/>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1"/>
          </p:nvPr>
        </p:nvSpPr>
        <p:spPr bwMode="auto">
          <a:noFill/>
          <a:ln>
            <a:miter lim="800000"/>
            <a:headEnd/>
            <a:tailEnd/>
          </a:ln>
        </p:spPr>
        <p:txBody>
          <a:bodyPr tIns="41020"/>
          <a:lstStyle/>
          <a:p>
            <a:fld id="{A8FCFBCC-BB0C-44A2-8637-9F53434A1000}" type="slidenum">
              <a:rPr lang="es-ES_tradnl" altLang="en-GB" b="0" smtClean="0"/>
              <a:pPr/>
              <a:t>43</a:t>
            </a:fld>
            <a:endParaRPr lang="es-ES_tradnl" altLang="en-GB" b="0" smtClean="0"/>
          </a:p>
        </p:txBody>
      </p:sp>
      <p:sp>
        <p:nvSpPr>
          <p:cNvPr id="37891" name="Footer Placeholder 6"/>
          <p:cNvSpPr>
            <a:spLocks noGrp="1"/>
          </p:cNvSpPr>
          <p:nvPr>
            <p:ph type="ftr" sz="quarter" idx="10"/>
          </p:nvPr>
        </p:nvSpPr>
        <p:spPr bwMode="auto">
          <a:noFill/>
          <a:ln>
            <a:miter lim="800000"/>
            <a:headEnd/>
            <a:tailEnd/>
          </a:ln>
        </p:spPr>
        <p:txBody>
          <a:bodyPr tIns="41020"/>
          <a:lstStyle/>
          <a:p>
            <a:r>
              <a:rPr lang="es-MX" altLang="en-GB" smtClean="0"/>
              <a:t>Deterioro de activos</a:t>
            </a:r>
            <a:endParaRPr lang="es-ES_tradnl" altLang="en-GB" smtClean="0"/>
          </a:p>
        </p:txBody>
      </p:sp>
      <p:sp>
        <p:nvSpPr>
          <p:cNvPr id="37892" name="Rectangle 2"/>
          <p:cNvSpPr>
            <a:spLocks noGrp="1" noChangeArrowheads="1"/>
          </p:cNvSpPr>
          <p:nvPr>
            <p:ph type="title"/>
          </p:nvPr>
        </p:nvSpPr>
        <p:spPr/>
        <p:txBody>
          <a:bodyPr tIns="41020" bIns="41020">
            <a:normAutofit fontScale="90000"/>
          </a:bodyPr>
          <a:lstStyle/>
          <a:p>
            <a:pPr>
              <a:lnSpc>
                <a:spcPct val="100000"/>
              </a:lnSpc>
            </a:pPr>
            <a:r>
              <a:rPr lang="es-MX" dirty="0" smtClean="0"/>
              <a:t>Reconocimiento y medición de la pérdida por deterioro</a:t>
            </a:r>
            <a:endParaRPr lang="es-MX" sz="1800" b="0" dirty="0" smtClean="0"/>
          </a:p>
        </p:txBody>
      </p:sp>
      <p:sp>
        <p:nvSpPr>
          <p:cNvPr id="6" name="Content Placeholder 5"/>
          <p:cNvSpPr>
            <a:spLocks noGrp="1"/>
          </p:cNvSpPr>
          <p:nvPr>
            <p:ph idx="1"/>
          </p:nvPr>
        </p:nvSpPr>
        <p:spPr>
          <a:xfrm>
            <a:off x="313121" y="2205098"/>
            <a:ext cx="8328731" cy="1652530"/>
          </a:xfrm>
        </p:spPr>
        <p:txBody>
          <a:bodyPr rIns="82040" bIns="41020"/>
          <a:lstStyle/>
          <a:p>
            <a:pPr lvl="1"/>
            <a:r>
              <a:rPr lang="es-MX" sz="1400" dirty="0" smtClean="0">
                <a:solidFill>
                  <a:srgbClr val="002776"/>
                </a:solidFill>
              </a:rPr>
              <a:t>La pérdida por deterioro se reconocerá en resultados, salvo que el activo se encuentre revaluado conforme a otra norma.</a:t>
            </a:r>
          </a:p>
          <a:p>
            <a:pPr lvl="1"/>
            <a:r>
              <a:rPr lang="es-MX" sz="1400" dirty="0" smtClean="0">
                <a:solidFill>
                  <a:srgbClr val="002776"/>
                </a:solidFill>
              </a:rPr>
              <a:t>La pérdida por deterioro de un activo revaluado se tratará como una disminución de la revaluación.</a:t>
            </a:r>
          </a:p>
          <a:p>
            <a:pPr lvl="2"/>
            <a:r>
              <a:rPr lang="es-MX" sz="1400" dirty="0" smtClean="0">
                <a:solidFill>
                  <a:srgbClr val="002776"/>
                </a:solidFill>
              </a:rPr>
              <a:t>La pérdida se reconocerá como un cargo contra el </a:t>
            </a:r>
            <a:r>
              <a:rPr lang="es-MX" sz="1400" dirty="0" err="1" smtClean="0">
                <a:solidFill>
                  <a:srgbClr val="002776"/>
                </a:solidFill>
              </a:rPr>
              <a:t>superavit</a:t>
            </a:r>
            <a:r>
              <a:rPr lang="es-MX" sz="1400" dirty="0" smtClean="0">
                <a:solidFill>
                  <a:srgbClr val="002776"/>
                </a:solidFill>
              </a:rPr>
              <a:t> de revaluación, hasta el límite de la reserva de revaluación para ese activo.</a:t>
            </a:r>
          </a:p>
          <a:p>
            <a:pPr lvl="1"/>
            <a:r>
              <a:rPr lang="es-MX" sz="1400" dirty="0" smtClean="0">
                <a:solidFill>
                  <a:srgbClr val="002776"/>
                </a:solidFill>
              </a:rPr>
              <a:t>La pérdida por deterioro de un activo no revaluado se reconocerá en resultados. </a:t>
            </a:r>
          </a:p>
          <a:p>
            <a:endParaRPr lang="es-MX" dirty="0" smtClean="0"/>
          </a:p>
        </p:txBody>
      </p:sp>
      <p:sp>
        <p:nvSpPr>
          <p:cNvPr id="7" name="Rectangle 6"/>
          <p:cNvSpPr/>
          <p:nvPr/>
        </p:nvSpPr>
        <p:spPr>
          <a:xfrm>
            <a:off x="330437" y="1407895"/>
            <a:ext cx="8278227" cy="806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marL="182311" lvl="1" indent="-182311" defTabSz="914404" eaLnBrk="0" hangingPunct="0">
              <a:spcAft>
                <a:spcPts val="269"/>
              </a:spcAft>
              <a:buFont typeface="Arial" charset="0"/>
              <a:buChar char="•"/>
              <a:defRPr/>
            </a:pPr>
            <a:r>
              <a:rPr lang="es-MX" sz="1400" dirty="0">
                <a:solidFill>
                  <a:schemeClr val="bg1"/>
                </a:solidFill>
              </a:rPr>
              <a:t>Solo si el monto recuperable de un activo es inferior a su valor en libros, </a:t>
            </a:r>
            <a:r>
              <a:rPr lang="es-MX" sz="1400" u="sng" dirty="0">
                <a:solidFill>
                  <a:schemeClr val="bg1"/>
                </a:solidFill>
              </a:rPr>
              <a:t>el valor en libros deberá reducirse hasta el monto recuperable</a:t>
            </a:r>
            <a:r>
              <a:rPr lang="es-MX" sz="1400" dirty="0">
                <a:solidFill>
                  <a:schemeClr val="bg1"/>
                </a:solidFill>
              </a:rPr>
              <a:t>.</a:t>
            </a:r>
          </a:p>
          <a:p>
            <a:pPr marL="357501" lvl="2" indent="-175190" defTabSz="914404" eaLnBrk="0" hangingPunct="0">
              <a:spcAft>
                <a:spcPts val="269"/>
              </a:spcAft>
              <a:buFont typeface="Arial" charset="0"/>
              <a:buChar char="‒"/>
              <a:defRPr/>
            </a:pPr>
            <a:r>
              <a:rPr lang="es-MX" sz="1400" b="1" dirty="0">
                <a:solidFill>
                  <a:schemeClr val="bg1"/>
                </a:solidFill>
              </a:rPr>
              <a:t>Esta reducción se denomina pérdida por deterioro.</a:t>
            </a:r>
          </a:p>
        </p:txBody>
      </p:sp>
      <p:sp>
        <p:nvSpPr>
          <p:cNvPr id="8" name="Rectangle 7"/>
          <p:cNvSpPr/>
          <p:nvPr/>
        </p:nvSpPr>
        <p:spPr>
          <a:xfrm>
            <a:off x="541109" y="3816224"/>
            <a:ext cx="2552585" cy="1047536"/>
          </a:xfrm>
          <a:prstGeom prst="rect">
            <a:avLst/>
          </a:prstGeom>
          <a:solidFill>
            <a:srgbClr val="7BCE6C"/>
          </a:solidFill>
          <a:ln>
            <a:solidFill>
              <a:srgbClr val="7BCE6C"/>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r>
              <a:rPr lang="es-MX" sz="1400" dirty="0"/>
              <a:t>Determinar los</a:t>
            </a:r>
          </a:p>
          <a:p>
            <a:pPr algn="ctr">
              <a:defRPr/>
            </a:pPr>
            <a:r>
              <a:rPr lang="es-MX" sz="1400" b="1" dirty="0"/>
              <a:t>impuestos diferidos</a:t>
            </a:r>
          </a:p>
          <a:p>
            <a:pPr algn="ctr">
              <a:defRPr/>
            </a:pPr>
            <a:r>
              <a:rPr lang="es-MX" sz="1400" dirty="0"/>
              <a:t>correspondientes</a:t>
            </a:r>
          </a:p>
        </p:txBody>
      </p:sp>
      <p:sp>
        <p:nvSpPr>
          <p:cNvPr id="9" name="Rectangle 8"/>
          <p:cNvSpPr/>
          <p:nvPr/>
        </p:nvSpPr>
        <p:spPr>
          <a:xfrm>
            <a:off x="5943529" y="3847035"/>
            <a:ext cx="2552585" cy="1048936"/>
          </a:xfrm>
          <a:prstGeom prst="rect">
            <a:avLst/>
          </a:prstGeom>
          <a:solidFill>
            <a:srgbClr val="7BCE6C"/>
          </a:solidFill>
          <a:ln>
            <a:solidFill>
              <a:srgbClr val="7BCE6C"/>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r>
              <a:rPr lang="es-MX" sz="1400" dirty="0"/>
              <a:t>Ajustar</a:t>
            </a:r>
          </a:p>
          <a:p>
            <a:pPr algn="ctr">
              <a:defRPr/>
            </a:pPr>
            <a:r>
              <a:rPr lang="es-MX" sz="1400" b="1" dirty="0"/>
              <a:t>prospectivamente los cargos por </a:t>
            </a:r>
            <a:r>
              <a:rPr lang="es-MX" sz="1400" dirty="0"/>
              <a:t> </a:t>
            </a:r>
          </a:p>
          <a:p>
            <a:pPr algn="ctr">
              <a:defRPr/>
            </a:pPr>
            <a:r>
              <a:rPr lang="es-MX" sz="1400" dirty="0"/>
              <a:t>depreciación/amortización del activo.</a:t>
            </a:r>
          </a:p>
        </p:txBody>
      </p:sp>
      <p:sp>
        <p:nvSpPr>
          <p:cNvPr id="10" name="Left-Right Arrow Callout 9"/>
          <p:cNvSpPr/>
          <p:nvPr/>
        </p:nvSpPr>
        <p:spPr>
          <a:xfrm>
            <a:off x="3206244" y="3854036"/>
            <a:ext cx="2572787" cy="104753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algn="ctr">
              <a:defRPr/>
            </a:pPr>
            <a:r>
              <a:rPr lang="es-MX" sz="1400" dirty="0"/>
              <a:t>Si se</a:t>
            </a:r>
          </a:p>
          <a:p>
            <a:pPr algn="ctr">
              <a:defRPr/>
            </a:pPr>
            <a:r>
              <a:rPr lang="es-MX" sz="1400" dirty="0"/>
              <a:t>reconoce</a:t>
            </a:r>
          </a:p>
          <a:p>
            <a:pPr algn="ctr">
              <a:defRPr/>
            </a:pPr>
            <a:r>
              <a:rPr lang="es-MX" sz="1400" dirty="0"/>
              <a:t>una pérdida</a:t>
            </a:r>
          </a:p>
          <a:p>
            <a:pPr algn="ctr">
              <a:defRPr/>
            </a:pPr>
            <a:r>
              <a:rPr lang="es-MX" sz="1400" dirty="0"/>
              <a:t>por deterioro</a:t>
            </a:r>
          </a:p>
        </p:txBody>
      </p:sp>
      <p:sp>
        <p:nvSpPr>
          <p:cNvPr id="11" name="Pentagon 10"/>
          <p:cNvSpPr/>
          <p:nvPr/>
        </p:nvSpPr>
        <p:spPr>
          <a:xfrm>
            <a:off x="356410" y="5185864"/>
            <a:ext cx="8278227" cy="652609"/>
          </a:xfrm>
          <a:prstGeom prst="homePlate">
            <a:avLst/>
          </a:prstGeom>
          <a:solidFill>
            <a:srgbClr val="00A1DE"/>
          </a:solidFill>
          <a:ln>
            <a:solidFill>
              <a:srgbClr val="00A1DE"/>
            </a:solidFill>
          </a:ln>
        </p:spPr>
        <p:style>
          <a:lnRef idx="2">
            <a:schemeClr val="accent1">
              <a:shade val="50000"/>
            </a:schemeClr>
          </a:lnRef>
          <a:fillRef idx="1">
            <a:schemeClr val="accent1"/>
          </a:fillRef>
          <a:effectRef idx="0">
            <a:schemeClr val="accent1"/>
          </a:effectRef>
          <a:fontRef idx="minor">
            <a:schemeClr val="lt1"/>
          </a:fontRef>
        </p:style>
        <p:txBody>
          <a:bodyPr lIns="82040" tIns="41020" rIns="82040" bIns="41020" anchor="ctr"/>
          <a:lstStyle/>
          <a:p>
            <a:pPr marL="182311" lvl="1" indent="-182311" defTabSz="914404" eaLnBrk="0" hangingPunct="0">
              <a:spcAft>
                <a:spcPts val="269"/>
              </a:spcAft>
              <a:buFont typeface="Arial" charset="0"/>
              <a:buChar char="•"/>
              <a:defRPr/>
            </a:pPr>
            <a:r>
              <a:rPr lang="es-MX" sz="1400" dirty="0">
                <a:solidFill>
                  <a:schemeClr val="bg1"/>
                </a:solidFill>
              </a:rPr>
              <a:t>Si la pérdida por deterioro es mayor que el importe en libros, </a:t>
            </a:r>
            <a:r>
              <a:rPr lang="es-MX" sz="1400" u="sng" dirty="0">
                <a:solidFill>
                  <a:schemeClr val="bg1"/>
                </a:solidFill>
              </a:rPr>
              <a:t>se reconocerá un pasivo </a:t>
            </a:r>
            <a:r>
              <a:rPr lang="es-MX" sz="1400" dirty="0">
                <a:solidFill>
                  <a:schemeClr val="bg1"/>
                </a:solidFill>
              </a:rPr>
              <a:t>únicamente si así lo exige otra norma.</a:t>
            </a:r>
          </a:p>
        </p:txBody>
      </p:sp>
      <p:sp>
        <p:nvSpPr>
          <p:cNvPr id="12" name="Rectangle 17"/>
          <p:cNvSpPr>
            <a:spLocks noChangeArrowheads="1"/>
          </p:cNvSpPr>
          <p:nvPr/>
        </p:nvSpPr>
        <p:spPr bwMode="auto">
          <a:xfrm>
            <a:off x="238088" y="5905695"/>
            <a:ext cx="2532384" cy="262890"/>
          </a:xfrm>
          <a:prstGeom prst="rect">
            <a:avLst/>
          </a:prstGeom>
          <a:noFill/>
          <a:ln w="9525">
            <a:noFill/>
            <a:miter lim="800000"/>
            <a:headEnd/>
            <a:tailEnd/>
          </a:ln>
        </p:spPr>
        <p:txBody>
          <a:bodyPr lIns="82040" tIns="41020" rIns="82040" bIns="41020">
            <a:spAutoFit/>
          </a:bodyPr>
          <a:lstStyle/>
          <a:p>
            <a:pPr>
              <a:lnSpc>
                <a:spcPct val="90000"/>
              </a:lnSpc>
            </a:pPr>
            <a:r>
              <a:rPr lang="es-ES_tradnl" sz="1300" i="1" dirty="0">
                <a:solidFill>
                  <a:srgbClr val="002776"/>
                </a:solidFill>
              </a:rPr>
              <a:t>&lt;IAS 36.59, 60, 61, 62, 63 y 64&gt;</a:t>
            </a:r>
            <a:endParaRPr lang="es-MX" sz="1300" dirty="0">
              <a:solidFill>
                <a:srgbClr val="002776"/>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ox(in)">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P spid="10" grpId="0" animBg="1"/>
      <p:bldP spid="11" grpId="0" animBg="1"/>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EJEMPLO</a:t>
            </a:r>
            <a:r>
              <a:rPr lang="es-ES" sz="3600" dirty="0" smtClean="0"/>
              <a:t>. La vida útil de un activo se acortó por daño físico</a:t>
            </a:r>
            <a:endParaRPr lang="en-US" dirty="0"/>
          </a:p>
        </p:txBody>
      </p:sp>
      <p:sp>
        <p:nvSpPr>
          <p:cNvPr id="3" name="2 Marcador de contenido"/>
          <p:cNvSpPr>
            <a:spLocks noGrp="1"/>
          </p:cNvSpPr>
          <p:nvPr>
            <p:ph idx="1"/>
          </p:nvPr>
        </p:nvSpPr>
        <p:spPr/>
        <p:txBody>
          <a:bodyPr/>
          <a:lstStyle/>
          <a:p>
            <a:r>
              <a:rPr lang="es-ES" u="sng" dirty="0" smtClean="0"/>
              <a:t>Antecedentes: </a:t>
            </a:r>
          </a:p>
          <a:p>
            <a:r>
              <a:rPr lang="es-ES" dirty="0" smtClean="0"/>
              <a:t>Un activo se daño, por lo que su vida se acortó, pero su valor en libros todavía será recuperado por los flujos de efectivo futuros durante su vida modificada. </a:t>
            </a:r>
          </a:p>
          <a:p>
            <a:endParaRPr lang="es-ES" u="sng" dirty="0" smtClean="0"/>
          </a:p>
          <a:p>
            <a:r>
              <a:rPr lang="es-ES" u="sng" dirty="0" smtClean="0"/>
              <a:t>Pregunta</a:t>
            </a:r>
          </a:p>
          <a:p>
            <a:endParaRPr lang="es-ES" dirty="0" smtClean="0"/>
          </a:p>
          <a:p>
            <a:r>
              <a:rPr lang="es-ES" dirty="0" smtClean="0"/>
              <a:t>Debe reconocerse deterioro?</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RESPUESTA</a:t>
            </a:r>
            <a:endParaRPr lang="en-US" dirty="0"/>
          </a:p>
        </p:txBody>
      </p:sp>
      <p:sp>
        <p:nvSpPr>
          <p:cNvPr id="3" name="2 Marcador de contenido"/>
          <p:cNvSpPr>
            <a:spLocks noGrp="1"/>
          </p:cNvSpPr>
          <p:nvPr>
            <p:ph idx="1"/>
          </p:nvPr>
        </p:nvSpPr>
        <p:spPr/>
        <p:txBody>
          <a:bodyPr>
            <a:normAutofit fontScale="92500" lnSpcReduction="20000"/>
          </a:bodyPr>
          <a:lstStyle/>
          <a:p>
            <a:r>
              <a:rPr lang="es-ES" dirty="0" smtClean="0"/>
              <a:t>No. </a:t>
            </a:r>
          </a:p>
          <a:p>
            <a:pPr algn="just"/>
            <a:r>
              <a:rPr lang="es-ES" dirty="0" smtClean="0"/>
              <a:t>El daño del activo proporciona un indicio de deterioro y por lo tanto debe probarse por deterioro. </a:t>
            </a:r>
          </a:p>
          <a:p>
            <a:pPr algn="just"/>
            <a:r>
              <a:rPr lang="es-ES" dirty="0" smtClean="0"/>
              <a:t>Sin embargo, debido a que el valor en libros del activo aún será recuperado por flujos de efectivo futuros, durante la vida útil modificada, no debe reconocerse deterioro. </a:t>
            </a:r>
          </a:p>
          <a:p>
            <a:pPr algn="just"/>
            <a:r>
              <a:rPr lang="es-ES" dirty="0" smtClean="0"/>
              <a:t>La vida útil del activo cambió y la depreciación debe recalcularse prospectivamente y contabilizarse como un cambio en una estimación.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PRACTICO </a:t>
            </a:r>
            <a:endParaRPr lang="en-US" dirty="0"/>
          </a:p>
        </p:txBody>
      </p:sp>
      <p:sp>
        <p:nvSpPr>
          <p:cNvPr id="3" name="2 Marcador de contenido"/>
          <p:cNvSpPr>
            <a:spLocks noGrp="1"/>
          </p:cNvSpPr>
          <p:nvPr>
            <p:ph idx="1"/>
          </p:nvPr>
        </p:nvSpPr>
        <p:spPr>
          <a:xfrm>
            <a:off x="428596" y="1571612"/>
            <a:ext cx="4357718" cy="4786346"/>
          </a:xfrm>
        </p:spPr>
        <p:txBody>
          <a:bodyPr>
            <a:normAutofit/>
          </a:bodyPr>
          <a:lstStyle/>
          <a:p>
            <a:r>
              <a:rPr lang="es-ES" sz="2800" b="1" u="sng" dirty="0" smtClean="0"/>
              <a:t>Antecedentes. </a:t>
            </a:r>
          </a:p>
          <a:p>
            <a:r>
              <a:rPr lang="es-ES" sz="1800" dirty="0" smtClean="0"/>
              <a:t>Armadora </a:t>
            </a:r>
            <a:r>
              <a:rPr lang="es-ES" sz="1800" dirty="0" err="1" smtClean="0"/>
              <a:t>EdiCol</a:t>
            </a:r>
            <a:r>
              <a:rPr lang="es-ES" sz="1800" dirty="0" smtClean="0"/>
              <a:t> es una compañía que tiene operaciones en Colombia y Brasil</a:t>
            </a:r>
          </a:p>
          <a:p>
            <a:endParaRPr lang="es-ES" sz="1800" dirty="0" smtClean="0"/>
          </a:p>
          <a:p>
            <a:r>
              <a:rPr lang="es-ES" sz="1800" dirty="0" smtClean="0"/>
              <a:t>Armadora </a:t>
            </a:r>
            <a:r>
              <a:rPr lang="es-ES" sz="1800" dirty="0" err="1" smtClean="0"/>
              <a:t>Edicol</a:t>
            </a:r>
            <a:r>
              <a:rPr lang="es-ES" sz="1800" dirty="0" smtClean="0"/>
              <a:t> (Colombia)</a:t>
            </a:r>
          </a:p>
          <a:p>
            <a:pPr lvl="1"/>
            <a:r>
              <a:rPr lang="es-ES" sz="1600" dirty="0" smtClean="0"/>
              <a:t>Además de otros activos, posee y opera un edificio comercial que es registrado a su costo menos depreciación acumulada y cualquier perdida por deterioro. </a:t>
            </a:r>
          </a:p>
          <a:p>
            <a:pPr lvl="1"/>
            <a:r>
              <a:rPr lang="es-ES" sz="1600" dirty="0" smtClean="0"/>
              <a:t>El edificio presenta la UGE, del cual se dispone la siguiente información al 31 de diciembre de 2009. </a:t>
            </a:r>
          </a:p>
          <a:p>
            <a:pPr lvl="1"/>
            <a:endParaRPr lang="es-ES" sz="1600" dirty="0" smtClean="0"/>
          </a:p>
          <a:p>
            <a:pPr lvl="1"/>
            <a:endParaRPr lang="en-US" sz="1600" dirty="0"/>
          </a:p>
        </p:txBody>
      </p:sp>
      <p:graphicFrame>
        <p:nvGraphicFramePr>
          <p:cNvPr id="5" name="4 Tabla"/>
          <p:cNvGraphicFramePr>
            <a:graphicFrameLocks noGrp="1"/>
          </p:cNvGraphicFramePr>
          <p:nvPr/>
        </p:nvGraphicFramePr>
        <p:xfrm>
          <a:off x="5357818" y="2071678"/>
          <a:ext cx="3500462" cy="3143274"/>
        </p:xfrm>
        <a:graphic>
          <a:graphicData uri="http://schemas.openxmlformats.org/drawingml/2006/table">
            <a:tbl>
              <a:tblPr/>
              <a:tblGrid>
                <a:gridCol w="1742340"/>
                <a:gridCol w="124573"/>
                <a:gridCol w="1633549"/>
              </a:tblGrid>
              <a:tr h="523879">
                <a:tc>
                  <a:txBody>
                    <a:bodyPr/>
                    <a:lstStyle/>
                    <a:p>
                      <a:pPr algn="ctr" fontAlgn="ctr"/>
                      <a:r>
                        <a:rPr lang="en-US" sz="1100" b="1" i="0" u="none" strike="noStrike" dirty="0">
                          <a:solidFill>
                            <a:srgbClr val="000000"/>
                          </a:solidFill>
                          <a:latin typeface="Calibri"/>
                        </a:rPr>
                        <a:t>EDIFCIO</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100" b="1"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100" b="1" i="0" u="none" strike="noStrike" dirty="0">
                          <a:solidFill>
                            <a:srgbClr val="000000"/>
                          </a:solidFill>
                          <a:latin typeface="Calibri"/>
                        </a:rPr>
                        <a:t>31/12/2009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523879">
                <a:tc>
                  <a:txBody>
                    <a:bodyPr/>
                    <a:lstStyle/>
                    <a:p>
                      <a:pPr algn="ctr" fontAlgn="ctr"/>
                      <a:r>
                        <a:rPr lang="en-US" sz="1100" b="0" i="0" u="none" strike="noStrike">
                          <a:solidFill>
                            <a:srgbClr val="000000"/>
                          </a:solidFill>
                          <a:latin typeface="Calibri"/>
                        </a:rPr>
                        <a:t>Valor en libros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1.100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879">
                <a:tc>
                  <a:txBody>
                    <a:bodyPr/>
                    <a:lstStyle/>
                    <a:p>
                      <a:pPr algn="ctr" fontAlgn="ctr"/>
                      <a:r>
                        <a:rPr lang="en-US" sz="1100" b="0" i="0" u="none" strike="noStrike">
                          <a:solidFill>
                            <a:srgbClr val="000000"/>
                          </a:solidFill>
                          <a:latin typeface="Calibri"/>
                        </a:rPr>
                        <a:t>Valor en uso</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900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879">
                <a:tc>
                  <a:txBody>
                    <a:bodyPr/>
                    <a:lstStyle/>
                    <a:p>
                      <a:pPr algn="ctr" fontAlgn="ctr"/>
                      <a:r>
                        <a:rPr lang="en-US" sz="1100" b="0" i="0" u="none" strike="noStrike">
                          <a:solidFill>
                            <a:srgbClr val="000000"/>
                          </a:solidFill>
                          <a:latin typeface="Calibri"/>
                        </a:rPr>
                        <a:t>VR Menos GV</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800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879">
                <a:tc>
                  <a:txBody>
                    <a:bodyPr/>
                    <a:lstStyle/>
                    <a:p>
                      <a:pPr algn="ctr" fontAlgn="ctr"/>
                      <a:r>
                        <a:rPr lang="en-US" sz="1100" b="0" i="0" u="none" strike="noStrike" dirty="0">
                          <a:solidFill>
                            <a:srgbClr val="000000"/>
                          </a:solidFill>
                          <a:latin typeface="Calibri"/>
                        </a:rPr>
                        <a:t>Valor de Mercado </a:t>
                      </a:r>
                      <a:r>
                        <a:rPr lang="en-US" sz="1100" b="0" i="0" u="none" strike="noStrike" dirty="0" err="1">
                          <a:solidFill>
                            <a:srgbClr val="000000"/>
                          </a:solidFill>
                          <a:latin typeface="Calibri"/>
                        </a:rPr>
                        <a:t>razonable</a:t>
                      </a:r>
                      <a:endParaRPr lang="en-US" sz="1100" b="0" i="0" u="none" strike="noStrike" dirty="0">
                        <a:solidFill>
                          <a:srgbClr val="000000"/>
                        </a:solidFill>
                        <a:latin typeface="Calibri"/>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850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879">
                <a:tc>
                  <a:txBody>
                    <a:bodyPr/>
                    <a:lstStyle/>
                    <a:p>
                      <a:pPr algn="ctr" fontAlgn="ctr"/>
                      <a:r>
                        <a:rPr lang="en-US" sz="1100" b="0" i="0" u="none" strike="noStrike">
                          <a:solidFill>
                            <a:srgbClr val="000000"/>
                          </a:solidFill>
                          <a:latin typeface="Calibri"/>
                        </a:rPr>
                        <a:t>Flujos de efectivo sin descontar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Calibri"/>
                        </a:rPr>
                        <a:t>                                       1.150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RESPUESTA</a:t>
            </a:r>
            <a:endParaRPr lang="en-US" dirty="0"/>
          </a:p>
        </p:txBody>
      </p:sp>
      <p:sp>
        <p:nvSpPr>
          <p:cNvPr id="3" name="2 Marcador de contenido"/>
          <p:cNvSpPr>
            <a:spLocks noGrp="1"/>
          </p:cNvSpPr>
          <p:nvPr>
            <p:ph idx="1"/>
          </p:nvPr>
        </p:nvSpPr>
        <p:spPr/>
        <p:txBody>
          <a:bodyPr>
            <a:normAutofit fontScale="92500" lnSpcReduction="10000"/>
          </a:bodyPr>
          <a:lstStyle/>
          <a:p>
            <a:r>
              <a:rPr lang="es-ES" dirty="0" smtClean="0"/>
              <a:t>Si hay deterioro, ya que el valor en libros es mayor que el monto recuperable.</a:t>
            </a:r>
          </a:p>
          <a:p>
            <a:pPr lvl="1"/>
            <a:r>
              <a:rPr lang="es-ES" dirty="0" smtClean="0"/>
              <a:t>Valor en libros 			= 	1.100</a:t>
            </a:r>
          </a:p>
          <a:p>
            <a:pPr lvl="1"/>
            <a:r>
              <a:rPr lang="es-ES" dirty="0" smtClean="0"/>
              <a:t>Monto </a:t>
            </a:r>
            <a:r>
              <a:rPr lang="es-ES" dirty="0" err="1" smtClean="0"/>
              <a:t>Rec</a:t>
            </a:r>
            <a:r>
              <a:rPr lang="es-ES" dirty="0" smtClean="0"/>
              <a:t>. &gt; V. uso y VR – GV	= 	    900</a:t>
            </a:r>
          </a:p>
          <a:p>
            <a:pPr lvl="2"/>
            <a:r>
              <a:rPr lang="es-ES" dirty="0" smtClean="0"/>
              <a:t>Valor de Uso				=	     900	</a:t>
            </a:r>
          </a:p>
          <a:p>
            <a:pPr lvl="2"/>
            <a:r>
              <a:rPr lang="es-ES" dirty="0" smtClean="0"/>
              <a:t>V.R. Menos G.V. 			= 	     800</a:t>
            </a:r>
          </a:p>
          <a:p>
            <a:pPr lvl="1">
              <a:buNone/>
            </a:pPr>
            <a:r>
              <a:rPr lang="es-ES" dirty="0" smtClean="0"/>
              <a:t>La perdida es de $200</a:t>
            </a:r>
          </a:p>
          <a:p>
            <a:pPr lvl="1">
              <a:buNone/>
            </a:pPr>
            <a:r>
              <a:rPr lang="es-ES" dirty="0" smtClean="0"/>
              <a:t>Valor en libros 				= 	1.100</a:t>
            </a:r>
          </a:p>
          <a:p>
            <a:pPr lvl="1">
              <a:buNone/>
            </a:pPr>
            <a:r>
              <a:rPr lang="es-ES" dirty="0" smtClean="0"/>
              <a:t>Monto Recuperable 			= 	    900</a:t>
            </a:r>
          </a:p>
          <a:p>
            <a:pPr lvl="1">
              <a:buNone/>
            </a:pPr>
            <a:r>
              <a:rPr lang="es-ES" dirty="0" smtClean="0"/>
              <a:t>Perdida por deterioro 			= 	    200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INVENTARIOS </a:t>
            </a:r>
            <a:endParaRPr lang="es-ES" dirty="0"/>
          </a:p>
        </p:txBody>
      </p:sp>
      <p:sp>
        <p:nvSpPr>
          <p:cNvPr id="3" name="2 Marcador de contenido"/>
          <p:cNvSpPr>
            <a:spLocks noGrp="1"/>
          </p:cNvSpPr>
          <p:nvPr>
            <p:ph idx="1"/>
          </p:nvPr>
        </p:nvSpPr>
        <p:spPr>
          <a:xfrm>
            <a:off x="428596" y="2060943"/>
            <a:ext cx="8229600" cy="2082437"/>
          </a:xfrm>
          <a:solidFill>
            <a:schemeClr val="accent2">
              <a:lumMod val="40000"/>
              <a:lumOff val="60000"/>
            </a:schemeClr>
          </a:solidFill>
          <a:ln>
            <a:solidFill>
              <a:schemeClr val="tx1"/>
            </a:solidFill>
          </a:ln>
        </p:spPr>
        <p:txBody>
          <a:bodyPr>
            <a:noAutofit/>
          </a:bodyPr>
          <a:lstStyle/>
          <a:p>
            <a:r>
              <a:rPr lang="es-ES_tradnl" sz="2400" b="1" dirty="0" smtClean="0"/>
              <a:t>IFRS: </a:t>
            </a:r>
          </a:p>
          <a:p>
            <a:r>
              <a:rPr lang="es-ES_tradnl" sz="2400" dirty="0" err="1" smtClean="0"/>
              <a:t>Lower</a:t>
            </a:r>
            <a:r>
              <a:rPr lang="es-ES_tradnl" sz="2400" dirty="0" smtClean="0"/>
              <a:t> of costo </a:t>
            </a:r>
            <a:r>
              <a:rPr lang="es-ES_tradnl" sz="2400" dirty="0" err="1" smtClean="0"/>
              <a:t>or</a:t>
            </a:r>
            <a:r>
              <a:rPr lang="es-ES_tradnl" sz="2400" dirty="0" smtClean="0"/>
              <a:t> NVR</a:t>
            </a:r>
          </a:p>
          <a:p>
            <a:pPr algn="just"/>
            <a:r>
              <a:rPr lang="es-ES_tradnl" sz="2400" dirty="0" smtClean="0"/>
              <a:t>NVR = </a:t>
            </a:r>
            <a:r>
              <a:rPr lang="es-ES_tradnl" sz="2400" dirty="0" err="1" smtClean="0"/>
              <a:t>the</a:t>
            </a:r>
            <a:r>
              <a:rPr lang="es-ES_tradnl" sz="2400" dirty="0" smtClean="0"/>
              <a:t> </a:t>
            </a:r>
            <a:r>
              <a:rPr lang="es-ES_tradnl" sz="2400" dirty="0" err="1" smtClean="0"/>
              <a:t>estimated</a:t>
            </a:r>
            <a:r>
              <a:rPr lang="es-ES_tradnl" sz="2400" dirty="0" smtClean="0"/>
              <a:t> </a:t>
            </a:r>
            <a:r>
              <a:rPr lang="es-ES_tradnl" sz="2400" dirty="0" err="1" smtClean="0"/>
              <a:t>selling</a:t>
            </a:r>
            <a:r>
              <a:rPr lang="es-ES_tradnl" sz="2400" dirty="0" smtClean="0"/>
              <a:t> </a:t>
            </a:r>
            <a:r>
              <a:rPr lang="es-ES_tradnl" sz="2400" dirty="0" err="1" smtClean="0"/>
              <a:t>price</a:t>
            </a:r>
            <a:r>
              <a:rPr lang="es-ES_tradnl" sz="2400" dirty="0" smtClean="0"/>
              <a:t> in </a:t>
            </a:r>
            <a:r>
              <a:rPr lang="es-ES_tradnl" sz="2400" dirty="0" err="1" smtClean="0"/>
              <a:t>the</a:t>
            </a:r>
            <a:r>
              <a:rPr lang="es-ES_tradnl" sz="2400" dirty="0" smtClean="0"/>
              <a:t> </a:t>
            </a:r>
            <a:r>
              <a:rPr lang="es-ES_tradnl" sz="2400" dirty="0" err="1" smtClean="0"/>
              <a:t>ordinary</a:t>
            </a:r>
            <a:r>
              <a:rPr lang="es-ES_tradnl" sz="2400" dirty="0" smtClean="0"/>
              <a:t> </a:t>
            </a:r>
            <a:r>
              <a:rPr lang="es-ES_tradnl" sz="2400" dirty="0" err="1" smtClean="0"/>
              <a:t>course</a:t>
            </a:r>
            <a:r>
              <a:rPr lang="es-ES_tradnl" sz="2400" dirty="0" smtClean="0"/>
              <a:t> of </a:t>
            </a:r>
            <a:r>
              <a:rPr lang="es-ES_tradnl" sz="2400" dirty="0" err="1" smtClean="0"/>
              <a:t>business</a:t>
            </a:r>
            <a:r>
              <a:rPr lang="es-ES_tradnl" sz="2400" dirty="0" smtClean="0"/>
              <a:t> </a:t>
            </a:r>
            <a:r>
              <a:rPr lang="es-ES_tradnl" sz="2400" dirty="0" err="1" smtClean="0"/>
              <a:t>less</a:t>
            </a:r>
            <a:r>
              <a:rPr lang="es-ES_tradnl" sz="2400" dirty="0" smtClean="0"/>
              <a:t> </a:t>
            </a:r>
            <a:r>
              <a:rPr lang="es-ES_tradnl" sz="2400" dirty="0" err="1" smtClean="0"/>
              <a:t>the</a:t>
            </a:r>
            <a:r>
              <a:rPr lang="es-ES_tradnl" sz="2400" dirty="0" smtClean="0"/>
              <a:t> </a:t>
            </a:r>
            <a:r>
              <a:rPr lang="es-ES_tradnl" sz="2400" dirty="0" err="1" smtClean="0"/>
              <a:t>estimated</a:t>
            </a:r>
            <a:r>
              <a:rPr lang="es-ES_tradnl" sz="2400" dirty="0" smtClean="0"/>
              <a:t> costo of </a:t>
            </a:r>
            <a:r>
              <a:rPr lang="es-ES_tradnl" sz="2400" dirty="0" err="1" smtClean="0"/>
              <a:t>completion</a:t>
            </a:r>
            <a:r>
              <a:rPr lang="es-ES_tradnl" sz="2400" dirty="0" smtClean="0"/>
              <a:t> and </a:t>
            </a:r>
            <a:r>
              <a:rPr lang="es-ES_tradnl" sz="2400" dirty="0" err="1" smtClean="0"/>
              <a:t>the</a:t>
            </a:r>
            <a:r>
              <a:rPr lang="es-ES_tradnl" sz="2400" dirty="0" smtClean="0"/>
              <a:t> </a:t>
            </a:r>
            <a:r>
              <a:rPr lang="es-ES_tradnl" sz="2400" dirty="0" err="1" smtClean="0"/>
              <a:t>estimated</a:t>
            </a:r>
            <a:r>
              <a:rPr lang="es-ES_tradnl" sz="2400" dirty="0" smtClean="0"/>
              <a:t> </a:t>
            </a:r>
            <a:r>
              <a:rPr lang="es-ES_tradnl" sz="2400" dirty="0" err="1" smtClean="0"/>
              <a:t>cost</a:t>
            </a:r>
            <a:r>
              <a:rPr lang="es-ES_tradnl" sz="2400" dirty="0" smtClean="0"/>
              <a:t> </a:t>
            </a:r>
            <a:r>
              <a:rPr lang="es-ES_tradnl" sz="2400" dirty="0" err="1" smtClean="0"/>
              <a:t>necessary</a:t>
            </a:r>
            <a:r>
              <a:rPr lang="es-ES_tradnl" sz="2400" dirty="0" smtClean="0"/>
              <a:t> </a:t>
            </a:r>
            <a:r>
              <a:rPr lang="es-ES_tradnl" sz="2400" dirty="0" err="1" smtClean="0"/>
              <a:t>to</a:t>
            </a:r>
            <a:r>
              <a:rPr lang="es-ES_tradnl" sz="2400" dirty="0" smtClean="0"/>
              <a:t> </a:t>
            </a:r>
            <a:r>
              <a:rPr lang="es-ES_tradnl" sz="2400" dirty="0" err="1" smtClean="0"/>
              <a:t>make</a:t>
            </a:r>
            <a:r>
              <a:rPr lang="es-ES_tradnl" sz="2400" dirty="0" smtClean="0"/>
              <a:t> </a:t>
            </a:r>
            <a:r>
              <a:rPr lang="es-ES_tradnl" sz="2400" dirty="0" err="1" smtClean="0"/>
              <a:t>the</a:t>
            </a:r>
            <a:r>
              <a:rPr lang="es-ES_tradnl" sz="2400" dirty="0" smtClean="0"/>
              <a:t> sale. </a:t>
            </a:r>
            <a:endParaRPr lang="es-ES" sz="2400" dirty="0"/>
          </a:p>
        </p:txBody>
      </p:sp>
      <p:sp>
        <p:nvSpPr>
          <p:cNvPr id="4" name="3 Rectángulo"/>
          <p:cNvSpPr/>
          <p:nvPr/>
        </p:nvSpPr>
        <p:spPr>
          <a:xfrm>
            <a:off x="2571736" y="1500174"/>
            <a:ext cx="3090911" cy="523220"/>
          </a:xfrm>
          <a:prstGeom prst="rect">
            <a:avLst/>
          </a:prstGeom>
        </p:spPr>
        <p:txBody>
          <a:bodyPr wrap="none">
            <a:spAutoFit/>
          </a:bodyPr>
          <a:lstStyle/>
          <a:p>
            <a:r>
              <a:rPr lang="es-ES_tradnl" sz="2800" dirty="0" err="1" smtClean="0">
                <a:solidFill>
                  <a:srgbClr val="FF0000"/>
                </a:solidFill>
              </a:rPr>
              <a:t>Measurement</a:t>
            </a:r>
            <a:r>
              <a:rPr lang="es-ES_tradnl" sz="2800" dirty="0" smtClean="0">
                <a:solidFill>
                  <a:srgbClr val="FF0000"/>
                </a:solidFill>
              </a:rPr>
              <a:t> </a:t>
            </a:r>
            <a:r>
              <a:rPr lang="es-ES_tradnl" sz="2800" dirty="0" err="1" smtClean="0">
                <a:solidFill>
                  <a:srgbClr val="FF0000"/>
                </a:solidFill>
              </a:rPr>
              <a:t>Basis</a:t>
            </a:r>
            <a:endParaRPr lang="es-ES_tradnl" sz="2800" dirty="0" smtClean="0">
              <a:solidFill>
                <a:srgbClr val="FF0000"/>
              </a:solidFill>
            </a:endParaRPr>
          </a:p>
        </p:txBody>
      </p:sp>
      <p:sp>
        <p:nvSpPr>
          <p:cNvPr id="5" name="4 CuadroTexto"/>
          <p:cNvSpPr txBox="1"/>
          <p:nvPr/>
        </p:nvSpPr>
        <p:spPr>
          <a:xfrm>
            <a:off x="428596" y="4214818"/>
            <a:ext cx="8286808" cy="1938992"/>
          </a:xfrm>
          <a:prstGeom prst="rect">
            <a:avLst/>
          </a:prstGeom>
          <a:solidFill>
            <a:schemeClr val="accent2">
              <a:lumMod val="40000"/>
              <a:lumOff val="60000"/>
            </a:schemeClr>
          </a:solidFill>
          <a:ln>
            <a:solidFill>
              <a:schemeClr val="tx1"/>
            </a:solidFill>
          </a:ln>
        </p:spPr>
        <p:txBody>
          <a:bodyPr wrap="square" rtlCol="0">
            <a:spAutoFit/>
          </a:bodyPr>
          <a:lstStyle/>
          <a:p>
            <a:pPr marL="438912" indent="-320040">
              <a:buClr>
                <a:schemeClr val="accent1"/>
              </a:buClr>
              <a:buSzPct val="80000"/>
              <a:buFont typeface="Wingdings 2"/>
              <a:buChar char=""/>
            </a:pPr>
            <a:r>
              <a:rPr lang="es-ES_tradnl" sz="2400" b="1" dirty="0" smtClean="0"/>
              <a:t>US GAAP: </a:t>
            </a:r>
            <a:r>
              <a:rPr lang="es-ES_tradnl" sz="2400" b="1" dirty="0" err="1" smtClean="0"/>
              <a:t>Lower</a:t>
            </a:r>
            <a:r>
              <a:rPr lang="es-ES_tradnl" sz="2400" b="1" dirty="0" smtClean="0"/>
              <a:t> of </a:t>
            </a:r>
            <a:r>
              <a:rPr lang="es-ES_tradnl" sz="2400" b="1" dirty="0" err="1" smtClean="0"/>
              <a:t>cost</a:t>
            </a:r>
            <a:r>
              <a:rPr lang="es-ES_tradnl" sz="2400" b="1" dirty="0" smtClean="0"/>
              <a:t> </a:t>
            </a:r>
            <a:r>
              <a:rPr lang="es-ES_tradnl" sz="2400" b="1" dirty="0" err="1" smtClean="0"/>
              <a:t>or</a:t>
            </a:r>
            <a:r>
              <a:rPr lang="es-ES_tradnl" sz="2400" b="1" dirty="0" smtClean="0"/>
              <a:t> </a:t>
            </a:r>
            <a:r>
              <a:rPr lang="es-ES_tradnl" sz="2400" b="1" dirty="0" err="1" smtClean="0"/>
              <a:t>market</a:t>
            </a:r>
            <a:r>
              <a:rPr lang="es-ES_tradnl" sz="2400" b="1" dirty="0" smtClean="0"/>
              <a:t>. </a:t>
            </a:r>
          </a:p>
          <a:p>
            <a:pPr marL="438912" indent="-320040">
              <a:buClr>
                <a:schemeClr val="accent1"/>
              </a:buClr>
              <a:buSzPct val="80000"/>
              <a:buFont typeface="Wingdings 2"/>
              <a:buChar char=""/>
            </a:pPr>
            <a:r>
              <a:rPr lang="es-ES_tradnl" sz="2400" dirty="0" err="1" smtClean="0"/>
              <a:t>Lower</a:t>
            </a:r>
            <a:r>
              <a:rPr lang="es-ES_tradnl" sz="2400" dirty="0" smtClean="0"/>
              <a:t> of </a:t>
            </a:r>
            <a:r>
              <a:rPr lang="es-ES_tradnl" sz="2400" dirty="0" err="1" smtClean="0"/>
              <a:t>cost</a:t>
            </a:r>
            <a:r>
              <a:rPr lang="es-ES_tradnl" sz="2400" dirty="0" smtClean="0"/>
              <a:t> </a:t>
            </a:r>
            <a:r>
              <a:rPr lang="es-ES_tradnl" sz="2400" dirty="0" err="1" smtClean="0"/>
              <a:t>or</a:t>
            </a:r>
            <a:r>
              <a:rPr lang="es-ES_tradnl" sz="2400" dirty="0" smtClean="0"/>
              <a:t> </a:t>
            </a:r>
            <a:r>
              <a:rPr lang="es-ES_tradnl" sz="2400" dirty="0" err="1" smtClean="0"/>
              <a:t>market</a:t>
            </a:r>
            <a:r>
              <a:rPr lang="es-ES_tradnl" sz="2400" dirty="0" smtClean="0"/>
              <a:t>. </a:t>
            </a:r>
          </a:p>
          <a:p>
            <a:pPr marL="438912" indent="-320040" algn="just">
              <a:buClr>
                <a:schemeClr val="accent1"/>
              </a:buClr>
              <a:buSzPct val="80000"/>
              <a:buFont typeface="Wingdings 2"/>
              <a:buChar char=""/>
            </a:pPr>
            <a:r>
              <a:rPr lang="es-ES_tradnl" sz="2400" dirty="0" err="1" smtClean="0"/>
              <a:t>Market</a:t>
            </a:r>
            <a:r>
              <a:rPr lang="es-ES_tradnl" sz="2400" dirty="0" smtClean="0"/>
              <a:t> = </a:t>
            </a:r>
            <a:r>
              <a:rPr lang="es-ES_tradnl" sz="2400" dirty="0" err="1" smtClean="0"/>
              <a:t>replacement</a:t>
            </a:r>
            <a:r>
              <a:rPr lang="es-ES_tradnl" sz="2400" dirty="0" smtClean="0"/>
              <a:t> </a:t>
            </a:r>
            <a:r>
              <a:rPr lang="es-ES_tradnl" sz="2400" dirty="0" err="1" smtClean="0"/>
              <a:t>cost</a:t>
            </a:r>
            <a:r>
              <a:rPr lang="es-ES_tradnl" sz="2400" dirty="0" smtClean="0"/>
              <a:t>, </a:t>
            </a:r>
            <a:r>
              <a:rPr lang="es-ES_tradnl" sz="2400" dirty="0" err="1" smtClean="0"/>
              <a:t>provided</a:t>
            </a:r>
            <a:r>
              <a:rPr lang="es-ES_tradnl" sz="2400" dirty="0" smtClean="0"/>
              <a:t> </a:t>
            </a:r>
            <a:r>
              <a:rPr lang="es-ES_tradnl" sz="2400" dirty="0" err="1" smtClean="0"/>
              <a:t>that</a:t>
            </a:r>
            <a:r>
              <a:rPr lang="es-ES_tradnl" sz="2400" dirty="0" smtClean="0"/>
              <a:t> </a:t>
            </a:r>
            <a:r>
              <a:rPr lang="es-ES_tradnl" sz="2400" dirty="0" err="1" smtClean="0"/>
              <a:t>it</a:t>
            </a:r>
            <a:r>
              <a:rPr lang="es-ES_tradnl" sz="2400" dirty="0" smtClean="0"/>
              <a:t> </a:t>
            </a:r>
            <a:r>
              <a:rPr lang="es-ES_tradnl" sz="2400" dirty="0" err="1" smtClean="0"/>
              <a:t>does</a:t>
            </a:r>
            <a:r>
              <a:rPr lang="es-ES_tradnl" sz="2400" dirty="0" smtClean="0"/>
              <a:t> </a:t>
            </a:r>
            <a:r>
              <a:rPr lang="es-ES_tradnl" sz="2400" dirty="0" err="1" smtClean="0"/>
              <a:t>not</a:t>
            </a:r>
            <a:r>
              <a:rPr lang="es-ES_tradnl" sz="2400" dirty="0" smtClean="0"/>
              <a:t> </a:t>
            </a:r>
            <a:r>
              <a:rPr lang="es-ES_tradnl" sz="2400" dirty="0" err="1" smtClean="0"/>
              <a:t>exceed</a:t>
            </a:r>
            <a:r>
              <a:rPr lang="es-ES_tradnl" sz="2400" dirty="0" smtClean="0"/>
              <a:t> NVR </a:t>
            </a:r>
            <a:r>
              <a:rPr lang="es-ES_tradnl" sz="2400" dirty="0" err="1" smtClean="0"/>
              <a:t>or</a:t>
            </a:r>
            <a:r>
              <a:rPr lang="es-ES_tradnl" sz="2400" dirty="0" smtClean="0"/>
              <a:t> </a:t>
            </a:r>
            <a:r>
              <a:rPr lang="es-ES_tradnl" sz="2400" dirty="0" err="1" smtClean="0"/>
              <a:t>is</a:t>
            </a:r>
            <a:r>
              <a:rPr lang="es-ES_tradnl" sz="2400" dirty="0" smtClean="0"/>
              <a:t> </a:t>
            </a:r>
            <a:r>
              <a:rPr lang="es-ES_tradnl" sz="2400" dirty="0" err="1" smtClean="0"/>
              <a:t>not</a:t>
            </a:r>
            <a:r>
              <a:rPr lang="es-ES_tradnl" sz="2400" dirty="0" smtClean="0"/>
              <a:t> </a:t>
            </a:r>
            <a:r>
              <a:rPr lang="es-ES_tradnl" sz="2400" dirty="0" err="1" smtClean="0"/>
              <a:t>less</a:t>
            </a:r>
            <a:r>
              <a:rPr lang="es-ES_tradnl" sz="2400" dirty="0" smtClean="0"/>
              <a:t> </a:t>
            </a:r>
            <a:r>
              <a:rPr lang="es-ES_tradnl" sz="2400" dirty="0" err="1" smtClean="0"/>
              <a:t>than</a:t>
            </a:r>
            <a:r>
              <a:rPr lang="es-ES_tradnl" sz="2400" dirty="0" smtClean="0"/>
              <a:t> NVR </a:t>
            </a:r>
            <a:r>
              <a:rPr lang="es-ES_tradnl" sz="2400" dirty="0" err="1" smtClean="0"/>
              <a:t>reduced</a:t>
            </a:r>
            <a:r>
              <a:rPr lang="es-ES_tradnl" sz="2400" dirty="0" smtClean="0"/>
              <a:t> </a:t>
            </a:r>
            <a:r>
              <a:rPr lang="es-ES_tradnl" sz="2400" dirty="0" err="1" smtClean="0"/>
              <a:t>by</a:t>
            </a:r>
            <a:r>
              <a:rPr lang="es-ES_tradnl" sz="2400" dirty="0" smtClean="0"/>
              <a:t> a normal </a:t>
            </a:r>
            <a:r>
              <a:rPr lang="es-ES_tradnl" sz="2400" dirty="0" err="1" smtClean="0"/>
              <a:t>profit</a:t>
            </a:r>
            <a:r>
              <a:rPr lang="es-ES_tradnl" sz="2400" dirty="0" smtClean="0"/>
              <a:t> </a:t>
            </a:r>
            <a:r>
              <a:rPr lang="es-ES_tradnl" sz="2400" dirty="0" err="1" smtClean="0"/>
              <a:t>margin</a:t>
            </a:r>
            <a:r>
              <a:rPr lang="es-ES_tradnl" sz="2400" dirty="0" smtClean="0"/>
              <a:t>. </a:t>
            </a:r>
            <a:endParaRPr lang="es-E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smtClean="0"/>
              <a:t>EJERCICIO PRACTICO</a:t>
            </a:r>
            <a:endParaRPr lang="es-ES" dirty="0"/>
          </a:p>
        </p:txBody>
      </p:sp>
      <p:graphicFrame>
        <p:nvGraphicFramePr>
          <p:cNvPr id="4" name="Table 12"/>
          <p:cNvGraphicFramePr>
            <a:graphicFrameLocks noGrp="1"/>
          </p:cNvGraphicFramePr>
          <p:nvPr/>
        </p:nvGraphicFramePr>
        <p:xfrm>
          <a:off x="785786" y="2335210"/>
          <a:ext cx="6929485" cy="2348774"/>
        </p:xfrm>
        <a:graphic>
          <a:graphicData uri="http://schemas.openxmlformats.org/drawingml/2006/table">
            <a:tbl>
              <a:tblPr firstRow="1" bandRow="1">
                <a:tableStyleId>{5C22544A-7EE6-4342-B048-85BDC9FD1C3A}</a:tableStyleId>
              </a:tblPr>
              <a:tblGrid>
                <a:gridCol w="2389776"/>
                <a:gridCol w="2130884"/>
                <a:gridCol w="2408825"/>
              </a:tblGrid>
              <a:tr h="611414">
                <a:tc>
                  <a:txBody>
                    <a:bodyPr/>
                    <a:lstStyle/>
                    <a:p>
                      <a:pPr algn="ctr"/>
                      <a:endParaRPr lang="es-MX" sz="1600" b="1" kern="1200" baseline="0" dirty="0" smtClean="0">
                        <a:solidFill>
                          <a:schemeClr val="lt1"/>
                        </a:solidFill>
                        <a:latin typeface="+mn-lt"/>
                        <a:ea typeface="+mn-ea"/>
                        <a:cs typeface="+mn-cs"/>
                      </a:endParaRPr>
                    </a:p>
                  </a:txBody>
                  <a:tcPr/>
                </a:tc>
                <a:tc>
                  <a:txBody>
                    <a:bodyPr/>
                    <a:lstStyle/>
                    <a:p>
                      <a:pPr algn="ctr"/>
                      <a:r>
                        <a:rPr lang="es-MX" sz="2400" b="1" dirty="0" err="1" smtClean="0">
                          <a:solidFill>
                            <a:schemeClr val="tx1"/>
                          </a:solidFill>
                        </a:rPr>
                        <a:t>Example</a:t>
                      </a:r>
                      <a:r>
                        <a:rPr lang="es-MX" sz="2400" b="1" baseline="0" dirty="0" smtClean="0">
                          <a:solidFill>
                            <a:schemeClr val="tx1"/>
                          </a:solidFill>
                        </a:rPr>
                        <a:t> 1</a:t>
                      </a:r>
                      <a:endParaRPr lang="es-MX" sz="2400" b="1" dirty="0">
                        <a:solidFill>
                          <a:schemeClr val="tx1"/>
                        </a:solidFill>
                      </a:endParaRPr>
                    </a:p>
                  </a:txBody>
                  <a:tcPr/>
                </a:tc>
                <a:tc>
                  <a:txBody>
                    <a:bodyPr/>
                    <a:lstStyle/>
                    <a:p>
                      <a:pPr algn="ctr"/>
                      <a:r>
                        <a:rPr lang="es-MX" sz="2400" b="1" dirty="0" err="1" smtClean="0">
                          <a:solidFill>
                            <a:schemeClr val="tx1"/>
                          </a:solidFill>
                        </a:rPr>
                        <a:t>Example</a:t>
                      </a:r>
                      <a:r>
                        <a:rPr lang="es-MX" sz="2400" b="1" baseline="0" dirty="0" smtClean="0">
                          <a:solidFill>
                            <a:schemeClr val="tx1"/>
                          </a:solidFill>
                        </a:rPr>
                        <a:t> 2</a:t>
                      </a:r>
                      <a:endParaRPr lang="es-MX" sz="2400" b="1" dirty="0">
                        <a:solidFill>
                          <a:schemeClr val="tx1"/>
                        </a:solidFill>
                      </a:endParaRPr>
                    </a:p>
                  </a:txBody>
                  <a:tcPr/>
                </a:tc>
              </a:tr>
              <a:tr h="322410">
                <a:tc>
                  <a:txBody>
                    <a:bodyPr/>
                    <a:lstStyle/>
                    <a:p>
                      <a:pPr algn="l"/>
                      <a:r>
                        <a:rPr lang="es-MX" sz="1800" kern="1200" baseline="0" dirty="0" err="1" smtClean="0">
                          <a:solidFill>
                            <a:srgbClr val="002776"/>
                          </a:solidFill>
                          <a:latin typeface="+mn-lt"/>
                          <a:ea typeface="+mn-ea"/>
                          <a:cs typeface="+mn-cs"/>
                        </a:rPr>
                        <a:t>Carrring</a:t>
                      </a:r>
                      <a:r>
                        <a:rPr lang="es-MX" sz="1800" kern="1200" baseline="0" dirty="0" smtClean="0">
                          <a:solidFill>
                            <a:srgbClr val="002776"/>
                          </a:solidFill>
                          <a:latin typeface="+mn-lt"/>
                          <a:ea typeface="+mn-ea"/>
                          <a:cs typeface="+mn-cs"/>
                        </a:rPr>
                        <a:t> </a:t>
                      </a:r>
                      <a:r>
                        <a:rPr lang="es-MX" sz="1800" kern="1200" baseline="0" dirty="0" err="1" smtClean="0">
                          <a:solidFill>
                            <a:srgbClr val="002776"/>
                          </a:solidFill>
                          <a:latin typeface="+mn-lt"/>
                          <a:ea typeface="+mn-ea"/>
                          <a:cs typeface="+mn-cs"/>
                        </a:rPr>
                        <a:t>Amount</a:t>
                      </a:r>
                      <a:r>
                        <a:rPr lang="es-MX" sz="1800" kern="1200" baseline="0" dirty="0" smtClean="0">
                          <a:solidFill>
                            <a:srgbClr val="002776"/>
                          </a:solidFill>
                          <a:latin typeface="+mn-lt"/>
                          <a:ea typeface="+mn-ea"/>
                          <a:cs typeface="+mn-cs"/>
                        </a:rPr>
                        <a:t>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800" dirty="0" smtClean="0">
                          <a:solidFill>
                            <a:srgbClr val="002776"/>
                          </a:solidFill>
                        </a:rPr>
                        <a:t>100</a:t>
                      </a:r>
                      <a:endParaRPr lang="es-MX" sz="1800" dirty="0">
                        <a:solidFill>
                          <a:srgbClr val="002776"/>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800" dirty="0" smtClean="0">
                          <a:solidFill>
                            <a:srgbClr val="002776"/>
                          </a:solidFill>
                        </a:rPr>
                        <a:t>100</a:t>
                      </a:r>
                      <a:endParaRPr lang="es-MX" sz="1800" dirty="0">
                        <a:solidFill>
                          <a:srgbClr val="002776"/>
                        </a:solidFill>
                      </a:endParaRPr>
                    </a:p>
                  </a:txBody>
                  <a:tcPr/>
                </a:tc>
              </a:tr>
              <a:tr h="3483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800" kern="1200" baseline="0" dirty="0" err="1" smtClean="0">
                          <a:solidFill>
                            <a:srgbClr val="002776"/>
                          </a:solidFill>
                          <a:latin typeface="+mn-lt"/>
                          <a:ea typeface="+mn-ea"/>
                          <a:cs typeface="+mn-cs"/>
                        </a:rPr>
                        <a:t>Replacement</a:t>
                      </a:r>
                      <a:r>
                        <a:rPr lang="es-MX" sz="1800" kern="1200" baseline="0" dirty="0" smtClean="0">
                          <a:solidFill>
                            <a:srgbClr val="002776"/>
                          </a:solidFill>
                          <a:latin typeface="+mn-lt"/>
                          <a:ea typeface="+mn-ea"/>
                          <a:cs typeface="+mn-cs"/>
                        </a:rPr>
                        <a:t> </a:t>
                      </a:r>
                      <a:r>
                        <a:rPr lang="es-MX" sz="1800" kern="1200" baseline="0" dirty="0" err="1" smtClean="0">
                          <a:solidFill>
                            <a:srgbClr val="002776"/>
                          </a:solidFill>
                          <a:latin typeface="+mn-lt"/>
                          <a:ea typeface="+mn-ea"/>
                          <a:cs typeface="+mn-cs"/>
                        </a:rPr>
                        <a:t>Cost</a:t>
                      </a:r>
                      <a:endParaRPr lang="es-MX" sz="1800" dirty="0">
                        <a:solidFill>
                          <a:srgbClr val="002776"/>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800" dirty="0" smtClean="0">
                          <a:solidFill>
                            <a:srgbClr val="002776"/>
                          </a:solidFill>
                        </a:rPr>
                        <a:t>90</a:t>
                      </a:r>
                      <a:endParaRPr lang="es-MX" sz="1800" dirty="0">
                        <a:solidFill>
                          <a:srgbClr val="002776"/>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800" dirty="0" smtClean="0">
                          <a:solidFill>
                            <a:srgbClr val="002776"/>
                          </a:solidFill>
                        </a:rPr>
                        <a:t>90</a:t>
                      </a:r>
                      <a:endParaRPr lang="es-MX" sz="1800" dirty="0">
                        <a:solidFill>
                          <a:srgbClr val="002776"/>
                        </a:solidFill>
                      </a:endParaRPr>
                    </a:p>
                  </a:txBody>
                  <a:tcPr/>
                </a:tc>
              </a:tr>
              <a:tr h="328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800" kern="1200" baseline="0" dirty="0" smtClean="0">
                          <a:solidFill>
                            <a:srgbClr val="002776"/>
                          </a:solidFill>
                          <a:latin typeface="+mn-lt"/>
                          <a:ea typeface="+mn-ea"/>
                          <a:cs typeface="+mn-cs"/>
                        </a:rPr>
                        <a:t>NVR </a:t>
                      </a:r>
                      <a:endParaRPr lang="es-MX" sz="1800" dirty="0">
                        <a:solidFill>
                          <a:srgbClr val="002776"/>
                        </a:solidFill>
                      </a:endParaRPr>
                    </a:p>
                  </a:txBody>
                  <a:tcPr/>
                </a:tc>
                <a:tc>
                  <a:txBody>
                    <a:bodyPr/>
                    <a:lstStyle/>
                    <a:p>
                      <a:pPr algn="ctr"/>
                      <a:r>
                        <a:rPr lang="es-MX" sz="1800" dirty="0" smtClean="0">
                          <a:solidFill>
                            <a:srgbClr val="002776"/>
                          </a:solidFill>
                        </a:rPr>
                        <a:t>95</a:t>
                      </a:r>
                      <a:endParaRPr lang="es-MX" sz="1800" dirty="0">
                        <a:solidFill>
                          <a:srgbClr val="002776"/>
                        </a:solidFill>
                      </a:endParaRPr>
                    </a:p>
                  </a:txBody>
                  <a:tcPr/>
                </a:tc>
                <a:tc>
                  <a:txBody>
                    <a:bodyPr/>
                    <a:lstStyle/>
                    <a:p>
                      <a:pPr algn="ctr"/>
                      <a:r>
                        <a:rPr lang="es-MX" sz="1800" dirty="0" smtClean="0">
                          <a:solidFill>
                            <a:srgbClr val="002776"/>
                          </a:solidFill>
                        </a:rPr>
                        <a:t>144</a:t>
                      </a:r>
                      <a:endParaRPr lang="es-MX" sz="1800" dirty="0">
                        <a:solidFill>
                          <a:srgbClr val="002776"/>
                        </a:solidFill>
                      </a:endParaRPr>
                    </a:p>
                  </a:txBody>
                  <a:tcPr/>
                </a:tc>
              </a:tr>
              <a:tr h="364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800" kern="1200" baseline="0" dirty="0" smtClean="0">
                          <a:solidFill>
                            <a:srgbClr val="002776"/>
                          </a:solidFill>
                          <a:latin typeface="+mn-lt"/>
                          <a:ea typeface="+mn-ea"/>
                          <a:cs typeface="+mn-cs"/>
                        </a:rPr>
                        <a:t>NVR </a:t>
                      </a:r>
                      <a:r>
                        <a:rPr lang="es-MX" sz="1800" kern="1200" baseline="0" dirty="0" err="1" smtClean="0">
                          <a:solidFill>
                            <a:srgbClr val="002776"/>
                          </a:solidFill>
                          <a:latin typeface="+mn-lt"/>
                          <a:ea typeface="+mn-ea"/>
                          <a:cs typeface="+mn-cs"/>
                        </a:rPr>
                        <a:t>Less</a:t>
                      </a:r>
                      <a:r>
                        <a:rPr lang="es-MX" sz="1800" kern="1200" baseline="0" dirty="0" smtClean="0">
                          <a:solidFill>
                            <a:srgbClr val="002776"/>
                          </a:solidFill>
                          <a:latin typeface="+mn-lt"/>
                          <a:ea typeface="+mn-ea"/>
                          <a:cs typeface="+mn-cs"/>
                        </a:rPr>
                        <a:t> normal </a:t>
                      </a:r>
                      <a:r>
                        <a:rPr lang="es-MX" sz="1800" kern="1200" baseline="0" dirty="0" err="1" smtClean="0">
                          <a:solidFill>
                            <a:srgbClr val="002776"/>
                          </a:solidFill>
                          <a:latin typeface="+mn-lt"/>
                          <a:ea typeface="+mn-ea"/>
                          <a:cs typeface="+mn-cs"/>
                        </a:rPr>
                        <a:t>profit</a:t>
                      </a:r>
                      <a:r>
                        <a:rPr lang="es-MX" sz="1800" kern="1200" baseline="0" dirty="0" smtClean="0">
                          <a:solidFill>
                            <a:srgbClr val="002776"/>
                          </a:solidFill>
                          <a:latin typeface="+mn-lt"/>
                          <a:ea typeface="+mn-ea"/>
                          <a:cs typeface="+mn-cs"/>
                        </a:rPr>
                        <a:t> </a:t>
                      </a:r>
                      <a:r>
                        <a:rPr lang="es-MX" sz="1800" kern="1200" baseline="0" dirty="0" err="1" smtClean="0">
                          <a:solidFill>
                            <a:srgbClr val="002776"/>
                          </a:solidFill>
                          <a:latin typeface="+mn-lt"/>
                          <a:ea typeface="+mn-ea"/>
                          <a:cs typeface="+mn-cs"/>
                        </a:rPr>
                        <a:t>margin</a:t>
                      </a:r>
                      <a:endParaRPr lang="es-MX" sz="1800" dirty="0">
                        <a:solidFill>
                          <a:srgbClr val="002776"/>
                        </a:solidFill>
                      </a:endParaRPr>
                    </a:p>
                  </a:txBody>
                  <a:tcPr/>
                </a:tc>
                <a:tc>
                  <a:txBody>
                    <a:bodyPr/>
                    <a:lstStyle/>
                    <a:p>
                      <a:pPr algn="ctr"/>
                      <a:r>
                        <a:rPr lang="es-MX" sz="1800" dirty="0" smtClean="0">
                          <a:solidFill>
                            <a:srgbClr val="002776"/>
                          </a:solidFill>
                        </a:rPr>
                        <a:t>85</a:t>
                      </a:r>
                      <a:endParaRPr lang="es-MX" sz="1800" dirty="0">
                        <a:solidFill>
                          <a:srgbClr val="002776"/>
                        </a:solidFill>
                      </a:endParaRPr>
                    </a:p>
                  </a:txBody>
                  <a:tcPr/>
                </a:tc>
                <a:tc>
                  <a:txBody>
                    <a:bodyPr/>
                    <a:lstStyle/>
                    <a:p>
                      <a:pPr algn="ctr"/>
                      <a:r>
                        <a:rPr lang="es-MX" sz="1800" dirty="0" smtClean="0">
                          <a:solidFill>
                            <a:srgbClr val="002776"/>
                          </a:solidFill>
                        </a:rPr>
                        <a:t>95</a:t>
                      </a:r>
                      <a:endParaRPr lang="es-MX" sz="1800" dirty="0">
                        <a:solidFill>
                          <a:srgbClr val="002776"/>
                        </a:solidFill>
                      </a:endParaRPr>
                    </a:p>
                  </a:txBody>
                  <a:tcPr/>
                </a:tc>
              </a:tr>
            </a:tbl>
          </a:graphicData>
        </a:graphic>
      </p:graphicFrame>
      <p:sp>
        <p:nvSpPr>
          <p:cNvPr id="5" name="Rectangular Callout 14"/>
          <p:cNvSpPr/>
          <p:nvPr/>
        </p:nvSpPr>
        <p:spPr>
          <a:xfrm>
            <a:off x="785786" y="2143116"/>
            <a:ext cx="1481137" cy="658810"/>
          </a:xfrm>
          <a:prstGeom prst="wedgeRectCallout">
            <a:avLst>
              <a:gd name="adj1" fmla="val 166053"/>
              <a:gd name="adj2" fmla="val 158349"/>
            </a:avLst>
          </a:prstGeom>
          <a:solidFill>
            <a:srgbClr val="A4D4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600" b="1" dirty="0" smtClean="0">
                <a:solidFill>
                  <a:schemeClr val="tx1"/>
                </a:solidFill>
              </a:rPr>
              <a:t>US GAAP</a:t>
            </a:r>
            <a:endParaRPr lang="es-MX" sz="1600" b="1" dirty="0">
              <a:solidFill>
                <a:schemeClr val="tx1"/>
              </a:solidFill>
            </a:endParaRPr>
          </a:p>
        </p:txBody>
      </p:sp>
      <p:sp>
        <p:nvSpPr>
          <p:cNvPr id="6" name="Rectangular Callout 17"/>
          <p:cNvSpPr/>
          <p:nvPr/>
        </p:nvSpPr>
        <p:spPr>
          <a:xfrm>
            <a:off x="7162829" y="1857364"/>
            <a:ext cx="1838327" cy="454041"/>
          </a:xfrm>
          <a:prstGeom prst="wedgeRectCallout">
            <a:avLst>
              <a:gd name="adj1" fmla="val -72854"/>
              <a:gd name="adj2" fmla="val 236907"/>
            </a:avLst>
          </a:prstGeom>
          <a:solidFill>
            <a:srgbClr val="A4D4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2400" b="1" dirty="0" smtClean="0">
                <a:solidFill>
                  <a:schemeClr val="tx1"/>
                </a:solidFill>
              </a:rPr>
              <a:t>IFRS </a:t>
            </a:r>
            <a:endParaRPr lang="es-MX" sz="2400" b="1" dirty="0">
              <a:solidFill>
                <a:schemeClr val="tx1"/>
              </a:solidFill>
            </a:endParaRPr>
          </a:p>
        </p:txBody>
      </p:sp>
      <p:sp>
        <p:nvSpPr>
          <p:cNvPr id="7" name="Rectangular Callout 17"/>
          <p:cNvSpPr/>
          <p:nvPr/>
        </p:nvSpPr>
        <p:spPr>
          <a:xfrm>
            <a:off x="857224" y="4786322"/>
            <a:ext cx="1481137" cy="454041"/>
          </a:xfrm>
          <a:prstGeom prst="wedgeRectCallout">
            <a:avLst>
              <a:gd name="adj1" fmla="val 168020"/>
              <a:gd name="adj2" fmla="val -251315"/>
            </a:avLst>
          </a:prstGeom>
          <a:solidFill>
            <a:srgbClr val="A4D4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2400" b="1" dirty="0" smtClean="0">
                <a:solidFill>
                  <a:schemeClr val="tx1"/>
                </a:solidFill>
              </a:rPr>
              <a:t>IFRS </a:t>
            </a:r>
            <a:endParaRPr lang="es-MX" sz="2400" b="1" dirty="0">
              <a:solidFill>
                <a:schemeClr val="tx1"/>
              </a:solidFill>
            </a:endParaRPr>
          </a:p>
        </p:txBody>
      </p:sp>
      <p:sp>
        <p:nvSpPr>
          <p:cNvPr id="8" name="Rectangular Callout 14"/>
          <p:cNvSpPr/>
          <p:nvPr/>
        </p:nvSpPr>
        <p:spPr>
          <a:xfrm>
            <a:off x="7215206" y="5072074"/>
            <a:ext cx="1481137" cy="515934"/>
          </a:xfrm>
          <a:prstGeom prst="wedgeRectCallout">
            <a:avLst>
              <a:gd name="adj1" fmla="val -85881"/>
              <a:gd name="adj2" fmla="val -210371"/>
            </a:avLst>
          </a:prstGeom>
          <a:solidFill>
            <a:srgbClr val="A4D4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MX" sz="1600" b="1" dirty="0" smtClean="0">
                <a:solidFill>
                  <a:schemeClr val="tx1"/>
                </a:solidFill>
              </a:rPr>
              <a:t>US GAAP</a:t>
            </a:r>
            <a:endParaRPr lang="es-MX" sz="16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PRIMEROS EFECTOS EN RUBROS CONTABLES </a:t>
            </a:r>
            <a:endParaRPr lang="en-US" dirty="0"/>
          </a:p>
        </p:txBody>
      </p:sp>
      <p:graphicFrame>
        <p:nvGraphicFramePr>
          <p:cNvPr id="4" name="3 Tabla"/>
          <p:cNvGraphicFramePr>
            <a:graphicFrameLocks noGrp="1"/>
          </p:cNvGraphicFramePr>
          <p:nvPr/>
        </p:nvGraphicFramePr>
        <p:xfrm>
          <a:off x="214283" y="1571614"/>
          <a:ext cx="8358244" cy="4929222"/>
        </p:xfrm>
        <a:graphic>
          <a:graphicData uri="http://schemas.openxmlformats.org/drawingml/2006/table">
            <a:tbl>
              <a:tblPr/>
              <a:tblGrid>
                <a:gridCol w="2294258"/>
                <a:gridCol w="324188"/>
                <a:gridCol w="1982538"/>
                <a:gridCol w="315876"/>
                <a:gridCol w="1533661"/>
                <a:gridCol w="261843"/>
                <a:gridCol w="1645880"/>
              </a:tblGrid>
              <a:tr h="353502">
                <a:tc gridSpan="3">
                  <a:txBody>
                    <a:bodyPr/>
                    <a:lstStyle/>
                    <a:p>
                      <a:pPr algn="ctr" fontAlgn="ctr"/>
                      <a:r>
                        <a:rPr lang="pt-BR" sz="1000" b="1" i="0" u="sng" strike="noStrike">
                          <a:solidFill>
                            <a:srgbClr val="000000"/>
                          </a:solidFill>
                          <a:latin typeface="Calibri"/>
                        </a:rPr>
                        <a:t>I N V E N T A R I O 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lang="es-ES"/>
                    </a:p>
                  </a:txBody>
                  <a:tcPr/>
                </a:tc>
                <a:tc hMerge="1">
                  <a:txBody>
                    <a:bodyPr/>
                    <a:lstStyle/>
                    <a:p>
                      <a:endParaRPr lang="es-ES"/>
                    </a:p>
                  </a:txBody>
                  <a:tcPr/>
                </a:tc>
                <a:tc>
                  <a:txBody>
                    <a:bodyPr/>
                    <a:lstStyle/>
                    <a:p>
                      <a:pPr algn="ctr" fontAlgn="ctr"/>
                      <a:endParaRPr lang="es-ES" sz="1000" b="0" i="0" u="none" strike="noStrike">
                        <a:solidFill>
                          <a:srgbClr val="000000"/>
                        </a:solidFill>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pt-BR" sz="1000" b="1" i="0" u="sng" strike="noStrike">
                          <a:solidFill>
                            <a:srgbClr val="000000"/>
                          </a:solidFill>
                          <a:latin typeface="Calibri"/>
                        </a:rPr>
                        <a:t>P R O P I E D A D, P L A N T A  Y E Q U I P O.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lang="es-ES"/>
                    </a:p>
                  </a:txBody>
                  <a:tcPr/>
                </a:tc>
                <a:tc hMerge="1">
                  <a:txBody>
                    <a:bodyPr/>
                    <a:lstStyle/>
                    <a:p>
                      <a:endParaRPr lang="es-ES"/>
                    </a:p>
                  </a:txBody>
                  <a:tcPr/>
                </a:tc>
              </a:tr>
              <a:tr h="248866">
                <a:tc>
                  <a:txBody>
                    <a:bodyPr/>
                    <a:lstStyle/>
                    <a:p>
                      <a:pPr algn="l" fontAlgn="ctr"/>
                      <a:r>
                        <a:rPr lang="es-ES" sz="1000" b="1" i="0" u="sng" strike="noStrike">
                          <a:solidFill>
                            <a:srgbClr val="000000"/>
                          </a:solidFill>
                          <a:latin typeface="Calibri"/>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a:noFill/>
                    </a:lnT>
                    <a:lnB>
                      <a:noFill/>
                    </a:lnB>
                  </a:tcPr>
                </a:tc>
                <a:tc>
                  <a:txBody>
                    <a:bodyPr/>
                    <a:lstStyle/>
                    <a:p>
                      <a:pPr algn="ctr" fontAlgn="ctr"/>
                      <a:r>
                        <a:rPr lang="es-ES" sz="1000" b="0" i="0" u="none" strike="noStrike">
                          <a:solidFill>
                            <a:srgbClr val="000000"/>
                          </a:solidFill>
                          <a:latin typeface="Calibri"/>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es-ES" sz="1000" b="0" i="0" u="none" strike="noStrike">
                        <a:solidFill>
                          <a:srgbClr val="000000"/>
                        </a:solidFill>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s-ES" sz="1000" b="1" i="0" u="sng" strike="noStrike">
                          <a:solidFill>
                            <a:srgbClr val="000000"/>
                          </a:solidFill>
                          <a:latin typeface="Calibri"/>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a:noFill/>
                    </a:lnT>
                    <a:lnB>
                      <a:noFill/>
                    </a:lnB>
                  </a:tcPr>
                </a:tc>
                <a:tc>
                  <a:txBody>
                    <a:bodyPr/>
                    <a:lstStyle/>
                    <a:p>
                      <a:pPr algn="ctr" fontAlgn="ctr"/>
                      <a:r>
                        <a:rPr lang="es-ES" sz="1000" b="0" i="0" u="none" strike="noStrike">
                          <a:solidFill>
                            <a:srgbClr val="000000"/>
                          </a:solidFill>
                          <a:latin typeface="Calibri"/>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r>
              <a:tr h="608022">
                <a:tc rowSpan="2" gridSpan="3">
                  <a:txBody>
                    <a:bodyPr/>
                    <a:lstStyle/>
                    <a:p>
                      <a:pPr algn="ctr" fontAlgn="ctr"/>
                      <a:r>
                        <a:rPr lang="es-ES" sz="1000" b="0" i="0" u="none" strike="noStrike">
                          <a:solidFill>
                            <a:srgbClr val="000000"/>
                          </a:solidFill>
                          <a:latin typeface="Calibri"/>
                        </a:rPr>
                        <a:t>EXPOSICIÓN A VARIACIONES IMPORTANTES POR CAMBIOS EN LOS PRECIOS DE MERCADO, LA OBSOLECENCIA Y EL LENTO MOVIMIENTO. </a:t>
                      </a:r>
                      <a:br>
                        <a:rPr lang="es-ES" sz="1000" b="0" i="0" u="none" strike="noStrike">
                          <a:solidFill>
                            <a:srgbClr val="000000"/>
                          </a:solidFill>
                          <a:latin typeface="Calibri"/>
                        </a:rPr>
                      </a:br>
                      <a:r>
                        <a:rPr lang="es-ES" sz="1000" b="1" i="0" u="sng" strike="noStrike">
                          <a:solidFill>
                            <a:srgbClr val="000000"/>
                          </a:solidFill>
                          <a:latin typeface="Calibri"/>
                        </a:rPr>
                        <a:t>P R I N C I P I O   D E   R E A L I Z A C I O N</a:t>
                      </a:r>
                      <a:endParaRPr lang="es-ES" sz="1000" b="0" i="0" u="none" strike="noStrike">
                        <a:solidFill>
                          <a:srgbClr val="000000"/>
                        </a:solidFill>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s-ES"/>
                    </a:p>
                  </a:txBody>
                  <a:tcPr/>
                </a:tc>
                <a:tc rowSpan="2" hMerge="1">
                  <a:txBody>
                    <a:bodyPr/>
                    <a:lstStyle/>
                    <a:p>
                      <a:endParaRPr lang="es-ES"/>
                    </a:p>
                  </a:txBody>
                  <a:tcPr/>
                </a:tc>
                <a:tc>
                  <a:txBody>
                    <a:bodyPr/>
                    <a:lstStyle/>
                    <a:p>
                      <a:pPr algn="ctr" fontAlgn="ctr"/>
                      <a:endParaRPr lang="es-ES" sz="1000" b="0" i="0" u="none" strike="noStrike">
                        <a:solidFill>
                          <a:srgbClr val="000000"/>
                        </a:solidFill>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3">
                  <a:txBody>
                    <a:bodyPr/>
                    <a:lstStyle/>
                    <a:p>
                      <a:pPr algn="ctr" fontAlgn="ctr"/>
                      <a:r>
                        <a:rPr lang="es-ES" sz="1000" b="0" i="0" u="none" strike="noStrike">
                          <a:solidFill>
                            <a:srgbClr val="000000"/>
                          </a:solidFill>
                          <a:latin typeface="Calibri"/>
                        </a:rPr>
                        <a:t>CAMBIOS EN EL VALOR DE MERCADO, POR SU NATURALEZA DE LARGA DURACIÓN TIENEN UNA MAYOR EXPOSICIÓN A FENÓMENOS DE OBSOLECENCIA Y PERDIDA DEL PODER ADQUISITIVO DE LA MONEDA.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s-ES"/>
                    </a:p>
                  </a:txBody>
                  <a:tcPr/>
                </a:tc>
                <a:tc rowSpan="2" hMerge="1">
                  <a:txBody>
                    <a:bodyPr/>
                    <a:lstStyle/>
                    <a:p>
                      <a:endParaRPr lang="es-ES"/>
                    </a:p>
                  </a:txBody>
                  <a:tcPr/>
                </a:tc>
              </a:tr>
              <a:tr h="919103">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algn="ctr" fontAlgn="ctr"/>
                      <a:endParaRPr lang="es-ES" sz="1000" b="0" i="0" u="none" strike="noStrike">
                        <a:solidFill>
                          <a:srgbClr val="000000"/>
                        </a:solidFill>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r>
              <a:tr h="608022">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641">
                <a:tc gridSpan="7">
                  <a:txBody>
                    <a:bodyPr/>
                    <a:lstStyle/>
                    <a:p>
                      <a:pPr algn="ctr" fontAlgn="ctr"/>
                      <a:r>
                        <a:rPr lang="es-ES" sz="1000" b="1" i="0" u="sng" strike="noStrike">
                          <a:solidFill>
                            <a:srgbClr val="000000"/>
                          </a:solidFill>
                          <a:latin typeface="Calibri"/>
                        </a:rPr>
                        <a:t>RECONOCIMIENTO DE LOS EFECTOS DE LA INFLACIÓN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608022">
                <a:tc gridSpan="7">
                  <a:txBody>
                    <a:bodyPr/>
                    <a:lstStyle/>
                    <a:p>
                      <a:pPr algn="ctr" fontAlgn="ctr"/>
                      <a:r>
                        <a:rPr lang="es-ES" sz="1000" b="0" i="0" u="none" strike="noStrike">
                          <a:solidFill>
                            <a:srgbClr val="000000"/>
                          </a:solidFill>
                          <a:latin typeface="Calibri"/>
                        </a:rPr>
                        <a:t>Alternativa de escoger entre el método del ajuste por cambios en el nivel general de precios o el de costos específicos (valor de reposición).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608022">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000" b="0" i="0" u="none" strike="noStrike">
                        <a:solidFill>
                          <a:srgbClr val="000000"/>
                        </a:solidFill>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8022">
                <a:tc gridSpan="3">
                  <a:txBody>
                    <a:bodyPr/>
                    <a:lstStyle/>
                    <a:p>
                      <a:pPr algn="ctr" fontAlgn="ctr"/>
                      <a:r>
                        <a:rPr lang="es-ES" sz="1000" b="1" i="0" u="none" strike="noStrike">
                          <a:solidFill>
                            <a:srgbClr val="000000"/>
                          </a:solidFill>
                          <a:latin typeface="Calibri"/>
                        </a:rPr>
                        <a:t>COSTO REEXPRESADO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a:txBody>
                    <a:bodyPr/>
                    <a:lstStyle/>
                    <a:p>
                      <a:pPr algn="ctr" fontAlgn="ctr"/>
                      <a:endParaRPr lang="es-ES" sz="1000" b="0" i="0" u="none" strike="noStrike">
                        <a:solidFill>
                          <a:srgbClr val="000000"/>
                        </a:solidFill>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s-ES" sz="1000" b="1" i="0" u="none" strike="noStrike" dirty="0">
                          <a:solidFill>
                            <a:srgbClr val="000000"/>
                          </a:solidFill>
                          <a:latin typeface="Calibri"/>
                        </a:rPr>
                        <a:t>COSTO DE REPOSICION </a:t>
                      </a:r>
                      <a:r>
                        <a:rPr lang="es-ES" sz="1000" b="0" i="0" u="none" strike="noStrike" dirty="0">
                          <a:solidFill>
                            <a:srgbClr val="000000"/>
                          </a:solidFill>
                          <a:latin typeface="Calibri"/>
                        </a:rPr>
                        <a:t/>
                      </a:r>
                      <a:br>
                        <a:rPr lang="es-ES" sz="1000" b="0" i="0" u="none" strike="noStrike" dirty="0">
                          <a:solidFill>
                            <a:srgbClr val="000000"/>
                          </a:solidFill>
                          <a:latin typeface="Calibri"/>
                        </a:rPr>
                      </a:br>
                      <a:r>
                        <a:rPr lang="es-ES" sz="1000" b="0" i="0" u="none" strike="noStrike" dirty="0">
                          <a:solidFill>
                            <a:srgbClr val="000000"/>
                          </a:solidFill>
                          <a:latin typeface="Calibri"/>
                        </a:rPr>
                        <a:t>(insuficiente Información En el Mercado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_tradnl" dirty="0" smtClean="0"/>
              <a:t>PROPIEDAD, PLANTA Y EQUIPO. </a:t>
            </a:r>
            <a:endParaRPr lang="es-ES" dirty="0"/>
          </a:p>
        </p:txBody>
      </p:sp>
      <p:sp>
        <p:nvSpPr>
          <p:cNvPr id="3" name="2 Marcador de contenido"/>
          <p:cNvSpPr>
            <a:spLocks noGrp="1"/>
          </p:cNvSpPr>
          <p:nvPr>
            <p:ph idx="1"/>
          </p:nvPr>
        </p:nvSpPr>
        <p:spPr/>
        <p:txBody>
          <a:bodyPr/>
          <a:lstStyle/>
          <a:p>
            <a:r>
              <a:rPr lang="es-ES_tradnl" dirty="0" smtClean="0"/>
              <a:t>Una entidad adquiere un terreno en una combinación de negocios, con fines de industria (Uso Actual) Valor $100 terreno y $60 Edificio. Sitios cercanos han sido utilizados para uso residencial. Edificios de Apartamento de Gran Altura. </a:t>
            </a:r>
          </a:p>
          <a:p>
            <a:r>
              <a:rPr lang="es-ES_tradnl" dirty="0" smtClean="0"/>
              <a:t>Mayor y Mejor Uso: </a:t>
            </a:r>
          </a:p>
          <a:p>
            <a:pPr lvl="1"/>
            <a:r>
              <a:rPr lang="es-ES_tradnl" dirty="0" smtClean="0"/>
              <a:t>Comparación A= Valor de Uso “Industrial” </a:t>
            </a:r>
          </a:p>
          <a:p>
            <a:pPr lvl="2">
              <a:buNone/>
            </a:pPr>
            <a:r>
              <a:rPr lang="es-ES_tradnl" dirty="0" smtClean="0"/>
              <a:t>			</a:t>
            </a:r>
            <a:r>
              <a:rPr lang="es-ES_tradnl" b="1" u="sng" dirty="0" smtClean="0"/>
              <a:t>B = Valor de Cambio “Residencial”  </a:t>
            </a:r>
            <a:endParaRPr lang="es-ES" b="1" u="sng"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_tradnl" dirty="0" smtClean="0"/>
              <a:t>Como una propiedad residencial el valor es de $300 vacante después de considerar todos los costos de demolición.</a:t>
            </a:r>
          </a:p>
          <a:p>
            <a:endParaRPr lang="es-ES_tradnl" dirty="0" smtClean="0"/>
          </a:p>
          <a:p>
            <a:r>
              <a:rPr lang="es-ES_tradnl" dirty="0" smtClean="0"/>
              <a:t>Valor razonable grupo de activos: </a:t>
            </a:r>
          </a:p>
          <a:p>
            <a:pPr lvl="1"/>
            <a:r>
              <a:rPr lang="es-ES" dirty="0" smtClean="0"/>
              <a:t>A) El valor de los activos asumiendo su uso actual como industriales propiedad y </a:t>
            </a:r>
          </a:p>
          <a:p>
            <a:pPr lvl="1"/>
            <a:r>
              <a:rPr lang="es-ES" dirty="0" smtClean="0"/>
              <a:t>(b) el importe en que el valor razonable de los activos difiere de su valor en su uso actual. </a:t>
            </a:r>
          </a:p>
          <a:p>
            <a:pPr lvl="1" algn="just"/>
            <a:r>
              <a:rPr lang="es-ES" dirty="0" smtClean="0"/>
              <a:t>La cantidad en (b) se determina restando el valor actual del uso de la tierra y la fábrica ($160) del valor razonable de la vacante ($300).</a:t>
            </a:r>
            <a:endParaRPr lang="es-ES" dirty="0"/>
          </a:p>
        </p:txBody>
      </p:sp>
      <p:sp>
        <p:nvSpPr>
          <p:cNvPr id="4" name="1 Título"/>
          <p:cNvSpPr txBox="1">
            <a:spLocks/>
          </p:cNvSpPr>
          <p:nvPr/>
        </p:nvSpPr>
        <p:spPr>
          <a:xfrm>
            <a:off x="500034" y="71414"/>
            <a:ext cx="8229600" cy="1252728"/>
          </a:xfrm>
          <a:prstGeom prst="rect">
            <a:avLst/>
          </a:prstGeom>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_tradnl" sz="4500" b="1" i="0" u="none" strike="noStrike" kern="1200" cap="none" spc="0" normalizeH="0" baseline="0" noProof="0" dirty="0" smtClean="0">
                <a:ln>
                  <a:noFill/>
                </a:ln>
                <a:solidFill>
                  <a:schemeClr val="accent1">
                    <a:satMod val="150000"/>
                  </a:schemeClr>
                </a:solidFill>
                <a:effectLst/>
                <a:uLnTx/>
                <a:uFillTx/>
                <a:latin typeface="+mj-lt"/>
                <a:ea typeface="+mj-ea"/>
                <a:cs typeface="+mj-cs"/>
              </a:rPr>
              <a:t>PROPIEDAD, PLANTA Y EQUIPO. </a:t>
            </a:r>
            <a:endParaRPr kumimoji="0" lang="es-E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smtClean="0"/>
              <a:t>La entidad mide el terreno en $240. Este es el actual valor de uso de la tierra ($100) más el valor incremental de la tierra $140 que se relaciona con la capacidad de convertir la tierra de sus uso actual para su uso mayor y mejor. </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EVOLUCION DEL FAIR VALUE</a:t>
            </a:r>
            <a:endParaRPr lang="en-US" dirty="0"/>
          </a:p>
        </p:txBody>
      </p:sp>
      <p:sp>
        <p:nvSpPr>
          <p:cNvPr id="3" name="2 Marcador de contenido"/>
          <p:cNvSpPr>
            <a:spLocks noGrp="1"/>
          </p:cNvSpPr>
          <p:nvPr>
            <p:ph idx="1"/>
          </p:nvPr>
        </p:nvSpPr>
        <p:spPr/>
        <p:txBody>
          <a:bodyPr/>
          <a:lstStyle/>
          <a:p>
            <a:pPr algn="just"/>
            <a:r>
              <a:rPr lang="es-ES" dirty="0" smtClean="0"/>
              <a:t>La evolución del costo histórico hacia el valor razonable es un cambio de mayor trascendencia, que implica reconocer los efectos que tienen en la valuación de activos y pasivos de una entidad, los cambios en su entorno económico.</a:t>
            </a:r>
          </a:p>
          <a:p>
            <a:pPr algn="just"/>
            <a:endParaRPr lang="es-ES" dirty="0" smtClean="0"/>
          </a:p>
          <a:p>
            <a:pPr algn="just"/>
            <a:r>
              <a:rPr lang="es-ES" dirty="0" smtClean="0"/>
              <a:t>Seleccionar cuales de las características de la información financiera tendrá mayor énfasis.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CARACTERISTICAS DE LA INFORMACION </a:t>
            </a:r>
            <a:endParaRPr lang="en-US" dirty="0"/>
          </a:p>
        </p:txBody>
      </p:sp>
      <p:pic>
        <p:nvPicPr>
          <p:cNvPr id="19458" name="Picture 2"/>
          <p:cNvPicPr>
            <a:picLocks noChangeAspect="1" noChangeArrowheads="1"/>
          </p:cNvPicPr>
          <p:nvPr/>
        </p:nvPicPr>
        <p:blipFill>
          <a:blip r:embed="rId2"/>
          <a:srcRect/>
          <a:stretch>
            <a:fillRect/>
          </a:stretch>
        </p:blipFill>
        <p:spPr bwMode="auto">
          <a:xfrm>
            <a:off x="77208" y="1643050"/>
            <a:ext cx="9566890" cy="450059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43051"/>
            <a:ext cx="8401080" cy="4857784"/>
          </a:xfrm>
        </p:spPr>
        <p:txBody>
          <a:bodyPr>
            <a:normAutofit fontScale="85000" lnSpcReduction="20000"/>
          </a:bodyPr>
          <a:lstStyle/>
          <a:p>
            <a:pPr algn="just"/>
            <a:r>
              <a:rPr lang="es-ES" dirty="0" smtClean="0"/>
              <a:t>El concepto de valor razonable tiene </a:t>
            </a:r>
            <a:r>
              <a:rPr lang="es-ES" b="1" u="sng" dirty="0" smtClean="0"/>
              <a:t>un enfoque prospectivo  o de predicción</a:t>
            </a:r>
            <a:r>
              <a:rPr lang="es-ES" dirty="0" smtClean="0"/>
              <a:t>, </a:t>
            </a:r>
          </a:p>
          <a:p>
            <a:endParaRPr lang="es-ES" dirty="0" smtClean="0"/>
          </a:p>
          <a:p>
            <a:r>
              <a:rPr lang="es-ES" dirty="0" smtClean="0"/>
              <a:t>Su concepción básica, representa: </a:t>
            </a:r>
          </a:p>
          <a:p>
            <a:pPr lvl="1" algn="just"/>
            <a:r>
              <a:rPr lang="es-ES" dirty="0" smtClean="0"/>
              <a:t>El precio en efectivo que actualmente dos partes interesadas estarían dispuestas a intercambiar en una transacción </a:t>
            </a:r>
            <a:r>
              <a:rPr lang="es-ES" i="1" dirty="0" err="1" smtClean="0"/>
              <a:t>arms-length</a:t>
            </a:r>
            <a:r>
              <a:rPr lang="es-ES" i="1" dirty="0" smtClean="0"/>
              <a:t>. </a:t>
            </a:r>
          </a:p>
          <a:p>
            <a:endParaRPr lang="es-ES" i="1" dirty="0" smtClean="0"/>
          </a:p>
          <a:p>
            <a:pPr algn="just"/>
            <a:r>
              <a:rPr lang="es-ES" b="1" dirty="0" smtClean="0"/>
              <a:t>El problema fundamental </a:t>
            </a:r>
            <a:r>
              <a:rPr lang="es-ES" dirty="0" smtClean="0"/>
              <a:t>en el uso del valor razonable, según sus críticos, ha sido la falta de </a:t>
            </a:r>
            <a:r>
              <a:rPr lang="es-ES" u="sng" dirty="0" smtClean="0"/>
              <a:t>verificabilidad y alta subjetividad </a:t>
            </a:r>
            <a:r>
              <a:rPr lang="es-ES" dirty="0" smtClean="0"/>
              <a:t>en su determinación, en algunos casos, anula la característica básica que justifica su uso, es decir, su relevancia.</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CRISIS FINANCIERAS</a:t>
            </a:r>
            <a:endParaRPr lang="en-US" dirty="0"/>
          </a:p>
        </p:txBody>
      </p:sp>
      <p:sp>
        <p:nvSpPr>
          <p:cNvPr id="3" name="2 Marcador de contenido"/>
          <p:cNvSpPr>
            <a:spLocks noGrp="1"/>
          </p:cNvSpPr>
          <p:nvPr>
            <p:ph idx="1"/>
          </p:nvPr>
        </p:nvSpPr>
        <p:spPr>
          <a:xfrm>
            <a:off x="457200" y="1714488"/>
            <a:ext cx="8229600" cy="4625609"/>
          </a:xfrm>
        </p:spPr>
        <p:txBody>
          <a:bodyPr>
            <a:normAutofit fontScale="85000" lnSpcReduction="10000"/>
          </a:bodyPr>
          <a:lstStyle/>
          <a:p>
            <a:pPr algn="just"/>
            <a:r>
              <a:rPr lang="es-ES" dirty="0" smtClean="0"/>
              <a:t>El reconocimiento a valor razonable surge con la finalidad de: </a:t>
            </a:r>
          </a:p>
          <a:p>
            <a:endParaRPr lang="es-ES" dirty="0" smtClean="0"/>
          </a:p>
          <a:p>
            <a:r>
              <a:rPr lang="es-ES" b="1" u="sng" dirty="0" smtClean="0"/>
              <a:t>corregir criterios de registro inadecuados que han propiciado o facilitado grandes pérdidas para los inversionistas. </a:t>
            </a:r>
          </a:p>
          <a:p>
            <a:endParaRPr lang="es-ES" b="1" u="sng" dirty="0" smtClean="0"/>
          </a:p>
          <a:p>
            <a:pPr algn="just"/>
            <a:r>
              <a:rPr lang="es-ES" dirty="0" smtClean="0"/>
              <a:t>En periodos de crisis en los mercados, se ha revivido el eterno debate respecto a la mejor manera de balancear las características básicas de confiabilidad y relevancia, al decidir cuál es el mejor método de reconocimiento de activos y pasivos. </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Personalizado 4">
      <a:dk1>
        <a:sysClr val="windowText" lastClr="000000"/>
      </a:dk1>
      <a:lt1>
        <a:srgbClr val="D4D4D6"/>
      </a:lt1>
      <a:dk2>
        <a:srgbClr val="67676D"/>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725</TotalTime>
  <Words>3366</Words>
  <Application>Microsoft Office PowerPoint</Application>
  <PresentationFormat>Presentación en pantalla (4:3)</PresentationFormat>
  <Paragraphs>406</Paragraphs>
  <Slides>52</Slides>
  <Notes>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52</vt:i4>
      </vt:variant>
    </vt:vector>
  </HeadingPairs>
  <TitlesOfParts>
    <vt:vector size="63" baseType="lpstr">
      <vt:lpstr>PMingLiU</vt:lpstr>
      <vt:lpstr>SimSun</vt:lpstr>
      <vt:lpstr>Arial</vt:lpstr>
      <vt:lpstr>Avenir-Book</vt:lpstr>
      <vt:lpstr>Calibri</vt:lpstr>
      <vt:lpstr>Corbel</vt:lpstr>
      <vt:lpstr>Times New Roman</vt:lpstr>
      <vt:lpstr>Wingdings</vt:lpstr>
      <vt:lpstr>Wingdings 2</vt:lpstr>
      <vt:lpstr>Wingdings 3</vt:lpstr>
      <vt:lpstr>Módulo</vt:lpstr>
      <vt:lpstr>FAIR VALUE, TECNICAS DE VALORACIÓN Y DIFICULTADES EN LA MEDICION. </vt:lpstr>
      <vt:lpstr>CONTENIDO </vt:lpstr>
      <vt:lpstr>EVOLUCION FAIR VALUE</vt:lpstr>
      <vt:lpstr>Presentación de PowerPoint</vt:lpstr>
      <vt:lpstr>PRIMEROS EFECTOS EN RUBROS CONTABLES </vt:lpstr>
      <vt:lpstr>EVOLUCION DEL FAIR VALUE</vt:lpstr>
      <vt:lpstr>CARACTERISTICAS DE LA INFORMACION </vt:lpstr>
      <vt:lpstr>Presentación de PowerPoint</vt:lpstr>
      <vt:lpstr>CRISIS FINANCIERAS</vt:lpstr>
      <vt:lpstr>EJEMPLOS DE CRISIS</vt:lpstr>
      <vt:lpstr>EJEMPLOS DE CRISIS</vt:lpstr>
      <vt:lpstr>DEFINICIÓN DE FAIR VALUE</vt:lpstr>
      <vt:lpstr>ELEMENTOS CLAVES DEL ENFOQUE DE FASB</vt:lpstr>
      <vt:lpstr>UNIDAD DE CUENTA PARA UN ACTIVO O PASIVO. </vt:lpstr>
      <vt:lpstr>PREMISA DE VALUACION – MAYOR Y MEJOR USO</vt:lpstr>
      <vt:lpstr>MAYOR Y MEJOR USO</vt:lpstr>
      <vt:lpstr>MERCADO PRINCIPAL O MAS VENTAJOSO</vt:lpstr>
      <vt:lpstr>DEFINICION FAIR VALUE  IASB </vt:lpstr>
      <vt:lpstr>PAUTAS - FAIR VALUE</vt:lpstr>
      <vt:lpstr>PAUTAS – FAIR VALUE </vt:lpstr>
      <vt:lpstr>MERCADO ACTIVO IASB</vt:lpstr>
      <vt:lpstr>Project Basis for Conclusion on Exposure Draft  - FAIR VALUE MEASUREMENT. </vt:lpstr>
      <vt:lpstr>COMPARACION DRAFT IASB – FAS 157</vt:lpstr>
      <vt:lpstr>COMPARACION DRAFT IASB – FAS 157</vt:lpstr>
      <vt:lpstr>DRAFT FAIR VALUE IASB – FAS 157</vt:lpstr>
      <vt:lpstr>DRAFT FAIR VALUE IASB – FAS 157</vt:lpstr>
      <vt:lpstr>ACTIVOS Y PASIVOS</vt:lpstr>
      <vt:lpstr>LA TRANSACCION</vt:lpstr>
      <vt:lpstr>APLICACIÓN A LOS ACTIVOS.  PREMISAS DE VALUACION. </vt:lpstr>
      <vt:lpstr>IMPAIRMENT – DETERIORO </vt:lpstr>
      <vt:lpstr>Identificación de un activo que podría estar deteriorado</vt:lpstr>
      <vt:lpstr>IMPAIRMENT </vt:lpstr>
      <vt:lpstr>IDENTIFICACION DE UN ACTIVO QUE PODRIA ESTAR DETERIORADO</vt:lpstr>
      <vt:lpstr>IMPAIRMENT OF ASSETS (other than goodwill)</vt:lpstr>
      <vt:lpstr>PERIODICIDAD EN LA PRUEBA DE DETERIORO</vt:lpstr>
      <vt:lpstr>IDENTIFICACION DE UN ACTIVO DETERIORADO</vt:lpstr>
      <vt:lpstr>Identificación de un activo que podría estar deteriorado  </vt:lpstr>
      <vt:lpstr>MONTO RECUPERABLE</vt:lpstr>
      <vt:lpstr>VALOR RAZONABLE MENOS GASTOS DE VENTAS. </vt:lpstr>
      <vt:lpstr>VALOR RAZONABLE MENOS GASTOS DE VENTA</vt:lpstr>
      <vt:lpstr>VALOR RAZONABLE MENOS GASTOS DE VENTA</vt:lpstr>
      <vt:lpstr>Valor en uso</vt:lpstr>
      <vt:lpstr>Reconocimiento y medición de la pérdida por deterioro</vt:lpstr>
      <vt:lpstr>EJEMPLO. La vida útil de un activo se acortó por daño físico</vt:lpstr>
      <vt:lpstr>RESPUESTA</vt:lpstr>
      <vt:lpstr>CASO PRACTICO </vt:lpstr>
      <vt:lpstr>RESPUESTA</vt:lpstr>
      <vt:lpstr>INVENTARIOS </vt:lpstr>
      <vt:lpstr>EJERCICIO PRACTICO</vt:lpstr>
      <vt:lpstr>PROPIEDAD, PLANTA Y EQUIPO. </vt:lpstr>
      <vt:lpstr>Presentación de PowerPoint</vt:lpstr>
      <vt:lpstr>Presentación de PowerPoint</vt:lpstr>
    </vt:vector>
  </TitlesOfParts>
  <Company>ANGELICA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VALUE, TECNICAS DE VALORACIÓN Y DIFICULTADES EN LA MEDICION.</dc:title>
  <dc:creator>ANGELICA</dc:creator>
  <cp:lastModifiedBy>Cristhian Bone</cp:lastModifiedBy>
  <cp:revision>76</cp:revision>
  <dcterms:created xsi:type="dcterms:W3CDTF">2010-04-06T02:20:34Z</dcterms:created>
  <dcterms:modified xsi:type="dcterms:W3CDTF">2015-05-25T15:41:44Z</dcterms:modified>
</cp:coreProperties>
</file>