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61" r:id="rId3"/>
    <p:sldId id="264" r:id="rId4"/>
    <p:sldId id="265" r:id="rId5"/>
    <p:sldId id="266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0EF34A-B5C0-446A-9E69-70B58A68AC2B}" type="doc">
      <dgm:prSet loTypeId="urn:microsoft.com/office/officeart/2008/layout/VerticalCurvedList" loCatId="list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s-CO"/>
        </a:p>
      </dgm:t>
    </dgm:pt>
    <dgm:pt modelId="{6C4D39A5-ACA6-46C6-BBAB-90B1B1634D68}">
      <dgm:prSet/>
      <dgm:spPr>
        <a:ln>
          <a:solidFill>
            <a:schemeClr val="bg1"/>
          </a:solidFill>
        </a:ln>
      </dgm:spPr>
      <dgm:t>
        <a:bodyPr/>
        <a:lstStyle/>
        <a:p>
          <a:r>
            <a:rPr lang="es-ES"/>
            <a:t>En conjunto estos 2 distritos generan el 55% de los reportes</a:t>
          </a:r>
          <a:endParaRPr lang="es-CO"/>
        </a:p>
      </dgm:t>
    </dgm:pt>
    <dgm:pt modelId="{A25F7E08-FF9C-474E-BD97-EC6AB34C6A34}" type="parTrans" cxnId="{EDCE153B-260A-4C89-A542-C1AD616AE81A}">
      <dgm:prSet/>
      <dgm:spPr/>
      <dgm:t>
        <a:bodyPr/>
        <a:lstStyle/>
        <a:p>
          <a:endParaRPr lang="es-CO"/>
        </a:p>
      </dgm:t>
    </dgm:pt>
    <dgm:pt modelId="{E1D1DE88-3994-4C31-90B0-79F885999EB3}" type="sibTrans" cxnId="{EDCE153B-260A-4C89-A542-C1AD616AE81A}">
      <dgm:prSet/>
      <dgm:spPr/>
      <dgm:t>
        <a:bodyPr/>
        <a:lstStyle/>
        <a:p>
          <a:endParaRPr lang="es-CO"/>
        </a:p>
      </dgm:t>
    </dgm:pt>
    <dgm:pt modelId="{A955AC9D-D445-477F-A7CC-578808D8530C}">
      <dgm:prSet/>
      <dgm:spPr/>
      <dgm:t>
        <a:bodyPr/>
        <a:lstStyle/>
        <a:p>
          <a:r>
            <a:rPr lang="es-ES"/>
            <a:t>La calle (o avenida) que con más reportes es GRAND CONCOURSE.</a:t>
          </a:r>
          <a:endParaRPr lang="es-CO"/>
        </a:p>
      </dgm:t>
    </dgm:pt>
    <dgm:pt modelId="{9CB7C139-3726-4844-A130-4D7967432868}" type="parTrans" cxnId="{7FBA1750-81F0-46E5-8330-D5C0F1AB58AA}">
      <dgm:prSet/>
      <dgm:spPr/>
      <dgm:t>
        <a:bodyPr/>
        <a:lstStyle/>
        <a:p>
          <a:endParaRPr lang="es-CO"/>
        </a:p>
      </dgm:t>
    </dgm:pt>
    <dgm:pt modelId="{10C81880-4A9E-4151-A443-D2E81A8E6924}" type="sibTrans" cxnId="{7FBA1750-81F0-46E5-8330-D5C0F1AB58AA}">
      <dgm:prSet/>
      <dgm:spPr/>
      <dgm:t>
        <a:bodyPr/>
        <a:lstStyle/>
        <a:p>
          <a:endParaRPr lang="es-CO"/>
        </a:p>
      </dgm:t>
    </dgm:pt>
    <dgm:pt modelId="{DF501A78-193F-400A-A5FF-1D5A2A0EC5C3}">
      <dgm:prSet/>
      <dgm:spPr/>
      <dgm:t>
        <a:bodyPr/>
        <a:lstStyle/>
        <a:p>
          <a:r>
            <a:rPr lang="es-CO" dirty="0"/>
            <a:t>La distribución de incidentes por calles no esta concentrada. Se sugiere involucrar en los planes a varias calles que están en top del ranking.</a:t>
          </a:r>
        </a:p>
      </dgm:t>
    </dgm:pt>
    <dgm:pt modelId="{F8EB9F89-1F20-42CD-A380-8B9936D1A224}" type="parTrans" cxnId="{1678988F-A239-4806-92E7-0795209FC802}">
      <dgm:prSet/>
      <dgm:spPr/>
      <dgm:t>
        <a:bodyPr/>
        <a:lstStyle/>
        <a:p>
          <a:endParaRPr lang="es-CO"/>
        </a:p>
      </dgm:t>
    </dgm:pt>
    <dgm:pt modelId="{59892A0C-BF3B-48E3-85A3-853D1AB599A1}" type="sibTrans" cxnId="{1678988F-A239-4806-92E7-0795209FC802}">
      <dgm:prSet/>
      <dgm:spPr/>
      <dgm:t>
        <a:bodyPr/>
        <a:lstStyle/>
        <a:p>
          <a:endParaRPr lang="es-CO"/>
        </a:p>
      </dgm:t>
    </dgm:pt>
    <dgm:pt modelId="{8E1AC033-F059-42EC-8734-62FB92336167}">
      <dgm:prSet/>
      <dgm:spPr/>
      <dgm:t>
        <a:bodyPr/>
        <a:lstStyle/>
        <a:p>
          <a:r>
            <a:rPr lang="es-ES" dirty="0"/>
            <a:t>En el código postal 11226 tiene la mayor participación con 3,2% de los casos</a:t>
          </a:r>
          <a:endParaRPr lang="es-CO" dirty="0"/>
        </a:p>
      </dgm:t>
    </dgm:pt>
    <dgm:pt modelId="{7235EB9A-AF85-433E-B9C0-2CA996D36179}" type="parTrans" cxnId="{758FDF41-19E8-4629-B893-CC5726385839}">
      <dgm:prSet/>
      <dgm:spPr/>
      <dgm:t>
        <a:bodyPr/>
        <a:lstStyle/>
        <a:p>
          <a:endParaRPr lang="es-CO"/>
        </a:p>
      </dgm:t>
    </dgm:pt>
    <dgm:pt modelId="{63AE1D7D-9589-4409-AE7C-FED5CB081D0E}" type="sibTrans" cxnId="{758FDF41-19E8-4629-B893-CC5726385839}">
      <dgm:prSet/>
      <dgm:spPr/>
      <dgm:t>
        <a:bodyPr/>
        <a:lstStyle/>
        <a:p>
          <a:endParaRPr lang="es-CO"/>
        </a:p>
      </dgm:t>
    </dgm:pt>
    <dgm:pt modelId="{F198B3B4-CC6E-4080-8BE7-194FF478C3FF}" type="pres">
      <dgm:prSet presAssocID="{E20EF34A-B5C0-446A-9E69-70B58A68AC2B}" presName="Name0" presStyleCnt="0">
        <dgm:presLayoutVars>
          <dgm:chMax val="7"/>
          <dgm:chPref val="7"/>
          <dgm:dir/>
        </dgm:presLayoutVars>
      </dgm:prSet>
      <dgm:spPr/>
    </dgm:pt>
    <dgm:pt modelId="{BDC244AF-C464-4426-9728-10B21D546E91}" type="pres">
      <dgm:prSet presAssocID="{E20EF34A-B5C0-446A-9E69-70B58A68AC2B}" presName="Name1" presStyleCnt="0"/>
      <dgm:spPr/>
    </dgm:pt>
    <dgm:pt modelId="{AADCE6B0-36DF-4ACF-8C4F-E83549F724B1}" type="pres">
      <dgm:prSet presAssocID="{E20EF34A-B5C0-446A-9E69-70B58A68AC2B}" presName="cycle" presStyleCnt="0"/>
      <dgm:spPr/>
    </dgm:pt>
    <dgm:pt modelId="{E1168419-E42C-4F9D-925F-A0E468BF9594}" type="pres">
      <dgm:prSet presAssocID="{E20EF34A-B5C0-446A-9E69-70B58A68AC2B}" presName="srcNode" presStyleLbl="node1" presStyleIdx="0" presStyleCnt="4"/>
      <dgm:spPr/>
    </dgm:pt>
    <dgm:pt modelId="{63596676-08BC-4DBE-8EF2-FC4455B9DA8C}" type="pres">
      <dgm:prSet presAssocID="{E20EF34A-B5C0-446A-9E69-70B58A68AC2B}" presName="conn" presStyleLbl="parChTrans1D2" presStyleIdx="0" presStyleCnt="1"/>
      <dgm:spPr/>
    </dgm:pt>
    <dgm:pt modelId="{E707646F-FB09-491F-BB63-E38B9C96DEB2}" type="pres">
      <dgm:prSet presAssocID="{E20EF34A-B5C0-446A-9E69-70B58A68AC2B}" presName="extraNode" presStyleLbl="node1" presStyleIdx="0" presStyleCnt="4"/>
      <dgm:spPr/>
    </dgm:pt>
    <dgm:pt modelId="{EF833960-6389-43C6-B734-8E55DF1395FD}" type="pres">
      <dgm:prSet presAssocID="{E20EF34A-B5C0-446A-9E69-70B58A68AC2B}" presName="dstNode" presStyleLbl="node1" presStyleIdx="0" presStyleCnt="4"/>
      <dgm:spPr/>
    </dgm:pt>
    <dgm:pt modelId="{BD4FD92B-D40A-496F-B2D8-DBA28FB55DEA}" type="pres">
      <dgm:prSet presAssocID="{6C4D39A5-ACA6-46C6-BBAB-90B1B1634D68}" presName="text_1" presStyleLbl="node1" presStyleIdx="0" presStyleCnt="4">
        <dgm:presLayoutVars>
          <dgm:bulletEnabled val="1"/>
        </dgm:presLayoutVars>
      </dgm:prSet>
      <dgm:spPr/>
    </dgm:pt>
    <dgm:pt modelId="{8581B2F5-D2D1-49BF-9F36-7F4617CA99FB}" type="pres">
      <dgm:prSet presAssocID="{6C4D39A5-ACA6-46C6-BBAB-90B1B1634D68}" presName="accent_1" presStyleCnt="0"/>
      <dgm:spPr/>
    </dgm:pt>
    <dgm:pt modelId="{F1A7C28F-55CD-463E-BCEB-7227D4AF04C3}" type="pres">
      <dgm:prSet presAssocID="{6C4D39A5-ACA6-46C6-BBAB-90B1B1634D68}" presName="accentRepeatNode" presStyleLbl="solidFgAcc1" presStyleIdx="0" presStyleCnt="4" custScaleX="45894" custScaleY="44290"/>
      <dgm:spPr/>
    </dgm:pt>
    <dgm:pt modelId="{D1B4A1CB-AC44-4F63-9B52-6E5D3B180A67}" type="pres">
      <dgm:prSet presAssocID="{A955AC9D-D445-477F-A7CC-578808D8530C}" presName="text_2" presStyleLbl="node1" presStyleIdx="1" presStyleCnt="4">
        <dgm:presLayoutVars>
          <dgm:bulletEnabled val="1"/>
        </dgm:presLayoutVars>
      </dgm:prSet>
      <dgm:spPr/>
    </dgm:pt>
    <dgm:pt modelId="{B65CFD67-40E9-4A8E-96F0-97C5F90390A9}" type="pres">
      <dgm:prSet presAssocID="{A955AC9D-D445-477F-A7CC-578808D8530C}" presName="accent_2" presStyleCnt="0"/>
      <dgm:spPr/>
    </dgm:pt>
    <dgm:pt modelId="{B1BCE030-98EC-4092-A2A5-EA5D57E38EC1}" type="pres">
      <dgm:prSet presAssocID="{A955AC9D-D445-477F-A7CC-578808D8530C}" presName="accentRepeatNode" presStyleLbl="solidFgAcc1" presStyleIdx="1" presStyleCnt="4" custScaleX="46671" custScaleY="48480"/>
      <dgm:spPr/>
    </dgm:pt>
    <dgm:pt modelId="{42FFC753-8D10-449B-946D-BD95FAA91B1B}" type="pres">
      <dgm:prSet presAssocID="{DF501A78-193F-400A-A5FF-1D5A2A0EC5C3}" presName="text_3" presStyleLbl="node1" presStyleIdx="2" presStyleCnt="4">
        <dgm:presLayoutVars>
          <dgm:bulletEnabled val="1"/>
        </dgm:presLayoutVars>
      </dgm:prSet>
      <dgm:spPr/>
    </dgm:pt>
    <dgm:pt modelId="{575619D9-9C87-4FC6-B1A5-EC72263B60A3}" type="pres">
      <dgm:prSet presAssocID="{DF501A78-193F-400A-A5FF-1D5A2A0EC5C3}" presName="accent_3" presStyleCnt="0"/>
      <dgm:spPr/>
    </dgm:pt>
    <dgm:pt modelId="{6F74DF25-B816-49D0-9D47-3303A908B662}" type="pres">
      <dgm:prSet presAssocID="{DF501A78-193F-400A-A5FF-1D5A2A0EC5C3}" presName="accentRepeatNode" presStyleLbl="solidFgAcc1" presStyleIdx="2" presStyleCnt="4" custScaleX="48325" custScaleY="47808"/>
      <dgm:spPr/>
    </dgm:pt>
    <dgm:pt modelId="{67A13F15-DF80-4A38-A0F5-E42847AD8C58}" type="pres">
      <dgm:prSet presAssocID="{8E1AC033-F059-42EC-8734-62FB92336167}" presName="text_4" presStyleLbl="node1" presStyleIdx="3" presStyleCnt="4">
        <dgm:presLayoutVars>
          <dgm:bulletEnabled val="1"/>
        </dgm:presLayoutVars>
      </dgm:prSet>
      <dgm:spPr/>
    </dgm:pt>
    <dgm:pt modelId="{0885425D-0CEA-4FCC-B80B-3C64723DEBB1}" type="pres">
      <dgm:prSet presAssocID="{8E1AC033-F059-42EC-8734-62FB92336167}" presName="accent_4" presStyleCnt="0"/>
      <dgm:spPr/>
    </dgm:pt>
    <dgm:pt modelId="{6ECDECBE-416B-4A3F-82EC-095598A4D20E}" type="pres">
      <dgm:prSet presAssocID="{8E1AC033-F059-42EC-8734-62FB92336167}" presName="accentRepeatNode" presStyleLbl="solidFgAcc1" presStyleIdx="3" presStyleCnt="4" custScaleX="41665" custScaleY="45298"/>
      <dgm:spPr/>
    </dgm:pt>
  </dgm:ptLst>
  <dgm:cxnLst>
    <dgm:cxn modelId="{9FBF1A02-F57E-4F9A-BE4F-3D8C084509F6}" type="presOf" srcId="{E20EF34A-B5C0-446A-9E69-70B58A68AC2B}" destId="{F198B3B4-CC6E-4080-8BE7-194FF478C3FF}" srcOrd="0" destOrd="0" presId="urn:microsoft.com/office/officeart/2008/layout/VerticalCurvedList"/>
    <dgm:cxn modelId="{0DA0B61B-88DF-4877-8D57-0CCEB2D14423}" type="presOf" srcId="{DF501A78-193F-400A-A5FF-1D5A2A0EC5C3}" destId="{42FFC753-8D10-449B-946D-BD95FAA91B1B}" srcOrd="0" destOrd="0" presId="urn:microsoft.com/office/officeart/2008/layout/VerticalCurvedList"/>
    <dgm:cxn modelId="{EDCE153B-260A-4C89-A542-C1AD616AE81A}" srcId="{E20EF34A-B5C0-446A-9E69-70B58A68AC2B}" destId="{6C4D39A5-ACA6-46C6-BBAB-90B1B1634D68}" srcOrd="0" destOrd="0" parTransId="{A25F7E08-FF9C-474E-BD97-EC6AB34C6A34}" sibTransId="{E1D1DE88-3994-4C31-90B0-79F885999EB3}"/>
    <dgm:cxn modelId="{758FDF41-19E8-4629-B893-CC5726385839}" srcId="{E20EF34A-B5C0-446A-9E69-70B58A68AC2B}" destId="{8E1AC033-F059-42EC-8734-62FB92336167}" srcOrd="3" destOrd="0" parTransId="{7235EB9A-AF85-433E-B9C0-2CA996D36179}" sibTransId="{63AE1D7D-9589-4409-AE7C-FED5CB081D0E}"/>
    <dgm:cxn modelId="{7FBA1750-81F0-46E5-8330-D5C0F1AB58AA}" srcId="{E20EF34A-B5C0-446A-9E69-70B58A68AC2B}" destId="{A955AC9D-D445-477F-A7CC-578808D8530C}" srcOrd="1" destOrd="0" parTransId="{9CB7C139-3726-4844-A130-4D7967432868}" sibTransId="{10C81880-4A9E-4151-A443-D2E81A8E6924}"/>
    <dgm:cxn modelId="{1678988F-A239-4806-92E7-0795209FC802}" srcId="{E20EF34A-B5C0-446A-9E69-70B58A68AC2B}" destId="{DF501A78-193F-400A-A5FF-1D5A2A0EC5C3}" srcOrd="2" destOrd="0" parTransId="{F8EB9F89-1F20-42CD-A380-8B9936D1A224}" sibTransId="{59892A0C-BF3B-48E3-85A3-853D1AB599A1}"/>
    <dgm:cxn modelId="{72A464A8-9187-4008-BA0E-52C53C397126}" type="presOf" srcId="{6C4D39A5-ACA6-46C6-BBAB-90B1B1634D68}" destId="{BD4FD92B-D40A-496F-B2D8-DBA28FB55DEA}" srcOrd="0" destOrd="0" presId="urn:microsoft.com/office/officeart/2008/layout/VerticalCurvedList"/>
    <dgm:cxn modelId="{A0D902AA-DEE4-41E1-A2B4-76061EF28994}" type="presOf" srcId="{8E1AC033-F059-42EC-8734-62FB92336167}" destId="{67A13F15-DF80-4A38-A0F5-E42847AD8C58}" srcOrd="0" destOrd="0" presId="urn:microsoft.com/office/officeart/2008/layout/VerticalCurvedList"/>
    <dgm:cxn modelId="{8A9EAAE8-B4AF-4FC6-99C7-2D0B65E1C240}" type="presOf" srcId="{E1D1DE88-3994-4C31-90B0-79F885999EB3}" destId="{63596676-08BC-4DBE-8EF2-FC4455B9DA8C}" srcOrd="0" destOrd="0" presId="urn:microsoft.com/office/officeart/2008/layout/VerticalCurvedList"/>
    <dgm:cxn modelId="{DC7A73EF-FE5D-46BB-8AC6-E5E4A987DC4E}" type="presOf" srcId="{A955AC9D-D445-477F-A7CC-578808D8530C}" destId="{D1B4A1CB-AC44-4F63-9B52-6E5D3B180A67}" srcOrd="0" destOrd="0" presId="urn:microsoft.com/office/officeart/2008/layout/VerticalCurvedList"/>
    <dgm:cxn modelId="{CBDF8F84-F67C-4FA6-837D-1185A8AF0768}" type="presParOf" srcId="{F198B3B4-CC6E-4080-8BE7-194FF478C3FF}" destId="{BDC244AF-C464-4426-9728-10B21D546E91}" srcOrd="0" destOrd="0" presId="urn:microsoft.com/office/officeart/2008/layout/VerticalCurvedList"/>
    <dgm:cxn modelId="{472C76F3-037E-45C1-8079-F85DAD5A9099}" type="presParOf" srcId="{BDC244AF-C464-4426-9728-10B21D546E91}" destId="{AADCE6B0-36DF-4ACF-8C4F-E83549F724B1}" srcOrd="0" destOrd="0" presId="urn:microsoft.com/office/officeart/2008/layout/VerticalCurvedList"/>
    <dgm:cxn modelId="{7263D1AF-BCFF-4658-93A5-D757EC23FA39}" type="presParOf" srcId="{AADCE6B0-36DF-4ACF-8C4F-E83549F724B1}" destId="{E1168419-E42C-4F9D-925F-A0E468BF9594}" srcOrd="0" destOrd="0" presId="urn:microsoft.com/office/officeart/2008/layout/VerticalCurvedList"/>
    <dgm:cxn modelId="{F4145214-4B2A-4F34-BBAD-CDA6D588B91E}" type="presParOf" srcId="{AADCE6B0-36DF-4ACF-8C4F-E83549F724B1}" destId="{63596676-08BC-4DBE-8EF2-FC4455B9DA8C}" srcOrd="1" destOrd="0" presId="urn:microsoft.com/office/officeart/2008/layout/VerticalCurvedList"/>
    <dgm:cxn modelId="{63C83695-6CBD-4447-877A-BF6E1B9413E3}" type="presParOf" srcId="{AADCE6B0-36DF-4ACF-8C4F-E83549F724B1}" destId="{E707646F-FB09-491F-BB63-E38B9C96DEB2}" srcOrd="2" destOrd="0" presId="urn:microsoft.com/office/officeart/2008/layout/VerticalCurvedList"/>
    <dgm:cxn modelId="{A1A28785-1A4A-4D4F-AAF3-6C2F0F5FD3D7}" type="presParOf" srcId="{AADCE6B0-36DF-4ACF-8C4F-E83549F724B1}" destId="{EF833960-6389-43C6-B734-8E55DF1395FD}" srcOrd="3" destOrd="0" presId="urn:microsoft.com/office/officeart/2008/layout/VerticalCurvedList"/>
    <dgm:cxn modelId="{AFBA8827-974D-4378-9D90-FE2439F83471}" type="presParOf" srcId="{BDC244AF-C464-4426-9728-10B21D546E91}" destId="{BD4FD92B-D40A-496F-B2D8-DBA28FB55DEA}" srcOrd="1" destOrd="0" presId="urn:microsoft.com/office/officeart/2008/layout/VerticalCurvedList"/>
    <dgm:cxn modelId="{25EB9570-9D81-4528-BD2C-932C6EED4440}" type="presParOf" srcId="{BDC244AF-C464-4426-9728-10B21D546E91}" destId="{8581B2F5-D2D1-49BF-9F36-7F4617CA99FB}" srcOrd="2" destOrd="0" presId="urn:microsoft.com/office/officeart/2008/layout/VerticalCurvedList"/>
    <dgm:cxn modelId="{201B6CD0-6C55-495B-8445-1C65F4538EAF}" type="presParOf" srcId="{8581B2F5-D2D1-49BF-9F36-7F4617CA99FB}" destId="{F1A7C28F-55CD-463E-BCEB-7227D4AF04C3}" srcOrd="0" destOrd="0" presId="urn:microsoft.com/office/officeart/2008/layout/VerticalCurvedList"/>
    <dgm:cxn modelId="{6E22EA4C-D38B-47FD-A650-1ABF89D71E95}" type="presParOf" srcId="{BDC244AF-C464-4426-9728-10B21D546E91}" destId="{D1B4A1CB-AC44-4F63-9B52-6E5D3B180A67}" srcOrd="3" destOrd="0" presId="urn:microsoft.com/office/officeart/2008/layout/VerticalCurvedList"/>
    <dgm:cxn modelId="{F927B0C1-3CD7-40AC-B61D-3A318D864DE4}" type="presParOf" srcId="{BDC244AF-C464-4426-9728-10B21D546E91}" destId="{B65CFD67-40E9-4A8E-96F0-97C5F90390A9}" srcOrd="4" destOrd="0" presId="urn:microsoft.com/office/officeart/2008/layout/VerticalCurvedList"/>
    <dgm:cxn modelId="{EA2092CF-B26F-4E68-8546-FEBD692D6C64}" type="presParOf" srcId="{B65CFD67-40E9-4A8E-96F0-97C5F90390A9}" destId="{B1BCE030-98EC-4092-A2A5-EA5D57E38EC1}" srcOrd="0" destOrd="0" presId="urn:microsoft.com/office/officeart/2008/layout/VerticalCurvedList"/>
    <dgm:cxn modelId="{13C7A93E-56EF-4C8A-A125-6DD26623B6A7}" type="presParOf" srcId="{BDC244AF-C464-4426-9728-10B21D546E91}" destId="{42FFC753-8D10-449B-946D-BD95FAA91B1B}" srcOrd="5" destOrd="0" presId="urn:microsoft.com/office/officeart/2008/layout/VerticalCurvedList"/>
    <dgm:cxn modelId="{384DCA91-9ED0-4B5F-B804-115D32C76F95}" type="presParOf" srcId="{BDC244AF-C464-4426-9728-10B21D546E91}" destId="{575619D9-9C87-4FC6-B1A5-EC72263B60A3}" srcOrd="6" destOrd="0" presId="urn:microsoft.com/office/officeart/2008/layout/VerticalCurvedList"/>
    <dgm:cxn modelId="{9EAA0308-4FDD-44AF-9DDB-37513CED0E1F}" type="presParOf" srcId="{575619D9-9C87-4FC6-B1A5-EC72263B60A3}" destId="{6F74DF25-B816-49D0-9D47-3303A908B662}" srcOrd="0" destOrd="0" presId="urn:microsoft.com/office/officeart/2008/layout/VerticalCurvedList"/>
    <dgm:cxn modelId="{EDE54449-1D0F-4731-B55A-ED4A91987A9C}" type="presParOf" srcId="{BDC244AF-C464-4426-9728-10B21D546E91}" destId="{67A13F15-DF80-4A38-A0F5-E42847AD8C58}" srcOrd="7" destOrd="0" presId="urn:microsoft.com/office/officeart/2008/layout/VerticalCurvedList"/>
    <dgm:cxn modelId="{836110D7-0328-44CF-9B7A-4F2122C7DA18}" type="presParOf" srcId="{BDC244AF-C464-4426-9728-10B21D546E91}" destId="{0885425D-0CEA-4FCC-B80B-3C64723DEBB1}" srcOrd="8" destOrd="0" presId="urn:microsoft.com/office/officeart/2008/layout/VerticalCurvedList"/>
    <dgm:cxn modelId="{DC0DE9BB-FD7D-4639-BF37-AD76EA8A4A1A}" type="presParOf" srcId="{0885425D-0CEA-4FCC-B80B-3C64723DEBB1}" destId="{6ECDECBE-416B-4A3F-82EC-095598A4D20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7FA7E8-BF5C-4A9B-8557-A64E96AF5EE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081B7980-4CA3-4C3A-81F9-19215FC561C6}">
      <dgm:prSet/>
      <dgm:spPr/>
      <dgm:t>
        <a:bodyPr/>
        <a:lstStyle/>
        <a:p>
          <a:r>
            <a:rPr lang="es-ES" dirty="0"/>
            <a:t>Sin ser una relación fuerte, es intuitivo considerar que a mayor número de hogares, personas y conexiones, se generan más incidentes.</a:t>
          </a:r>
          <a:endParaRPr lang="es-CO" dirty="0"/>
        </a:p>
      </dgm:t>
    </dgm:pt>
    <dgm:pt modelId="{C7FD8539-AF40-4FC9-A440-74E9D97E7001}" type="parTrans" cxnId="{F2227F58-2975-4EB3-BED5-6E92904B2568}">
      <dgm:prSet/>
      <dgm:spPr/>
      <dgm:t>
        <a:bodyPr/>
        <a:lstStyle/>
        <a:p>
          <a:endParaRPr lang="es-CO"/>
        </a:p>
      </dgm:t>
    </dgm:pt>
    <dgm:pt modelId="{67DFB24C-0353-45FC-8431-90ADEF51C8CA}" type="sibTrans" cxnId="{F2227F58-2975-4EB3-BED5-6E92904B2568}">
      <dgm:prSet/>
      <dgm:spPr/>
      <dgm:t>
        <a:bodyPr/>
        <a:lstStyle/>
        <a:p>
          <a:endParaRPr lang="es-CO"/>
        </a:p>
      </dgm:t>
    </dgm:pt>
    <dgm:pt modelId="{DFCF9EFC-A5F4-4944-A1D7-88D606996A01}">
      <dgm:prSet/>
      <dgm:spPr/>
      <dgm:t>
        <a:bodyPr/>
        <a:lstStyle/>
        <a:p>
          <a:r>
            <a:rPr lang="es-CO" dirty="0"/>
            <a:t>Las pruebas de significancia estadística confirman válida esta hipótesis.</a:t>
          </a:r>
        </a:p>
      </dgm:t>
    </dgm:pt>
    <dgm:pt modelId="{B46EEE86-6AB0-4214-8719-BD08EB26805E}" type="parTrans" cxnId="{08984194-79AA-4ABE-8835-69776F79AD59}">
      <dgm:prSet/>
      <dgm:spPr/>
      <dgm:t>
        <a:bodyPr/>
        <a:lstStyle/>
        <a:p>
          <a:endParaRPr lang="es-CO"/>
        </a:p>
      </dgm:t>
    </dgm:pt>
    <dgm:pt modelId="{5DB954F7-3322-44B1-BDC7-707ED3B73C81}" type="sibTrans" cxnId="{08984194-79AA-4ABE-8835-69776F79AD59}">
      <dgm:prSet/>
      <dgm:spPr/>
      <dgm:t>
        <a:bodyPr/>
        <a:lstStyle/>
        <a:p>
          <a:endParaRPr lang="es-CO"/>
        </a:p>
      </dgm:t>
    </dgm:pt>
    <dgm:pt modelId="{1C8C878A-1CBF-4FE8-BEDD-ACE75D521091}">
      <dgm:prSet/>
      <dgm:spPr/>
      <dgm:t>
        <a:bodyPr/>
        <a:lstStyle/>
        <a:p>
          <a:endParaRPr lang="es-CO" dirty="0"/>
        </a:p>
      </dgm:t>
    </dgm:pt>
    <dgm:pt modelId="{F4FE9CA0-0267-4108-A93E-90459C2F60F0}" type="parTrans" cxnId="{40AE7FBE-A899-46E0-847E-C505E7FC1596}">
      <dgm:prSet/>
      <dgm:spPr/>
      <dgm:t>
        <a:bodyPr/>
        <a:lstStyle/>
        <a:p>
          <a:endParaRPr lang="es-CO"/>
        </a:p>
      </dgm:t>
    </dgm:pt>
    <dgm:pt modelId="{540E2088-7CAA-43E8-A4AE-23768B9A2F83}" type="sibTrans" cxnId="{40AE7FBE-A899-46E0-847E-C505E7FC1596}">
      <dgm:prSet/>
      <dgm:spPr/>
      <dgm:t>
        <a:bodyPr/>
        <a:lstStyle/>
        <a:p>
          <a:endParaRPr lang="es-CO"/>
        </a:p>
      </dgm:t>
    </dgm:pt>
    <dgm:pt modelId="{2EE10C5F-027A-4F40-8D64-E6F6A98BEF24}">
      <dgm:prSet/>
      <dgm:spPr/>
      <dgm:t>
        <a:bodyPr/>
        <a:lstStyle/>
        <a:p>
          <a:endParaRPr lang="es-CO" dirty="0"/>
        </a:p>
      </dgm:t>
    </dgm:pt>
    <dgm:pt modelId="{C5916E44-D5AF-4D26-BA8C-8ECAE7BEE686}" type="parTrans" cxnId="{06B6D8C5-E0F3-4BCD-9E02-5542861A636F}">
      <dgm:prSet/>
      <dgm:spPr/>
      <dgm:t>
        <a:bodyPr/>
        <a:lstStyle/>
        <a:p>
          <a:endParaRPr lang="es-CO"/>
        </a:p>
      </dgm:t>
    </dgm:pt>
    <dgm:pt modelId="{D94F2245-F249-40EB-AB69-DDF3C810D887}" type="sibTrans" cxnId="{06B6D8C5-E0F3-4BCD-9E02-5542861A636F}">
      <dgm:prSet/>
      <dgm:spPr/>
      <dgm:t>
        <a:bodyPr/>
        <a:lstStyle/>
        <a:p>
          <a:endParaRPr lang="es-CO"/>
        </a:p>
      </dgm:t>
    </dgm:pt>
    <dgm:pt modelId="{7CF217AD-0F3C-4A82-A8A4-3712B9B6A17C}">
      <dgm:prSet/>
      <dgm:spPr/>
      <dgm:t>
        <a:bodyPr/>
        <a:lstStyle/>
        <a:p>
          <a:r>
            <a:rPr lang="es-ES" dirty="0"/>
            <a:t>La antigüedad de las edificaciones o espacios para actividades laborales (oficinas o garajes) no tiene una relación con estos casos</a:t>
          </a:r>
          <a:endParaRPr lang="es-CO" dirty="0"/>
        </a:p>
      </dgm:t>
    </dgm:pt>
    <dgm:pt modelId="{59AA1518-0EF9-4362-8271-9D57DF8E3535}" type="parTrans" cxnId="{3CA5BF41-EA8C-495D-B387-9C525E8B72D8}">
      <dgm:prSet/>
      <dgm:spPr/>
      <dgm:t>
        <a:bodyPr/>
        <a:lstStyle/>
        <a:p>
          <a:endParaRPr lang="es-CO"/>
        </a:p>
      </dgm:t>
    </dgm:pt>
    <dgm:pt modelId="{9A5F60A5-77F5-4379-9CEE-5D5FD9AC0861}" type="sibTrans" cxnId="{3CA5BF41-EA8C-495D-B387-9C525E8B72D8}">
      <dgm:prSet/>
      <dgm:spPr/>
      <dgm:t>
        <a:bodyPr/>
        <a:lstStyle/>
        <a:p>
          <a:endParaRPr lang="es-CO"/>
        </a:p>
      </dgm:t>
    </dgm:pt>
    <dgm:pt modelId="{C7EE620D-E705-4AA7-9369-B6A03DA1745E}">
      <dgm:prSet/>
      <dgm:spPr/>
      <dgm:t>
        <a:bodyPr/>
        <a:lstStyle/>
        <a:p>
          <a:endParaRPr lang="es-CO" dirty="0"/>
        </a:p>
      </dgm:t>
    </dgm:pt>
    <dgm:pt modelId="{3257754F-E3A7-47B5-9A05-9CAD9FE998A6}" type="parTrans" cxnId="{76880AD8-8009-4D85-9D7D-A7D85EF937E1}">
      <dgm:prSet/>
      <dgm:spPr/>
      <dgm:t>
        <a:bodyPr/>
        <a:lstStyle/>
        <a:p>
          <a:endParaRPr lang="es-CO"/>
        </a:p>
      </dgm:t>
    </dgm:pt>
    <dgm:pt modelId="{D46F4A95-7CEB-4CCD-96E0-225D47546FD1}" type="sibTrans" cxnId="{76880AD8-8009-4D85-9D7D-A7D85EF937E1}">
      <dgm:prSet/>
      <dgm:spPr/>
      <dgm:t>
        <a:bodyPr/>
        <a:lstStyle/>
        <a:p>
          <a:endParaRPr lang="es-CO"/>
        </a:p>
      </dgm:t>
    </dgm:pt>
    <dgm:pt modelId="{7B8F5D1E-BEE2-47FC-921F-5040AD20E07A}" type="pres">
      <dgm:prSet presAssocID="{F47FA7E8-BF5C-4A9B-8557-A64E96AF5EEE}" presName="linearFlow" presStyleCnt="0">
        <dgm:presLayoutVars>
          <dgm:dir/>
          <dgm:animLvl val="lvl"/>
          <dgm:resizeHandles val="exact"/>
        </dgm:presLayoutVars>
      </dgm:prSet>
      <dgm:spPr/>
    </dgm:pt>
    <dgm:pt modelId="{7E452E14-C52E-4175-B8AF-DD4E304529B1}" type="pres">
      <dgm:prSet presAssocID="{1C8C878A-1CBF-4FE8-BEDD-ACE75D521091}" presName="composite" presStyleCnt="0"/>
      <dgm:spPr/>
    </dgm:pt>
    <dgm:pt modelId="{1AF5BED2-E843-4A6F-8E60-24735BD0E113}" type="pres">
      <dgm:prSet presAssocID="{1C8C878A-1CBF-4FE8-BEDD-ACE75D521091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91FDD8F2-D1CE-4DDC-B227-685BA0BC4056}" type="pres">
      <dgm:prSet presAssocID="{1C8C878A-1CBF-4FE8-BEDD-ACE75D521091}" presName="descendantText" presStyleLbl="alignAcc1" presStyleIdx="0" presStyleCnt="3">
        <dgm:presLayoutVars>
          <dgm:bulletEnabled val="1"/>
        </dgm:presLayoutVars>
      </dgm:prSet>
      <dgm:spPr/>
    </dgm:pt>
    <dgm:pt modelId="{253395CD-CF27-4540-A571-BF6C8AF705D9}" type="pres">
      <dgm:prSet presAssocID="{540E2088-7CAA-43E8-A4AE-23768B9A2F83}" presName="sp" presStyleCnt="0"/>
      <dgm:spPr/>
    </dgm:pt>
    <dgm:pt modelId="{9CE54145-7E82-4BC4-9088-7C1F3EF03788}" type="pres">
      <dgm:prSet presAssocID="{2EE10C5F-027A-4F40-8D64-E6F6A98BEF24}" presName="composite" presStyleCnt="0"/>
      <dgm:spPr/>
    </dgm:pt>
    <dgm:pt modelId="{5C0C57D6-8EE5-4024-BA1A-808F2F96401A}" type="pres">
      <dgm:prSet presAssocID="{2EE10C5F-027A-4F40-8D64-E6F6A98BEF2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D45F344-08D4-420D-832B-C9772C91D140}" type="pres">
      <dgm:prSet presAssocID="{2EE10C5F-027A-4F40-8D64-E6F6A98BEF24}" presName="descendantText" presStyleLbl="alignAcc1" presStyleIdx="1" presStyleCnt="3">
        <dgm:presLayoutVars>
          <dgm:bulletEnabled val="1"/>
        </dgm:presLayoutVars>
      </dgm:prSet>
      <dgm:spPr/>
    </dgm:pt>
    <dgm:pt modelId="{BA043FDD-5C2A-4520-8C08-901E2D50F21B}" type="pres">
      <dgm:prSet presAssocID="{D94F2245-F249-40EB-AB69-DDF3C810D887}" presName="sp" presStyleCnt="0"/>
      <dgm:spPr/>
    </dgm:pt>
    <dgm:pt modelId="{0912DC10-DD2E-4B54-A763-162D24695BEB}" type="pres">
      <dgm:prSet presAssocID="{C7EE620D-E705-4AA7-9369-B6A03DA1745E}" presName="composite" presStyleCnt="0"/>
      <dgm:spPr/>
    </dgm:pt>
    <dgm:pt modelId="{EC58E48D-5C9A-4F00-B02A-F5D35E4234A2}" type="pres">
      <dgm:prSet presAssocID="{C7EE620D-E705-4AA7-9369-B6A03DA1745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04DFDE3-0108-4901-B64E-BFFD91584026}" type="pres">
      <dgm:prSet presAssocID="{C7EE620D-E705-4AA7-9369-B6A03DA1745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FC77C806-A234-42E5-A050-DDB667C7CD59}" type="presOf" srcId="{1C8C878A-1CBF-4FE8-BEDD-ACE75D521091}" destId="{1AF5BED2-E843-4A6F-8E60-24735BD0E113}" srcOrd="0" destOrd="0" presId="urn:microsoft.com/office/officeart/2005/8/layout/chevron2"/>
    <dgm:cxn modelId="{D5A3CA27-2CF2-4036-9BE3-43EFB0448F61}" type="presOf" srcId="{DFCF9EFC-A5F4-4944-A1D7-88D606996A01}" destId="{DD45F344-08D4-420D-832B-C9772C91D140}" srcOrd="0" destOrd="0" presId="urn:microsoft.com/office/officeart/2005/8/layout/chevron2"/>
    <dgm:cxn modelId="{797F1132-6345-406A-976D-806B4CAB3343}" type="presOf" srcId="{C7EE620D-E705-4AA7-9369-B6A03DA1745E}" destId="{EC58E48D-5C9A-4F00-B02A-F5D35E4234A2}" srcOrd="0" destOrd="0" presId="urn:microsoft.com/office/officeart/2005/8/layout/chevron2"/>
    <dgm:cxn modelId="{3CA5BF41-EA8C-495D-B387-9C525E8B72D8}" srcId="{C7EE620D-E705-4AA7-9369-B6A03DA1745E}" destId="{7CF217AD-0F3C-4A82-A8A4-3712B9B6A17C}" srcOrd="0" destOrd="0" parTransId="{59AA1518-0EF9-4362-8271-9D57DF8E3535}" sibTransId="{9A5F60A5-77F5-4379-9CEE-5D5FD9AC0861}"/>
    <dgm:cxn modelId="{221F5A78-0258-4A20-B46A-38598F01FE8C}" type="presOf" srcId="{2EE10C5F-027A-4F40-8D64-E6F6A98BEF24}" destId="{5C0C57D6-8EE5-4024-BA1A-808F2F96401A}" srcOrd="0" destOrd="0" presId="urn:microsoft.com/office/officeart/2005/8/layout/chevron2"/>
    <dgm:cxn modelId="{F2227F58-2975-4EB3-BED5-6E92904B2568}" srcId="{1C8C878A-1CBF-4FE8-BEDD-ACE75D521091}" destId="{081B7980-4CA3-4C3A-81F9-19215FC561C6}" srcOrd="0" destOrd="0" parTransId="{C7FD8539-AF40-4FC9-A440-74E9D97E7001}" sibTransId="{67DFB24C-0353-45FC-8431-90ADEF51C8CA}"/>
    <dgm:cxn modelId="{08984194-79AA-4ABE-8835-69776F79AD59}" srcId="{2EE10C5F-027A-4F40-8D64-E6F6A98BEF24}" destId="{DFCF9EFC-A5F4-4944-A1D7-88D606996A01}" srcOrd="0" destOrd="0" parTransId="{B46EEE86-6AB0-4214-8719-BD08EB26805E}" sibTransId="{5DB954F7-3322-44B1-BDC7-707ED3B73C81}"/>
    <dgm:cxn modelId="{184A81A9-2D8A-40ED-B3CE-E8D810FED3A6}" type="presOf" srcId="{F47FA7E8-BF5C-4A9B-8557-A64E96AF5EEE}" destId="{7B8F5D1E-BEE2-47FC-921F-5040AD20E07A}" srcOrd="0" destOrd="0" presId="urn:microsoft.com/office/officeart/2005/8/layout/chevron2"/>
    <dgm:cxn modelId="{40AE7FBE-A899-46E0-847E-C505E7FC1596}" srcId="{F47FA7E8-BF5C-4A9B-8557-A64E96AF5EEE}" destId="{1C8C878A-1CBF-4FE8-BEDD-ACE75D521091}" srcOrd="0" destOrd="0" parTransId="{F4FE9CA0-0267-4108-A93E-90459C2F60F0}" sibTransId="{540E2088-7CAA-43E8-A4AE-23768B9A2F83}"/>
    <dgm:cxn modelId="{06B6D8C5-E0F3-4BCD-9E02-5542861A636F}" srcId="{F47FA7E8-BF5C-4A9B-8557-A64E96AF5EEE}" destId="{2EE10C5F-027A-4F40-8D64-E6F6A98BEF24}" srcOrd="1" destOrd="0" parTransId="{C5916E44-D5AF-4D26-BA8C-8ECAE7BEE686}" sibTransId="{D94F2245-F249-40EB-AB69-DDF3C810D887}"/>
    <dgm:cxn modelId="{76880AD8-8009-4D85-9D7D-A7D85EF937E1}" srcId="{F47FA7E8-BF5C-4A9B-8557-A64E96AF5EEE}" destId="{C7EE620D-E705-4AA7-9369-B6A03DA1745E}" srcOrd="2" destOrd="0" parTransId="{3257754F-E3A7-47B5-9A05-9CAD9FE998A6}" sibTransId="{D46F4A95-7CEB-4CCD-96E0-225D47546FD1}"/>
    <dgm:cxn modelId="{FECCCFDA-A7C9-4119-BE4A-1D4AB2618F64}" type="presOf" srcId="{081B7980-4CA3-4C3A-81F9-19215FC561C6}" destId="{91FDD8F2-D1CE-4DDC-B227-685BA0BC4056}" srcOrd="0" destOrd="0" presId="urn:microsoft.com/office/officeart/2005/8/layout/chevron2"/>
    <dgm:cxn modelId="{27BDA2DD-1627-4116-A911-C1E384B9C6CC}" type="presOf" srcId="{7CF217AD-0F3C-4A82-A8A4-3712B9B6A17C}" destId="{304DFDE3-0108-4901-B64E-BFFD91584026}" srcOrd="0" destOrd="0" presId="urn:microsoft.com/office/officeart/2005/8/layout/chevron2"/>
    <dgm:cxn modelId="{CCA959F7-0F87-4C71-947B-2AA6B5C9D6BA}" type="presParOf" srcId="{7B8F5D1E-BEE2-47FC-921F-5040AD20E07A}" destId="{7E452E14-C52E-4175-B8AF-DD4E304529B1}" srcOrd="0" destOrd="0" presId="urn:microsoft.com/office/officeart/2005/8/layout/chevron2"/>
    <dgm:cxn modelId="{886C6893-03F8-49D2-A9C2-6F4020269E1A}" type="presParOf" srcId="{7E452E14-C52E-4175-B8AF-DD4E304529B1}" destId="{1AF5BED2-E843-4A6F-8E60-24735BD0E113}" srcOrd="0" destOrd="0" presId="urn:microsoft.com/office/officeart/2005/8/layout/chevron2"/>
    <dgm:cxn modelId="{7F4A5CF1-C9C5-4AD1-B8BD-313544C6CFC3}" type="presParOf" srcId="{7E452E14-C52E-4175-B8AF-DD4E304529B1}" destId="{91FDD8F2-D1CE-4DDC-B227-685BA0BC4056}" srcOrd="1" destOrd="0" presId="urn:microsoft.com/office/officeart/2005/8/layout/chevron2"/>
    <dgm:cxn modelId="{2A8CA458-26D4-4CF2-9222-E84410402062}" type="presParOf" srcId="{7B8F5D1E-BEE2-47FC-921F-5040AD20E07A}" destId="{253395CD-CF27-4540-A571-BF6C8AF705D9}" srcOrd="1" destOrd="0" presId="urn:microsoft.com/office/officeart/2005/8/layout/chevron2"/>
    <dgm:cxn modelId="{B6F0A8B1-8191-4CCF-AF9C-EE3BF2C9C248}" type="presParOf" srcId="{7B8F5D1E-BEE2-47FC-921F-5040AD20E07A}" destId="{9CE54145-7E82-4BC4-9088-7C1F3EF03788}" srcOrd="2" destOrd="0" presId="urn:microsoft.com/office/officeart/2005/8/layout/chevron2"/>
    <dgm:cxn modelId="{15273FF7-D3A2-4D90-8F61-307CDBF025A7}" type="presParOf" srcId="{9CE54145-7E82-4BC4-9088-7C1F3EF03788}" destId="{5C0C57D6-8EE5-4024-BA1A-808F2F96401A}" srcOrd="0" destOrd="0" presId="urn:microsoft.com/office/officeart/2005/8/layout/chevron2"/>
    <dgm:cxn modelId="{401E64DF-F111-4983-80C3-53B0656661C9}" type="presParOf" srcId="{9CE54145-7E82-4BC4-9088-7C1F3EF03788}" destId="{DD45F344-08D4-420D-832B-C9772C91D140}" srcOrd="1" destOrd="0" presId="urn:microsoft.com/office/officeart/2005/8/layout/chevron2"/>
    <dgm:cxn modelId="{644C2627-7BFD-424A-A27A-51A305DECAED}" type="presParOf" srcId="{7B8F5D1E-BEE2-47FC-921F-5040AD20E07A}" destId="{BA043FDD-5C2A-4520-8C08-901E2D50F21B}" srcOrd="3" destOrd="0" presId="urn:microsoft.com/office/officeart/2005/8/layout/chevron2"/>
    <dgm:cxn modelId="{3D7FBE6E-F246-4A38-B396-C24E93C92B72}" type="presParOf" srcId="{7B8F5D1E-BEE2-47FC-921F-5040AD20E07A}" destId="{0912DC10-DD2E-4B54-A763-162D24695BEB}" srcOrd="4" destOrd="0" presId="urn:microsoft.com/office/officeart/2005/8/layout/chevron2"/>
    <dgm:cxn modelId="{CB61AF5A-8311-4236-9F39-12CB0625B1A5}" type="presParOf" srcId="{0912DC10-DD2E-4B54-A763-162D24695BEB}" destId="{EC58E48D-5C9A-4F00-B02A-F5D35E4234A2}" srcOrd="0" destOrd="0" presId="urn:microsoft.com/office/officeart/2005/8/layout/chevron2"/>
    <dgm:cxn modelId="{F6A898E4-DBB4-4E30-A048-12D35026D3AC}" type="presParOf" srcId="{0912DC10-DD2E-4B54-A763-162D24695BEB}" destId="{304DFDE3-0108-4901-B64E-BFFD9158402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77907A-4CCA-4EE7-BCC6-077D44BC511C}" type="doc">
      <dgm:prSet loTypeId="urn:microsoft.com/office/officeart/2005/8/layout/chevron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s-CO"/>
        </a:p>
      </dgm:t>
    </dgm:pt>
    <dgm:pt modelId="{ED036EFF-ED16-4B1F-85E5-83628F738010}">
      <dgm:prSet/>
      <dgm:spPr/>
      <dgm:t>
        <a:bodyPr/>
        <a:lstStyle/>
        <a:p>
          <a:r>
            <a:rPr lang="es-ES" dirty="0"/>
            <a:t>Se recomienda combinar el uso de los 2 modelos para evaluar una edificación en particular.</a:t>
          </a:r>
          <a:endParaRPr lang="es-CO" dirty="0"/>
        </a:p>
      </dgm:t>
    </dgm:pt>
    <dgm:pt modelId="{0F673236-CA55-4152-B51E-6A2198C21EA9}" type="parTrans" cxnId="{CB7E0A33-3236-4B82-9620-D1495D5569FB}">
      <dgm:prSet/>
      <dgm:spPr/>
      <dgm:t>
        <a:bodyPr/>
        <a:lstStyle/>
        <a:p>
          <a:endParaRPr lang="es-CO"/>
        </a:p>
      </dgm:t>
    </dgm:pt>
    <dgm:pt modelId="{760A843D-FA35-4505-BC5D-19080902D900}" type="sibTrans" cxnId="{CB7E0A33-3236-4B82-9620-D1495D5569FB}">
      <dgm:prSet/>
      <dgm:spPr/>
      <dgm:t>
        <a:bodyPr/>
        <a:lstStyle/>
        <a:p>
          <a:endParaRPr lang="es-CO"/>
        </a:p>
      </dgm:t>
    </dgm:pt>
    <dgm:pt modelId="{C3E649CA-F542-44B3-8EDC-AC8231019A2A}">
      <dgm:prSet/>
      <dgm:spPr/>
      <dgm:t>
        <a:bodyPr/>
        <a:lstStyle/>
        <a:p>
          <a:r>
            <a:rPr lang="es-ES" dirty="0"/>
            <a:t>Es posible analizar con ellos todas las edificaciones para ejecutar planes de prevención</a:t>
          </a:r>
          <a:r>
            <a:rPr lang="es-CO" dirty="0"/>
            <a:t>.</a:t>
          </a:r>
        </a:p>
      </dgm:t>
    </dgm:pt>
    <dgm:pt modelId="{02ACF237-B642-48AC-B503-3375019092FE}" type="parTrans" cxnId="{46C9182D-159A-4417-A382-47DAA408A992}">
      <dgm:prSet/>
      <dgm:spPr/>
      <dgm:t>
        <a:bodyPr/>
        <a:lstStyle/>
        <a:p>
          <a:endParaRPr lang="es-CO"/>
        </a:p>
      </dgm:t>
    </dgm:pt>
    <dgm:pt modelId="{F84936AA-BF4B-46E7-A150-B42A5165EF17}" type="sibTrans" cxnId="{46C9182D-159A-4417-A382-47DAA408A992}">
      <dgm:prSet/>
      <dgm:spPr/>
      <dgm:t>
        <a:bodyPr/>
        <a:lstStyle/>
        <a:p>
          <a:endParaRPr lang="es-CO"/>
        </a:p>
      </dgm:t>
    </dgm:pt>
    <dgm:pt modelId="{E538C385-B971-466C-81A0-D8379C3AF135}">
      <dgm:prSet/>
      <dgm:spPr/>
      <dgm:t>
        <a:bodyPr/>
        <a:lstStyle/>
        <a:p>
          <a:endParaRPr lang="es-CO" dirty="0"/>
        </a:p>
      </dgm:t>
    </dgm:pt>
    <dgm:pt modelId="{5728ADB6-FD44-40DB-BCA0-DF6F2C58DC02}" type="parTrans" cxnId="{9774E906-EA7C-432F-B175-602F691B9C3A}">
      <dgm:prSet/>
      <dgm:spPr/>
      <dgm:t>
        <a:bodyPr/>
        <a:lstStyle/>
        <a:p>
          <a:endParaRPr lang="es-CO"/>
        </a:p>
      </dgm:t>
    </dgm:pt>
    <dgm:pt modelId="{9F13ADCE-5089-4789-8B22-161B0E453322}" type="sibTrans" cxnId="{9774E906-EA7C-432F-B175-602F691B9C3A}">
      <dgm:prSet/>
      <dgm:spPr/>
      <dgm:t>
        <a:bodyPr/>
        <a:lstStyle/>
        <a:p>
          <a:endParaRPr lang="es-CO"/>
        </a:p>
      </dgm:t>
    </dgm:pt>
    <dgm:pt modelId="{05EFB40F-8CE7-43A1-B8C4-91BBF71DD0CC}">
      <dgm:prSet/>
      <dgm:spPr/>
      <dgm:t>
        <a:bodyPr/>
        <a:lstStyle/>
        <a:p>
          <a:endParaRPr lang="es-CO" dirty="0"/>
        </a:p>
      </dgm:t>
    </dgm:pt>
    <dgm:pt modelId="{4D464B96-F921-4943-A928-D607DD4BD446}" type="parTrans" cxnId="{28F0048C-EAC1-4E94-A215-F89E3B539116}">
      <dgm:prSet/>
      <dgm:spPr/>
      <dgm:t>
        <a:bodyPr/>
        <a:lstStyle/>
        <a:p>
          <a:endParaRPr lang="es-CO"/>
        </a:p>
      </dgm:t>
    </dgm:pt>
    <dgm:pt modelId="{723C95BD-D63F-4296-B4AC-C139A25EFEAB}" type="sibTrans" cxnId="{28F0048C-EAC1-4E94-A215-F89E3B539116}">
      <dgm:prSet/>
      <dgm:spPr/>
      <dgm:t>
        <a:bodyPr/>
        <a:lstStyle/>
        <a:p>
          <a:endParaRPr lang="es-CO"/>
        </a:p>
      </dgm:t>
    </dgm:pt>
    <dgm:pt modelId="{8481682B-3156-4369-8580-9747E398FAE2}" type="pres">
      <dgm:prSet presAssocID="{AD77907A-4CCA-4EE7-BCC6-077D44BC511C}" presName="linearFlow" presStyleCnt="0">
        <dgm:presLayoutVars>
          <dgm:dir/>
          <dgm:animLvl val="lvl"/>
          <dgm:resizeHandles val="exact"/>
        </dgm:presLayoutVars>
      </dgm:prSet>
      <dgm:spPr/>
    </dgm:pt>
    <dgm:pt modelId="{A2F6CBD6-3046-41A4-9247-E13B6A85D824}" type="pres">
      <dgm:prSet presAssocID="{E538C385-B971-466C-81A0-D8379C3AF135}" presName="composite" presStyleCnt="0"/>
      <dgm:spPr/>
    </dgm:pt>
    <dgm:pt modelId="{C4966CFE-300E-40F6-A6FA-E9329A066280}" type="pres">
      <dgm:prSet presAssocID="{E538C385-B971-466C-81A0-D8379C3AF135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0FA8C5A1-F506-4A7A-ACE6-1EB729F3BCB8}" type="pres">
      <dgm:prSet presAssocID="{E538C385-B971-466C-81A0-D8379C3AF135}" presName="descendantText" presStyleLbl="alignAcc1" presStyleIdx="0" presStyleCnt="2">
        <dgm:presLayoutVars>
          <dgm:bulletEnabled val="1"/>
        </dgm:presLayoutVars>
      </dgm:prSet>
      <dgm:spPr/>
    </dgm:pt>
    <dgm:pt modelId="{7B6FD1DB-170C-40E7-8D4C-5672FE28D13D}" type="pres">
      <dgm:prSet presAssocID="{9F13ADCE-5089-4789-8B22-161B0E453322}" presName="sp" presStyleCnt="0"/>
      <dgm:spPr/>
    </dgm:pt>
    <dgm:pt modelId="{DBFC86AB-E4AE-4DF0-8A13-C015A9265829}" type="pres">
      <dgm:prSet presAssocID="{05EFB40F-8CE7-43A1-B8C4-91BBF71DD0CC}" presName="composite" presStyleCnt="0"/>
      <dgm:spPr/>
    </dgm:pt>
    <dgm:pt modelId="{19A69405-00A0-42E6-8080-C30E3E17D020}" type="pres">
      <dgm:prSet presAssocID="{05EFB40F-8CE7-43A1-B8C4-91BBF71DD0CC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2428F6CD-B269-448C-9C61-57EFAE72E5F0}" type="pres">
      <dgm:prSet presAssocID="{05EFB40F-8CE7-43A1-B8C4-91BBF71DD0CC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9774E906-EA7C-432F-B175-602F691B9C3A}" srcId="{AD77907A-4CCA-4EE7-BCC6-077D44BC511C}" destId="{E538C385-B971-466C-81A0-D8379C3AF135}" srcOrd="0" destOrd="0" parTransId="{5728ADB6-FD44-40DB-BCA0-DF6F2C58DC02}" sibTransId="{9F13ADCE-5089-4789-8B22-161B0E453322}"/>
    <dgm:cxn modelId="{72FB902B-FFB0-44AA-9BE8-2B00DA59A2F3}" type="presOf" srcId="{AD77907A-4CCA-4EE7-BCC6-077D44BC511C}" destId="{8481682B-3156-4369-8580-9747E398FAE2}" srcOrd="0" destOrd="0" presId="urn:microsoft.com/office/officeart/2005/8/layout/chevron2"/>
    <dgm:cxn modelId="{46C9182D-159A-4417-A382-47DAA408A992}" srcId="{05EFB40F-8CE7-43A1-B8C4-91BBF71DD0CC}" destId="{C3E649CA-F542-44B3-8EDC-AC8231019A2A}" srcOrd="0" destOrd="0" parTransId="{02ACF237-B642-48AC-B503-3375019092FE}" sibTransId="{F84936AA-BF4B-46E7-A150-B42A5165EF17}"/>
    <dgm:cxn modelId="{CB7E0A33-3236-4B82-9620-D1495D5569FB}" srcId="{E538C385-B971-466C-81A0-D8379C3AF135}" destId="{ED036EFF-ED16-4B1F-85E5-83628F738010}" srcOrd="0" destOrd="0" parTransId="{0F673236-CA55-4152-B51E-6A2198C21EA9}" sibTransId="{760A843D-FA35-4505-BC5D-19080902D900}"/>
    <dgm:cxn modelId="{28F0048C-EAC1-4E94-A215-F89E3B539116}" srcId="{AD77907A-4CCA-4EE7-BCC6-077D44BC511C}" destId="{05EFB40F-8CE7-43A1-B8C4-91BBF71DD0CC}" srcOrd="1" destOrd="0" parTransId="{4D464B96-F921-4943-A928-D607DD4BD446}" sibTransId="{723C95BD-D63F-4296-B4AC-C139A25EFEAB}"/>
    <dgm:cxn modelId="{C05591AE-9E5E-40D3-B43C-897D9ECF55AE}" type="presOf" srcId="{C3E649CA-F542-44B3-8EDC-AC8231019A2A}" destId="{2428F6CD-B269-448C-9C61-57EFAE72E5F0}" srcOrd="0" destOrd="0" presId="urn:microsoft.com/office/officeart/2005/8/layout/chevron2"/>
    <dgm:cxn modelId="{CBD7DDBB-1FA3-4FBD-BC0B-256B8EF859A9}" type="presOf" srcId="{05EFB40F-8CE7-43A1-B8C4-91BBF71DD0CC}" destId="{19A69405-00A0-42E6-8080-C30E3E17D020}" srcOrd="0" destOrd="0" presId="urn:microsoft.com/office/officeart/2005/8/layout/chevron2"/>
    <dgm:cxn modelId="{AAE3FDC5-531C-4D9E-A7CD-011FF79D6B65}" type="presOf" srcId="{ED036EFF-ED16-4B1F-85E5-83628F738010}" destId="{0FA8C5A1-F506-4A7A-ACE6-1EB729F3BCB8}" srcOrd="0" destOrd="0" presId="urn:microsoft.com/office/officeart/2005/8/layout/chevron2"/>
    <dgm:cxn modelId="{E7A57BFF-AEA2-414A-828D-2E6F81E14847}" type="presOf" srcId="{E538C385-B971-466C-81A0-D8379C3AF135}" destId="{C4966CFE-300E-40F6-A6FA-E9329A066280}" srcOrd="0" destOrd="0" presId="urn:microsoft.com/office/officeart/2005/8/layout/chevron2"/>
    <dgm:cxn modelId="{9C7A3319-59F4-4A80-AEC8-F988AF8C5A50}" type="presParOf" srcId="{8481682B-3156-4369-8580-9747E398FAE2}" destId="{A2F6CBD6-3046-41A4-9247-E13B6A85D824}" srcOrd="0" destOrd="0" presId="urn:microsoft.com/office/officeart/2005/8/layout/chevron2"/>
    <dgm:cxn modelId="{01AAAC11-1C89-4A47-9574-2F628E4A99E2}" type="presParOf" srcId="{A2F6CBD6-3046-41A4-9247-E13B6A85D824}" destId="{C4966CFE-300E-40F6-A6FA-E9329A066280}" srcOrd="0" destOrd="0" presId="urn:microsoft.com/office/officeart/2005/8/layout/chevron2"/>
    <dgm:cxn modelId="{A2469D6A-3469-4619-9895-5367249D06BD}" type="presParOf" srcId="{A2F6CBD6-3046-41A4-9247-E13B6A85D824}" destId="{0FA8C5A1-F506-4A7A-ACE6-1EB729F3BCB8}" srcOrd="1" destOrd="0" presId="urn:microsoft.com/office/officeart/2005/8/layout/chevron2"/>
    <dgm:cxn modelId="{E1453DB6-01CE-40A0-906C-AE00E7C25419}" type="presParOf" srcId="{8481682B-3156-4369-8580-9747E398FAE2}" destId="{7B6FD1DB-170C-40E7-8D4C-5672FE28D13D}" srcOrd="1" destOrd="0" presId="urn:microsoft.com/office/officeart/2005/8/layout/chevron2"/>
    <dgm:cxn modelId="{44079232-D338-4D3D-8471-0AB862E42876}" type="presParOf" srcId="{8481682B-3156-4369-8580-9747E398FAE2}" destId="{DBFC86AB-E4AE-4DF0-8A13-C015A9265829}" srcOrd="2" destOrd="0" presId="urn:microsoft.com/office/officeart/2005/8/layout/chevron2"/>
    <dgm:cxn modelId="{46C00670-E2AE-4634-8B8F-22A51CA582A7}" type="presParOf" srcId="{DBFC86AB-E4AE-4DF0-8A13-C015A9265829}" destId="{19A69405-00A0-42E6-8080-C30E3E17D020}" srcOrd="0" destOrd="0" presId="urn:microsoft.com/office/officeart/2005/8/layout/chevron2"/>
    <dgm:cxn modelId="{769030EC-8841-4FFC-BAD8-C008EFD14CBA}" type="presParOf" srcId="{DBFC86AB-E4AE-4DF0-8A13-C015A9265829}" destId="{2428F6CD-B269-448C-9C61-57EFAE72E5F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96676-08BC-4DBE-8EF2-FC4455B9DA8C}">
      <dsp:nvSpPr>
        <dsp:cNvPr id="0" name=""/>
        <dsp:cNvSpPr/>
      </dsp:nvSpPr>
      <dsp:spPr>
        <a:xfrm>
          <a:off x="-5496480" y="-841557"/>
          <a:ext cx="6544498" cy="6544498"/>
        </a:xfrm>
        <a:prstGeom prst="blockArc">
          <a:avLst>
            <a:gd name="adj1" fmla="val 18900000"/>
            <a:gd name="adj2" fmla="val 2700000"/>
            <a:gd name="adj3" fmla="val 33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4FD92B-D40A-496F-B2D8-DBA28FB55DEA}">
      <dsp:nvSpPr>
        <dsp:cNvPr id="0" name=""/>
        <dsp:cNvSpPr/>
      </dsp:nvSpPr>
      <dsp:spPr>
        <a:xfrm>
          <a:off x="548642" y="373743"/>
          <a:ext cx="4249917" cy="74787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solidFill>
            <a:schemeClr val="bg1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93626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En conjunto estos 2 distritos generan el 55% de los reportes</a:t>
          </a:r>
          <a:endParaRPr lang="es-CO" sz="1200" kern="1200"/>
        </a:p>
      </dsp:txBody>
      <dsp:txXfrm>
        <a:off x="548642" y="373743"/>
        <a:ext cx="4249917" cy="747875"/>
      </dsp:txXfrm>
    </dsp:sp>
    <dsp:sp modelId="{F1A7C28F-55CD-463E-BCEB-7227D4AF04C3}">
      <dsp:nvSpPr>
        <dsp:cNvPr id="0" name=""/>
        <dsp:cNvSpPr/>
      </dsp:nvSpPr>
      <dsp:spPr>
        <a:xfrm>
          <a:off x="334124" y="540659"/>
          <a:ext cx="429037" cy="41404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1B4A1CB-AC44-4F63-9B52-6E5D3B180A67}">
      <dsp:nvSpPr>
        <dsp:cNvPr id="0" name=""/>
        <dsp:cNvSpPr/>
      </dsp:nvSpPr>
      <dsp:spPr>
        <a:xfrm>
          <a:off x="977416" y="1495750"/>
          <a:ext cx="3821143" cy="74787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93626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La calle (o avenida) que con más reportes es GRAND CONCOURSE.</a:t>
          </a:r>
          <a:endParaRPr lang="es-CO" sz="1200" kern="1200"/>
        </a:p>
      </dsp:txBody>
      <dsp:txXfrm>
        <a:off x="977416" y="1495750"/>
        <a:ext cx="3821143" cy="747875"/>
      </dsp:txXfrm>
    </dsp:sp>
    <dsp:sp modelId="{B1BCE030-98EC-4092-A2A5-EA5D57E38EC1}">
      <dsp:nvSpPr>
        <dsp:cNvPr id="0" name=""/>
        <dsp:cNvSpPr/>
      </dsp:nvSpPr>
      <dsp:spPr>
        <a:xfrm>
          <a:off x="759266" y="1643081"/>
          <a:ext cx="436301" cy="45321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2FFC753-8D10-449B-946D-BD95FAA91B1B}">
      <dsp:nvSpPr>
        <dsp:cNvPr id="0" name=""/>
        <dsp:cNvSpPr/>
      </dsp:nvSpPr>
      <dsp:spPr>
        <a:xfrm>
          <a:off x="977416" y="2617757"/>
          <a:ext cx="3821143" cy="74787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93626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La distribución de incidentes por calles no esta concentrada. Se sugiere involucrar en los planes a varias calles que están en top del ranking.</a:t>
          </a:r>
        </a:p>
      </dsp:txBody>
      <dsp:txXfrm>
        <a:off x="977416" y="2617757"/>
        <a:ext cx="3821143" cy="747875"/>
      </dsp:txXfrm>
    </dsp:sp>
    <dsp:sp modelId="{6F74DF25-B816-49D0-9D47-3303A908B662}">
      <dsp:nvSpPr>
        <dsp:cNvPr id="0" name=""/>
        <dsp:cNvSpPr/>
      </dsp:nvSpPr>
      <dsp:spPr>
        <a:xfrm>
          <a:off x="751535" y="2768230"/>
          <a:ext cx="451763" cy="44693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7A13F15-DF80-4A38-A0F5-E42847AD8C58}">
      <dsp:nvSpPr>
        <dsp:cNvPr id="0" name=""/>
        <dsp:cNvSpPr/>
      </dsp:nvSpPr>
      <dsp:spPr>
        <a:xfrm>
          <a:off x="548642" y="3739764"/>
          <a:ext cx="4249917" cy="74787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93626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En el código postal 11226 tiene la mayor participación con 3,2% de los casos</a:t>
          </a:r>
          <a:endParaRPr lang="es-CO" sz="1200" kern="1200" dirty="0"/>
        </a:p>
      </dsp:txBody>
      <dsp:txXfrm>
        <a:off x="548642" y="3739764"/>
        <a:ext cx="4249917" cy="747875"/>
      </dsp:txXfrm>
    </dsp:sp>
    <dsp:sp modelId="{6ECDECBE-416B-4A3F-82EC-095598A4D20E}">
      <dsp:nvSpPr>
        <dsp:cNvPr id="0" name=""/>
        <dsp:cNvSpPr/>
      </dsp:nvSpPr>
      <dsp:spPr>
        <a:xfrm>
          <a:off x="353891" y="3901969"/>
          <a:ext cx="389502" cy="42346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F5BED2-E843-4A6F-8E60-24735BD0E113}">
      <dsp:nvSpPr>
        <dsp:cNvPr id="0" name=""/>
        <dsp:cNvSpPr/>
      </dsp:nvSpPr>
      <dsp:spPr>
        <a:xfrm rot="5400000">
          <a:off x="-115435" y="116381"/>
          <a:ext cx="769570" cy="5386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500" kern="1200" dirty="0"/>
        </a:p>
      </dsp:txBody>
      <dsp:txXfrm rot="-5400000">
        <a:off x="1" y="270296"/>
        <a:ext cx="538699" cy="230871"/>
      </dsp:txXfrm>
    </dsp:sp>
    <dsp:sp modelId="{91FDD8F2-D1CE-4DDC-B227-685BA0BC4056}">
      <dsp:nvSpPr>
        <dsp:cNvPr id="0" name=""/>
        <dsp:cNvSpPr/>
      </dsp:nvSpPr>
      <dsp:spPr>
        <a:xfrm rot="5400000">
          <a:off x="3730830" y="-3191184"/>
          <a:ext cx="500221" cy="68844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Sin ser una relación fuerte, es intuitivo considerar que a mayor número de hogares, personas y conexiones, se generan más incidentes.</a:t>
          </a:r>
          <a:endParaRPr lang="es-CO" sz="1600" kern="1200" dirty="0"/>
        </a:p>
      </dsp:txBody>
      <dsp:txXfrm rot="-5400000">
        <a:off x="538700" y="25365"/>
        <a:ext cx="6860063" cy="451383"/>
      </dsp:txXfrm>
    </dsp:sp>
    <dsp:sp modelId="{5C0C57D6-8EE5-4024-BA1A-808F2F96401A}">
      <dsp:nvSpPr>
        <dsp:cNvPr id="0" name=""/>
        <dsp:cNvSpPr/>
      </dsp:nvSpPr>
      <dsp:spPr>
        <a:xfrm rot="5400000">
          <a:off x="-115435" y="665455"/>
          <a:ext cx="769570" cy="5386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500" kern="1200" dirty="0"/>
        </a:p>
      </dsp:txBody>
      <dsp:txXfrm rot="-5400000">
        <a:off x="1" y="819370"/>
        <a:ext cx="538699" cy="230871"/>
      </dsp:txXfrm>
    </dsp:sp>
    <dsp:sp modelId="{DD45F344-08D4-420D-832B-C9772C91D140}">
      <dsp:nvSpPr>
        <dsp:cNvPr id="0" name=""/>
        <dsp:cNvSpPr/>
      </dsp:nvSpPr>
      <dsp:spPr>
        <a:xfrm rot="5400000">
          <a:off x="3730830" y="-2642111"/>
          <a:ext cx="500221" cy="68844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600" kern="1200" dirty="0"/>
            <a:t>Las pruebas de significancia estadística confirman válida esta hipótesis.</a:t>
          </a:r>
        </a:p>
      </dsp:txBody>
      <dsp:txXfrm rot="-5400000">
        <a:off x="538700" y="574438"/>
        <a:ext cx="6860063" cy="451383"/>
      </dsp:txXfrm>
    </dsp:sp>
    <dsp:sp modelId="{EC58E48D-5C9A-4F00-B02A-F5D35E4234A2}">
      <dsp:nvSpPr>
        <dsp:cNvPr id="0" name=""/>
        <dsp:cNvSpPr/>
      </dsp:nvSpPr>
      <dsp:spPr>
        <a:xfrm rot="5400000">
          <a:off x="-115435" y="1214528"/>
          <a:ext cx="769570" cy="5386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500" kern="1200" dirty="0"/>
        </a:p>
      </dsp:txBody>
      <dsp:txXfrm rot="-5400000">
        <a:off x="1" y="1368443"/>
        <a:ext cx="538699" cy="230871"/>
      </dsp:txXfrm>
    </dsp:sp>
    <dsp:sp modelId="{304DFDE3-0108-4901-B64E-BFFD91584026}">
      <dsp:nvSpPr>
        <dsp:cNvPr id="0" name=""/>
        <dsp:cNvSpPr/>
      </dsp:nvSpPr>
      <dsp:spPr>
        <a:xfrm rot="5400000">
          <a:off x="3730830" y="-2093037"/>
          <a:ext cx="500221" cy="68844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La antigüedad de las edificaciones o espacios para actividades laborales (oficinas o garajes) no tiene una relación con estos casos</a:t>
          </a:r>
          <a:endParaRPr lang="es-CO" sz="1600" kern="1200" dirty="0"/>
        </a:p>
      </dsp:txBody>
      <dsp:txXfrm rot="-5400000">
        <a:off x="538700" y="1123512"/>
        <a:ext cx="6860063" cy="4513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66CFE-300E-40F6-A6FA-E9329A066280}">
      <dsp:nvSpPr>
        <dsp:cNvPr id="0" name=""/>
        <dsp:cNvSpPr/>
      </dsp:nvSpPr>
      <dsp:spPr>
        <a:xfrm rot="5400000">
          <a:off x="-195779" y="196191"/>
          <a:ext cx="1305194" cy="91363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2600" kern="1200" dirty="0"/>
        </a:p>
      </dsp:txBody>
      <dsp:txXfrm rot="-5400000">
        <a:off x="0" y="457230"/>
        <a:ext cx="913636" cy="391558"/>
      </dsp:txXfrm>
    </dsp:sp>
    <dsp:sp modelId="{0FA8C5A1-F506-4A7A-ACE6-1EB729F3BCB8}">
      <dsp:nvSpPr>
        <dsp:cNvPr id="0" name=""/>
        <dsp:cNvSpPr/>
      </dsp:nvSpPr>
      <dsp:spPr>
        <a:xfrm rot="5400000">
          <a:off x="3948111" y="-3034063"/>
          <a:ext cx="848376" cy="69173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Se recomienda combinar el uso de los 2 modelos para evaluar una edificación en particular.</a:t>
          </a:r>
          <a:endParaRPr lang="es-CO" sz="2200" kern="1200" dirty="0"/>
        </a:p>
      </dsp:txBody>
      <dsp:txXfrm rot="-5400000">
        <a:off x="913636" y="41826"/>
        <a:ext cx="6875913" cy="765548"/>
      </dsp:txXfrm>
    </dsp:sp>
    <dsp:sp modelId="{19A69405-00A0-42E6-8080-C30E3E17D020}">
      <dsp:nvSpPr>
        <dsp:cNvPr id="0" name=""/>
        <dsp:cNvSpPr/>
      </dsp:nvSpPr>
      <dsp:spPr>
        <a:xfrm rot="5400000">
          <a:off x="-195779" y="1198496"/>
          <a:ext cx="1305194" cy="91363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2600" kern="1200" dirty="0"/>
        </a:p>
      </dsp:txBody>
      <dsp:txXfrm rot="-5400000">
        <a:off x="0" y="1459535"/>
        <a:ext cx="913636" cy="391558"/>
      </dsp:txXfrm>
    </dsp:sp>
    <dsp:sp modelId="{2428F6CD-B269-448C-9C61-57EFAE72E5F0}">
      <dsp:nvSpPr>
        <dsp:cNvPr id="0" name=""/>
        <dsp:cNvSpPr/>
      </dsp:nvSpPr>
      <dsp:spPr>
        <a:xfrm rot="5400000">
          <a:off x="3948111" y="-2031758"/>
          <a:ext cx="848376" cy="69173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Es posible analizar con ellos todas las edificaciones para ejecutar planes de prevención</a:t>
          </a:r>
          <a:r>
            <a:rPr lang="es-CO" sz="2200" kern="1200" dirty="0"/>
            <a:t>.</a:t>
          </a:r>
        </a:p>
      </dsp:txBody>
      <dsp:txXfrm rot="-5400000">
        <a:off x="913636" y="1044131"/>
        <a:ext cx="6875913" cy="7655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3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6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4911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893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2884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09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63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0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8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9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33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45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89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0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3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6/14/2021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04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8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0" Type="http://schemas.openxmlformats.org/officeDocument/2006/relationships/hyperlink" Target="MapaClusterQuejasEnNY.html" TargetMode="Externa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seño abstracto del interior de una sala de exposición moderna">
            <a:extLst>
              <a:ext uri="{FF2B5EF4-FFF2-40B4-BE49-F238E27FC236}">
                <a16:creationId xmlns:a16="http://schemas.microsoft.com/office/drawing/2014/main" id="{18ED0ABF-E36B-4556-9468-F492743CDA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2285" b="21107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B1E8B16-F0E6-422E-A6A6-0422A7733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30CBBCD0-ED2A-4FC8-AB71-E3C2738F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7B311-D760-4C87-BE5E-921FFB4E8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913202-1810-4FA2-987B-A7B98049C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95EFBC61-02DC-4AEA-AA2D-A9EABA467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5637DFC4-70BC-4CB4-85D2-651A7C6A5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8F1E9F4-66ED-4E73-8C2E-51B11EA77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B6A06D-3CE1-4046-B59F-CF4F87477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8276" y="633096"/>
            <a:ext cx="4482553" cy="23691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800" dirty="0"/>
              <a:t>PRUEBA CIENTÍFICO DE DATOS </a:t>
            </a:r>
            <a:br>
              <a:rPr lang="es-ES" sz="3800" dirty="0"/>
            </a:br>
            <a:r>
              <a:rPr lang="es-ES" sz="3800" dirty="0"/>
              <a:t>PARTE 1</a:t>
            </a:r>
            <a:endParaRPr lang="es-CO" sz="3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A0FBD6-EFB1-466D-8DC8-D405C3385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0715" y="4815942"/>
            <a:ext cx="4485725" cy="1096899"/>
          </a:xfrm>
        </p:spPr>
        <p:txBody>
          <a:bodyPr>
            <a:normAutofit/>
          </a:bodyPr>
          <a:lstStyle/>
          <a:p>
            <a:r>
              <a:rPr lang="es-ES" dirty="0"/>
              <a:t>Científico: CRISTHIAN IZQUIERDO</a:t>
            </a:r>
            <a:endParaRPr lang="es-CO" dirty="0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0795E7D3-D974-4307-92D4-E3ECEFDF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90443617-0A78-4C2C-9996-D143BCDB9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ACFC544A-BD13-4C3C-8C9E-C35DEE8A4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729A9DD4-BE93-4516-8B95-26B91B44B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5707C50A-35EF-44BE-9A2E-0508A5C51470}"/>
              </a:ext>
            </a:extLst>
          </p:cNvPr>
          <p:cNvSpPr txBox="1">
            <a:spLocks/>
          </p:cNvSpPr>
          <p:nvPr/>
        </p:nvSpPr>
        <p:spPr>
          <a:xfrm>
            <a:off x="4731028" y="3166355"/>
            <a:ext cx="4485725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Quejas recibidas por </a:t>
            </a:r>
            <a:r>
              <a:rPr lang="es-VE" dirty="0"/>
              <a:t>Departamento de Preservación y Desarrollo de la Vivienda de la Ciudad de Nueva York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9523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96F66-069E-4E01-98B7-EBC02BECC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74002" cy="1320800"/>
          </a:xfrm>
        </p:spPr>
        <p:txBody>
          <a:bodyPr/>
          <a:lstStyle/>
          <a:p>
            <a:r>
              <a:rPr lang="es-CO" dirty="0">
                <a:solidFill>
                  <a:schemeClr val="accent2"/>
                </a:solidFill>
              </a:rPr>
              <a:t>HEAT/HOT WATER </a:t>
            </a:r>
            <a:r>
              <a:rPr lang="es-ES" dirty="0">
                <a:solidFill>
                  <a:schemeClr val="accent2"/>
                </a:solidFill>
              </a:rPr>
              <a:t>es tipo de Queja más recurrente desde 2010</a:t>
            </a:r>
            <a:endParaRPr lang="es-CO" dirty="0">
              <a:solidFill>
                <a:schemeClr val="accent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B4AF9C-52CA-464C-BEC7-4DEC3BD2E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49" y="3963716"/>
            <a:ext cx="5849614" cy="299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A6A382C-E21F-49BA-9977-2176823DD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49" y="1320800"/>
            <a:ext cx="5168071" cy="247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77CCC28-3B78-4995-9E8D-58543F40D5E2}"/>
              </a:ext>
            </a:extLst>
          </p:cNvPr>
          <p:cNvSpPr txBox="1"/>
          <p:nvPr/>
        </p:nvSpPr>
        <p:spPr>
          <a:xfrm>
            <a:off x="5900679" y="1874196"/>
            <a:ext cx="3618927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El 68% de los reportes se concentran en el top 5 de causas más frecuentes</a:t>
            </a:r>
            <a:endParaRPr lang="es-CO" sz="1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7A6C902-70D3-4308-82D2-F7459E48AA12}"/>
              </a:ext>
            </a:extLst>
          </p:cNvPr>
          <p:cNvSpPr txBox="1"/>
          <p:nvPr/>
        </p:nvSpPr>
        <p:spPr>
          <a:xfrm>
            <a:off x="5900678" y="3983531"/>
            <a:ext cx="3618927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En épocas de invierno de disparan las quejas por calefacción de agua, mientras que en verano son muy pocos los reportes de este tipo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393873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96F66-069E-4E01-98B7-EBC02BECC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372"/>
            <a:ext cx="9712171" cy="954107"/>
          </a:xfrm>
        </p:spPr>
        <p:txBody>
          <a:bodyPr>
            <a:noAutofit/>
          </a:bodyPr>
          <a:lstStyle/>
          <a:p>
            <a:r>
              <a:rPr lang="es-ES" sz="2000" dirty="0">
                <a:solidFill>
                  <a:schemeClr val="accent2"/>
                </a:solidFill>
              </a:rPr>
              <a:t>El departamento debe centrarse en los distritos del BRONX y BROOKYN que concentran más de la mitad de los casos del tipo de queja identificada. </a:t>
            </a:r>
            <a:endParaRPr lang="es-CO" sz="2000" dirty="0">
              <a:solidFill>
                <a:schemeClr val="accent2"/>
              </a:solidFill>
            </a:endParaRPr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712C4CBD-3CF7-49CE-A937-C0BDAA4687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6124860"/>
              </p:ext>
            </p:extLst>
          </p:nvPr>
        </p:nvGraphicFramePr>
        <p:xfrm>
          <a:off x="4104743" y="935735"/>
          <a:ext cx="4866341" cy="4861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73663567-FF9C-4EC2-9521-14EA7A7710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72" y="773483"/>
            <a:ext cx="3462011" cy="154106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B0F3A89-1881-43C6-BC41-FE289B45DA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72" y="2728804"/>
            <a:ext cx="3881191" cy="15410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B58CD94-FF10-45FA-90B8-E280ED1820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725790"/>
            <a:ext cx="4029075" cy="1733550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AEF26F24-1A75-459E-B3D5-635539BF73EB}"/>
              </a:ext>
            </a:extLst>
          </p:cNvPr>
          <p:cNvGrpSpPr/>
          <p:nvPr/>
        </p:nvGrpSpPr>
        <p:grpSpPr>
          <a:xfrm>
            <a:off x="9133764" y="4262519"/>
            <a:ext cx="3312017" cy="2342147"/>
            <a:chOff x="5618919" y="4264125"/>
            <a:chExt cx="3312017" cy="2342147"/>
          </a:xfrm>
        </p:grpSpPr>
        <p:pic>
          <p:nvPicPr>
            <p:cNvPr id="11" name="Imagen 10">
              <a:hlinkClick r:id="rId10" action="ppaction://hlinkfile"/>
              <a:extLst>
                <a:ext uri="{FF2B5EF4-FFF2-40B4-BE49-F238E27FC236}">
                  <a16:creationId xmlns:a16="http://schemas.microsoft.com/office/drawing/2014/main" id="{3763B4CF-58A6-4F65-BD64-6245D87264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9778" t="2332" r="8312" b="14241"/>
            <a:stretch/>
          </p:blipFill>
          <p:spPr>
            <a:xfrm>
              <a:off x="6285515" y="4746400"/>
              <a:ext cx="1978824" cy="1859872"/>
            </a:xfrm>
            <a:prstGeom prst="rect">
              <a:avLst/>
            </a:prstGeom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4ABFB9C5-1D04-4830-A238-E168F196BB7E}"/>
                </a:ext>
              </a:extLst>
            </p:cNvPr>
            <p:cNvSpPr txBox="1"/>
            <p:nvPr/>
          </p:nvSpPr>
          <p:spPr>
            <a:xfrm>
              <a:off x="5618919" y="4264125"/>
              <a:ext cx="33120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i="1" dirty="0"/>
                <a:t>“Control + </a:t>
              </a:r>
              <a:r>
                <a:rPr lang="es-ES" sz="1200" i="1" dirty="0" err="1"/>
                <a:t>Click</a:t>
              </a:r>
              <a:r>
                <a:rPr lang="es-ES" sz="1200" i="1" dirty="0"/>
                <a:t>” en el mapa para explorar la distribución geográfica de las incidencias.</a:t>
              </a:r>
              <a:endParaRPr lang="es-CO" sz="1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123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96F66-069E-4E01-98B7-EBC02BECC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372"/>
            <a:ext cx="9712171" cy="954107"/>
          </a:xfrm>
        </p:spPr>
        <p:txBody>
          <a:bodyPr>
            <a:noAutofit/>
          </a:bodyPr>
          <a:lstStyle/>
          <a:p>
            <a:r>
              <a:rPr lang="es-ES" sz="2000" dirty="0">
                <a:solidFill>
                  <a:schemeClr val="accent2"/>
                </a:solidFill>
              </a:rPr>
              <a:t>El número de unidades residenciales tiene mayor relación con el reporte de quejas sobre calefacción que las demás características de las edificaciones.</a:t>
            </a:r>
            <a:endParaRPr lang="es-CO" sz="2000" dirty="0">
              <a:solidFill>
                <a:schemeClr val="accent2"/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335DB5F-EA76-43BB-9ECF-95DFBABAF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084" y="3329126"/>
            <a:ext cx="5373595" cy="2985331"/>
          </a:xfrm>
          <a:prstGeom prst="rect">
            <a:avLst/>
          </a:prstGeom>
        </p:spPr>
      </p:pic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170E2B8B-0952-4894-8F0C-7DEA9838A2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4784849"/>
              </p:ext>
            </p:extLst>
          </p:nvPr>
        </p:nvGraphicFramePr>
        <p:xfrm>
          <a:off x="247125" y="1324127"/>
          <a:ext cx="7423182" cy="1869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812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96F66-069E-4E01-98B7-EBC02BECC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8372"/>
            <a:ext cx="9454718" cy="820805"/>
          </a:xfrm>
        </p:spPr>
        <p:txBody>
          <a:bodyPr>
            <a:noAutofit/>
          </a:bodyPr>
          <a:lstStyle/>
          <a:p>
            <a:r>
              <a:rPr lang="es-ES" sz="2000" dirty="0">
                <a:solidFill>
                  <a:schemeClr val="accent2"/>
                </a:solidFill>
              </a:rPr>
              <a:t>Se construyen y seleccionan 2 Modelos Predictivos capaces de acertar en el 85% de los casos si una edificación reportará quejas de Calefacción.</a:t>
            </a:r>
            <a:endParaRPr lang="es-CO" sz="2000" dirty="0">
              <a:solidFill>
                <a:schemeClr val="accent2"/>
              </a:solidFill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955DA02A-1C44-4C32-8014-7D1A17033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31" y="1734135"/>
            <a:ext cx="1562100" cy="150495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F71BF363-735C-4315-ACF6-256F2B852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927" y="1770399"/>
            <a:ext cx="1571625" cy="1504950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3543C625-724B-4CBB-89A0-07370FA08692}"/>
              </a:ext>
            </a:extLst>
          </p:cNvPr>
          <p:cNvSpPr txBox="1"/>
          <p:nvPr/>
        </p:nvSpPr>
        <p:spPr>
          <a:xfrm>
            <a:off x="823621" y="966059"/>
            <a:ext cx="3242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u="sng" dirty="0"/>
              <a:t>Importancia Variables dentro de los modelos</a:t>
            </a:r>
            <a:endParaRPr lang="es-CO" sz="1200" u="sng" dirty="0"/>
          </a:p>
        </p:txBody>
      </p:sp>
      <p:graphicFrame>
        <p:nvGraphicFramePr>
          <p:cNvPr id="27" name="Diagrama 26">
            <a:extLst>
              <a:ext uri="{FF2B5EF4-FFF2-40B4-BE49-F238E27FC236}">
                <a16:creationId xmlns:a16="http://schemas.microsoft.com/office/drawing/2014/main" id="{6477281F-CA82-4868-A0D8-EB4EEF664BE0}"/>
              </a:ext>
            </a:extLst>
          </p:cNvPr>
          <p:cNvGraphicFramePr/>
          <p:nvPr/>
        </p:nvGraphicFramePr>
        <p:xfrm>
          <a:off x="718232" y="3938512"/>
          <a:ext cx="7830964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0" name="CuadroTexto 29">
            <a:extLst>
              <a:ext uri="{FF2B5EF4-FFF2-40B4-BE49-F238E27FC236}">
                <a16:creationId xmlns:a16="http://schemas.microsoft.com/office/drawing/2014/main" id="{E4DBDD05-B537-4AAF-900F-C6DEBD161962}"/>
              </a:ext>
            </a:extLst>
          </p:cNvPr>
          <p:cNvSpPr txBox="1"/>
          <p:nvPr/>
        </p:nvSpPr>
        <p:spPr>
          <a:xfrm>
            <a:off x="269814" y="1368229"/>
            <a:ext cx="1928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Modelo 1. </a:t>
            </a:r>
            <a:r>
              <a:rPr lang="es-ES" sz="1200" dirty="0" err="1"/>
              <a:t>Random</a:t>
            </a:r>
            <a:r>
              <a:rPr lang="es-ES" sz="1200" dirty="0"/>
              <a:t> Forest</a:t>
            </a:r>
            <a:endParaRPr lang="es-CO" sz="12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5586B35-D891-4869-BF47-FE4308B3B945}"/>
              </a:ext>
            </a:extLst>
          </p:cNvPr>
          <p:cNvSpPr txBox="1"/>
          <p:nvPr/>
        </p:nvSpPr>
        <p:spPr>
          <a:xfrm>
            <a:off x="2642927" y="1358202"/>
            <a:ext cx="1468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Modelo 2. </a:t>
            </a:r>
            <a:r>
              <a:rPr lang="es-ES" sz="1200" dirty="0" err="1"/>
              <a:t>XGBoost</a:t>
            </a:r>
            <a:endParaRPr lang="es-CO" sz="12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CD50AB9-5BA4-4B54-B10E-559DEDD5A0FF}"/>
              </a:ext>
            </a:extLst>
          </p:cNvPr>
          <p:cNvSpPr txBox="1"/>
          <p:nvPr/>
        </p:nvSpPr>
        <p:spPr>
          <a:xfrm>
            <a:off x="4936269" y="1955859"/>
            <a:ext cx="4252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El modelo 2 otorga un impacto del 83% al número de unidades dentro de su capacidad predictora</a:t>
            </a:r>
          </a:p>
        </p:txBody>
      </p:sp>
    </p:spTree>
    <p:extLst>
      <p:ext uri="{BB962C8B-B14F-4D97-AF65-F5344CB8AC3E}">
        <p14:creationId xmlns:p14="http://schemas.microsoft.com/office/powerpoint/2010/main" val="394921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96F66-069E-4E01-98B7-EBC02BECC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8371"/>
            <a:ext cx="9454718" cy="515522"/>
          </a:xfrm>
        </p:spPr>
        <p:txBody>
          <a:bodyPr>
            <a:noAutofit/>
          </a:bodyPr>
          <a:lstStyle/>
          <a:p>
            <a:r>
              <a:rPr lang="es-ES" sz="2000" dirty="0">
                <a:solidFill>
                  <a:schemeClr val="accent2"/>
                </a:solidFill>
              </a:rPr>
              <a:t>Hallazgos Adicionales</a:t>
            </a:r>
            <a:endParaRPr lang="es-CO" sz="2000" dirty="0">
              <a:solidFill>
                <a:schemeClr val="accent2"/>
              </a:solidFill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AB2A6042-3148-434E-9D4F-D85A538CB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703" y="368129"/>
            <a:ext cx="2814959" cy="1488763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09238653-DA1E-4475-9BCD-FAE69F8B761A}"/>
              </a:ext>
            </a:extLst>
          </p:cNvPr>
          <p:cNvSpPr txBox="1"/>
          <p:nvPr/>
        </p:nvSpPr>
        <p:spPr>
          <a:xfrm>
            <a:off x="5546097" y="100890"/>
            <a:ext cx="3254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Número de casos históricos mensuales</a:t>
            </a:r>
            <a:endParaRPr lang="es-CO" sz="1200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7A5F9F4-C717-4D0D-A05D-C5C54CC42B0B}"/>
              </a:ext>
            </a:extLst>
          </p:cNvPr>
          <p:cNvSpPr txBox="1"/>
          <p:nvPr/>
        </p:nvSpPr>
        <p:spPr>
          <a:xfrm>
            <a:off x="251299" y="391119"/>
            <a:ext cx="52624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ES" sz="1100" dirty="0"/>
              <a:t>El número de casos que llegan al departamento NO ha aumentado en los últimos años (como indica el enunciado)</a:t>
            </a:r>
            <a:endParaRPr lang="es-CO" sz="1100" dirty="0"/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E9FEEF2C-EE8B-4007-9201-8FFECCB4A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74" y="855875"/>
            <a:ext cx="2826968" cy="1903445"/>
          </a:xfrm>
          <a:prstGeom prst="rect">
            <a:avLst/>
          </a:prstGeom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65451414-4516-46D4-86FD-8E149069CBA9}"/>
              </a:ext>
            </a:extLst>
          </p:cNvPr>
          <p:cNvSpPr txBox="1"/>
          <p:nvPr/>
        </p:nvSpPr>
        <p:spPr>
          <a:xfrm>
            <a:off x="3636041" y="1914497"/>
            <a:ext cx="52624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A pesar de no tener información de la hora de reporte en la mayoría de los casos, se observa una tendencia a ser mayor sobre el medio día</a:t>
            </a:r>
            <a:endParaRPr lang="es-CO" sz="1100" dirty="0"/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C765C5D8-0D2A-4F0A-88FC-C3C27043B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517" y="2673877"/>
            <a:ext cx="2575333" cy="1554889"/>
          </a:xfrm>
          <a:prstGeom prst="rect">
            <a:avLst/>
          </a:prstGeom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84E11DBD-8517-4197-96E8-A5AA6B845920}"/>
              </a:ext>
            </a:extLst>
          </p:cNvPr>
          <p:cNvSpPr txBox="1"/>
          <p:nvPr/>
        </p:nvSpPr>
        <p:spPr>
          <a:xfrm>
            <a:off x="5784334" y="2429615"/>
            <a:ext cx="2496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Velocidad de Resolución de los caso</a:t>
            </a:r>
            <a:endParaRPr lang="es-CO" sz="11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3415773D-A4D3-4324-A37F-1809EC684BF3}"/>
              </a:ext>
            </a:extLst>
          </p:cNvPr>
          <p:cNvSpPr txBox="1"/>
          <p:nvPr/>
        </p:nvSpPr>
        <p:spPr>
          <a:xfrm>
            <a:off x="251299" y="2900457"/>
            <a:ext cx="5334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ES" sz="1100" dirty="0"/>
              <a:t>La productividad del departamento atendiendo casos ha permanecido constante en el tiempo (12,5 días por caso)</a:t>
            </a:r>
            <a:endParaRPr lang="es-CO" sz="1100" dirty="0"/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B29DD9A0-CBBC-464D-97C6-839767F689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749" y="3331344"/>
            <a:ext cx="2920393" cy="2491707"/>
          </a:xfrm>
          <a:prstGeom prst="rect">
            <a:avLst/>
          </a:prstGeom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C8C16CB3-0A3B-47FA-AFBC-0BED44913010}"/>
              </a:ext>
            </a:extLst>
          </p:cNvPr>
          <p:cNvSpPr txBox="1"/>
          <p:nvPr/>
        </p:nvSpPr>
        <p:spPr>
          <a:xfrm>
            <a:off x="3556142" y="4424203"/>
            <a:ext cx="6422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El departamento resuelve más rápidamente los casos relacionados con la calefacción (el tipo de queja más frecuente). Tarda de 2 a 3 días.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Se puede inferir que la compañía ya está concentrada en estos casos o son más rápidos de resolver.</a:t>
            </a:r>
            <a:endParaRPr lang="es-CO" sz="1100" dirty="0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1FF162A1-DECB-4C51-9CF3-9273484D1C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1100" y="5410163"/>
            <a:ext cx="3038475" cy="1323975"/>
          </a:xfrm>
          <a:prstGeom prst="rect">
            <a:avLst/>
          </a:prstGeom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FBD83F5B-FCE0-4EB5-92AC-16EF25BC362A}"/>
              </a:ext>
            </a:extLst>
          </p:cNvPr>
          <p:cNvSpPr txBox="1"/>
          <p:nvPr/>
        </p:nvSpPr>
        <p:spPr>
          <a:xfrm>
            <a:off x="251298" y="6083024"/>
            <a:ext cx="47998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ES" sz="1100" dirty="0"/>
              <a:t>En el 29% de la resoluciones se emite una infracción. Dato que puede ser importante para evaluar la severidad de los casos y/o la evaluación del Departamento en cada caso 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9854726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331</TotalTime>
  <Words>519</Words>
  <Application>Microsoft Office PowerPoint</Application>
  <PresentationFormat>Panorámica</PresentationFormat>
  <Paragraphs>32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PRUEBA CIENTÍFICO DE DATOS  PARTE 1</vt:lpstr>
      <vt:lpstr>HEAT/HOT WATER es tipo de Queja más recurrente desde 2010</vt:lpstr>
      <vt:lpstr>El departamento debe centrarse en los distritos del BRONX y BROOKYN que concentran más de la mitad de los casos del tipo de queja identificada. </vt:lpstr>
      <vt:lpstr>El número de unidades residenciales tiene mayor relación con el reporte de quejas sobre calefacción que las demás características de las edificaciones.</vt:lpstr>
      <vt:lpstr>Se construyen y seleccionan 2 Modelos Predictivos capaces de acertar en el 85% de los casos si una edificación reportará quejas de Calefacción.</vt:lpstr>
      <vt:lpstr>Hallazgos Adicionales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 CIENTÍFICO DE DATOS  PARTE 1</dc:title>
  <dc:creator>Cristhian Johnatan  Izquierdo Ortiz</dc:creator>
  <cp:lastModifiedBy>Cristhian Johnatan  Izquierdo Ortiz</cp:lastModifiedBy>
  <cp:revision>17</cp:revision>
  <dcterms:created xsi:type="dcterms:W3CDTF">2021-06-14T21:00:45Z</dcterms:created>
  <dcterms:modified xsi:type="dcterms:W3CDTF">2021-06-15T02:32:40Z</dcterms:modified>
</cp:coreProperties>
</file>