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61" r:id="rId3"/>
    <p:sldId id="262" r:id="rId4"/>
    <p:sldId id="264" r:id="rId5"/>
    <p:sldId id="263" r:id="rId6"/>
    <p:sldId id="26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592659-3A63-4D36-81C6-A31640D4130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CO"/>
        </a:p>
      </dgm:t>
    </dgm:pt>
    <dgm:pt modelId="{C633C896-7A2E-4721-A3B6-82B5DBB9D377}">
      <dgm:prSet phldrT="[Texto]"/>
      <dgm:spPr/>
      <dgm:t>
        <a:bodyPr/>
        <a:lstStyle/>
        <a:p>
          <a:r>
            <a:rPr lang="es-CO" b="1" i="0" dirty="0"/>
            <a:t>Centralidad de Intermediación</a:t>
          </a:r>
          <a:endParaRPr lang="es-CO" dirty="0"/>
        </a:p>
      </dgm:t>
    </dgm:pt>
    <dgm:pt modelId="{DF9226C1-DD86-4789-B058-AD494FA975EE}" type="parTrans" cxnId="{6EE909A5-6896-499E-9BC0-82341EEA8478}">
      <dgm:prSet/>
      <dgm:spPr/>
      <dgm:t>
        <a:bodyPr/>
        <a:lstStyle/>
        <a:p>
          <a:endParaRPr lang="es-CO"/>
        </a:p>
      </dgm:t>
    </dgm:pt>
    <dgm:pt modelId="{E30993CE-888F-4963-A08A-4A7573B3BA7F}" type="sibTrans" cxnId="{6EE909A5-6896-499E-9BC0-82341EEA8478}">
      <dgm:prSet/>
      <dgm:spPr/>
      <dgm:t>
        <a:bodyPr/>
        <a:lstStyle/>
        <a:p>
          <a:endParaRPr lang="es-CO"/>
        </a:p>
      </dgm:t>
    </dgm:pt>
    <dgm:pt modelId="{A3EE1325-89C5-4470-9924-C65011CC91C3}">
      <dgm:prSet phldrT="[Texto]"/>
      <dgm:spPr/>
      <dgm:t>
        <a:bodyPr/>
        <a:lstStyle/>
        <a:p>
          <a:r>
            <a:rPr lang="es-ES" b="0" i="0" dirty="0"/>
            <a:t>Numero de veces que la estación se encuentra dentro del camino más corto</a:t>
          </a:r>
          <a:endParaRPr lang="es-CO" dirty="0"/>
        </a:p>
      </dgm:t>
    </dgm:pt>
    <dgm:pt modelId="{0EFAA0A4-AC06-4005-B70B-89A5736A35A1}" type="parTrans" cxnId="{733D53BC-1122-43F5-B368-E0D63BDB7AB3}">
      <dgm:prSet/>
      <dgm:spPr/>
      <dgm:t>
        <a:bodyPr/>
        <a:lstStyle/>
        <a:p>
          <a:endParaRPr lang="es-CO"/>
        </a:p>
      </dgm:t>
    </dgm:pt>
    <dgm:pt modelId="{729AEDD5-5949-479F-9468-368A71D43475}" type="sibTrans" cxnId="{733D53BC-1122-43F5-B368-E0D63BDB7AB3}">
      <dgm:prSet/>
      <dgm:spPr/>
      <dgm:t>
        <a:bodyPr/>
        <a:lstStyle/>
        <a:p>
          <a:endParaRPr lang="es-CO"/>
        </a:p>
      </dgm:t>
    </dgm:pt>
    <dgm:pt modelId="{F172D8E8-CD13-4DB1-99B9-CCEC587D8926}">
      <dgm:prSet phldrT="[Texto]"/>
      <dgm:spPr/>
      <dgm:t>
        <a:bodyPr/>
        <a:lstStyle/>
        <a:p>
          <a:r>
            <a:rPr lang="es-ES" dirty="0"/>
            <a:t>Centralidad de Grado</a:t>
          </a:r>
          <a:endParaRPr lang="es-CO" dirty="0"/>
        </a:p>
      </dgm:t>
    </dgm:pt>
    <dgm:pt modelId="{F5C13908-FE4E-473D-B836-03BE533C692E}" type="parTrans" cxnId="{76FEB15B-0C41-4C5A-B13F-4C7FC896B339}">
      <dgm:prSet/>
      <dgm:spPr/>
      <dgm:t>
        <a:bodyPr/>
        <a:lstStyle/>
        <a:p>
          <a:endParaRPr lang="es-CO"/>
        </a:p>
      </dgm:t>
    </dgm:pt>
    <dgm:pt modelId="{A58EA20F-A35A-4DD5-AB9A-EF4024F9FCEB}" type="sibTrans" cxnId="{76FEB15B-0C41-4C5A-B13F-4C7FC896B339}">
      <dgm:prSet/>
      <dgm:spPr/>
      <dgm:t>
        <a:bodyPr/>
        <a:lstStyle/>
        <a:p>
          <a:endParaRPr lang="es-CO"/>
        </a:p>
      </dgm:t>
    </dgm:pt>
    <dgm:pt modelId="{CDCF0501-CEB8-4FD1-9B66-1D6B5804C18C}">
      <dgm:prSet phldrT="[Texto]"/>
      <dgm:spPr/>
      <dgm:t>
        <a:bodyPr/>
        <a:lstStyle/>
        <a:p>
          <a:r>
            <a:rPr lang="es-ES" b="0" i="0" dirty="0"/>
            <a:t>Número de conexiones que tienen las estaciones</a:t>
          </a:r>
          <a:endParaRPr lang="es-CO" dirty="0"/>
        </a:p>
      </dgm:t>
    </dgm:pt>
    <dgm:pt modelId="{1FFE990E-B464-45F8-8C79-E7DB0BBC834F}" type="parTrans" cxnId="{4E8B420D-934B-4BA6-B729-CEBF8EC7FCFA}">
      <dgm:prSet/>
      <dgm:spPr/>
      <dgm:t>
        <a:bodyPr/>
        <a:lstStyle/>
        <a:p>
          <a:endParaRPr lang="es-CO"/>
        </a:p>
      </dgm:t>
    </dgm:pt>
    <dgm:pt modelId="{6D53AD80-461A-4D76-9E90-47BC96FD1363}" type="sibTrans" cxnId="{4E8B420D-934B-4BA6-B729-CEBF8EC7FCFA}">
      <dgm:prSet/>
      <dgm:spPr/>
      <dgm:t>
        <a:bodyPr/>
        <a:lstStyle/>
        <a:p>
          <a:endParaRPr lang="es-CO"/>
        </a:p>
      </dgm:t>
    </dgm:pt>
    <dgm:pt modelId="{F51CEB74-AF3A-4FA9-90B5-E2B44C5466C0}">
      <dgm:prSet phldrT="[Texto]"/>
      <dgm:spPr/>
      <dgm:t>
        <a:bodyPr/>
        <a:lstStyle/>
        <a:p>
          <a:r>
            <a:rPr lang="es-ES" dirty="0"/>
            <a:t>Centralidad de cercanía</a:t>
          </a:r>
          <a:endParaRPr lang="es-CO" dirty="0"/>
        </a:p>
      </dgm:t>
    </dgm:pt>
    <dgm:pt modelId="{DCB1F019-FEBB-464F-8557-057C5EFC63C1}" type="parTrans" cxnId="{48FCAAA3-4D9F-43AA-B8BF-E84561595C61}">
      <dgm:prSet/>
      <dgm:spPr/>
      <dgm:t>
        <a:bodyPr/>
        <a:lstStyle/>
        <a:p>
          <a:endParaRPr lang="es-CO"/>
        </a:p>
      </dgm:t>
    </dgm:pt>
    <dgm:pt modelId="{6C7D20AF-2B46-4998-A4A2-4F86F35385B6}" type="sibTrans" cxnId="{48FCAAA3-4D9F-43AA-B8BF-E84561595C61}">
      <dgm:prSet/>
      <dgm:spPr/>
      <dgm:t>
        <a:bodyPr/>
        <a:lstStyle/>
        <a:p>
          <a:endParaRPr lang="es-CO"/>
        </a:p>
      </dgm:t>
    </dgm:pt>
    <dgm:pt modelId="{61AF0E8F-B3C2-4B8A-ACB5-8B86DCBF30E1}">
      <dgm:prSet phldrT="[Texto]"/>
      <dgm:spPr/>
      <dgm:t>
        <a:bodyPr/>
        <a:lstStyle/>
        <a:p>
          <a:r>
            <a:rPr lang="es-ES" b="0" i="0" dirty="0"/>
            <a:t>Promedio de las distancias del nodo hacia los demás</a:t>
          </a:r>
          <a:endParaRPr lang="es-CO" dirty="0"/>
        </a:p>
      </dgm:t>
    </dgm:pt>
    <dgm:pt modelId="{C44FEA25-565A-46D0-A124-7C7431891C81}" type="parTrans" cxnId="{485A0E09-B6B0-471E-8DDD-27032B0407A2}">
      <dgm:prSet/>
      <dgm:spPr/>
      <dgm:t>
        <a:bodyPr/>
        <a:lstStyle/>
        <a:p>
          <a:endParaRPr lang="es-CO"/>
        </a:p>
      </dgm:t>
    </dgm:pt>
    <dgm:pt modelId="{8117AE53-0C8C-4560-ADD9-A39DC190623A}" type="sibTrans" cxnId="{485A0E09-B6B0-471E-8DDD-27032B0407A2}">
      <dgm:prSet/>
      <dgm:spPr/>
      <dgm:t>
        <a:bodyPr/>
        <a:lstStyle/>
        <a:p>
          <a:endParaRPr lang="es-CO"/>
        </a:p>
      </dgm:t>
    </dgm:pt>
    <dgm:pt modelId="{C407734A-948A-4E81-AD29-ED35E93149A6}">
      <dgm:prSet phldrT="[Texto]"/>
      <dgm:spPr/>
      <dgm:t>
        <a:bodyPr/>
        <a:lstStyle/>
        <a:p>
          <a:r>
            <a:rPr lang="es-CO" b="1" i="0"/>
            <a:t>Vector Propio</a:t>
          </a:r>
          <a:endParaRPr lang="es-CO" dirty="0"/>
        </a:p>
      </dgm:t>
    </dgm:pt>
    <dgm:pt modelId="{EE23938A-9EA1-4C0F-9D83-05065D8D8918}" type="parTrans" cxnId="{89EFE0A9-6D08-47A1-A95F-759A0F9BCA85}">
      <dgm:prSet/>
      <dgm:spPr/>
      <dgm:t>
        <a:bodyPr/>
        <a:lstStyle/>
        <a:p>
          <a:endParaRPr lang="es-CO"/>
        </a:p>
      </dgm:t>
    </dgm:pt>
    <dgm:pt modelId="{B51A71E9-62E6-48B5-B420-2E0C1BF26F0D}" type="sibTrans" cxnId="{89EFE0A9-6D08-47A1-A95F-759A0F9BCA85}">
      <dgm:prSet/>
      <dgm:spPr/>
      <dgm:t>
        <a:bodyPr/>
        <a:lstStyle/>
        <a:p>
          <a:endParaRPr lang="es-CO"/>
        </a:p>
      </dgm:t>
    </dgm:pt>
    <dgm:pt modelId="{6A606715-3ACC-4C52-A287-9395E63D8201}">
      <dgm:prSet phldrT="[Texto]"/>
      <dgm:spPr/>
      <dgm:t>
        <a:bodyPr/>
        <a:lstStyle/>
        <a:p>
          <a:r>
            <a:rPr lang="es-ES" b="0" i="0"/>
            <a:t>Influencia del nodo en la red, nodos conectados a nodos que estan bien conectados</a:t>
          </a:r>
          <a:endParaRPr lang="es-CO" dirty="0"/>
        </a:p>
      </dgm:t>
    </dgm:pt>
    <dgm:pt modelId="{3297254B-2926-4D6A-96E7-32E033327696}" type="parTrans" cxnId="{3B3D7F30-7D9F-4DA8-8FC8-77F5EEFC2843}">
      <dgm:prSet/>
      <dgm:spPr/>
      <dgm:t>
        <a:bodyPr/>
        <a:lstStyle/>
        <a:p>
          <a:endParaRPr lang="es-CO"/>
        </a:p>
      </dgm:t>
    </dgm:pt>
    <dgm:pt modelId="{EEA66521-50AB-4937-9038-745E5EA2E27D}" type="sibTrans" cxnId="{3B3D7F30-7D9F-4DA8-8FC8-77F5EEFC2843}">
      <dgm:prSet/>
      <dgm:spPr/>
      <dgm:t>
        <a:bodyPr/>
        <a:lstStyle/>
        <a:p>
          <a:endParaRPr lang="es-CO"/>
        </a:p>
      </dgm:t>
    </dgm:pt>
    <dgm:pt modelId="{E72C9507-F347-476C-A21E-20B695412D72}">
      <dgm:prSet phldrT="[Texto]"/>
      <dgm:spPr/>
      <dgm:t>
        <a:bodyPr/>
        <a:lstStyle/>
        <a:p>
          <a:r>
            <a:rPr lang="es-CO" b="1" i="0"/>
            <a:t>PageRank</a:t>
          </a:r>
          <a:endParaRPr lang="es-CO" dirty="0"/>
        </a:p>
      </dgm:t>
    </dgm:pt>
    <dgm:pt modelId="{CE15D475-4940-4376-801F-9EC364959215}" type="parTrans" cxnId="{15886FFB-C13D-4055-803D-F0B5076C3B30}">
      <dgm:prSet/>
      <dgm:spPr/>
      <dgm:t>
        <a:bodyPr/>
        <a:lstStyle/>
        <a:p>
          <a:endParaRPr lang="es-CO"/>
        </a:p>
      </dgm:t>
    </dgm:pt>
    <dgm:pt modelId="{163AAB53-E0F5-4BB6-9A9E-786C5CF8E2AE}" type="sibTrans" cxnId="{15886FFB-C13D-4055-803D-F0B5076C3B30}">
      <dgm:prSet/>
      <dgm:spPr/>
      <dgm:t>
        <a:bodyPr/>
        <a:lstStyle/>
        <a:p>
          <a:endParaRPr lang="es-CO"/>
        </a:p>
      </dgm:t>
    </dgm:pt>
    <dgm:pt modelId="{E5719D68-846C-4756-8727-E71E7AC2E23B}">
      <dgm:prSet phldrT="[Texto]"/>
      <dgm:spPr/>
      <dgm:t>
        <a:bodyPr/>
        <a:lstStyle/>
        <a:p>
          <a:r>
            <a:rPr lang="es-ES" b="0" i="0"/>
            <a:t>Algoritmo de Google construido para análizar páginas Web. Funciona para validar la relevancia de los nodos en una red</a:t>
          </a:r>
          <a:endParaRPr lang="es-CO" dirty="0"/>
        </a:p>
      </dgm:t>
    </dgm:pt>
    <dgm:pt modelId="{B04CADEC-E06C-4717-862E-267AF4901965}" type="parTrans" cxnId="{EF7234FF-7D42-40C2-BBA8-A485EDDEB17D}">
      <dgm:prSet/>
      <dgm:spPr/>
      <dgm:t>
        <a:bodyPr/>
        <a:lstStyle/>
        <a:p>
          <a:endParaRPr lang="es-CO"/>
        </a:p>
      </dgm:t>
    </dgm:pt>
    <dgm:pt modelId="{055AF70B-F3FD-487C-9697-12850929D0BF}" type="sibTrans" cxnId="{EF7234FF-7D42-40C2-BBA8-A485EDDEB17D}">
      <dgm:prSet/>
      <dgm:spPr/>
      <dgm:t>
        <a:bodyPr/>
        <a:lstStyle/>
        <a:p>
          <a:endParaRPr lang="es-CO"/>
        </a:p>
      </dgm:t>
    </dgm:pt>
    <dgm:pt modelId="{3B254B3A-EC79-4DFB-B54A-C142289D8F00}" type="pres">
      <dgm:prSet presAssocID="{83592659-3A63-4D36-81C6-A31640D4130B}" presName="Name0" presStyleCnt="0">
        <dgm:presLayoutVars>
          <dgm:dir/>
          <dgm:animLvl val="lvl"/>
          <dgm:resizeHandles val="exact"/>
        </dgm:presLayoutVars>
      </dgm:prSet>
      <dgm:spPr/>
    </dgm:pt>
    <dgm:pt modelId="{BD29AF29-5606-467D-935D-1E9A5F65A5A8}" type="pres">
      <dgm:prSet presAssocID="{C633C896-7A2E-4721-A3B6-82B5DBB9D377}" presName="linNode" presStyleCnt="0"/>
      <dgm:spPr/>
    </dgm:pt>
    <dgm:pt modelId="{822D7C34-9C37-4280-B43A-25CBD36A01BF}" type="pres">
      <dgm:prSet presAssocID="{C633C896-7A2E-4721-A3B6-82B5DBB9D377}" presName="parentText" presStyleLbl="node1" presStyleIdx="0" presStyleCnt="5">
        <dgm:presLayoutVars>
          <dgm:chMax val="1"/>
          <dgm:bulletEnabled val="1"/>
        </dgm:presLayoutVars>
      </dgm:prSet>
      <dgm:spPr/>
    </dgm:pt>
    <dgm:pt modelId="{837E8A66-DAC0-47BB-A728-D27531F9FD81}" type="pres">
      <dgm:prSet presAssocID="{C633C896-7A2E-4721-A3B6-82B5DBB9D377}" presName="descendantText" presStyleLbl="alignAccFollowNode1" presStyleIdx="0" presStyleCnt="5">
        <dgm:presLayoutVars>
          <dgm:bulletEnabled val="1"/>
        </dgm:presLayoutVars>
      </dgm:prSet>
      <dgm:spPr/>
    </dgm:pt>
    <dgm:pt modelId="{2B09B572-0017-4E93-A130-55BA29AFF3B1}" type="pres">
      <dgm:prSet presAssocID="{E30993CE-888F-4963-A08A-4A7573B3BA7F}" presName="sp" presStyleCnt="0"/>
      <dgm:spPr/>
    </dgm:pt>
    <dgm:pt modelId="{2BE546FB-14FA-4798-852D-82484181FE65}" type="pres">
      <dgm:prSet presAssocID="{F172D8E8-CD13-4DB1-99B9-CCEC587D8926}" presName="linNode" presStyleCnt="0"/>
      <dgm:spPr/>
    </dgm:pt>
    <dgm:pt modelId="{AF36B490-DF17-47A2-B212-90084D91A2DB}" type="pres">
      <dgm:prSet presAssocID="{F172D8E8-CD13-4DB1-99B9-CCEC587D8926}" presName="parentText" presStyleLbl="node1" presStyleIdx="1" presStyleCnt="5">
        <dgm:presLayoutVars>
          <dgm:chMax val="1"/>
          <dgm:bulletEnabled val="1"/>
        </dgm:presLayoutVars>
      </dgm:prSet>
      <dgm:spPr/>
    </dgm:pt>
    <dgm:pt modelId="{B44E0332-8411-4AC7-B6F6-EB2D1A394AB7}" type="pres">
      <dgm:prSet presAssocID="{F172D8E8-CD13-4DB1-99B9-CCEC587D8926}" presName="descendantText" presStyleLbl="alignAccFollowNode1" presStyleIdx="1" presStyleCnt="5">
        <dgm:presLayoutVars>
          <dgm:bulletEnabled val="1"/>
        </dgm:presLayoutVars>
      </dgm:prSet>
      <dgm:spPr/>
    </dgm:pt>
    <dgm:pt modelId="{063EE3A9-DDE8-4ED8-965E-259BE6D8F11A}" type="pres">
      <dgm:prSet presAssocID="{A58EA20F-A35A-4DD5-AB9A-EF4024F9FCEB}" presName="sp" presStyleCnt="0"/>
      <dgm:spPr/>
    </dgm:pt>
    <dgm:pt modelId="{F472725E-8668-43CE-97E9-FE5B749EF875}" type="pres">
      <dgm:prSet presAssocID="{F51CEB74-AF3A-4FA9-90B5-E2B44C5466C0}" presName="linNode" presStyleCnt="0"/>
      <dgm:spPr/>
    </dgm:pt>
    <dgm:pt modelId="{1D81015B-865B-463F-B09C-9A5438E54FE0}" type="pres">
      <dgm:prSet presAssocID="{F51CEB74-AF3A-4FA9-90B5-E2B44C5466C0}" presName="parentText" presStyleLbl="node1" presStyleIdx="2" presStyleCnt="5">
        <dgm:presLayoutVars>
          <dgm:chMax val="1"/>
          <dgm:bulletEnabled val="1"/>
        </dgm:presLayoutVars>
      </dgm:prSet>
      <dgm:spPr/>
    </dgm:pt>
    <dgm:pt modelId="{61229772-E206-4F0C-8D23-977BFCBBDB35}" type="pres">
      <dgm:prSet presAssocID="{F51CEB74-AF3A-4FA9-90B5-E2B44C5466C0}" presName="descendantText" presStyleLbl="alignAccFollowNode1" presStyleIdx="2" presStyleCnt="5">
        <dgm:presLayoutVars>
          <dgm:bulletEnabled val="1"/>
        </dgm:presLayoutVars>
      </dgm:prSet>
      <dgm:spPr/>
    </dgm:pt>
    <dgm:pt modelId="{DF6E65EC-F9C6-46DC-A85A-36850C1EDBC7}" type="pres">
      <dgm:prSet presAssocID="{6C7D20AF-2B46-4998-A4A2-4F86F35385B6}" presName="sp" presStyleCnt="0"/>
      <dgm:spPr/>
    </dgm:pt>
    <dgm:pt modelId="{CEAEFDBF-7D76-4C94-88FE-EA0DE579795C}" type="pres">
      <dgm:prSet presAssocID="{C407734A-948A-4E81-AD29-ED35E93149A6}" presName="linNode" presStyleCnt="0"/>
      <dgm:spPr/>
    </dgm:pt>
    <dgm:pt modelId="{792A5C96-EE1C-4E7E-8683-E17D834C78F4}" type="pres">
      <dgm:prSet presAssocID="{C407734A-948A-4E81-AD29-ED35E93149A6}" presName="parentText" presStyleLbl="node1" presStyleIdx="3" presStyleCnt="5">
        <dgm:presLayoutVars>
          <dgm:chMax val="1"/>
          <dgm:bulletEnabled val="1"/>
        </dgm:presLayoutVars>
      </dgm:prSet>
      <dgm:spPr/>
    </dgm:pt>
    <dgm:pt modelId="{E4B202DC-0517-4BDC-B63C-DE4982BACA28}" type="pres">
      <dgm:prSet presAssocID="{C407734A-948A-4E81-AD29-ED35E93149A6}" presName="descendantText" presStyleLbl="alignAccFollowNode1" presStyleIdx="3" presStyleCnt="5">
        <dgm:presLayoutVars>
          <dgm:bulletEnabled val="1"/>
        </dgm:presLayoutVars>
      </dgm:prSet>
      <dgm:spPr/>
    </dgm:pt>
    <dgm:pt modelId="{7B6CE7E3-B9B1-418F-BAC8-E3503416FD9C}" type="pres">
      <dgm:prSet presAssocID="{B51A71E9-62E6-48B5-B420-2E0C1BF26F0D}" presName="sp" presStyleCnt="0"/>
      <dgm:spPr/>
    </dgm:pt>
    <dgm:pt modelId="{0A21B98D-407C-46B8-8C91-F89644C4B45D}" type="pres">
      <dgm:prSet presAssocID="{E72C9507-F347-476C-A21E-20B695412D72}" presName="linNode" presStyleCnt="0"/>
      <dgm:spPr/>
    </dgm:pt>
    <dgm:pt modelId="{BD6C912E-B94B-42EF-9BBE-457D476D9568}" type="pres">
      <dgm:prSet presAssocID="{E72C9507-F347-476C-A21E-20B695412D72}" presName="parentText" presStyleLbl="node1" presStyleIdx="4" presStyleCnt="5">
        <dgm:presLayoutVars>
          <dgm:chMax val="1"/>
          <dgm:bulletEnabled val="1"/>
        </dgm:presLayoutVars>
      </dgm:prSet>
      <dgm:spPr/>
    </dgm:pt>
    <dgm:pt modelId="{1018F85C-C4B5-4E52-9B93-E883EDFA2DF8}" type="pres">
      <dgm:prSet presAssocID="{E72C9507-F347-476C-A21E-20B695412D72}" presName="descendantText" presStyleLbl="alignAccFollowNode1" presStyleIdx="4" presStyleCnt="5">
        <dgm:presLayoutVars>
          <dgm:bulletEnabled val="1"/>
        </dgm:presLayoutVars>
      </dgm:prSet>
      <dgm:spPr/>
    </dgm:pt>
  </dgm:ptLst>
  <dgm:cxnLst>
    <dgm:cxn modelId="{DB3B9901-F5A1-4F17-86FD-0E1ABBE3FCB3}" type="presOf" srcId="{CDCF0501-CEB8-4FD1-9B66-1D6B5804C18C}" destId="{B44E0332-8411-4AC7-B6F6-EB2D1A394AB7}" srcOrd="0" destOrd="0" presId="urn:microsoft.com/office/officeart/2005/8/layout/vList5"/>
    <dgm:cxn modelId="{485A0E09-B6B0-471E-8DDD-27032B0407A2}" srcId="{F51CEB74-AF3A-4FA9-90B5-E2B44C5466C0}" destId="{61AF0E8F-B3C2-4B8A-ACB5-8B86DCBF30E1}" srcOrd="0" destOrd="0" parTransId="{C44FEA25-565A-46D0-A124-7C7431891C81}" sibTransId="{8117AE53-0C8C-4560-ADD9-A39DC190623A}"/>
    <dgm:cxn modelId="{4E8B420D-934B-4BA6-B729-CEBF8EC7FCFA}" srcId="{F172D8E8-CD13-4DB1-99B9-CCEC587D8926}" destId="{CDCF0501-CEB8-4FD1-9B66-1D6B5804C18C}" srcOrd="0" destOrd="0" parTransId="{1FFE990E-B464-45F8-8C79-E7DB0BBC834F}" sibTransId="{6D53AD80-461A-4D76-9E90-47BC96FD1363}"/>
    <dgm:cxn modelId="{26D91726-D012-4B9F-AC83-F9EE1654B01F}" type="presOf" srcId="{E72C9507-F347-476C-A21E-20B695412D72}" destId="{BD6C912E-B94B-42EF-9BBE-457D476D9568}" srcOrd="0" destOrd="0" presId="urn:microsoft.com/office/officeart/2005/8/layout/vList5"/>
    <dgm:cxn modelId="{B24B0029-CD27-495E-8C6F-334033BF7016}" type="presOf" srcId="{F172D8E8-CD13-4DB1-99B9-CCEC587D8926}" destId="{AF36B490-DF17-47A2-B212-90084D91A2DB}" srcOrd="0" destOrd="0" presId="urn:microsoft.com/office/officeart/2005/8/layout/vList5"/>
    <dgm:cxn modelId="{3B3D7F30-7D9F-4DA8-8FC8-77F5EEFC2843}" srcId="{C407734A-948A-4E81-AD29-ED35E93149A6}" destId="{6A606715-3ACC-4C52-A287-9395E63D8201}" srcOrd="0" destOrd="0" parTransId="{3297254B-2926-4D6A-96E7-32E033327696}" sibTransId="{EEA66521-50AB-4937-9038-745E5EA2E27D}"/>
    <dgm:cxn modelId="{067CC233-B70A-410B-847B-2D394BEB84A0}" type="presOf" srcId="{83592659-3A63-4D36-81C6-A31640D4130B}" destId="{3B254B3A-EC79-4DFB-B54A-C142289D8F00}" srcOrd="0" destOrd="0" presId="urn:microsoft.com/office/officeart/2005/8/layout/vList5"/>
    <dgm:cxn modelId="{05256336-8249-4885-B080-B651AC369278}" type="presOf" srcId="{F51CEB74-AF3A-4FA9-90B5-E2B44C5466C0}" destId="{1D81015B-865B-463F-B09C-9A5438E54FE0}" srcOrd="0" destOrd="0" presId="urn:microsoft.com/office/officeart/2005/8/layout/vList5"/>
    <dgm:cxn modelId="{76FEB15B-0C41-4C5A-B13F-4C7FC896B339}" srcId="{83592659-3A63-4D36-81C6-A31640D4130B}" destId="{F172D8E8-CD13-4DB1-99B9-CCEC587D8926}" srcOrd="1" destOrd="0" parTransId="{F5C13908-FE4E-473D-B836-03BE533C692E}" sibTransId="{A58EA20F-A35A-4DD5-AB9A-EF4024F9FCEB}"/>
    <dgm:cxn modelId="{67C33563-8411-4F72-9634-17F4BE59B56F}" type="presOf" srcId="{6A606715-3ACC-4C52-A287-9395E63D8201}" destId="{E4B202DC-0517-4BDC-B63C-DE4982BACA28}" srcOrd="0" destOrd="0" presId="urn:microsoft.com/office/officeart/2005/8/layout/vList5"/>
    <dgm:cxn modelId="{6EFA5B75-3742-419D-9ED0-9B4EA1ACB7C6}" type="presOf" srcId="{E5719D68-846C-4756-8727-E71E7AC2E23B}" destId="{1018F85C-C4B5-4E52-9B93-E883EDFA2DF8}" srcOrd="0" destOrd="0" presId="urn:microsoft.com/office/officeart/2005/8/layout/vList5"/>
    <dgm:cxn modelId="{73713157-C70E-4264-9F0D-74D7A30CDF8E}" type="presOf" srcId="{A3EE1325-89C5-4470-9924-C65011CC91C3}" destId="{837E8A66-DAC0-47BB-A728-D27531F9FD81}" srcOrd="0" destOrd="0" presId="urn:microsoft.com/office/officeart/2005/8/layout/vList5"/>
    <dgm:cxn modelId="{48FCAAA3-4D9F-43AA-B8BF-E84561595C61}" srcId="{83592659-3A63-4D36-81C6-A31640D4130B}" destId="{F51CEB74-AF3A-4FA9-90B5-E2B44C5466C0}" srcOrd="2" destOrd="0" parTransId="{DCB1F019-FEBB-464F-8557-057C5EFC63C1}" sibTransId="{6C7D20AF-2B46-4998-A4A2-4F86F35385B6}"/>
    <dgm:cxn modelId="{6EE909A5-6896-499E-9BC0-82341EEA8478}" srcId="{83592659-3A63-4D36-81C6-A31640D4130B}" destId="{C633C896-7A2E-4721-A3B6-82B5DBB9D377}" srcOrd="0" destOrd="0" parTransId="{DF9226C1-DD86-4789-B058-AD494FA975EE}" sibTransId="{E30993CE-888F-4963-A08A-4A7573B3BA7F}"/>
    <dgm:cxn modelId="{89EFE0A9-6D08-47A1-A95F-759A0F9BCA85}" srcId="{83592659-3A63-4D36-81C6-A31640D4130B}" destId="{C407734A-948A-4E81-AD29-ED35E93149A6}" srcOrd="3" destOrd="0" parTransId="{EE23938A-9EA1-4C0F-9D83-05065D8D8918}" sibTransId="{B51A71E9-62E6-48B5-B420-2E0C1BF26F0D}"/>
    <dgm:cxn modelId="{E21A03AF-332A-4896-9B32-F1277D5FAA98}" type="presOf" srcId="{C633C896-7A2E-4721-A3B6-82B5DBB9D377}" destId="{822D7C34-9C37-4280-B43A-25CBD36A01BF}" srcOrd="0" destOrd="0" presId="urn:microsoft.com/office/officeart/2005/8/layout/vList5"/>
    <dgm:cxn modelId="{5B3232B3-90C6-4B55-AD42-CD236E763065}" type="presOf" srcId="{C407734A-948A-4E81-AD29-ED35E93149A6}" destId="{792A5C96-EE1C-4E7E-8683-E17D834C78F4}" srcOrd="0" destOrd="0" presId="urn:microsoft.com/office/officeart/2005/8/layout/vList5"/>
    <dgm:cxn modelId="{733D53BC-1122-43F5-B368-E0D63BDB7AB3}" srcId="{C633C896-7A2E-4721-A3B6-82B5DBB9D377}" destId="{A3EE1325-89C5-4470-9924-C65011CC91C3}" srcOrd="0" destOrd="0" parTransId="{0EFAA0A4-AC06-4005-B70B-89A5736A35A1}" sibTransId="{729AEDD5-5949-479F-9468-368A71D43475}"/>
    <dgm:cxn modelId="{3CE21BF8-5F69-4372-AB32-312C9693D379}" type="presOf" srcId="{61AF0E8F-B3C2-4B8A-ACB5-8B86DCBF30E1}" destId="{61229772-E206-4F0C-8D23-977BFCBBDB35}" srcOrd="0" destOrd="0" presId="urn:microsoft.com/office/officeart/2005/8/layout/vList5"/>
    <dgm:cxn modelId="{15886FFB-C13D-4055-803D-F0B5076C3B30}" srcId="{83592659-3A63-4D36-81C6-A31640D4130B}" destId="{E72C9507-F347-476C-A21E-20B695412D72}" srcOrd="4" destOrd="0" parTransId="{CE15D475-4940-4376-801F-9EC364959215}" sibTransId="{163AAB53-E0F5-4BB6-9A9E-786C5CF8E2AE}"/>
    <dgm:cxn modelId="{EF7234FF-7D42-40C2-BBA8-A485EDDEB17D}" srcId="{E72C9507-F347-476C-A21E-20B695412D72}" destId="{E5719D68-846C-4756-8727-E71E7AC2E23B}" srcOrd="0" destOrd="0" parTransId="{B04CADEC-E06C-4717-862E-267AF4901965}" sibTransId="{055AF70B-F3FD-487C-9697-12850929D0BF}"/>
    <dgm:cxn modelId="{B5617373-310E-4DE7-A4C9-EA84C8046244}" type="presParOf" srcId="{3B254B3A-EC79-4DFB-B54A-C142289D8F00}" destId="{BD29AF29-5606-467D-935D-1E9A5F65A5A8}" srcOrd="0" destOrd="0" presId="urn:microsoft.com/office/officeart/2005/8/layout/vList5"/>
    <dgm:cxn modelId="{DA69A37C-8BB2-48DA-9461-0546F71B3D11}" type="presParOf" srcId="{BD29AF29-5606-467D-935D-1E9A5F65A5A8}" destId="{822D7C34-9C37-4280-B43A-25CBD36A01BF}" srcOrd="0" destOrd="0" presId="urn:microsoft.com/office/officeart/2005/8/layout/vList5"/>
    <dgm:cxn modelId="{E5299528-3703-4110-A4CA-16638748F9F7}" type="presParOf" srcId="{BD29AF29-5606-467D-935D-1E9A5F65A5A8}" destId="{837E8A66-DAC0-47BB-A728-D27531F9FD81}" srcOrd="1" destOrd="0" presId="urn:microsoft.com/office/officeart/2005/8/layout/vList5"/>
    <dgm:cxn modelId="{731B1563-4F35-49B3-8B3C-5C1EC111AB9C}" type="presParOf" srcId="{3B254B3A-EC79-4DFB-B54A-C142289D8F00}" destId="{2B09B572-0017-4E93-A130-55BA29AFF3B1}" srcOrd="1" destOrd="0" presId="urn:microsoft.com/office/officeart/2005/8/layout/vList5"/>
    <dgm:cxn modelId="{A4E2F517-85DD-46E4-9FC0-C5C1EF58FBD5}" type="presParOf" srcId="{3B254B3A-EC79-4DFB-B54A-C142289D8F00}" destId="{2BE546FB-14FA-4798-852D-82484181FE65}" srcOrd="2" destOrd="0" presId="urn:microsoft.com/office/officeart/2005/8/layout/vList5"/>
    <dgm:cxn modelId="{ADE10A4A-890D-4FB3-884C-E4BC6997CFD1}" type="presParOf" srcId="{2BE546FB-14FA-4798-852D-82484181FE65}" destId="{AF36B490-DF17-47A2-B212-90084D91A2DB}" srcOrd="0" destOrd="0" presId="urn:microsoft.com/office/officeart/2005/8/layout/vList5"/>
    <dgm:cxn modelId="{9C59F231-C9A1-4E19-B9C0-97037AD2DAD4}" type="presParOf" srcId="{2BE546FB-14FA-4798-852D-82484181FE65}" destId="{B44E0332-8411-4AC7-B6F6-EB2D1A394AB7}" srcOrd="1" destOrd="0" presId="urn:microsoft.com/office/officeart/2005/8/layout/vList5"/>
    <dgm:cxn modelId="{838A5FCA-F428-4AFA-87C5-8DFF3A3D1ED5}" type="presParOf" srcId="{3B254B3A-EC79-4DFB-B54A-C142289D8F00}" destId="{063EE3A9-DDE8-4ED8-965E-259BE6D8F11A}" srcOrd="3" destOrd="0" presId="urn:microsoft.com/office/officeart/2005/8/layout/vList5"/>
    <dgm:cxn modelId="{E8644505-DD2C-4C16-A6CA-09D73FC19F95}" type="presParOf" srcId="{3B254B3A-EC79-4DFB-B54A-C142289D8F00}" destId="{F472725E-8668-43CE-97E9-FE5B749EF875}" srcOrd="4" destOrd="0" presId="urn:microsoft.com/office/officeart/2005/8/layout/vList5"/>
    <dgm:cxn modelId="{986A2633-D802-419A-BCAB-8B51EDEDB6B6}" type="presParOf" srcId="{F472725E-8668-43CE-97E9-FE5B749EF875}" destId="{1D81015B-865B-463F-B09C-9A5438E54FE0}" srcOrd="0" destOrd="0" presId="urn:microsoft.com/office/officeart/2005/8/layout/vList5"/>
    <dgm:cxn modelId="{B7E768B4-A36C-4E05-A295-1091C825E44D}" type="presParOf" srcId="{F472725E-8668-43CE-97E9-FE5B749EF875}" destId="{61229772-E206-4F0C-8D23-977BFCBBDB35}" srcOrd="1" destOrd="0" presId="urn:microsoft.com/office/officeart/2005/8/layout/vList5"/>
    <dgm:cxn modelId="{D8B5F1C0-4E05-4023-8C4B-ECC19C43DB34}" type="presParOf" srcId="{3B254B3A-EC79-4DFB-B54A-C142289D8F00}" destId="{DF6E65EC-F9C6-46DC-A85A-36850C1EDBC7}" srcOrd="5" destOrd="0" presId="urn:microsoft.com/office/officeart/2005/8/layout/vList5"/>
    <dgm:cxn modelId="{95E25035-12E0-4650-B61D-F2958AE4CB0D}" type="presParOf" srcId="{3B254B3A-EC79-4DFB-B54A-C142289D8F00}" destId="{CEAEFDBF-7D76-4C94-88FE-EA0DE579795C}" srcOrd="6" destOrd="0" presId="urn:microsoft.com/office/officeart/2005/8/layout/vList5"/>
    <dgm:cxn modelId="{7B0F2335-A56B-4BBD-98F0-D814E7079398}" type="presParOf" srcId="{CEAEFDBF-7D76-4C94-88FE-EA0DE579795C}" destId="{792A5C96-EE1C-4E7E-8683-E17D834C78F4}" srcOrd="0" destOrd="0" presId="urn:microsoft.com/office/officeart/2005/8/layout/vList5"/>
    <dgm:cxn modelId="{5166A5A3-54D2-465F-A7B0-4A7F147F0F2A}" type="presParOf" srcId="{CEAEFDBF-7D76-4C94-88FE-EA0DE579795C}" destId="{E4B202DC-0517-4BDC-B63C-DE4982BACA28}" srcOrd="1" destOrd="0" presId="urn:microsoft.com/office/officeart/2005/8/layout/vList5"/>
    <dgm:cxn modelId="{F788BA34-59EE-476F-A866-47652664AA56}" type="presParOf" srcId="{3B254B3A-EC79-4DFB-B54A-C142289D8F00}" destId="{7B6CE7E3-B9B1-418F-BAC8-E3503416FD9C}" srcOrd="7" destOrd="0" presId="urn:microsoft.com/office/officeart/2005/8/layout/vList5"/>
    <dgm:cxn modelId="{E301FA25-BEF7-45BF-BEF8-D75C7A371D90}" type="presParOf" srcId="{3B254B3A-EC79-4DFB-B54A-C142289D8F00}" destId="{0A21B98D-407C-46B8-8C91-F89644C4B45D}" srcOrd="8" destOrd="0" presId="urn:microsoft.com/office/officeart/2005/8/layout/vList5"/>
    <dgm:cxn modelId="{B9F69982-0C96-40AC-85B4-98E6C38761EF}" type="presParOf" srcId="{0A21B98D-407C-46B8-8C91-F89644C4B45D}" destId="{BD6C912E-B94B-42EF-9BBE-457D476D9568}" srcOrd="0" destOrd="0" presId="urn:microsoft.com/office/officeart/2005/8/layout/vList5"/>
    <dgm:cxn modelId="{CA13A658-532A-49EC-8B98-58A93BB2EB94}" type="presParOf" srcId="{0A21B98D-407C-46B8-8C91-F89644C4B45D}" destId="{1018F85C-C4B5-4E52-9B93-E883EDFA2DF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E8A66-DAC0-47BB-A728-D27531F9FD81}">
      <dsp:nvSpPr>
        <dsp:cNvPr id="0" name=""/>
        <dsp:cNvSpPr/>
      </dsp:nvSpPr>
      <dsp:spPr>
        <a:xfrm rot="5400000">
          <a:off x="5879307" y="-2505618"/>
          <a:ext cx="665151" cy="584647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s-ES" sz="1600" b="0" i="0" kern="1200" dirty="0"/>
            <a:t>Numero de veces que la estación se encuentra dentro del camino más corto</a:t>
          </a:r>
          <a:endParaRPr lang="es-CO" sz="1600" kern="1200" dirty="0"/>
        </a:p>
      </dsp:txBody>
      <dsp:txXfrm rot="-5400000">
        <a:off x="3288644" y="117515"/>
        <a:ext cx="5814008" cy="600211"/>
      </dsp:txXfrm>
    </dsp:sp>
    <dsp:sp modelId="{822D7C34-9C37-4280-B43A-25CBD36A01BF}">
      <dsp:nvSpPr>
        <dsp:cNvPr id="0" name=""/>
        <dsp:cNvSpPr/>
      </dsp:nvSpPr>
      <dsp:spPr>
        <a:xfrm>
          <a:off x="0" y="1901"/>
          <a:ext cx="3288644" cy="8314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CO" sz="2400" b="1" i="0" kern="1200" dirty="0"/>
            <a:t>Centralidad de Intermediación</a:t>
          </a:r>
          <a:endParaRPr lang="es-CO" sz="2400" kern="1200" dirty="0"/>
        </a:p>
      </dsp:txBody>
      <dsp:txXfrm>
        <a:off x="40588" y="42489"/>
        <a:ext cx="3207468" cy="750263"/>
      </dsp:txXfrm>
    </dsp:sp>
    <dsp:sp modelId="{B44E0332-8411-4AC7-B6F6-EB2D1A394AB7}">
      <dsp:nvSpPr>
        <dsp:cNvPr id="0" name=""/>
        <dsp:cNvSpPr/>
      </dsp:nvSpPr>
      <dsp:spPr>
        <a:xfrm rot="5400000">
          <a:off x="5879307" y="-1632606"/>
          <a:ext cx="665151" cy="584647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s-ES" sz="1600" b="0" i="0" kern="1200" dirty="0"/>
            <a:t>Número de conexiones que tienen las estaciones</a:t>
          </a:r>
          <a:endParaRPr lang="es-CO" sz="1600" kern="1200" dirty="0"/>
        </a:p>
      </dsp:txBody>
      <dsp:txXfrm rot="-5400000">
        <a:off x="3288644" y="990527"/>
        <a:ext cx="5814008" cy="600211"/>
      </dsp:txXfrm>
    </dsp:sp>
    <dsp:sp modelId="{AF36B490-DF17-47A2-B212-90084D91A2DB}">
      <dsp:nvSpPr>
        <dsp:cNvPr id="0" name=""/>
        <dsp:cNvSpPr/>
      </dsp:nvSpPr>
      <dsp:spPr>
        <a:xfrm>
          <a:off x="0" y="874912"/>
          <a:ext cx="3288644" cy="8314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ES" sz="2400" kern="1200" dirty="0"/>
            <a:t>Centralidad de Grado</a:t>
          </a:r>
          <a:endParaRPr lang="es-CO" sz="2400" kern="1200" dirty="0"/>
        </a:p>
      </dsp:txBody>
      <dsp:txXfrm>
        <a:off x="40588" y="915500"/>
        <a:ext cx="3207468" cy="750263"/>
      </dsp:txXfrm>
    </dsp:sp>
    <dsp:sp modelId="{61229772-E206-4F0C-8D23-977BFCBBDB35}">
      <dsp:nvSpPr>
        <dsp:cNvPr id="0" name=""/>
        <dsp:cNvSpPr/>
      </dsp:nvSpPr>
      <dsp:spPr>
        <a:xfrm rot="5400000">
          <a:off x="5879307" y="-759595"/>
          <a:ext cx="665151" cy="584647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s-ES" sz="1600" b="0" i="0" kern="1200" dirty="0"/>
            <a:t>Promedio de las distancias del nodo hacia los demás</a:t>
          </a:r>
          <a:endParaRPr lang="es-CO" sz="1600" kern="1200" dirty="0"/>
        </a:p>
      </dsp:txBody>
      <dsp:txXfrm rot="-5400000">
        <a:off x="3288644" y="1863538"/>
        <a:ext cx="5814008" cy="600211"/>
      </dsp:txXfrm>
    </dsp:sp>
    <dsp:sp modelId="{1D81015B-865B-463F-B09C-9A5438E54FE0}">
      <dsp:nvSpPr>
        <dsp:cNvPr id="0" name=""/>
        <dsp:cNvSpPr/>
      </dsp:nvSpPr>
      <dsp:spPr>
        <a:xfrm>
          <a:off x="0" y="1747924"/>
          <a:ext cx="3288644" cy="8314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ES" sz="2400" kern="1200" dirty="0"/>
            <a:t>Centralidad de cercanía</a:t>
          </a:r>
          <a:endParaRPr lang="es-CO" sz="2400" kern="1200" dirty="0"/>
        </a:p>
      </dsp:txBody>
      <dsp:txXfrm>
        <a:off x="40588" y="1788512"/>
        <a:ext cx="3207468" cy="750263"/>
      </dsp:txXfrm>
    </dsp:sp>
    <dsp:sp modelId="{E4B202DC-0517-4BDC-B63C-DE4982BACA28}">
      <dsp:nvSpPr>
        <dsp:cNvPr id="0" name=""/>
        <dsp:cNvSpPr/>
      </dsp:nvSpPr>
      <dsp:spPr>
        <a:xfrm rot="5400000">
          <a:off x="5879307" y="113415"/>
          <a:ext cx="665151" cy="584647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s-ES" sz="1600" b="0" i="0" kern="1200"/>
            <a:t>Influencia del nodo en la red, nodos conectados a nodos que estan bien conectados</a:t>
          </a:r>
          <a:endParaRPr lang="es-CO" sz="1600" kern="1200" dirty="0"/>
        </a:p>
      </dsp:txBody>
      <dsp:txXfrm rot="-5400000">
        <a:off x="3288644" y="2736548"/>
        <a:ext cx="5814008" cy="600211"/>
      </dsp:txXfrm>
    </dsp:sp>
    <dsp:sp modelId="{792A5C96-EE1C-4E7E-8683-E17D834C78F4}">
      <dsp:nvSpPr>
        <dsp:cNvPr id="0" name=""/>
        <dsp:cNvSpPr/>
      </dsp:nvSpPr>
      <dsp:spPr>
        <a:xfrm>
          <a:off x="0" y="2620935"/>
          <a:ext cx="3288644" cy="8314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CO" sz="2400" b="1" i="0" kern="1200"/>
            <a:t>Vector Propio</a:t>
          </a:r>
          <a:endParaRPr lang="es-CO" sz="2400" kern="1200" dirty="0"/>
        </a:p>
      </dsp:txBody>
      <dsp:txXfrm>
        <a:off x="40588" y="2661523"/>
        <a:ext cx="3207468" cy="750263"/>
      </dsp:txXfrm>
    </dsp:sp>
    <dsp:sp modelId="{1018F85C-C4B5-4E52-9B93-E883EDFA2DF8}">
      <dsp:nvSpPr>
        <dsp:cNvPr id="0" name=""/>
        <dsp:cNvSpPr/>
      </dsp:nvSpPr>
      <dsp:spPr>
        <a:xfrm rot="5400000">
          <a:off x="5879307" y="986427"/>
          <a:ext cx="665151" cy="584647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s-ES" sz="1600" b="0" i="0" kern="1200"/>
            <a:t>Algoritmo de Google construido para análizar páginas Web. Funciona para validar la relevancia de los nodos en una red</a:t>
          </a:r>
          <a:endParaRPr lang="es-CO" sz="1600" kern="1200" dirty="0"/>
        </a:p>
      </dsp:txBody>
      <dsp:txXfrm rot="-5400000">
        <a:off x="3288644" y="3609560"/>
        <a:ext cx="5814008" cy="600211"/>
      </dsp:txXfrm>
    </dsp:sp>
    <dsp:sp modelId="{BD6C912E-B94B-42EF-9BBE-457D476D9568}">
      <dsp:nvSpPr>
        <dsp:cNvPr id="0" name=""/>
        <dsp:cNvSpPr/>
      </dsp:nvSpPr>
      <dsp:spPr>
        <a:xfrm>
          <a:off x="0" y="3493946"/>
          <a:ext cx="3288644" cy="8314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CO" sz="2400" b="1" i="0" kern="1200"/>
            <a:t>PageRank</a:t>
          </a:r>
          <a:endParaRPr lang="es-CO" sz="2400" kern="1200" dirty="0"/>
        </a:p>
      </dsp:txBody>
      <dsp:txXfrm>
        <a:off x="40588" y="3534534"/>
        <a:ext cx="3207468" cy="75026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‹Nº›</a:t>
            </a:fld>
            <a:endParaRPr lang="en-US" dirty="0"/>
          </a:p>
        </p:txBody>
      </p:sp>
    </p:spTree>
    <p:extLst>
      <p:ext uri="{BB962C8B-B14F-4D97-AF65-F5344CB8AC3E}">
        <p14:creationId xmlns:p14="http://schemas.microsoft.com/office/powerpoint/2010/main" val="3210424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EC743F4-8769-40B4-85DF-6CB8DE9F66AA}"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‹Nº›</a:t>
            </a:fld>
            <a:endParaRPr lang="en-US" dirty="0"/>
          </a:p>
        </p:txBody>
      </p:sp>
    </p:spTree>
    <p:extLst>
      <p:ext uri="{BB962C8B-B14F-4D97-AF65-F5344CB8AC3E}">
        <p14:creationId xmlns:p14="http://schemas.microsoft.com/office/powerpoint/2010/main" val="1054163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EC743F4-8769-40B4-85DF-6CB8DE9F66AA}"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56966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EC743F4-8769-40B4-85DF-6CB8DE9F66AA}"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‹Nº›</a:t>
            </a:fld>
            <a:endParaRPr lang="en-US" dirty="0"/>
          </a:p>
        </p:txBody>
      </p:sp>
    </p:spTree>
    <p:extLst>
      <p:ext uri="{BB962C8B-B14F-4D97-AF65-F5344CB8AC3E}">
        <p14:creationId xmlns:p14="http://schemas.microsoft.com/office/powerpoint/2010/main" val="163816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EC743F4-8769-40B4-85DF-6CB8DE9F66AA}"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6637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EC743F4-8769-40B4-85DF-6CB8DE9F66AA}"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‹Nº›</a:t>
            </a:fld>
            <a:endParaRPr lang="en-US" dirty="0"/>
          </a:p>
        </p:txBody>
      </p:sp>
    </p:spTree>
    <p:extLst>
      <p:ext uri="{BB962C8B-B14F-4D97-AF65-F5344CB8AC3E}">
        <p14:creationId xmlns:p14="http://schemas.microsoft.com/office/powerpoint/2010/main" val="1530121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‹Nº›</a:t>
            </a:fld>
            <a:endParaRPr lang="en-US" dirty="0"/>
          </a:p>
        </p:txBody>
      </p:sp>
    </p:spTree>
    <p:extLst>
      <p:ext uri="{BB962C8B-B14F-4D97-AF65-F5344CB8AC3E}">
        <p14:creationId xmlns:p14="http://schemas.microsoft.com/office/powerpoint/2010/main" val="324983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‹Nº›</a:t>
            </a:fld>
            <a:endParaRPr lang="en-US" dirty="0"/>
          </a:p>
        </p:txBody>
      </p:sp>
    </p:spTree>
    <p:extLst>
      <p:ext uri="{BB962C8B-B14F-4D97-AF65-F5344CB8AC3E}">
        <p14:creationId xmlns:p14="http://schemas.microsoft.com/office/powerpoint/2010/main" val="108473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‹Nº›</a:t>
            </a:fld>
            <a:endParaRPr lang="en-US" dirty="0"/>
          </a:p>
        </p:txBody>
      </p:sp>
    </p:spTree>
    <p:extLst>
      <p:ext uri="{BB962C8B-B14F-4D97-AF65-F5344CB8AC3E}">
        <p14:creationId xmlns:p14="http://schemas.microsoft.com/office/powerpoint/2010/main" val="1112311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EC743F4-8769-40B4-85DF-6CB8DE9F66AA}"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‹Nº›</a:t>
            </a:fld>
            <a:endParaRPr lang="en-US" dirty="0"/>
          </a:p>
        </p:txBody>
      </p:sp>
    </p:spTree>
    <p:extLst>
      <p:ext uri="{BB962C8B-B14F-4D97-AF65-F5344CB8AC3E}">
        <p14:creationId xmlns:p14="http://schemas.microsoft.com/office/powerpoint/2010/main" val="2946396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EC743F4-8769-40B4-85DF-6CB8DE9F66AA}" type="datetimeFigureOut">
              <a:rPr lang="en-US" smtClean="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BD96E-3838-45D2-9031-D3AF67C920A5}" type="slidenum">
              <a:rPr lang="en-US" smtClean="0"/>
              <a:pPr/>
              <a:t>‹Nº›</a:t>
            </a:fld>
            <a:endParaRPr lang="en-US" dirty="0"/>
          </a:p>
        </p:txBody>
      </p:sp>
    </p:spTree>
    <p:extLst>
      <p:ext uri="{BB962C8B-B14F-4D97-AF65-F5344CB8AC3E}">
        <p14:creationId xmlns:p14="http://schemas.microsoft.com/office/powerpoint/2010/main" val="4278041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EC743F4-8769-40B4-85DF-6CB8DE9F66AA}" type="datetimeFigureOut">
              <a:rPr lang="en-US" smtClean="0"/>
              <a:pPr/>
              <a:t>6/15/2021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F2BD96E-3838-45D2-9031-D3AF67C920A5}" type="slidenum">
              <a:rPr lang="en-US" smtClean="0"/>
              <a:pPr/>
              <a:t>‹Nº›</a:t>
            </a:fld>
            <a:endParaRPr lang="en-US" dirty="0"/>
          </a:p>
        </p:txBody>
      </p:sp>
    </p:spTree>
    <p:extLst>
      <p:ext uri="{BB962C8B-B14F-4D97-AF65-F5344CB8AC3E}">
        <p14:creationId xmlns:p14="http://schemas.microsoft.com/office/powerpoint/2010/main" val="1529054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EC743F4-8769-40B4-85DF-6CB8DE9F66AA}" type="datetimeFigureOut">
              <a:rPr lang="en-US" smtClean="0"/>
              <a:pPr/>
              <a:t>6/15/2021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F2BD96E-3838-45D2-9031-D3AF67C920A5}" type="slidenum">
              <a:rPr lang="en-US" smtClean="0"/>
              <a:pPr/>
              <a:t>‹Nº›</a:t>
            </a:fld>
            <a:endParaRPr lang="en-US" dirty="0"/>
          </a:p>
        </p:txBody>
      </p:sp>
    </p:spTree>
    <p:extLst>
      <p:ext uri="{BB962C8B-B14F-4D97-AF65-F5344CB8AC3E}">
        <p14:creationId xmlns:p14="http://schemas.microsoft.com/office/powerpoint/2010/main" val="629503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C743F4-8769-40B4-85DF-6CB8DE9F66AA}" type="datetimeFigureOut">
              <a:rPr lang="en-US" smtClean="0"/>
              <a:pPr/>
              <a:t>6/15/2021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F2BD96E-3838-45D2-9031-D3AF67C920A5}" type="slidenum">
              <a:rPr lang="en-US" smtClean="0"/>
              <a:pPr/>
              <a:t>‹Nº›</a:t>
            </a:fld>
            <a:endParaRPr lang="en-US" dirty="0"/>
          </a:p>
        </p:txBody>
      </p:sp>
    </p:spTree>
    <p:extLst>
      <p:ext uri="{BB962C8B-B14F-4D97-AF65-F5344CB8AC3E}">
        <p14:creationId xmlns:p14="http://schemas.microsoft.com/office/powerpoint/2010/main" val="296187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EC743F4-8769-40B4-85DF-6CB8DE9F66AA}" type="datetimeFigureOut">
              <a:rPr lang="en-US" smtClean="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BD96E-3838-45D2-9031-D3AF67C920A5}" type="slidenum">
              <a:rPr lang="en-US" smtClean="0"/>
              <a:pPr/>
              <a:t>‹Nº›</a:t>
            </a:fld>
            <a:endParaRPr lang="en-US" dirty="0"/>
          </a:p>
        </p:txBody>
      </p:sp>
    </p:spTree>
    <p:extLst>
      <p:ext uri="{BB962C8B-B14F-4D97-AF65-F5344CB8AC3E}">
        <p14:creationId xmlns:p14="http://schemas.microsoft.com/office/powerpoint/2010/main" val="2423813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EC743F4-8769-40B4-85DF-6CB8DE9F66AA}" type="datetimeFigureOut">
              <a:rPr lang="en-US" smtClean="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BD96E-3838-45D2-9031-D3AF67C920A5}" type="slidenum">
              <a:rPr lang="en-US" smtClean="0"/>
              <a:pPr/>
              <a:t>‹Nº›</a:t>
            </a:fld>
            <a:endParaRPr lang="en-US" dirty="0"/>
          </a:p>
        </p:txBody>
      </p:sp>
    </p:spTree>
    <p:extLst>
      <p:ext uri="{BB962C8B-B14F-4D97-AF65-F5344CB8AC3E}">
        <p14:creationId xmlns:p14="http://schemas.microsoft.com/office/powerpoint/2010/main" val="445387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C743F4-8769-40B4-85DF-6CB8DE9F66AA}" type="datetimeFigureOut">
              <a:rPr lang="en-US" smtClean="0"/>
              <a:pPr/>
              <a:t>6/15/2021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2BD96E-3838-45D2-9031-D3AF67C920A5}" type="slidenum">
              <a:rPr lang="en-US" smtClean="0"/>
              <a:pPr/>
              <a:t>‹Nº›</a:t>
            </a:fld>
            <a:endParaRPr lang="en-US" dirty="0"/>
          </a:p>
        </p:txBody>
      </p:sp>
    </p:spTree>
    <p:extLst>
      <p:ext uri="{BB962C8B-B14F-4D97-AF65-F5344CB8AC3E}">
        <p14:creationId xmlns:p14="http://schemas.microsoft.com/office/powerpoint/2010/main" val="2542243533"/>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E6294E6-7DCE-4516-AFDC-24981C9854B2}"/>
              </a:ext>
            </a:extLst>
          </p:cNvPr>
          <p:cNvPicPr>
            <a:picLocks noChangeAspect="1"/>
          </p:cNvPicPr>
          <p:nvPr/>
        </p:nvPicPr>
        <p:blipFill rotWithShape="1">
          <a:blip r:embed="rId2"/>
          <a:srcRect l="2752" t="9091" r="11134"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ítulo 1">
            <a:extLst>
              <a:ext uri="{FF2B5EF4-FFF2-40B4-BE49-F238E27FC236}">
                <a16:creationId xmlns:a16="http://schemas.microsoft.com/office/drawing/2014/main" id="{11B6A06D-3CE1-4046-B59F-CF4F87477ECB}"/>
              </a:ext>
            </a:extLst>
          </p:cNvPr>
          <p:cNvSpPr>
            <a:spLocks noGrp="1"/>
          </p:cNvSpPr>
          <p:nvPr>
            <p:ph type="ctrTitle"/>
          </p:nvPr>
        </p:nvSpPr>
        <p:spPr>
          <a:xfrm>
            <a:off x="668867" y="1678666"/>
            <a:ext cx="4088190" cy="2369093"/>
          </a:xfrm>
        </p:spPr>
        <p:txBody>
          <a:bodyPr vert="horz" lIns="91440" tIns="45720" rIns="91440" bIns="45720" rtlCol="0" anchor="b">
            <a:normAutofit/>
          </a:bodyPr>
          <a:lstStyle/>
          <a:p>
            <a:pPr>
              <a:lnSpc>
                <a:spcPct val="90000"/>
              </a:lnSpc>
            </a:pPr>
            <a:r>
              <a:rPr lang="en-US" sz="4100"/>
              <a:t>PRUEBA CIENTÍFICO DE DATOS </a:t>
            </a:r>
            <a:br>
              <a:rPr lang="en-US" sz="4100"/>
            </a:br>
            <a:r>
              <a:rPr lang="en-US" sz="4100"/>
              <a:t>PARTE 2</a:t>
            </a:r>
          </a:p>
        </p:txBody>
      </p:sp>
      <p:sp>
        <p:nvSpPr>
          <p:cNvPr id="3" name="Subtítulo 2">
            <a:extLst>
              <a:ext uri="{FF2B5EF4-FFF2-40B4-BE49-F238E27FC236}">
                <a16:creationId xmlns:a16="http://schemas.microsoft.com/office/drawing/2014/main" id="{D5A0FBD6-EFB1-466D-8DC8-D405C3385E50}"/>
              </a:ext>
            </a:extLst>
          </p:cNvPr>
          <p:cNvSpPr>
            <a:spLocks noGrp="1"/>
          </p:cNvSpPr>
          <p:nvPr>
            <p:ph type="subTitle" idx="1"/>
          </p:nvPr>
        </p:nvSpPr>
        <p:spPr>
          <a:xfrm>
            <a:off x="677335" y="4050831"/>
            <a:ext cx="4079721" cy="1096901"/>
          </a:xfrm>
        </p:spPr>
        <p:txBody>
          <a:bodyPr vert="horz" lIns="91440" tIns="45720" rIns="91440" bIns="45720" rtlCol="0" anchor="t">
            <a:normAutofit/>
          </a:bodyPr>
          <a:lstStyle/>
          <a:p>
            <a:r>
              <a:rPr lang="en-US" sz="1600"/>
              <a:t>Científico: CRISTHIAN IZQUIERDO</a:t>
            </a:r>
          </a:p>
        </p:txBody>
      </p:sp>
      <p:cxnSp>
        <p:nvCxnSpPr>
          <p:cNvPr id="2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Subtítulo 2">
            <a:extLst>
              <a:ext uri="{FF2B5EF4-FFF2-40B4-BE49-F238E27FC236}">
                <a16:creationId xmlns:a16="http://schemas.microsoft.com/office/drawing/2014/main" id="{5707C50A-35EF-44BE-9A2E-0508A5C51470}"/>
              </a:ext>
            </a:extLst>
          </p:cNvPr>
          <p:cNvSpPr txBox="1">
            <a:spLocks/>
          </p:cNvSpPr>
          <p:nvPr/>
        </p:nvSpPr>
        <p:spPr>
          <a:xfrm>
            <a:off x="403252" y="4789881"/>
            <a:ext cx="4485725"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s-ES" dirty="0"/>
              <a:t>Análisis de la red de metros de Londres</a:t>
            </a:r>
            <a:endParaRPr lang="es-CO" dirty="0"/>
          </a:p>
        </p:txBody>
      </p:sp>
    </p:spTree>
    <p:extLst>
      <p:ext uri="{BB962C8B-B14F-4D97-AF65-F5344CB8AC3E}">
        <p14:creationId xmlns:p14="http://schemas.microsoft.com/office/powerpoint/2010/main" val="79523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796F66-069E-4E01-98B7-EBC02BECCA06}"/>
              </a:ext>
            </a:extLst>
          </p:cNvPr>
          <p:cNvSpPr>
            <a:spLocks noGrp="1"/>
          </p:cNvSpPr>
          <p:nvPr>
            <p:ph type="title"/>
          </p:nvPr>
        </p:nvSpPr>
        <p:spPr>
          <a:xfrm>
            <a:off x="0" y="0"/>
            <a:ext cx="9274002" cy="1320800"/>
          </a:xfrm>
        </p:spPr>
        <p:txBody>
          <a:bodyPr/>
          <a:lstStyle/>
          <a:p>
            <a:r>
              <a:rPr lang="es-ES" dirty="0">
                <a:solidFill>
                  <a:schemeClr val="accent2"/>
                </a:solidFill>
              </a:rPr>
              <a:t>Métricas para identificar la estación más importante</a:t>
            </a:r>
            <a:endParaRPr lang="es-CO" dirty="0">
              <a:solidFill>
                <a:schemeClr val="accent2"/>
              </a:solidFill>
            </a:endParaRPr>
          </a:p>
        </p:txBody>
      </p:sp>
      <p:graphicFrame>
        <p:nvGraphicFramePr>
          <p:cNvPr id="3" name="Diagrama 2">
            <a:extLst>
              <a:ext uri="{FF2B5EF4-FFF2-40B4-BE49-F238E27FC236}">
                <a16:creationId xmlns:a16="http://schemas.microsoft.com/office/drawing/2014/main" id="{ADC3D8FD-D6D4-4A1E-B91D-E95C210436ED}"/>
              </a:ext>
            </a:extLst>
          </p:cNvPr>
          <p:cNvGraphicFramePr/>
          <p:nvPr>
            <p:extLst>
              <p:ext uri="{D42A27DB-BD31-4B8C-83A1-F6EECF244321}">
                <p14:modId xmlns:p14="http://schemas.microsoft.com/office/powerpoint/2010/main" val="3163071239"/>
              </p:ext>
            </p:extLst>
          </p:nvPr>
        </p:nvGraphicFramePr>
        <p:xfrm>
          <a:off x="346228" y="1944785"/>
          <a:ext cx="9135123" cy="4327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adroTexto 3">
            <a:extLst>
              <a:ext uri="{FF2B5EF4-FFF2-40B4-BE49-F238E27FC236}">
                <a16:creationId xmlns:a16="http://schemas.microsoft.com/office/drawing/2014/main" id="{F46B8333-626F-4417-AB2E-56752C5B97D5}"/>
              </a:ext>
            </a:extLst>
          </p:cNvPr>
          <p:cNvSpPr txBox="1"/>
          <p:nvPr/>
        </p:nvSpPr>
        <p:spPr>
          <a:xfrm>
            <a:off x="94695" y="1318827"/>
            <a:ext cx="10594020" cy="369332"/>
          </a:xfrm>
          <a:prstGeom prst="rect">
            <a:avLst/>
          </a:prstGeom>
          <a:noFill/>
        </p:spPr>
        <p:txBody>
          <a:bodyPr wrap="square" rtlCol="0">
            <a:spAutoFit/>
          </a:bodyPr>
          <a:lstStyle/>
          <a:p>
            <a:r>
              <a:rPr lang="es-ES" dirty="0"/>
              <a:t>La medidas de centralidad de los grafos convienen para identificar las estaciones más importantes</a:t>
            </a:r>
            <a:endParaRPr lang="es-CO" dirty="0"/>
          </a:p>
        </p:txBody>
      </p:sp>
    </p:spTree>
    <p:extLst>
      <p:ext uri="{BB962C8B-B14F-4D97-AF65-F5344CB8AC3E}">
        <p14:creationId xmlns:p14="http://schemas.microsoft.com/office/powerpoint/2010/main" val="3938732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796F66-069E-4E01-98B7-EBC02BECCA06}"/>
              </a:ext>
            </a:extLst>
          </p:cNvPr>
          <p:cNvSpPr>
            <a:spLocks noGrp="1"/>
          </p:cNvSpPr>
          <p:nvPr>
            <p:ph type="title"/>
          </p:nvPr>
        </p:nvSpPr>
        <p:spPr>
          <a:xfrm>
            <a:off x="54715" y="47470"/>
            <a:ext cx="9274002" cy="736847"/>
          </a:xfrm>
        </p:spPr>
        <p:txBody>
          <a:bodyPr/>
          <a:lstStyle/>
          <a:p>
            <a:r>
              <a:rPr lang="es-ES" dirty="0">
                <a:solidFill>
                  <a:schemeClr val="accent2"/>
                </a:solidFill>
              </a:rPr>
              <a:t>Estaciones más importantes de la red</a:t>
            </a:r>
            <a:endParaRPr lang="es-CO" dirty="0">
              <a:solidFill>
                <a:schemeClr val="accent2"/>
              </a:solidFill>
            </a:endParaRPr>
          </a:p>
        </p:txBody>
      </p:sp>
      <p:pic>
        <p:nvPicPr>
          <p:cNvPr id="5" name="Imagen 4">
            <a:extLst>
              <a:ext uri="{FF2B5EF4-FFF2-40B4-BE49-F238E27FC236}">
                <a16:creationId xmlns:a16="http://schemas.microsoft.com/office/drawing/2014/main" id="{0849FC37-9387-4E27-8A7C-ECB0144B65B9}"/>
              </a:ext>
            </a:extLst>
          </p:cNvPr>
          <p:cNvPicPr>
            <a:picLocks noChangeAspect="1"/>
          </p:cNvPicPr>
          <p:nvPr/>
        </p:nvPicPr>
        <p:blipFill>
          <a:blip r:embed="rId2"/>
          <a:stretch>
            <a:fillRect/>
          </a:stretch>
        </p:blipFill>
        <p:spPr>
          <a:xfrm>
            <a:off x="352130" y="1429202"/>
            <a:ext cx="2562225" cy="1295400"/>
          </a:xfrm>
          <a:prstGeom prst="rect">
            <a:avLst/>
          </a:prstGeom>
        </p:spPr>
      </p:pic>
      <p:sp>
        <p:nvSpPr>
          <p:cNvPr id="6" name="CuadroTexto 5">
            <a:extLst>
              <a:ext uri="{FF2B5EF4-FFF2-40B4-BE49-F238E27FC236}">
                <a16:creationId xmlns:a16="http://schemas.microsoft.com/office/drawing/2014/main" id="{FEFE4062-1060-422E-BCD1-CCFCAB86E501}"/>
              </a:ext>
            </a:extLst>
          </p:cNvPr>
          <p:cNvSpPr txBox="1"/>
          <p:nvPr/>
        </p:nvSpPr>
        <p:spPr>
          <a:xfrm>
            <a:off x="1108348" y="609822"/>
            <a:ext cx="3079103" cy="338554"/>
          </a:xfrm>
          <a:prstGeom prst="rect">
            <a:avLst/>
          </a:prstGeom>
          <a:noFill/>
        </p:spPr>
        <p:txBody>
          <a:bodyPr wrap="square" rtlCol="0">
            <a:spAutoFit/>
          </a:bodyPr>
          <a:lstStyle/>
          <a:p>
            <a:r>
              <a:rPr lang="es-ES" sz="1600" dirty="0"/>
              <a:t>Estaciones más conectadas</a:t>
            </a:r>
            <a:endParaRPr lang="es-CO" sz="1600" dirty="0"/>
          </a:p>
        </p:txBody>
      </p:sp>
      <p:sp>
        <p:nvSpPr>
          <p:cNvPr id="7" name="CuadroTexto 6">
            <a:extLst>
              <a:ext uri="{FF2B5EF4-FFF2-40B4-BE49-F238E27FC236}">
                <a16:creationId xmlns:a16="http://schemas.microsoft.com/office/drawing/2014/main" id="{7F75C497-D7EE-4DB5-A4F8-3A3A21F17720}"/>
              </a:ext>
            </a:extLst>
          </p:cNvPr>
          <p:cNvSpPr txBox="1"/>
          <p:nvPr/>
        </p:nvSpPr>
        <p:spPr>
          <a:xfrm>
            <a:off x="720438" y="993431"/>
            <a:ext cx="1825611" cy="276999"/>
          </a:xfrm>
          <a:prstGeom prst="rect">
            <a:avLst/>
          </a:prstGeom>
          <a:noFill/>
        </p:spPr>
        <p:txBody>
          <a:bodyPr wrap="square" rtlCol="0">
            <a:spAutoFit/>
          </a:bodyPr>
          <a:lstStyle/>
          <a:p>
            <a:r>
              <a:rPr lang="es-ES" sz="1200" u="sng" dirty="0"/>
              <a:t>Centralidad de Grado</a:t>
            </a:r>
            <a:endParaRPr lang="es-CO" sz="1200" u="sng" dirty="0"/>
          </a:p>
        </p:txBody>
      </p:sp>
      <p:sp>
        <p:nvSpPr>
          <p:cNvPr id="8" name="CuadroTexto 7">
            <a:extLst>
              <a:ext uri="{FF2B5EF4-FFF2-40B4-BE49-F238E27FC236}">
                <a16:creationId xmlns:a16="http://schemas.microsoft.com/office/drawing/2014/main" id="{8DE73D79-346C-4077-B018-1D9F671A25F2}"/>
              </a:ext>
            </a:extLst>
          </p:cNvPr>
          <p:cNvSpPr txBox="1"/>
          <p:nvPr/>
        </p:nvSpPr>
        <p:spPr>
          <a:xfrm>
            <a:off x="3743401" y="993432"/>
            <a:ext cx="1825611" cy="276999"/>
          </a:xfrm>
          <a:prstGeom prst="rect">
            <a:avLst/>
          </a:prstGeom>
          <a:noFill/>
        </p:spPr>
        <p:txBody>
          <a:bodyPr wrap="square" rtlCol="0">
            <a:spAutoFit/>
          </a:bodyPr>
          <a:lstStyle/>
          <a:p>
            <a:r>
              <a:rPr lang="es-ES" sz="1200" u="sng" dirty="0"/>
              <a:t>Centralidad de Grado</a:t>
            </a:r>
            <a:endParaRPr lang="es-CO" sz="1200" u="sng" dirty="0"/>
          </a:p>
        </p:txBody>
      </p:sp>
      <p:pic>
        <p:nvPicPr>
          <p:cNvPr id="9" name="Imagen 8">
            <a:extLst>
              <a:ext uri="{FF2B5EF4-FFF2-40B4-BE49-F238E27FC236}">
                <a16:creationId xmlns:a16="http://schemas.microsoft.com/office/drawing/2014/main" id="{1FA40995-5561-4DD9-B897-41DB2C49E65A}"/>
              </a:ext>
            </a:extLst>
          </p:cNvPr>
          <p:cNvPicPr>
            <a:picLocks noChangeAspect="1"/>
          </p:cNvPicPr>
          <p:nvPr/>
        </p:nvPicPr>
        <p:blipFill rotWithShape="1">
          <a:blip r:embed="rId3"/>
          <a:srcRect b="12576"/>
          <a:stretch/>
        </p:blipFill>
        <p:spPr>
          <a:xfrm>
            <a:off x="3304625" y="1525747"/>
            <a:ext cx="2703161" cy="1280604"/>
          </a:xfrm>
          <a:prstGeom prst="rect">
            <a:avLst/>
          </a:prstGeom>
        </p:spPr>
      </p:pic>
      <p:sp>
        <p:nvSpPr>
          <p:cNvPr id="10" name="CuadroTexto 9">
            <a:extLst>
              <a:ext uri="{FF2B5EF4-FFF2-40B4-BE49-F238E27FC236}">
                <a16:creationId xmlns:a16="http://schemas.microsoft.com/office/drawing/2014/main" id="{AB58D168-C819-4195-ACF3-4512A5975FC9}"/>
              </a:ext>
            </a:extLst>
          </p:cNvPr>
          <p:cNvSpPr txBox="1"/>
          <p:nvPr/>
        </p:nvSpPr>
        <p:spPr>
          <a:xfrm>
            <a:off x="128917" y="2979918"/>
            <a:ext cx="5526159" cy="338554"/>
          </a:xfrm>
          <a:prstGeom prst="rect">
            <a:avLst/>
          </a:prstGeom>
          <a:noFill/>
        </p:spPr>
        <p:txBody>
          <a:bodyPr wrap="square" rtlCol="0">
            <a:spAutoFit/>
          </a:bodyPr>
          <a:lstStyle/>
          <a:p>
            <a:r>
              <a:rPr lang="es-ES" sz="1600" dirty="0"/>
              <a:t>Estaciones más recurrentes dentro de los caminos óptimos</a:t>
            </a:r>
            <a:endParaRPr lang="es-CO" sz="1600" dirty="0"/>
          </a:p>
        </p:txBody>
      </p:sp>
      <p:pic>
        <p:nvPicPr>
          <p:cNvPr id="11" name="Imagen 10">
            <a:extLst>
              <a:ext uri="{FF2B5EF4-FFF2-40B4-BE49-F238E27FC236}">
                <a16:creationId xmlns:a16="http://schemas.microsoft.com/office/drawing/2014/main" id="{3C632A0A-573E-434C-9308-FA480C6B140A}"/>
              </a:ext>
            </a:extLst>
          </p:cNvPr>
          <p:cNvPicPr>
            <a:picLocks noChangeAspect="1"/>
          </p:cNvPicPr>
          <p:nvPr/>
        </p:nvPicPr>
        <p:blipFill>
          <a:blip r:embed="rId4"/>
          <a:stretch>
            <a:fillRect/>
          </a:stretch>
        </p:blipFill>
        <p:spPr>
          <a:xfrm>
            <a:off x="190890" y="3434159"/>
            <a:ext cx="3261006" cy="1495789"/>
          </a:xfrm>
          <a:prstGeom prst="rect">
            <a:avLst/>
          </a:prstGeom>
        </p:spPr>
      </p:pic>
      <p:pic>
        <p:nvPicPr>
          <p:cNvPr id="12" name="Imagen 11">
            <a:extLst>
              <a:ext uri="{FF2B5EF4-FFF2-40B4-BE49-F238E27FC236}">
                <a16:creationId xmlns:a16="http://schemas.microsoft.com/office/drawing/2014/main" id="{BCB59414-3E15-49D0-B722-26945FEA89E2}"/>
              </a:ext>
            </a:extLst>
          </p:cNvPr>
          <p:cNvPicPr>
            <a:picLocks noChangeAspect="1"/>
          </p:cNvPicPr>
          <p:nvPr/>
        </p:nvPicPr>
        <p:blipFill>
          <a:blip r:embed="rId5"/>
          <a:stretch>
            <a:fillRect/>
          </a:stretch>
        </p:blipFill>
        <p:spPr>
          <a:xfrm>
            <a:off x="4078890" y="5416081"/>
            <a:ext cx="3333750" cy="1323975"/>
          </a:xfrm>
          <a:prstGeom prst="rect">
            <a:avLst/>
          </a:prstGeom>
        </p:spPr>
      </p:pic>
      <p:pic>
        <p:nvPicPr>
          <p:cNvPr id="13" name="Imagen 12">
            <a:extLst>
              <a:ext uri="{FF2B5EF4-FFF2-40B4-BE49-F238E27FC236}">
                <a16:creationId xmlns:a16="http://schemas.microsoft.com/office/drawing/2014/main" id="{09554542-170F-4126-A9EC-AB6A3A44F35C}"/>
              </a:ext>
            </a:extLst>
          </p:cNvPr>
          <p:cNvPicPr>
            <a:picLocks noChangeAspect="1"/>
          </p:cNvPicPr>
          <p:nvPr/>
        </p:nvPicPr>
        <p:blipFill>
          <a:blip r:embed="rId6"/>
          <a:stretch>
            <a:fillRect/>
          </a:stretch>
        </p:blipFill>
        <p:spPr>
          <a:xfrm>
            <a:off x="6766364" y="1205628"/>
            <a:ext cx="2459011" cy="2297132"/>
          </a:xfrm>
          <a:prstGeom prst="rect">
            <a:avLst/>
          </a:prstGeom>
        </p:spPr>
      </p:pic>
      <p:pic>
        <p:nvPicPr>
          <p:cNvPr id="14" name="Imagen 13">
            <a:extLst>
              <a:ext uri="{FF2B5EF4-FFF2-40B4-BE49-F238E27FC236}">
                <a16:creationId xmlns:a16="http://schemas.microsoft.com/office/drawing/2014/main" id="{84F9DA8C-DBF4-431C-A360-BD158AF4DCC2}"/>
              </a:ext>
            </a:extLst>
          </p:cNvPr>
          <p:cNvPicPr>
            <a:picLocks noChangeAspect="1"/>
          </p:cNvPicPr>
          <p:nvPr/>
        </p:nvPicPr>
        <p:blipFill>
          <a:blip r:embed="rId7"/>
          <a:stretch>
            <a:fillRect/>
          </a:stretch>
        </p:blipFill>
        <p:spPr>
          <a:xfrm>
            <a:off x="598504" y="5572280"/>
            <a:ext cx="2819400" cy="1238250"/>
          </a:xfrm>
          <a:prstGeom prst="rect">
            <a:avLst/>
          </a:prstGeom>
        </p:spPr>
      </p:pic>
      <p:sp>
        <p:nvSpPr>
          <p:cNvPr id="15" name="CuadroTexto 14">
            <a:extLst>
              <a:ext uri="{FF2B5EF4-FFF2-40B4-BE49-F238E27FC236}">
                <a16:creationId xmlns:a16="http://schemas.microsoft.com/office/drawing/2014/main" id="{E0EC08B7-5C94-412F-92DE-6D4A1D7C52DA}"/>
              </a:ext>
            </a:extLst>
          </p:cNvPr>
          <p:cNvSpPr txBox="1"/>
          <p:nvPr/>
        </p:nvSpPr>
        <p:spPr>
          <a:xfrm>
            <a:off x="190890" y="5057626"/>
            <a:ext cx="3644263" cy="584775"/>
          </a:xfrm>
          <a:prstGeom prst="rect">
            <a:avLst/>
          </a:prstGeom>
          <a:noFill/>
        </p:spPr>
        <p:txBody>
          <a:bodyPr wrap="square" rtlCol="0">
            <a:spAutoFit/>
          </a:bodyPr>
          <a:lstStyle/>
          <a:p>
            <a:r>
              <a:rPr lang="es-ES" sz="1600" dirty="0"/>
              <a:t>Estaciones mejor conectadas </a:t>
            </a:r>
          </a:p>
          <a:p>
            <a:r>
              <a:rPr lang="es-ES" sz="1600" dirty="0"/>
              <a:t>(con nodos de alta conexión)</a:t>
            </a:r>
            <a:endParaRPr lang="es-CO" sz="1600" dirty="0"/>
          </a:p>
        </p:txBody>
      </p:sp>
      <p:sp>
        <p:nvSpPr>
          <p:cNvPr id="16" name="CuadroTexto 15">
            <a:extLst>
              <a:ext uri="{FF2B5EF4-FFF2-40B4-BE49-F238E27FC236}">
                <a16:creationId xmlns:a16="http://schemas.microsoft.com/office/drawing/2014/main" id="{4D965DC7-FCD4-4C58-BE25-5A14CBEF518F}"/>
              </a:ext>
            </a:extLst>
          </p:cNvPr>
          <p:cNvSpPr txBox="1"/>
          <p:nvPr/>
        </p:nvSpPr>
        <p:spPr>
          <a:xfrm>
            <a:off x="4010096" y="4888349"/>
            <a:ext cx="3402544" cy="338554"/>
          </a:xfrm>
          <a:prstGeom prst="rect">
            <a:avLst/>
          </a:prstGeom>
          <a:noFill/>
        </p:spPr>
        <p:txBody>
          <a:bodyPr wrap="square" rtlCol="0">
            <a:spAutoFit/>
          </a:bodyPr>
          <a:lstStyle/>
          <a:p>
            <a:r>
              <a:rPr lang="es-ES" sz="1600" dirty="0"/>
              <a:t>Estaciones cercanas a las demás</a:t>
            </a:r>
            <a:endParaRPr lang="es-CO" sz="1600" dirty="0"/>
          </a:p>
        </p:txBody>
      </p:sp>
    </p:spTree>
    <p:extLst>
      <p:ext uri="{BB962C8B-B14F-4D97-AF65-F5344CB8AC3E}">
        <p14:creationId xmlns:p14="http://schemas.microsoft.com/office/powerpoint/2010/main" val="773311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796F66-069E-4E01-98B7-EBC02BECCA06}"/>
              </a:ext>
            </a:extLst>
          </p:cNvPr>
          <p:cNvSpPr>
            <a:spLocks noGrp="1"/>
          </p:cNvSpPr>
          <p:nvPr>
            <p:ph type="title"/>
          </p:nvPr>
        </p:nvSpPr>
        <p:spPr>
          <a:xfrm>
            <a:off x="54715" y="47470"/>
            <a:ext cx="9274002" cy="736847"/>
          </a:xfrm>
        </p:spPr>
        <p:txBody>
          <a:bodyPr/>
          <a:lstStyle/>
          <a:p>
            <a:r>
              <a:rPr lang="es-ES" dirty="0">
                <a:solidFill>
                  <a:schemeClr val="accent2"/>
                </a:solidFill>
              </a:rPr>
              <a:t>Cuál métrica se utiliza para validar impacto</a:t>
            </a:r>
            <a:endParaRPr lang="es-CO" dirty="0">
              <a:solidFill>
                <a:schemeClr val="accent2"/>
              </a:solidFill>
            </a:endParaRPr>
          </a:p>
        </p:txBody>
      </p:sp>
      <p:sp>
        <p:nvSpPr>
          <p:cNvPr id="17" name="Título 1">
            <a:extLst>
              <a:ext uri="{FF2B5EF4-FFF2-40B4-BE49-F238E27FC236}">
                <a16:creationId xmlns:a16="http://schemas.microsoft.com/office/drawing/2014/main" id="{46F1D326-A2D7-48FD-9B49-2664D20ABFDD}"/>
              </a:ext>
            </a:extLst>
          </p:cNvPr>
          <p:cNvSpPr txBox="1">
            <a:spLocks/>
          </p:cNvSpPr>
          <p:nvPr/>
        </p:nvSpPr>
        <p:spPr>
          <a:xfrm>
            <a:off x="143492" y="3429000"/>
            <a:ext cx="9274002" cy="7368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a:solidFill>
                  <a:schemeClr val="accent2"/>
                </a:solidFill>
              </a:rPr>
              <a:t>Como se mide el impacto de deshabilitar una estación</a:t>
            </a:r>
            <a:endParaRPr lang="es-CO" sz="2800" dirty="0">
              <a:solidFill>
                <a:schemeClr val="accent2"/>
              </a:solidFill>
            </a:endParaRPr>
          </a:p>
        </p:txBody>
      </p:sp>
      <p:sp>
        <p:nvSpPr>
          <p:cNvPr id="18" name="CuadroTexto 17">
            <a:extLst>
              <a:ext uri="{FF2B5EF4-FFF2-40B4-BE49-F238E27FC236}">
                <a16:creationId xmlns:a16="http://schemas.microsoft.com/office/drawing/2014/main" id="{98156F41-CFCA-404D-8ABD-3781608AFB1C}"/>
              </a:ext>
            </a:extLst>
          </p:cNvPr>
          <p:cNvSpPr txBox="1"/>
          <p:nvPr/>
        </p:nvSpPr>
        <p:spPr>
          <a:xfrm>
            <a:off x="143492" y="1043989"/>
            <a:ext cx="8380521" cy="2031325"/>
          </a:xfrm>
          <a:prstGeom prst="rect">
            <a:avLst/>
          </a:prstGeom>
          <a:noFill/>
        </p:spPr>
        <p:txBody>
          <a:bodyPr wrap="square" rtlCol="0">
            <a:spAutoFit/>
          </a:bodyPr>
          <a:lstStyle/>
          <a:p>
            <a:pPr marL="285750" indent="-285750">
              <a:buFont typeface="Arial" panose="020B0604020202020204" pitchFamily="34" charset="0"/>
              <a:buChar char="•"/>
            </a:pPr>
            <a:r>
              <a:rPr lang="es-ES" dirty="0"/>
              <a:t>Las métricas exploradas se pueden aplicar a toda la red promediando el valor generado en cada nodo.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Se selecciona la centralidad de intermediación:</a:t>
            </a:r>
          </a:p>
          <a:p>
            <a:pPr marL="742950" lvl="1" indent="-285750">
              <a:buFont typeface="Arial" panose="020B0604020202020204" pitchFamily="34" charset="0"/>
              <a:buChar char="•"/>
            </a:pPr>
            <a:r>
              <a:rPr lang="es-ES" dirty="0"/>
              <a:t>Prolongaría la tasa media de todos los recorridos que se pueden realizar entre las estaciones</a:t>
            </a:r>
          </a:p>
          <a:p>
            <a:pPr marL="742950" lvl="1" indent="-285750">
              <a:buFont typeface="Arial" panose="020B0604020202020204" pitchFamily="34" charset="0"/>
              <a:buChar char="•"/>
            </a:pPr>
            <a:r>
              <a:rPr lang="es-ES" dirty="0"/>
              <a:t>Eliminar estos nodos afectaría la cercanía total de la red.</a:t>
            </a:r>
            <a:endParaRPr lang="es-CO" dirty="0"/>
          </a:p>
        </p:txBody>
      </p:sp>
      <p:sp>
        <p:nvSpPr>
          <p:cNvPr id="19" name="CuadroTexto 18">
            <a:extLst>
              <a:ext uri="{FF2B5EF4-FFF2-40B4-BE49-F238E27FC236}">
                <a16:creationId xmlns:a16="http://schemas.microsoft.com/office/drawing/2014/main" id="{5F0328B6-DAF0-4A76-9CC9-3B3C1B92D94C}"/>
              </a:ext>
            </a:extLst>
          </p:cNvPr>
          <p:cNvSpPr txBox="1"/>
          <p:nvPr/>
        </p:nvSpPr>
        <p:spPr>
          <a:xfrm>
            <a:off x="258902" y="4165847"/>
            <a:ext cx="8380521" cy="1754326"/>
          </a:xfrm>
          <a:prstGeom prst="rect">
            <a:avLst/>
          </a:prstGeom>
          <a:noFill/>
        </p:spPr>
        <p:txBody>
          <a:bodyPr wrap="square" rtlCol="0">
            <a:spAutoFit/>
          </a:bodyPr>
          <a:lstStyle/>
          <a:p>
            <a:pPr marL="285750" indent="-285750">
              <a:buFont typeface="Arial" panose="020B0604020202020204" pitchFamily="34" charset="0"/>
              <a:buChar char="•"/>
            </a:pPr>
            <a:r>
              <a:rPr lang="es-ES" dirty="0"/>
              <a:t>Se remueven las estaciones y se evalúa nuevamente el promedio de la intermediación en toda la red.</a:t>
            </a:r>
          </a:p>
          <a:p>
            <a:pPr marL="285750" indent="-285750">
              <a:buFont typeface="Arial" panose="020B0604020202020204" pitchFamily="34" charset="0"/>
              <a:buChar char="•"/>
            </a:pPr>
            <a:r>
              <a:rPr lang="es-ES" dirty="0"/>
              <a:t>El nodo que más “aumente” el promedio total de la red al atacarlo genera más daño.</a:t>
            </a:r>
          </a:p>
          <a:p>
            <a:pPr marL="285750" indent="-285750">
              <a:buFont typeface="Arial" panose="020B0604020202020204" pitchFamily="34" charset="0"/>
              <a:buChar char="•"/>
            </a:pPr>
            <a:r>
              <a:rPr lang="es-ES" dirty="0"/>
              <a:t>Al aumentar la medida de intermediación la red en menos robusta.</a:t>
            </a:r>
          </a:p>
          <a:p>
            <a:pPr marL="285750" indent="-285750">
              <a:buFont typeface="Arial" panose="020B0604020202020204" pitchFamily="34" charset="0"/>
              <a:buChar char="•"/>
            </a:pPr>
            <a:endParaRPr lang="es-CO" dirty="0"/>
          </a:p>
        </p:txBody>
      </p:sp>
    </p:spTree>
    <p:extLst>
      <p:ext uri="{BB962C8B-B14F-4D97-AF65-F5344CB8AC3E}">
        <p14:creationId xmlns:p14="http://schemas.microsoft.com/office/powerpoint/2010/main" val="2792752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796F66-069E-4E01-98B7-EBC02BECCA06}"/>
              </a:ext>
            </a:extLst>
          </p:cNvPr>
          <p:cNvSpPr>
            <a:spLocks noGrp="1"/>
          </p:cNvSpPr>
          <p:nvPr>
            <p:ph type="title"/>
          </p:nvPr>
        </p:nvSpPr>
        <p:spPr>
          <a:xfrm>
            <a:off x="54715" y="47470"/>
            <a:ext cx="9274002" cy="736847"/>
          </a:xfrm>
        </p:spPr>
        <p:txBody>
          <a:bodyPr/>
          <a:lstStyle/>
          <a:p>
            <a:r>
              <a:rPr lang="es-ES" dirty="0">
                <a:solidFill>
                  <a:schemeClr val="accent2"/>
                </a:solidFill>
              </a:rPr>
              <a:t>Cuál métrica se utiliza para validar impacto</a:t>
            </a:r>
            <a:endParaRPr lang="es-CO" dirty="0">
              <a:solidFill>
                <a:schemeClr val="accent2"/>
              </a:solidFill>
            </a:endParaRPr>
          </a:p>
        </p:txBody>
      </p:sp>
      <p:sp>
        <p:nvSpPr>
          <p:cNvPr id="17" name="Título 1">
            <a:extLst>
              <a:ext uri="{FF2B5EF4-FFF2-40B4-BE49-F238E27FC236}">
                <a16:creationId xmlns:a16="http://schemas.microsoft.com/office/drawing/2014/main" id="{46F1D326-A2D7-48FD-9B49-2664D20ABFDD}"/>
              </a:ext>
            </a:extLst>
          </p:cNvPr>
          <p:cNvSpPr txBox="1">
            <a:spLocks/>
          </p:cNvSpPr>
          <p:nvPr/>
        </p:nvSpPr>
        <p:spPr>
          <a:xfrm>
            <a:off x="143492" y="3429000"/>
            <a:ext cx="9274002" cy="7368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a:solidFill>
                  <a:schemeClr val="accent2"/>
                </a:solidFill>
              </a:rPr>
              <a:t>Como se mide el impacto de deshabilitar una estación</a:t>
            </a:r>
            <a:endParaRPr lang="es-CO" sz="2800" dirty="0">
              <a:solidFill>
                <a:schemeClr val="accent2"/>
              </a:solidFill>
            </a:endParaRPr>
          </a:p>
        </p:txBody>
      </p:sp>
      <p:sp>
        <p:nvSpPr>
          <p:cNvPr id="18" name="CuadroTexto 17">
            <a:extLst>
              <a:ext uri="{FF2B5EF4-FFF2-40B4-BE49-F238E27FC236}">
                <a16:creationId xmlns:a16="http://schemas.microsoft.com/office/drawing/2014/main" id="{98156F41-CFCA-404D-8ABD-3781608AFB1C}"/>
              </a:ext>
            </a:extLst>
          </p:cNvPr>
          <p:cNvSpPr txBox="1"/>
          <p:nvPr/>
        </p:nvSpPr>
        <p:spPr>
          <a:xfrm>
            <a:off x="143492" y="1043989"/>
            <a:ext cx="8380521" cy="2031325"/>
          </a:xfrm>
          <a:prstGeom prst="rect">
            <a:avLst/>
          </a:prstGeom>
          <a:noFill/>
        </p:spPr>
        <p:txBody>
          <a:bodyPr wrap="square" rtlCol="0">
            <a:spAutoFit/>
          </a:bodyPr>
          <a:lstStyle/>
          <a:p>
            <a:pPr marL="285750" indent="-285750">
              <a:buFont typeface="Arial" panose="020B0604020202020204" pitchFamily="34" charset="0"/>
              <a:buChar char="•"/>
            </a:pPr>
            <a:r>
              <a:rPr lang="es-ES" dirty="0"/>
              <a:t>Las métricas exploradas se pueden aplicar a toda la red promediando el valor generado en cada nodo.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Se selecciona la centralidad de intermediación:</a:t>
            </a:r>
          </a:p>
          <a:p>
            <a:pPr marL="742950" lvl="1" indent="-285750">
              <a:buFont typeface="Arial" panose="020B0604020202020204" pitchFamily="34" charset="0"/>
              <a:buChar char="•"/>
            </a:pPr>
            <a:r>
              <a:rPr lang="es-ES" dirty="0"/>
              <a:t>Prolongaría la tasa media de todos los recorridos que se pueden realizar entre las estaciones</a:t>
            </a:r>
          </a:p>
          <a:p>
            <a:pPr marL="742950" lvl="1" indent="-285750">
              <a:buFont typeface="Arial" panose="020B0604020202020204" pitchFamily="34" charset="0"/>
              <a:buChar char="•"/>
            </a:pPr>
            <a:r>
              <a:rPr lang="es-ES" dirty="0"/>
              <a:t>Eliminar estos nodos afectaría la cercanía total de la red.</a:t>
            </a:r>
            <a:endParaRPr lang="es-CO" dirty="0"/>
          </a:p>
        </p:txBody>
      </p:sp>
      <p:sp>
        <p:nvSpPr>
          <p:cNvPr id="19" name="CuadroTexto 18">
            <a:extLst>
              <a:ext uri="{FF2B5EF4-FFF2-40B4-BE49-F238E27FC236}">
                <a16:creationId xmlns:a16="http://schemas.microsoft.com/office/drawing/2014/main" id="{5F0328B6-DAF0-4A76-9CC9-3B3C1B92D94C}"/>
              </a:ext>
            </a:extLst>
          </p:cNvPr>
          <p:cNvSpPr txBox="1"/>
          <p:nvPr/>
        </p:nvSpPr>
        <p:spPr>
          <a:xfrm>
            <a:off x="258902" y="4165847"/>
            <a:ext cx="8380521" cy="1754326"/>
          </a:xfrm>
          <a:prstGeom prst="rect">
            <a:avLst/>
          </a:prstGeom>
          <a:noFill/>
        </p:spPr>
        <p:txBody>
          <a:bodyPr wrap="square" rtlCol="0">
            <a:spAutoFit/>
          </a:bodyPr>
          <a:lstStyle/>
          <a:p>
            <a:pPr marL="285750" indent="-285750">
              <a:buFont typeface="Arial" panose="020B0604020202020204" pitchFamily="34" charset="0"/>
              <a:buChar char="•"/>
            </a:pPr>
            <a:r>
              <a:rPr lang="es-ES" dirty="0"/>
              <a:t>Se remueven las estaciones y se evalúa nuevamente el promedio de la intermediación en toda la red.</a:t>
            </a:r>
          </a:p>
          <a:p>
            <a:pPr marL="285750" indent="-285750">
              <a:buFont typeface="Arial" panose="020B0604020202020204" pitchFamily="34" charset="0"/>
              <a:buChar char="•"/>
            </a:pPr>
            <a:r>
              <a:rPr lang="es-ES" dirty="0"/>
              <a:t>El nodo que más “aumente” el promedio total de la red al atacarlo genera más daño.</a:t>
            </a:r>
          </a:p>
          <a:p>
            <a:pPr marL="285750" indent="-285750">
              <a:buFont typeface="Arial" panose="020B0604020202020204" pitchFamily="34" charset="0"/>
              <a:buChar char="•"/>
            </a:pPr>
            <a:r>
              <a:rPr lang="es-ES" dirty="0"/>
              <a:t>Al aumentar la medida de intermediación la red en menos robusta.</a:t>
            </a:r>
          </a:p>
          <a:p>
            <a:pPr marL="285750" indent="-285750">
              <a:buFont typeface="Arial" panose="020B0604020202020204" pitchFamily="34" charset="0"/>
              <a:buChar char="•"/>
            </a:pPr>
            <a:endParaRPr lang="es-CO" dirty="0"/>
          </a:p>
        </p:txBody>
      </p:sp>
    </p:spTree>
    <p:extLst>
      <p:ext uri="{BB962C8B-B14F-4D97-AF65-F5344CB8AC3E}">
        <p14:creationId xmlns:p14="http://schemas.microsoft.com/office/powerpoint/2010/main" val="4038911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796F66-069E-4E01-98B7-EBC02BECCA06}"/>
              </a:ext>
            </a:extLst>
          </p:cNvPr>
          <p:cNvSpPr>
            <a:spLocks noGrp="1"/>
          </p:cNvSpPr>
          <p:nvPr>
            <p:ph type="title"/>
          </p:nvPr>
        </p:nvSpPr>
        <p:spPr>
          <a:xfrm>
            <a:off x="54715" y="47470"/>
            <a:ext cx="9274002" cy="736847"/>
          </a:xfrm>
        </p:spPr>
        <p:txBody>
          <a:bodyPr/>
          <a:lstStyle/>
          <a:p>
            <a:r>
              <a:rPr lang="es-ES" dirty="0">
                <a:solidFill>
                  <a:schemeClr val="accent2"/>
                </a:solidFill>
              </a:rPr>
              <a:t>Estrategia de eliminación de estaciones</a:t>
            </a:r>
            <a:endParaRPr lang="es-CO" dirty="0">
              <a:solidFill>
                <a:schemeClr val="accent2"/>
              </a:solidFill>
            </a:endParaRPr>
          </a:p>
        </p:txBody>
      </p:sp>
      <p:sp>
        <p:nvSpPr>
          <p:cNvPr id="3" name="CuadroTexto 2">
            <a:extLst>
              <a:ext uri="{FF2B5EF4-FFF2-40B4-BE49-F238E27FC236}">
                <a16:creationId xmlns:a16="http://schemas.microsoft.com/office/drawing/2014/main" id="{BA23B179-72E2-4829-921A-1A51CF0227F3}"/>
              </a:ext>
            </a:extLst>
          </p:cNvPr>
          <p:cNvSpPr txBox="1"/>
          <p:nvPr/>
        </p:nvSpPr>
        <p:spPr>
          <a:xfrm>
            <a:off x="292962" y="784317"/>
            <a:ext cx="7146524" cy="646331"/>
          </a:xfrm>
          <a:prstGeom prst="rect">
            <a:avLst/>
          </a:prstGeom>
          <a:noFill/>
        </p:spPr>
        <p:txBody>
          <a:bodyPr wrap="square" rtlCol="0">
            <a:spAutoFit/>
          </a:bodyPr>
          <a:lstStyle/>
          <a:p>
            <a:pPr marL="285750" indent="-285750">
              <a:buFont typeface="Arial" panose="020B0604020202020204" pitchFamily="34" charset="0"/>
              <a:buChar char="•"/>
            </a:pPr>
            <a:r>
              <a:rPr lang="es-ES" dirty="0"/>
              <a:t>Al atacar los más utilizados en la intermediación la red reduce su desempeño y se prolongan los tiempo de recorrido</a:t>
            </a:r>
            <a:endParaRPr lang="es-CO" dirty="0"/>
          </a:p>
        </p:txBody>
      </p:sp>
      <p:sp>
        <p:nvSpPr>
          <p:cNvPr id="7" name="CuadroTexto 6">
            <a:extLst>
              <a:ext uri="{FF2B5EF4-FFF2-40B4-BE49-F238E27FC236}">
                <a16:creationId xmlns:a16="http://schemas.microsoft.com/office/drawing/2014/main" id="{CD5D1E98-F9C1-4C8C-A6AF-E62CEF1E8638}"/>
              </a:ext>
            </a:extLst>
          </p:cNvPr>
          <p:cNvSpPr txBox="1"/>
          <p:nvPr/>
        </p:nvSpPr>
        <p:spPr>
          <a:xfrm>
            <a:off x="292961" y="1526470"/>
            <a:ext cx="8185213" cy="646331"/>
          </a:xfrm>
          <a:prstGeom prst="rect">
            <a:avLst/>
          </a:prstGeom>
          <a:noFill/>
        </p:spPr>
        <p:txBody>
          <a:bodyPr wrap="square" rtlCol="0">
            <a:spAutoFit/>
          </a:bodyPr>
          <a:lstStyle/>
          <a:p>
            <a:pPr marL="285750" indent="-285750">
              <a:buFont typeface="Arial" panose="020B0604020202020204" pitchFamily="34" charset="0"/>
              <a:buChar char="•"/>
            </a:pPr>
            <a:r>
              <a:rPr lang="es-ES" dirty="0"/>
              <a:t>La estrategia consiste computar combinaciones de nodos (1,2,3,..) que generan mayor impacto aumentando la intermediación total </a:t>
            </a:r>
            <a:endParaRPr lang="es-CO" dirty="0"/>
          </a:p>
        </p:txBody>
      </p:sp>
      <p:sp>
        <p:nvSpPr>
          <p:cNvPr id="8" name="CuadroTexto 7">
            <a:extLst>
              <a:ext uri="{FF2B5EF4-FFF2-40B4-BE49-F238E27FC236}">
                <a16:creationId xmlns:a16="http://schemas.microsoft.com/office/drawing/2014/main" id="{E2AC155F-1C42-4B67-A82B-6F9BC3BD45EB}"/>
              </a:ext>
            </a:extLst>
          </p:cNvPr>
          <p:cNvSpPr txBox="1"/>
          <p:nvPr/>
        </p:nvSpPr>
        <p:spPr>
          <a:xfrm>
            <a:off x="292960" y="2226864"/>
            <a:ext cx="8185213" cy="1477328"/>
          </a:xfrm>
          <a:prstGeom prst="rect">
            <a:avLst/>
          </a:prstGeom>
          <a:noFill/>
        </p:spPr>
        <p:txBody>
          <a:bodyPr wrap="square" rtlCol="0">
            <a:spAutoFit/>
          </a:bodyPr>
          <a:lstStyle/>
          <a:p>
            <a:pPr marL="285750" indent="-285750">
              <a:buFont typeface="Arial" panose="020B0604020202020204" pitchFamily="34" charset="0"/>
              <a:buChar char="•"/>
            </a:pPr>
            <a:r>
              <a:rPr lang="es-ES" dirty="0"/>
              <a:t>Al no ser una red compleja es posible computar varias combinaciones iniciando con las estaciones con mejor intermediación.</a:t>
            </a:r>
          </a:p>
          <a:p>
            <a:pPr marL="285750" indent="-285750">
              <a:buFont typeface="Arial" panose="020B0604020202020204" pitchFamily="34" charset="0"/>
              <a:buChar char="•"/>
            </a:pPr>
            <a:r>
              <a:rPr lang="es-CO" dirty="0"/>
              <a:t>Sin embargo es necesario iterar entre las redes con mayor índice ya que según la configuración de la red estaciones fuera del ranking pueden generar más daño. La medida total de la red permite seleccionarlas</a:t>
            </a:r>
          </a:p>
        </p:txBody>
      </p:sp>
      <p:sp>
        <p:nvSpPr>
          <p:cNvPr id="4" name="CuadroTexto 3">
            <a:extLst>
              <a:ext uri="{FF2B5EF4-FFF2-40B4-BE49-F238E27FC236}">
                <a16:creationId xmlns:a16="http://schemas.microsoft.com/office/drawing/2014/main" id="{7C7F61E2-4E92-44D3-875D-ECC72B250E21}"/>
              </a:ext>
            </a:extLst>
          </p:cNvPr>
          <p:cNvSpPr txBox="1"/>
          <p:nvPr/>
        </p:nvSpPr>
        <p:spPr>
          <a:xfrm>
            <a:off x="292960" y="4371602"/>
            <a:ext cx="6844684" cy="369332"/>
          </a:xfrm>
          <a:prstGeom prst="rect">
            <a:avLst/>
          </a:prstGeom>
          <a:noFill/>
        </p:spPr>
        <p:txBody>
          <a:bodyPr wrap="square" rtlCol="0">
            <a:spAutoFit/>
          </a:bodyPr>
          <a:lstStyle/>
          <a:p>
            <a:pPr marL="285750" indent="-285750">
              <a:buFont typeface="Arial" panose="020B0604020202020204" pitchFamily="34" charset="0"/>
              <a:buChar char="•"/>
            </a:pPr>
            <a:r>
              <a:rPr lang="es-ES" dirty="0"/>
              <a:t>La red tiene un índice de intermediación de </a:t>
            </a:r>
            <a:r>
              <a:rPr lang="es-ES" b="1" dirty="0"/>
              <a:t>0.04355386</a:t>
            </a:r>
            <a:r>
              <a:rPr lang="es-ES" dirty="0"/>
              <a:t> </a:t>
            </a:r>
            <a:endParaRPr lang="es-CO" dirty="0"/>
          </a:p>
        </p:txBody>
      </p:sp>
      <p:sp>
        <p:nvSpPr>
          <p:cNvPr id="12" name="CuadroTexto 11">
            <a:extLst>
              <a:ext uri="{FF2B5EF4-FFF2-40B4-BE49-F238E27FC236}">
                <a16:creationId xmlns:a16="http://schemas.microsoft.com/office/drawing/2014/main" id="{260FB525-54B5-4351-9197-F8977AA06370}"/>
              </a:ext>
            </a:extLst>
          </p:cNvPr>
          <p:cNvSpPr txBox="1"/>
          <p:nvPr/>
        </p:nvSpPr>
        <p:spPr>
          <a:xfrm>
            <a:off x="292960" y="4777407"/>
            <a:ext cx="7528264" cy="369332"/>
          </a:xfrm>
          <a:prstGeom prst="rect">
            <a:avLst/>
          </a:prstGeom>
          <a:noFill/>
        </p:spPr>
        <p:txBody>
          <a:bodyPr wrap="square" rtlCol="0">
            <a:spAutoFit/>
          </a:bodyPr>
          <a:lstStyle/>
          <a:p>
            <a:pPr marL="285750" indent="-285750">
              <a:buFont typeface="Arial" panose="020B0604020202020204" pitchFamily="34" charset="0"/>
              <a:buChar char="•"/>
            </a:pPr>
            <a:r>
              <a:rPr lang="es-ES" dirty="0"/>
              <a:t>Al atacar la estación “Green Park” esta aumenta a </a:t>
            </a:r>
            <a:r>
              <a:rPr lang="es-ES" b="1" dirty="0"/>
              <a:t>0.04527961</a:t>
            </a:r>
            <a:endParaRPr lang="es-CO" b="1" dirty="0"/>
          </a:p>
        </p:txBody>
      </p:sp>
      <p:sp>
        <p:nvSpPr>
          <p:cNvPr id="15" name="CuadroTexto 14">
            <a:extLst>
              <a:ext uri="{FF2B5EF4-FFF2-40B4-BE49-F238E27FC236}">
                <a16:creationId xmlns:a16="http://schemas.microsoft.com/office/drawing/2014/main" id="{14F93487-C4A6-4FE4-A77B-1DD72FEFE60C}"/>
              </a:ext>
            </a:extLst>
          </p:cNvPr>
          <p:cNvSpPr txBox="1"/>
          <p:nvPr/>
        </p:nvSpPr>
        <p:spPr>
          <a:xfrm>
            <a:off x="292960" y="5331530"/>
            <a:ext cx="8806650" cy="369332"/>
          </a:xfrm>
          <a:prstGeom prst="rect">
            <a:avLst/>
          </a:prstGeom>
          <a:noFill/>
        </p:spPr>
        <p:txBody>
          <a:bodyPr wrap="square" rtlCol="0">
            <a:spAutoFit/>
          </a:bodyPr>
          <a:lstStyle/>
          <a:p>
            <a:pPr marL="285750" indent="-285750">
              <a:buFont typeface="Arial" panose="020B0604020202020204" pitchFamily="34" charset="0"/>
              <a:buChar char="•"/>
            </a:pPr>
            <a:r>
              <a:rPr lang="es-ES" dirty="0"/>
              <a:t>La siguiente estación a atacar es “Bank” llegando a un índice de </a:t>
            </a:r>
            <a:r>
              <a:rPr lang="es-ES" b="1" dirty="0"/>
              <a:t>0.04739132 </a:t>
            </a:r>
            <a:endParaRPr lang="es-CO" b="1" dirty="0"/>
          </a:p>
        </p:txBody>
      </p:sp>
      <p:sp>
        <p:nvSpPr>
          <p:cNvPr id="16" name="CuadroTexto 15">
            <a:extLst>
              <a:ext uri="{FF2B5EF4-FFF2-40B4-BE49-F238E27FC236}">
                <a16:creationId xmlns:a16="http://schemas.microsoft.com/office/drawing/2014/main" id="{6EF2D07F-B812-41BA-AB74-83E197852DBE}"/>
              </a:ext>
            </a:extLst>
          </p:cNvPr>
          <p:cNvSpPr txBox="1"/>
          <p:nvPr/>
        </p:nvSpPr>
        <p:spPr>
          <a:xfrm>
            <a:off x="372859" y="3851842"/>
            <a:ext cx="6844684" cy="523220"/>
          </a:xfrm>
          <a:prstGeom prst="rect">
            <a:avLst/>
          </a:prstGeom>
          <a:noFill/>
        </p:spPr>
        <p:txBody>
          <a:bodyPr wrap="square" rtlCol="0">
            <a:spAutoFit/>
          </a:bodyPr>
          <a:lstStyle/>
          <a:p>
            <a:r>
              <a:rPr lang="es-ES" sz="2800" dirty="0">
                <a:solidFill>
                  <a:schemeClr val="accent2"/>
                </a:solidFill>
                <a:latin typeface="+mj-lt"/>
                <a:ea typeface="+mj-ea"/>
                <a:cs typeface="+mj-cs"/>
              </a:rPr>
              <a:t>Aplicando</a:t>
            </a:r>
            <a:r>
              <a:rPr lang="es-ES" sz="1400" dirty="0"/>
              <a:t>:</a:t>
            </a:r>
            <a:endParaRPr lang="es-CO" sz="1400" dirty="0"/>
          </a:p>
        </p:txBody>
      </p:sp>
    </p:spTree>
    <p:extLst>
      <p:ext uri="{BB962C8B-B14F-4D97-AF65-F5344CB8AC3E}">
        <p14:creationId xmlns:p14="http://schemas.microsoft.com/office/powerpoint/2010/main" val="496689720"/>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367</TotalTime>
  <Words>522</Words>
  <Application>Microsoft Office PowerPoint</Application>
  <PresentationFormat>Panorámica</PresentationFormat>
  <Paragraphs>52</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Trebuchet MS</vt:lpstr>
      <vt:lpstr>Wingdings 3</vt:lpstr>
      <vt:lpstr>Faceta</vt:lpstr>
      <vt:lpstr>PRUEBA CIENTÍFICO DE DATOS  PARTE 2</vt:lpstr>
      <vt:lpstr>Métricas para identificar la estación más importante</vt:lpstr>
      <vt:lpstr>Estaciones más importantes de la red</vt:lpstr>
      <vt:lpstr>Cuál métrica se utiliza para validar impacto</vt:lpstr>
      <vt:lpstr>Cuál métrica se utiliza para validar impacto</vt:lpstr>
      <vt:lpstr>Estrategia de eliminación de estaciones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 CIENTÍFICO DE DATOS  PARTE 1</dc:title>
  <dc:creator>Cristhian Johnatan  Izquierdo Ortiz</dc:creator>
  <cp:lastModifiedBy>Cristhian Johnatan  Izquierdo Ortiz</cp:lastModifiedBy>
  <cp:revision>22</cp:revision>
  <dcterms:created xsi:type="dcterms:W3CDTF">2021-06-14T21:00:45Z</dcterms:created>
  <dcterms:modified xsi:type="dcterms:W3CDTF">2021-06-16T05:22:02Z</dcterms:modified>
</cp:coreProperties>
</file>