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0"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6035" autoAdjust="0"/>
  </p:normalViewPr>
  <p:slideViewPr>
    <p:cSldViewPr snapToGrid="0" snapToObjects="1" showGuides="1">
      <p:cViewPr varScale="1">
        <p:scale>
          <a:sx n="114" d="100"/>
          <a:sy n="114" d="100"/>
        </p:scale>
        <p:origin x="216"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4.xml"/><Relationship Id="rId17" Type="http://schemas.openxmlformats.org/officeDocument/2006/relationships/customXml" Target="../ink/ink10.xml"/><Relationship Id="rId25" Type="http://schemas.openxmlformats.org/officeDocument/2006/relationships/customXml" Target="../ink/ink16.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29" Type="http://schemas.openxmlformats.org/officeDocument/2006/relationships/customXml" Target="../ink/ink20.xml"/><Relationship Id="rId1" Type="http://schemas.openxmlformats.org/officeDocument/2006/relationships/slideLayout" Target="../slideLayouts/slideLayout4.xml"/><Relationship Id="rId24" Type="http://schemas.openxmlformats.org/officeDocument/2006/relationships/customXml" Target="../ink/ink15.xml"/><Relationship Id="rId32" Type="http://schemas.openxmlformats.org/officeDocument/2006/relationships/customXml" Target="../ink/ink23.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31" Type="http://schemas.openxmlformats.org/officeDocument/2006/relationships/customXml" Target="../ink/ink22.xml"/><Relationship Id="rId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customXml" Target="../ink/ink18.xml"/><Relationship Id="rId30" Type="http://schemas.openxmlformats.org/officeDocument/2006/relationships/customXml" Target="../ink/ink21.xml"/><Relationship Id="rId35" Type="http://schemas.openxmlformats.org/officeDocument/2006/relationships/customXml" Target="../ink/ink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2125156"/>
            <a:ext cx="5623978" cy="1325563"/>
          </a:xfrm>
        </p:spPr>
        <p:txBody>
          <a:bodyPr anchor="ctr">
            <a:normAutofit fontScale="90000"/>
          </a:bodyPr>
          <a:lstStyle/>
          <a:p>
            <a:r>
              <a:rPr lang="en-US" dirty="0">
                <a:solidFill>
                  <a:srgbClr val="0E659B"/>
                </a:solidFill>
              </a:rPr>
              <a:t>INSIGHTS FROM </a:t>
            </a:r>
            <a:br>
              <a:rPr lang="en-US" dirty="0">
                <a:solidFill>
                  <a:srgbClr val="0E659B"/>
                </a:solidFill>
              </a:rPr>
            </a:br>
            <a:r>
              <a:rPr lang="en-US" dirty="0">
                <a:solidFill>
                  <a:srgbClr val="0E659B"/>
                </a:solidFill>
              </a:rPr>
              <a:t>THE STACK OVERFLOW DEVELOPER SURVEY 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3560007"/>
            <a:ext cx="5819740" cy="2616956"/>
          </a:xfrm>
        </p:spPr>
        <p:txBody>
          <a:bodyPr>
            <a:normAutofit fontScale="85000" lnSpcReduction="20000"/>
          </a:bodyPr>
          <a:lstStyle/>
          <a:p>
            <a:pPr marL="0" indent="0">
              <a:buNone/>
            </a:pPr>
            <a:endParaRPr lang="en-US" dirty="0"/>
          </a:p>
          <a:p>
            <a:pPr marL="0" indent="0">
              <a:buNone/>
            </a:pPr>
            <a:r>
              <a:rPr lang="en-US" sz="3800" dirty="0" err="1"/>
              <a:t>Cristhian</a:t>
            </a:r>
            <a:r>
              <a:rPr lang="en-US" sz="3800" dirty="0"/>
              <a:t> Alexis VARGAS </a:t>
            </a:r>
            <a:r>
              <a:rPr lang="en-US" sz="3800" dirty="0" err="1"/>
              <a:t>Vertiz</a:t>
            </a:r>
            <a:endParaRPr lang="en-US" sz="3800" dirty="0"/>
          </a:p>
          <a:p>
            <a:pPr marL="0" indent="0">
              <a:buNone/>
            </a:pPr>
            <a:r>
              <a:rPr lang="en-US" sz="3800" dirty="0"/>
              <a:t>May 20, 2024</a:t>
            </a:r>
          </a:p>
          <a:p>
            <a:pPr marL="0" indent="0">
              <a:buNone/>
            </a:pPr>
            <a:endParaRPr lang="en-US" dirty="0"/>
          </a:p>
          <a:p>
            <a:pPr marL="0" indent="0">
              <a:buNone/>
            </a:pPr>
            <a:endParaRPr lang="en-US" sz="1800" dirty="0"/>
          </a:p>
          <a:p>
            <a:pPr marL="0" indent="0">
              <a:buNone/>
            </a:pPr>
            <a:endParaRPr lang="en-US" sz="1800" dirty="0"/>
          </a:p>
          <a:p>
            <a:pPr marL="0" indent="0">
              <a:buNone/>
            </a:pPr>
            <a:r>
              <a:rPr lang="en-US" sz="1900" dirty="0"/>
              <a:t>https://</a:t>
            </a:r>
            <a:r>
              <a:rPr lang="en-US" sz="1900" dirty="0" err="1"/>
              <a:t>www.linkedin.com</a:t>
            </a:r>
            <a:r>
              <a:rPr lang="en-US" sz="1900" dirty="0"/>
              <a:t>/in/cristhian-vargas-9349282a3/</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Currently, MySQL as most used database. </a:t>
            </a:r>
          </a:p>
          <a:p>
            <a:r>
              <a:rPr lang="en-US" dirty="0"/>
              <a:t>Less interest in MySQL, Microsoft SQL Server and SQLite. </a:t>
            </a:r>
          </a:p>
          <a:p>
            <a:r>
              <a:rPr lang="en-US" dirty="0"/>
              <a:t>Great interest in PostgreSQL, MongoDB and Redis. </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The database landscape is highly dynamic. </a:t>
            </a:r>
          </a:p>
          <a:p>
            <a:r>
              <a:rPr lang="en-US" dirty="0"/>
              <a:t>PostgreSQL, Redis and MongoDB both have positioned themselves well in the market. </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559595" cy="2569239"/>
          </a:xfrm>
        </p:spPr>
        <p:txBody>
          <a:bodyPr>
            <a:normAutofit/>
          </a:bodyPr>
          <a:lstStyle/>
          <a:p>
            <a:pPr marL="0" indent="0">
              <a:buNone/>
            </a:pPr>
            <a:r>
              <a:rPr lang="en-US" sz="2200" dirty="0"/>
              <a:t>Link:</a:t>
            </a:r>
          </a:p>
          <a:p>
            <a:pPr marL="0" indent="0">
              <a:buNone/>
            </a:pPr>
            <a:endParaRPr lang="en-US" sz="2200" dirty="0"/>
          </a:p>
          <a:p>
            <a:pPr marL="0" indent="0" algn="ctr">
              <a:buNone/>
            </a:pPr>
            <a:r>
              <a:rPr lang="en-US" sz="1200" b="1" dirty="0"/>
              <a:t>&lt; https://</a:t>
            </a:r>
            <a:r>
              <a:rPr lang="en-US" sz="1200" b="1" dirty="0" err="1"/>
              <a:t>github.com</a:t>
            </a:r>
            <a:r>
              <a:rPr lang="en-US" sz="1200" b="1" dirty="0"/>
              <a:t>/</a:t>
            </a:r>
            <a:r>
              <a:rPr lang="en-US" sz="1200" b="1" dirty="0" err="1"/>
              <a:t>cristhianvargasvertiz</a:t>
            </a:r>
            <a:r>
              <a:rPr lang="en-US" sz="1200" b="1" dirty="0"/>
              <a:t>/</a:t>
            </a:r>
            <a:r>
              <a:rPr lang="en-US" sz="1200" b="1" dirty="0" err="1"/>
              <a:t>Cristhian</a:t>
            </a:r>
            <a:r>
              <a:rPr lang="en-US" sz="1200" b="1" dirty="0"/>
              <a:t>-Vargas/blob/main/Dashboard%20IBM%20Cognos.md &gt;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DBA494D7-B59F-C22F-8A6E-A59E38192A31}"/>
              </a:ext>
            </a:extLst>
          </p:cNvPr>
          <p:cNvPicPr>
            <a:picLocks noChangeAspect="1"/>
          </p:cNvPicPr>
          <p:nvPr/>
        </p:nvPicPr>
        <p:blipFill>
          <a:blip r:embed="rId2"/>
          <a:stretch>
            <a:fillRect/>
          </a:stretch>
        </p:blipFill>
        <p:spPr>
          <a:xfrm>
            <a:off x="1343690" y="1417694"/>
            <a:ext cx="9504620" cy="493156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F192E40C-0C4A-2B02-0E8C-7649398667C8}"/>
              </a:ext>
            </a:extLst>
          </p:cNvPr>
          <p:cNvPicPr>
            <a:picLocks noChangeAspect="1"/>
          </p:cNvPicPr>
          <p:nvPr/>
        </p:nvPicPr>
        <p:blipFill>
          <a:blip r:embed="rId2"/>
          <a:stretch>
            <a:fillRect/>
          </a:stretch>
        </p:blipFill>
        <p:spPr>
          <a:xfrm>
            <a:off x="1916518" y="1406589"/>
            <a:ext cx="8358963" cy="492182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6B99A47F-36AF-F017-7C65-CDD049D0CD2F}"/>
              </a:ext>
            </a:extLst>
          </p:cNvPr>
          <p:cNvPicPr>
            <a:picLocks noChangeAspect="1"/>
          </p:cNvPicPr>
          <p:nvPr/>
        </p:nvPicPr>
        <p:blipFill>
          <a:blip r:embed="rId2"/>
          <a:stretch>
            <a:fillRect/>
          </a:stretch>
        </p:blipFill>
        <p:spPr>
          <a:xfrm>
            <a:off x="2091956" y="1381578"/>
            <a:ext cx="8008088" cy="500777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401340" y="1825625"/>
            <a:ext cx="6283841" cy="4351338"/>
          </a:xfrm>
        </p:spPr>
        <p:txBody>
          <a:bodyPr>
            <a:normAutofit/>
          </a:bodyPr>
          <a:lstStyle/>
          <a:p>
            <a:pPr algn="ctr"/>
            <a:r>
              <a:rPr lang="en-US" sz="3200" dirty="0"/>
              <a:t>Do you think that programmers need to learn multiple programming languages to remain competitive in the job market, or do you think that one language will always dominate?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is no supremacy between Programming Languages and Databases.</a:t>
            </a:r>
          </a:p>
          <a:p>
            <a:r>
              <a:rPr lang="en-US" dirty="0"/>
              <a:t>Over 90% young male developers. </a:t>
            </a:r>
          </a:p>
          <a:p>
            <a:r>
              <a:rPr lang="en-US" dirty="0"/>
              <a:t>Developers mostly located in developed countries</a:t>
            </a:r>
            <a:r>
              <a:rPr lang="en-US" sz="1800" dirty="0">
                <a:solidFill>
                  <a:srgbClr val="006DBF"/>
                </a:solidFill>
                <a:effectLst/>
                <a:latin typeface="Calibri" panose="020F0502020204030204" pitchFamily="34" charset="0"/>
              </a:rPr>
              <a:t>.</a:t>
            </a:r>
          </a:p>
          <a:p>
            <a:r>
              <a:rPr lang="en-US" dirty="0"/>
              <a:t>JavaScript widely used and TypeScript getting popular </a:t>
            </a:r>
          </a:p>
          <a:p>
            <a:endParaRPr lang="en-US" dirty="0">
              <a:effectLst/>
            </a:endParaRP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Implies that a single Programming Language or Database dominates the industry.</a:t>
            </a:r>
          </a:p>
          <a:p>
            <a:r>
              <a:rPr lang="en-US" dirty="0"/>
              <a:t>There is a tendency to develop the industry in the most developed countries.</a:t>
            </a:r>
          </a:p>
          <a:p>
            <a:r>
              <a:rPr lang="en-US" dirty="0"/>
              <a:t>The masculine gender occupies almost all positions in the job market.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algn="just"/>
            <a:r>
              <a:rPr lang="en-US" dirty="0"/>
              <a:t>Diversity of skills is the key to obtaining a competitive advantage in the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algn="just"/>
            <a:r>
              <a:rPr lang="en-US" dirty="0"/>
              <a:t>Include any relevant additional charts, or tables that you may have created during the analysis phase.</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Picture 3">
            <a:extLst>
              <a:ext uri="{FF2B5EF4-FFF2-40B4-BE49-F238E27FC236}">
                <a16:creationId xmlns:a16="http://schemas.microsoft.com/office/drawing/2014/main" id="{B5E8FA93-E056-2147-EDCB-C6B8E6CD601B}"/>
              </a:ext>
            </a:extLst>
          </p:cNvPr>
          <p:cNvPicPr>
            <a:picLocks noChangeAspect="1"/>
          </p:cNvPicPr>
          <p:nvPr/>
        </p:nvPicPr>
        <p:blipFill>
          <a:blip r:embed="rId2"/>
          <a:stretch>
            <a:fillRect/>
          </a:stretch>
        </p:blipFill>
        <p:spPr>
          <a:xfrm>
            <a:off x="2257646" y="1561803"/>
            <a:ext cx="7676707" cy="468856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Picture 3">
            <a:extLst>
              <a:ext uri="{FF2B5EF4-FFF2-40B4-BE49-F238E27FC236}">
                <a16:creationId xmlns:a16="http://schemas.microsoft.com/office/drawing/2014/main" id="{5AABB58E-14F4-7429-E979-A6B148B8AB75}"/>
              </a:ext>
            </a:extLst>
          </p:cNvPr>
          <p:cNvPicPr>
            <a:picLocks noChangeAspect="1"/>
          </p:cNvPicPr>
          <p:nvPr/>
        </p:nvPicPr>
        <p:blipFill>
          <a:blip r:embed="rId2"/>
          <a:stretch>
            <a:fillRect/>
          </a:stretch>
        </p:blipFill>
        <p:spPr>
          <a:xfrm>
            <a:off x="2025710" y="1591520"/>
            <a:ext cx="8883181" cy="4734852"/>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2E4B5E-73D0-6185-5E35-E2B69B61AA93}"/>
              </a:ext>
            </a:extLst>
          </p:cNvPr>
          <p:cNvSpPr>
            <a:spLocks noGrp="1"/>
          </p:cNvSpPr>
          <p:nvPr>
            <p:ph type="title"/>
          </p:nvPr>
        </p:nvSpPr>
        <p:spPr>
          <a:xfrm>
            <a:off x="3131474" y="2568690"/>
            <a:ext cx="5929053" cy="1325563"/>
          </a:xfrm>
        </p:spPr>
        <p:txBody>
          <a:bodyPr anchor="ctr">
            <a:normAutofit fontScale="90000"/>
          </a:bodyPr>
          <a:lstStyle/>
          <a:p>
            <a:pPr algn="ctr"/>
            <a:r>
              <a:rPr lang="en-US" dirty="0"/>
              <a:t>OBSSESION is going to beat TALENT </a:t>
            </a:r>
            <a:r>
              <a:rPr lang="en-US" dirty="0" err="1"/>
              <a:t>everytime</a:t>
            </a:r>
            <a:endParaRPr lang="en-US" dirty="0"/>
          </a:p>
        </p:txBody>
      </p:sp>
      <p:sp>
        <p:nvSpPr>
          <p:cNvPr id="10" name="Title 1">
            <a:extLst>
              <a:ext uri="{FF2B5EF4-FFF2-40B4-BE49-F238E27FC236}">
                <a16:creationId xmlns:a16="http://schemas.microsoft.com/office/drawing/2014/main" id="{4B6C00A3-536A-4592-9938-69F78AF3D6C5}"/>
              </a:ext>
            </a:extLst>
          </p:cNvPr>
          <p:cNvSpPr txBox="1">
            <a:spLocks/>
          </p:cNvSpPr>
          <p:nvPr/>
        </p:nvSpPr>
        <p:spPr>
          <a:xfrm>
            <a:off x="1516567" y="1650573"/>
            <a:ext cx="6659298" cy="20850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latin typeface="Arial" panose="020B0604020202020204" pitchFamily="34" charset="0"/>
              <a:cs typeface="Arial" panose="020B0604020202020204" pitchFamily="34" charset="0"/>
            </a:endParaRPr>
          </a:p>
        </p:txBody>
      </p:sp>
      <p:pic>
        <p:nvPicPr>
          <p:cNvPr id="19" name="Graphic 18" descr="Closed quotation mark">
            <a:extLst>
              <a:ext uri="{FF2B5EF4-FFF2-40B4-BE49-F238E27FC236}">
                <a16:creationId xmlns:a16="http://schemas.microsoft.com/office/drawing/2014/main" id="{ED1E0C1F-C670-0AA6-4410-AAA852647B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0075" y="3735659"/>
            <a:ext cx="1329954" cy="1329954"/>
          </a:xfrm>
          <a:prstGeom prst="rect">
            <a:avLst/>
          </a:prstGeom>
        </p:spPr>
      </p:pic>
      <p:pic>
        <p:nvPicPr>
          <p:cNvPr id="23" name="Graphic 22" descr="Open quotation mark">
            <a:extLst>
              <a:ext uri="{FF2B5EF4-FFF2-40B4-BE49-F238E27FC236}">
                <a16:creationId xmlns:a16="http://schemas.microsoft.com/office/drawing/2014/main" id="{33F5851E-95F1-ECA9-0477-D57C2F5088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1239" y="1243127"/>
            <a:ext cx="1325563" cy="1325563"/>
          </a:xfrm>
          <a:prstGeom prst="rect">
            <a:avLst/>
          </a:prstGeom>
        </p:spPr>
      </p:pic>
    </p:spTree>
    <p:extLst>
      <p:ext uri="{BB962C8B-B14F-4D97-AF65-F5344CB8AC3E}">
        <p14:creationId xmlns:p14="http://schemas.microsoft.com/office/powerpoint/2010/main" val="19017222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0565" y="1630528"/>
            <a:ext cx="7803931" cy="4930414"/>
          </a:xfrm>
        </p:spPr>
        <p:txBody>
          <a:bodyPr numCol="2">
            <a:normAutofit/>
          </a:bodyPr>
          <a:lstStyle/>
          <a:p>
            <a:r>
              <a:rPr lang="en-US" sz="2000" dirty="0"/>
              <a:t>Context</a:t>
            </a:r>
          </a:p>
          <a:p>
            <a:pPr marL="685800" lvl="2" algn="just">
              <a:spcBef>
                <a:spcPts val="1000"/>
              </a:spcBef>
            </a:pPr>
            <a:r>
              <a:rPr lang="en-US" sz="1600" dirty="0"/>
              <a:t>Our organization regularly analyzes data to help identify future skill requirements.</a:t>
            </a:r>
          </a:p>
          <a:p>
            <a:endParaRPr lang="en-US" sz="2000" dirty="0"/>
          </a:p>
          <a:p>
            <a:r>
              <a:rPr lang="en-US" sz="2000" dirty="0"/>
              <a:t>Goal</a:t>
            </a:r>
          </a:p>
          <a:p>
            <a:pPr marL="685800" lvl="2" algn="just">
              <a:spcBef>
                <a:spcPts val="1000"/>
              </a:spcBef>
            </a:pPr>
            <a:r>
              <a:rPr lang="en-US" sz="1600" dirty="0"/>
              <a:t>Our organization's primary objective is to keep pace with changing technologies and remain competitive.</a:t>
            </a:r>
          </a:p>
          <a:p>
            <a:endParaRPr lang="en-US" sz="2000" dirty="0"/>
          </a:p>
          <a:p>
            <a:r>
              <a:rPr lang="en-US" sz="2000" dirty="0"/>
              <a:t>Methodology</a:t>
            </a:r>
          </a:p>
          <a:p>
            <a:pPr lvl="1"/>
            <a:r>
              <a:rPr lang="en-US" sz="1600" dirty="0"/>
              <a:t>Data Collection</a:t>
            </a:r>
          </a:p>
          <a:p>
            <a:pPr lvl="1"/>
            <a:r>
              <a:rPr lang="en-US" sz="1600" dirty="0"/>
              <a:t>Data Wrangling</a:t>
            </a:r>
          </a:p>
          <a:p>
            <a:pPr lvl="1"/>
            <a:r>
              <a:rPr lang="en-US" sz="1600" dirty="0"/>
              <a:t>Exploratory Data Analyst</a:t>
            </a:r>
          </a:p>
          <a:p>
            <a:pPr lvl="1"/>
            <a:r>
              <a:rPr lang="en-US" sz="1600" dirty="0"/>
              <a:t>Data Visualization</a:t>
            </a:r>
            <a:endParaRPr lang="en-US" sz="2000" dirty="0"/>
          </a:p>
          <a:p>
            <a:pPr marL="344488" indent="-219075">
              <a:tabLst>
                <a:tab pos="0" algn="l"/>
              </a:tabLst>
            </a:pPr>
            <a:r>
              <a:rPr lang="en-US" sz="2000" dirty="0"/>
              <a:t>Results</a:t>
            </a:r>
            <a:endParaRPr lang="en-US" sz="1600" dirty="0"/>
          </a:p>
          <a:p>
            <a:pPr marL="685800" lvl="2" algn="just">
              <a:spcBef>
                <a:spcPts val="1000"/>
              </a:spcBef>
            </a:pPr>
            <a:r>
              <a:rPr lang="en-US" sz="1600" dirty="0"/>
              <a:t>The most commonly used programming languages, databases, platforms, and web frameworks, as well as those most in demand for the upcoming year.</a:t>
            </a:r>
          </a:p>
          <a:p>
            <a:pPr marL="344488" lvl="1" indent="-219075">
              <a:spcBef>
                <a:spcPts val="1000"/>
              </a:spcBef>
              <a:tabLst>
                <a:tab pos="0" algn="l"/>
              </a:tabLst>
            </a:pPr>
            <a:endParaRPr lang="en-US" sz="2000" dirty="0"/>
          </a:p>
          <a:p>
            <a:pPr marL="344488" lvl="1" indent="-219075">
              <a:spcBef>
                <a:spcPts val="1000"/>
              </a:spcBef>
              <a:tabLst>
                <a:tab pos="0" algn="l"/>
              </a:tabLst>
            </a:pPr>
            <a:r>
              <a:rPr lang="en-US" sz="2000" dirty="0"/>
              <a:t>Discussions</a:t>
            </a:r>
          </a:p>
          <a:p>
            <a:pPr marL="801688" lvl="2" indent="-219075">
              <a:spcBef>
                <a:spcPts val="1000"/>
              </a:spcBef>
              <a:tabLst>
                <a:tab pos="0" algn="l"/>
              </a:tabLst>
            </a:pPr>
            <a:r>
              <a:rPr lang="en-US" sz="1600" dirty="0"/>
              <a:t>Questions about results.</a:t>
            </a:r>
          </a:p>
          <a:p>
            <a:pPr marL="457200" lvl="1" indent="-331787">
              <a:tabLst>
                <a:tab pos="0" algn="l"/>
              </a:tabLst>
            </a:pPr>
            <a:endParaRPr lang="en-US" sz="2000" dirty="0"/>
          </a:p>
          <a:p>
            <a:pPr marL="457200" lvl="1" indent="-331787">
              <a:tabLst>
                <a:tab pos="0" algn="l"/>
              </a:tabLst>
            </a:pPr>
            <a:r>
              <a:rPr lang="en-US" sz="2000" dirty="0"/>
              <a:t>Final Conclusion</a:t>
            </a:r>
            <a:endParaRPr lang="en-US" sz="1400" dirty="0"/>
          </a:p>
          <a:p>
            <a:pPr marL="457200" lvl="2" indent="0" algn="just">
              <a:spcBef>
                <a:spcPts val="1000"/>
              </a:spcBef>
              <a:buNone/>
            </a:pPr>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800" dirty="0">
                <a:solidFill>
                  <a:srgbClr val="006DBF"/>
                </a:solidFill>
                <a:effectLst/>
                <a:latin typeface="Calibri" panose="020F0502020204030204" pitchFamily="34" charset="0"/>
              </a:rPr>
              <a:t>Stack Overflow’s annual Developer Survey is the largest and most comprehensive survey of people who code around the world. </a:t>
            </a:r>
            <a:endParaRPr lang="en-US" sz="1800" dirty="0">
              <a:solidFill>
                <a:srgbClr val="006DBF"/>
              </a:solidFill>
              <a:effectLst/>
              <a:latin typeface="ArialMT"/>
            </a:endParaRPr>
          </a:p>
          <a:p>
            <a:endParaRPr lang="en-US" sz="2200" dirty="0"/>
          </a:p>
          <a:p>
            <a:pPr algn="just"/>
            <a:r>
              <a:rPr lang="en-US" sz="1800" dirty="0">
                <a:solidFill>
                  <a:srgbClr val="006DBF"/>
                </a:solidFill>
                <a:latin typeface="Calibri" panose="020F0502020204030204" pitchFamily="34" charset="0"/>
              </a:rPr>
              <a:t>Predictive potential to anticipate shifts in technology and labor market trends within the tech field.</a:t>
            </a:r>
          </a:p>
          <a:p>
            <a:endParaRPr lang="en-US" sz="2200" dirty="0"/>
          </a:p>
          <a:p>
            <a:pPr algn="just"/>
            <a:r>
              <a:rPr lang="en-US" sz="1800" dirty="0">
                <a:solidFill>
                  <a:srgbClr val="006DBF"/>
                </a:solidFill>
                <a:latin typeface="Calibri" panose="020F0502020204030204" pitchFamily="34" charset="0"/>
              </a:rPr>
              <a:t>Companies that lead in the development of popular and growing technologies could benefit in terms of competitiveness in the labor and commercial market, and they could remain competitive amid technological changes.</a:t>
            </a:r>
          </a:p>
          <a:p>
            <a:endParaRPr lang="en-US" sz="2200" dirty="0"/>
          </a:p>
          <a:p>
            <a:pPr algn="just"/>
            <a:r>
              <a:rPr lang="en-US" sz="1800" dirty="0">
                <a:solidFill>
                  <a:srgbClr val="006DBF"/>
                </a:solidFill>
                <a:latin typeface="Calibri" panose="020F0502020204030204" pitchFamily="34" charset="0"/>
              </a:rPr>
              <a:t>Identifying trends is the first step in the process.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60786"/>
            <a:ext cx="7444470" cy="4920572"/>
          </a:xfrm>
        </p:spPr>
        <p:txBody>
          <a:bodyPr>
            <a:normAutofit fontScale="92500" lnSpcReduction="10000"/>
          </a:bodyPr>
          <a:lstStyle/>
          <a:p>
            <a:r>
              <a:rPr lang="en-US" sz="2200" dirty="0"/>
              <a:t>Collect Survey Data </a:t>
            </a:r>
          </a:p>
          <a:p>
            <a:pPr lvl="1"/>
            <a:r>
              <a:rPr lang="en-US" sz="1800" dirty="0"/>
              <a:t>API’s (request library in Python)</a:t>
            </a:r>
          </a:p>
          <a:p>
            <a:pPr lvl="1"/>
            <a:r>
              <a:rPr lang="en-US" sz="1800" dirty="0" err="1"/>
              <a:t>Webscraping</a:t>
            </a:r>
            <a:endParaRPr lang="en-US" sz="1800" dirty="0"/>
          </a:p>
          <a:p>
            <a:r>
              <a:rPr lang="en-US" sz="2200" dirty="0"/>
              <a:t>Data Wrangling</a:t>
            </a:r>
          </a:p>
          <a:p>
            <a:pPr lvl="1"/>
            <a:r>
              <a:rPr lang="en-US" sz="1800" dirty="0"/>
              <a:t>Dealing with missing values and duplicates</a:t>
            </a:r>
          </a:p>
          <a:p>
            <a:pPr lvl="1"/>
            <a:r>
              <a:rPr lang="en-US" sz="1800" dirty="0"/>
              <a:t>Data Normalization</a:t>
            </a:r>
          </a:p>
          <a:p>
            <a:r>
              <a:rPr lang="en-US" sz="2200" dirty="0"/>
              <a:t>Exploratory Data Analyst</a:t>
            </a:r>
          </a:p>
          <a:p>
            <a:pPr lvl="1"/>
            <a:r>
              <a:rPr lang="en-US" sz="1800" dirty="0"/>
              <a:t>Analyzing Data Distribution</a:t>
            </a:r>
          </a:p>
          <a:p>
            <a:pPr lvl="1"/>
            <a:r>
              <a:rPr lang="en-US" sz="1800" dirty="0"/>
              <a:t>Handling Outliers Data</a:t>
            </a:r>
          </a:p>
          <a:p>
            <a:pPr lvl="1"/>
            <a:r>
              <a:rPr lang="en-US" sz="1800" dirty="0"/>
              <a:t>Finding Correlation</a:t>
            </a:r>
          </a:p>
          <a:p>
            <a:r>
              <a:rPr lang="en-US" sz="2200" dirty="0"/>
              <a:t>Data Visualization</a:t>
            </a:r>
          </a:p>
          <a:p>
            <a:pPr lvl="1"/>
            <a:r>
              <a:rPr lang="en-US" sz="1800" dirty="0"/>
              <a:t>Highlight distribution,  relationships, composition and comparison of data</a:t>
            </a:r>
          </a:p>
          <a:p>
            <a:pPr lvl="1"/>
            <a:r>
              <a:rPr lang="en-US" sz="1800" dirty="0"/>
              <a:t>Matplotlib &amp; Seaborn </a:t>
            </a:r>
          </a:p>
          <a:p>
            <a:r>
              <a:rPr lang="en-US" sz="2200" dirty="0"/>
              <a:t>Dashboards</a:t>
            </a:r>
          </a:p>
          <a:p>
            <a:pPr lvl="1"/>
            <a:r>
              <a:rPr lang="en-US" sz="1800" dirty="0"/>
              <a:t>IBM Cognos Analytics</a:t>
            </a:r>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DF1B0BCD-D3A1-3CC7-35F0-E46CCD52D3E3}"/>
              </a:ext>
            </a:extLst>
          </p:cNvPr>
          <p:cNvSpPr txBox="1"/>
          <p:nvPr/>
        </p:nvSpPr>
        <p:spPr>
          <a:xfrm>
            <a:off x="5039712" y="3016409"/>
            <a:ext cx="6314088" cy="984885"/>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006DBF"/>
                </a:solidFill>
                <a:latin typeface="Calibri" panose="020F0502020204030204" pitchFamily="34" charset="0"/>
              </a:rPr>
              <a:t>Programming Language Trends – Findings &amp; Implications</a:t>
            </a:r>
            <a:endParaRPr lang="en-US" sz="1800" dirty="0">
              <a:solidFill>
                <a:srgbClr val="006DBF"/>
              </a:solidFill>
              <a:effectLst/>
              <a:latin typeface="ArialMT"/>
            </a:endParaRPr>
          </a:p>
          <a:p>
            <a:endParaRPr lang="en-US" sz="2200" dirty="0"/>
          </a:p>
          <a:p>
            <a:pPr marL="285750" indent="-285750" algn="just">
              <a:buFont typeface="Arial" panose="020B0604020202020204" pitchFamily="34" charset="0"/>
              <a:buChar char="•"/>
            </a:pPr>
            <a:r>
              <a:rPr lang="en-US" dirty="0">
                <a:solidFill>
                  <a:srgbClr val="006DBF"/>
                </a:solidFill>
                <a:latin typeface="Calibri" panose="020F0502020204030204" pitchFamily="34" charset="0"/>
              </a:rPr>
              <a:t>Database Trends – Findings &amp; Implications</a:t>
            </a:r>
          </a:p>
        </p:txBody>
      </p:sp>
      <p:pic>
        <p:nvPicPr>
          <p:cNvPr id="6" name="Picture 5">
            <a:extLst>
              <a:ext uri="{FF2B5EF4-FFF2-40B4-BE49-F238E27FC236}">
                <a16:creationId xmlns:a16="http://schemas.microsoft.com/office/drawing/2014/main" id="{C190221F-BF70-1FC1-B7F1-E815FF7BF93A}"/>
              </a:ext>
            </a:extLst>
          </p:cNvPr>
          <p:cNvPicPr>
            <a:picLocks noChangeAspect="1"/>
          </p:cNvPicPr>
          <p:nvPr/>
        </p:nvPicPr>
        <p:blipFill>
          <a:blip r:embed="rId2"/>
          <a:stretch>
            <a:fillRect/>
          </a:stretch>
        </p:blipFill>
        <p:spPr>
          <a:xfrm>
            <a:off x="1450711" y="2025672"/>
            <a:ext cx="3194581" cy="319458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9E6DD8E3-946F-6758-209B-6175BB4AEAA0}"/>
              </a:ext>
            </a:extLst>
          </p:cNvPr>
          <p:cNvPicPr>
            <a:picLocks noChangeAspect="1"/>
          </p:cNvPicPr>
          <p:nvPr/>
        </p:nvPicPr>
        <p:blipFill>
          <a:blip r:embed="rId3"/>
          <a:stretch>
            <a:fillRect/>
          </a:stretch>
        </p:blipFill>
        <p:spPr>
          <a:xfrm>
            <a:off x="395845" y="2506661"/>
            <a:ext cx="5573231" cy="3389642"/>
          </a:xfrm>
          <a:prstGeom prst="rect">
            <a:avLst/>
          </a:prstGeom>
        </p:spPr>
      </p:pic>
      <p:pic>
        <p:nvPicPr>
          <p:cNvPr id="7" name="Picture 6">
            <a:extLst>
              <a:ext uri="{FF2B5EF4-FFF2-40B4-BE49-F238E27FC236}">
                <a16:creationId xmlns:a16="http://schemas.microsoft.com/office/drawing/2014/main" id="{FB5BC57F-39D9-D438-6DDC-4AB855A98EAB}"/>
              </a:ext>
            </a:extLst>
          </p:cNvPr>
          <p:cNvPicPr>
            <a:picLocks noChangeAspect="1"/>
          </p:cNvPicPr>
          <p:nvPr/>
        </p:nvPicPr>
        <p:blipFill>
          <a:blip r:embed="rId4"/>
          <a:stretch>
            <a:fillRect/>
          </a:stretch>
        </p:blipFill>
        <p:spPr>
          <a:xfrm>
            <a:off x="6172200" y="2503357"/>
            <a:ext cx="5692153" cy="339294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4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2800" dirty="0">
                <a:solidFill>
                  <a:srgbClr val="006DBF"/>
                </a:solidFill>
                <a:effectLst/>
                <a:latin typeface="Calibri" panose="020F0502020204030204" pitchFamily="34" charset="0"/>
              </a:rPr>
              <a:t>JavaScript seems to keep as leading Programming Language Trends</a:t>
            </a:r>
            <a:endParaRPr lang="en-US" dirty="0"/>
          </a:p>
          <a:p>
            <a:r>
              <a:rPr lang="en-US" sz="2800" dirty="0">
                <a:solidFill>
                  <a:srgbClr val="006DBF"/>
                </a:solidFill>
                <a:effectLst/>
                <a:latin typeface="Calibri" panose="020F0502020204030204" pitchFamily="34" charset="0"/>
              </a:rPr>
              <a:t>Python fastest-growing</a:t>
            </a:r>
            <a:endParaRPr lang="en-US" dirty="0"/>
          </a:p>
          <a:p>
            <a:r>
              <a:rPr lang="en-US" dirty="0">
                <a:solidFill>
                  <a:srgbClr val="006DBF"/>
                </a:solidFill>
                <a:latin typeface="Calibri" panose="020F0502020204030204" pitchFamily="34" charset="0"/>
              </a:rPr>
              <a:t>Great interest in TypeScript</a:t>
            </a:r>
          </a:p>
          <a:p>
            <a:r>
              <a:rPr lang="en-US" dirty="0">
                <a:solidFill>
                  <a:srgbClr val="006DBF"/>
                </a:solidFill>
                <a:latin typeface="Calibri" panose="020F0502020204030204" pitchFamily="34" charset="0"/>
              </a:rPr>
              <a:t>Less interest in C++, Bash/Shell/PowerShell</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solidFill>
                  <a:srgbClr val="006DBF"/>
                </a:solidFill>
                <a:latin typeface="Calibri" panose="020F0502020204030204" pitchFamily="34" charset="0"/>
              </a:rPr>
              <a:t>Possible developers migration from others languages to TypeScript.</a:t>
            </a:r>
          </a:p>
          <a:p>
            <a:r>
              <a:rPr lang="en-US" dirty="0">
                <a:solidFill>
                  <a:srgbClr val="006DBF"/>
                </a:solidFill>
                <a:latin typeface="Calibri" panose="020F0502020204030204" pitchFamily="34" charset="0"/>
              </a:rPr>
              <a:t>Python could be leading in the coming years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BFDA488B-C6F4-F768-C6E0-7016B6DA4132}"/>
              </a:ext>
            </a:extLst>
          </p:cNvPr>
          <p:cNvPicPr>
            <a:picLocks noChangeAspect="1"/>
          </p:cNvPicPr>
          <p:nvPr/>
        </p:nvPicPr>
        <p:blipFill>
          <a:blip r:embed="rId2"/>
          <a:stretch>
            <a:fillRect/>
          </a:stretch>
        </p:blipFill>
        <p:spPr>
          <a:xfrm>
            <a:off x="285306" y="2506660"/>
            <a:ext cx="5725351" cy="2905311"/>
          </a:xfrm>
          <a:prstGeom prst="rect">
            <a:avLst/>
          </a:prstGeom>
        </p:spPr>
      </p:pic>
      <p:pic>
        <p:nvPicPr>
          <p:cNvPr id="6" name="Picture 5">
            <a:extLst>
              <a:ext uri="{FF2B5EF4-FFF2-40B4-BE49-F238E27FC236}">
                <a16:creationId xmlns:a16="http://schemas.microsoft.com/office/drawing/2014/main" id="{13616DC9-D4BE-95D9-57FF-BA6CFF790618}"/>
              </a:ext>
            </a:extLst>
          </p:cNvPr>
          <p:cNvPicPr>
            <a:picLocks noChangeAspect="1"/>
          </p:cNvPicPr>
          <p:nvPr/>
        </p:nvPicPr>
        <p:blipFill>
          <a:blip r:embed="rId3"/>
          <a:stretch>
            <a:fillRect/>
          </a:stretch>
        </p:blipFill>
        <p:spPr>
          <a:xfrm>
            <a:off x="5961319" y="2506659"/>
            <a:ext cx="6086311" cy="290531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3119</TotalTime>
  <Words>579</Words>
  <Application>Microsoft Macintosh PowerPoint</Application>
  <PresentationFormat>Widescreen</PresentationFormat>
  <Paragraphs>125</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ArialMT</vt:lpstr>
      <vt:lpstr>Calibri</vt:lpstr>
      <vt:lpstr>Helv</vt:lpstr>
      <vt:lpstr>IBM Plex Mono SemiBold</vt:lpstr>
      <vt:lpstr>IBM Plex Mono Text</vt:lpstr>
      <vt:lpstr>IBM Plex Sans Text</vt:lpstr>
      <vt:lpstr>SLIDE_TEMPLATE_skill_network</vt:lpstr>
      <vt:lpstr>INSIGHTS FROM  THE STACK OVERFLOW DEVELOPER SURVEY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OBSSESION is going to beat TALENT everytime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cristhian vargas</cp:lastModifiedBy>
  <cp:revision>44</cp:revision>
  <dcterms:created xsi:type="dcterms:W3CDTF">2020-10-28T18:29:43Z</dcterms:created>
  <dcterms:modified xsi:type="dcterms:W3CDTF">2024-05-22T04:02:46Z</dcterms:modified>
</cp:coreProperties>
</file>