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9"/>
  </p:notesMasterIdLst>
  <p:sldIdLst>
    <p:sldId id="256" r:id="rId2"/>
    <p:sldId id="257" r:id="rId3"/>
    <p:sldId id="258" r:id="rId4"/>
    <p:sldId id="259" r:id="rId5"/>
    <p:sldId id="260" r:id="rId6"/>
    <p:sldId id="261" r:id="rId7"/>
    <p:sldId id="271" r:id="rId8"/>
    <p:sldId id="262" r:id="rId9"/>
    <p:sldId id="267" r:id="rId10"/>
    <p:sldId id="268" r:id="rId11"/>
    <p:sldId id="269" r:id="rId12"/>
    <p:sldId id="270" r:id="rId13"/>
    <p:sldId id="27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47"/>
    <p:restoredTop sz="86803"/>
  </p:normalViewPr>
  <p:slideViewPr>
    <p:cSldViewPr snapToGrid="0" snapToObjects="1">
      <p:cViewPr varScale="1">
        <p:scale>
          <a:sx n="73" d="100"/>
          <a:sy n="73" d="100"/>
        </p:scale>
        <p:origin x="2453" y="58"/>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EA7B9-5A74-FC46-8708-F4354ADAA4DA}"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75796-9351-FE43-A381-93AD2263741D}" type="slidenum">
              <a:rPr lang="en-US" smtClean="0"/>
              <a:t>‹#›</a:t>
            </a:fld>
            <a:endParaRPr lang="en-US"/>
          </a:p>
        </p:txBody>
      </p:sp>
    </p:spTree>
    <p:extLst>
      <p:ext uri="{BB962C8B-B14F-4D97-AF65-F5344CB8AC3E}">
        <p14:creationId xmlns:p14="http://schemas.microsoft.com/office/powerpoint/2010/main" val="252355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0:15.</a:t>
            </a:r>
          </a:p>
        </p:txBody>
      </p:sp>
      <p:sp>
        <p:nvSpPr>
          <p:cNvPr id="4" name="Slide Number Placeholder 3"/>
          <p:cNvSpPr>
            <a:spLocks noGrp="1"/>
          </p:cNvSpPr>
          <p:nvPr>
            <p:ph type="sldNum" sz="quarter" idx="5"/>
          </p:nvPr>
        </p:nvSpPr>
        <p:spPr/>
        <p:txBody>
          <a:bodyPr/>
          <a:lstStyle/>
          <a:p>
            <a:fld id="{61275796-9351-FE43-A381-93AD2263741D}" type="slidenum">
              <a:rPr lang="en-US" smtClean="0"/>
              <a:t>1</a:t>
            </a:fld>
            <a:endParaRPr lang="en-US"/>
          </a:p>
        </p:txBody>
      </p:sp>
    </p:spTree>
    <p:extLst>
      <p:ext uri="{BB962C8B-B14F-4D97-AF65-F5344CB8AC3E}">
        <p14:creationId xmlns:p14="http://schemas.microsoft.com/office/powerpoint/2010/main" val="404359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10</a:t>
            </a:fld>
            <a:endParaRPr lang="en-US"/>
          </a:p>
        </p:txBody>
      </p:sp>
    </p:spTree>
    <p:extLst>
      <p:ext uri="{BB962C8B-B14F-4D97-AF65-F5344CB8AC3E}">
        <p14:creationId xmlns:p14="http://schemas.microsoft.com/office/powerpoint/2010/main" val="3737399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11</a:t>
            </a:fld>
            <a:endParaRPr lang="en-US"/>
          </a:p>
        </p:txBody>
      </p:sp>
    </p:spTree>
    <p:extLst>
      <p:ext uri="{BB962C8B-B14F-4D97-AF65-F5344CB8AC3E}">
        <p14:creationId xmlns:p14="http://schemas.microsoft.com/office/powerpoint/2010/main" val="1748330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12</a:t>
            </a:fld>
            <a:endParaRPr lang="en-US"/>
          </a:p>
        </p:txBody>
      </p:sp>
    </p:spTree>
    <p:extLst>
      <p:ext uri="{BB962C8B-B14F-4D97-AF65-F5344CB8AC3E}">
        <p14:creationId xmlns:p14="http://schemas.microsoft.com/office/powerpoint/2010/main" val="711617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13</a:t>
            </a:fld>
            <a:endParaRPr lang="en-US"/>
          </a:p>
        </p:txBody>
      </p:sp>
    </p:spTree>
    <p:extLst>
      <p:ext uri="{BB962C8B-B14F-4D97-AF65-F5344CB8AC3E}">
        <p14:creationId xmlns:p14="http://schemas.microsoft.com/office/powerpoint/2010/main" val="51496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item: 2:00.</a:t>
            </a:r>
          </a:p>
        </p:txBody>
      </p:sp>
      <p:sp>
        <p:nvSpPr>
          <p:cNvPr id="4" name="Slide Number Placeholder 3"/>
          <p:cNvSpPr>
            <a:spLocks noGrp="1"/>
          </p:cNvSpPr>
          <p:nvPr>
            <p:ph type="sldNum" sz="quarter" idx="5"/>
          </p:nvPr>
        </p:nvSpPr>
        <p:spPr/>
        <p:txBody>
          <a:bodyPr/>
          <a:lstStyle/>
          <a:p>
            <a:fld id="{61275796-9351-FE43-A381-93AD2263741D}" type="slidenum">
              <a:rPr lang="en-US" smtClean="0"/>
              <a:t>14</a:t>
            </a:fld>
            <a:endParaRPr lang="en-US"/>
          </a:p>
        </p:txBody>
      </p:sp>
    </p:spTree>
    <p:extLst>
      <p:ext uri="{BB962C8B-B14F-4D97-AF65-F5344CB8AC3E}">
        <p14:creationId xmlns:p14="http://schemas.microsoft.com/office/powerpoint/2010/main" val="1409910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0:30.</a:t>
            </a:r>
          </a:p>
        </p:txBody>
      </p:sp>
      <p:sp>
        <p:nvSpPr>
          <p:cNvPr id="4" name="Slide Number Placeholder 3"/>
          <p:cNvSpPr>
            <a:spLocks noGrp="1"/>
          </p:cNvSpPr>
          <p:nvPr>
            <p:ph type="sldNum" sz="quarter" idx="5"/>
          </p:nvPr>
        </p:nvSpPr>
        <p:spPr/>
        <p:txBody>
          <a:bodyPr/>
          <a:lstStyle/>
          <a:p>
            <a:fld id="{61275796-9351-FE43-A381-93AD2263741D}" type="slidenum">
              <a:rPr lang="en-US" smtClean="0"/>
              <a:t>15</a:t>
            </a:fld>
            <a:endParaRPr lang="en-US"/>
          </a:p>
        </p:txBody>
      </p:sp>
    </p:spTree>
    <p:extLst>
      <p:ext uri="{BB962C8B-B14F-4D97-AF65-F5344CB8AC3E}">
        <p14:creationId xmlns:p14="http://schemas.microsoft.com/office/powerpoint/2010/main" val="24397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0:15.</a:t>
            </a:r>
          </a:p>
        </p:txBody>
      </p:sp>
      <p:sp>
        <p:nvSpPr>
          <p:cNvPr id="4" name="Slide Number Placeholder 3"/>
          <p:cNvSpPr>
            <a:spLocks noGrp="1"/>
          </p:cNvSpPr>
          <p:nvPr>
            <p:ph type="sldNum" sz="quarter" idx="5"/>
          </p:nvPr>
        </p:nvSpPr>
        <p:spPr/>
        <p:txBody>
          <a:bodyPr/>
          <a:lstStyle/>
          <a:p>
            <a:fld id="{61275796-9351-FE43-A381-93AD2263741D}" type="slidenum">
              <a:rPr lang="en-US" smtClean="0"/>
              <a:t>16</a:t>
            </a:fld>
            <a:endParaRPr lang="en-US"/>
          </a:p>
        </p:txBody>
      </p:sp>
    </p:spTree>
    <p:extLst>
      <p:ext uri="{BB962C8B-B14F-4D97-AF65-F5344CB8AC3E}">
        <p14:creationId xmlns:p14="http://schemas.microsoft.com/office/powerpoint/2010/main" val="2068167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0:00.</a:t>
            </a:r>
          </a:p>
        </p:txBody>
      </p:sp>
      <p:sp>
        <p:nvSpPr>
          <p:cNvPr id="4" name="Slide Number Placeholder 3"/>
          <p:cNvSpPr>
            <a:spLocks noGrp="1"/>
          </p:cNvSpPr>
          <p:nvPr>
            <p:ph type="sldNum" sz="quarter" idx="5"/>
          </p:nvPr>
        </p:nvSpPr>
        <p:spPr/>
        <p:txBody>
          <a:bodyPr/>
          <a:lstStyle/>
          <a:p>
            <a:fld id="{61275796-9351-FE43-A381-93AD2263741D}" type="slidenum">
              <a:rPr lang="en-US" smtClean="0"/>
              <a:t>17</a:t>
            </a:fld>
            <a:endParaRPr lang="en-US"/>
          </a:p>
        </p:txBody>
      </p:sp>
    </p:spTree>
    <p:extLst>
      <p:ext uri="{BB962C8B-B14F-4D97-AF65-F5344CB8AC3E}">
        <p14:creationId xmlns:p14="http://schemas.microsoft.com/office/powerpoint/2010/main" val="82328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a:t>
            </a:r>
            <a:r>
              <a:rPr lang="en-US"/>
              <a:t>: 0:15.</a:t>
            </a:r>
            <a:endParaRPr lang="en-US" dirty="0"/>
          </a:p>
        </p:txBody>
      </p:sp>
      <p:sp>
        <p:nvSpPr>
          <p:cNvPr id="4" name="Slide Number Placeholder 3"/>
          <p:cNvSpPr>
            <a:spLocks noGrp="1"/>
          </p:cNvSpPr>
          <p:nvPr>
            <p:ph type="sldNum" sz="quarter" idx="5"/>
          </p:nvPr>
        </p:nvSpPr>
        <p:spPr/>
        <p:txBody>
          <a:bodyPr/>
          <a:lstStyle/>
          <a:p>
            <a:fld id="{61275796-9351-FE43-A381-93AD2263741D}" type="slidenum">
              <a:rPr lang="en-US" smtClean="0"/>
              <a:t>2</a:t>
            </a:fld>
            <a:endParaRPr lang="en-US"/>
          </a:p>
        </p:txBody>
      </p:sp>
    </p:spTree>
    <p:extLst>
      <p:ext uri="{BB962C8B-B14F-4D97-AF65-F5344CB8AC3E}">
        <p14:creationId xmlns:p14="http://schemas.microsoft.com/office/powerpoint/2010/main" val="120784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0:45.</a:t>
            </a:r>
          </a:p>
        </p:txBody>
      </p:sp>
      <p:sp>
        <p:nvSpPr>
          <p:cNvPr id="4" name="Slide Number Placeholder 3"/>
          <p:cNvSpPr>
            <a:spLocks noGrp="1"/>
          </p:cNvSpPr>
          <p:nvPr>
            <p:ph type="sldNum" sz="quarter" idx="5"/>
          </p:nvPr>
        </p:nvSpPr>
        <p:spPr/>
        <p:txBody>
          <a:bodyPr/>
          <a:lstStyle/>
          <a:p>
            <a:fld id="{61275796-9351-FE43-A381-93AD2263741D}" type="slidenum">
              <a:rPr lang="en-US" smtClean="0"/>
              <a:t>3</a:t>
            </a:fld>
            <a:endParaRPr lang="en-US"/>
          </a:p>
        </p:txBody>
      </p:sp>
    </p:spTree>
    <p:extLst>
      <p:ext uri="{BB962C8B-B14F-4D97-AF65-F5344CB8AC3E}">
        <p14:creationId xmlns:p14="http://schemas.microsoft.com/office/powerpoint/2010/main" val="381993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item: 0:30.</a:t>
            </a:r>
          </a:p>
        </p:txBody>
      </p:sp>
      <p:sp>
        <p:nvSpPr>
          <p:cNvPr id="4" name="Slide Number Placeholder 3"/>
          <p:cNvSpPr>
            <a:spLocks noGrp="1"/>
          </p:cNvSpPr>
          <p:nvPr>
            <p:ph type="sldNum" sz="quarter" idx="5"/>
          </p:nvPr>
        </p:nvSpPr>
        <p:spPr/>
        <p:txBody>
          <a:bodyPr/>
          <a:lstStyle/>
          <a:p>
            <a:fld id="{61275796-9351-FE43-A381-93AD2263741D}" type="slidenum">
              <a:rPr lang="en-US" smtClean="0"/>
              <a:t>4</a:t>
            </a:fld>
            <a:endParaRPr lang="en-US"/>
          </a:p>
        </p:txBody>
      </p:sp>
    </p:spTree>
    <p:extLst>
      <p:ext uri="{BB962C8B-B14F-4D97-AF65-F5344CB8AC3E}">
        <p14:creationId xmlns:p14="http://schemas.microsoft.com/office/powerpoint/2010/main" val="4058198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5</a:t>
            </a:fld>
            <a:endParaRPr lang="en-US"/>
          </a:p>
        </p:txBody>
      </p:sp>
    </p:spTree>
    <p:extLst>
      <p:ext uri="{BB962C8B-B14F-4D97-AF65-F5344CB8AC3E}">
        <p14:creationId xmlns:p14="http://schemas.microsoft.com/office/powerpoint/2010/main" val="71771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0:30.</a:t>
            </a:r>
          </a:p>
        </p:txBody>
      </p:sp>
      <p:sp>
        <p:nvSpPr>
          <p:cNvPr id="4" name="Slide Number Placeholder 3"/>
          <p:cNvSpPr>
            <a:spLocks noGrp="1"/>
          </p:cNvSpPr>
          <p:nvPr>
            <p:ph type="sldNum" sz="quarter" idx="5"/>
          </p:nvPr>
        </p:nvSpPr>
        <p:spPr/>
        <p:txBody>
          <a:bodyPr/>
          <a:lstStyle/>
          <a:p>
            <a:fld id="{61275796-9351-FE43-A381-93AD2263741D}" type="slidenum">
              <a:rPr lang="en-US" smtClean="0"/>
              <a:t>6</a:t>
            </a:fld>
            <a:endParaRPr lang="en-US"/>
          </a:p>
        </p:txBody>
      </p:sp>
    </p:spTree>
    <p:extLst>
      <p:ext uri="{BB962C8B-B14F-4D97-AF65-F5344CB8AC3E}">
        <p14:creationId xmlns:p14="http://schemas.microsoft.com/office/powerpoint/2010/main" val="116169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7</a:t>
            </a:fld>
            <a:endParaRPr lang="en-US"/>
          </a:p>
        </p:txBody>
      </p:sp>
    </p:spTree>
    <p:extLst>
      <p:ext uri="{BB962C8B-B14F-4D97-AF65-F5344CB8AC3E}">
        <p14:creationId xmlns:p14="http://schemas.microsoft.com/office/powerpoint/2010/main" val="3551938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8</a:t>
            </a:fld>
            <a:endParaRPr lang="en-US"/>
          </a:p>
        </p:txBody>
      </p:sp>
    </p:spTree>
    <p:extLst>
      <p:ext uri="{BB962C8B-B14F-4D97-AF65-F5344CB8AC3E}">
        <p14:creationId xmlns:p14="http://schemas.microsoft.com/office/powerpoint/2010/main" val="131577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duration for this slide: 1:00.</a:t>
            </a:r>
          </a:p>
        </p:txBody>
      </p:sp>
      <p:sp>
        <p:nvSpPr>
          <p:cNvPr id="4" name="Slide Number Placeholder 3"/>
          <p:cNvSpPr>
            <a:spLocks noGrp="1"/>
          </p:cNvSpPr>
          <p:nvPr>
            <p:ph type="sldNum" sz="quarter" idx="5"/>
          </p:nvPr>
        </p:nvSpPr>
        <p:spPr/>
        <p:txBody>
          <a:bodyPr/>
          <a:lstStyle/>
          <a:p>
            <a:fld id="{61275796-9351-FE43-A381-93AD2263741D}" type="slidenum">
              <a:rPr lang="en-US" smtClean="0"/>
              <a:t>9</a:t>
            </a:fld>
            <a:endParaRPr lang="en-US"/>
          </a:p>
        </p:txBody>
      </p:sp>
    </p:spTree>
    <p:extLst>
      <p:ext uri="{BB962C8B-B14F-4D97-AF65-F5344CB8AC3E}">
        <p14:creationId xmlns:p14="http://schemas.microsoft.com/office/powerpoint/2010/main" val="247388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472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1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403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5714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77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117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930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294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186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464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3978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602824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953DEB-81F0-4B6A-A4C9-520091DD1048}"/>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4F74C8-7BFF-5F41-9DF5-5A9AE44FEAA9}"/>
              </a:ext>
            </a:extLst>
          </p:cNvPr>
          <p:cNvSpPr>
            <a:spLocks noGrp="1"/>
          </p:cNvSpPr>
          <p:nvPr>
            <p:ph type="ctrTitle"/>
          </p:nvPr>
        </p:nvSpPr>
        <p:spPr>
          <a:xfrm>
            <a:off x="477981" y="1122363"/>
            <a:ext cx="4023360" cy="3204134"/>
          </a:xfrm>
        </p:spPr>
        <p:txBody>
          <a:bodyPr anchor="b">
            <a:normAutofit/>
          </a:bodyPr>
          <a:lstStyle/>
          <a:p>
            <a:r>
              <a:rPr lang="en-US" sz="4800" dirty="0"/>
              <a:t>Group 8</a:t>
            </a:r>
          </a:p>
        </p:txBody>
      </p:sp>
      <p:sp>
        <p:nvSpPr>
          <p:cNvPr id="3" name="Subtitle 2">
            <a:extLst>
              <a:ext uri="{FF2B5EF4-FFF2-40B4-BE49-F238E27FC236}">
                <a16:creationId xmlns:a16="http://schemas.microsoft.com/office/drawing/2014/main" id="{AF6F2FA8-673B-EE43-A403-E0449E4A0104}"/>
              </a:ext>
            </a:extLst>
          </p:cNvPr>
          <p:cNvSpPr>
            <a:spLocks noGrp="1"/>
          </p:cNvSpPr>
          <p:nvPr>
            <p:ph type="subTitle" idx="1"/>
          </p:nvPr>
        </p:nvSpPr>
        <p:spPr>
          <a:xfrm>
            <a:off x="477980" y="4872922"/>
            <a:ext cx="4897210" cy="1208141"/>
          </a:xfrm>
        </p:spPr>
        <p:txBody>
          <a:bodyPr>
            <a:normAutofit/>
          </a:bodyPr>
          <a:lstStyle/>
          <a:p>
            <a:r>
              <a:rPr lang="en-US" sz="2000" dirty="0"/>
              <a:t>DATA7001 Introduction to Data Science</a:t>
            </a:r>
          </a:p>
          <a:p>
            <a:r>
              <a:rPr lang="en-US" sz="2000" dirty="0"/>
              <a:t>Group Project</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47781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091927"/>
          </a:xfrm>
        </p:spPr>
        <p:txBody>
          <a:bodyPr>
            <a:normAutofit/>
          </a:bodyPr>
          <a:lstStyle/>
          <a:p>
            <a:r>
              <a:rPr lang="en-US" dirty="0"/>
              <a:t>Residual vs Fitted Plot</a:t>
            </a:r>
          </a:p>
        </p:txBody>
      </p:sp>
      <p:pic>
        <p:nvPicPr>
          <p:cNvPr id="4" name="Picture 3" descr="Chart, scatter chart&#10;&#10;Description automatically generated">
            <a:extLst>
              <a:ext uri="{FF2B5EF4-FFF2-40B4-BE49-F238E27FC236}">
                <a16:creationId xmlns:a16="http://schemas.microsoft.com/office/drawing/2014/main" id="{D9F341B3-B670-4A17-B726-14F51BCF4D22}"/>
              </a:ext>
            </a:extLst>
          </p:cNvPr>
          <p:cNvPicPr>
            <a:picLocks noChangeAspect="1"/>
          </p:cNvPicPr>
          <p:nvPr/>
        </p:nvPicPr>
        <p:blipFill>
          <a:blip r:embed="rId3"/>
          <a:stretch>
            <a:fillRect/>
          </a:stretch>
        </p:blipFill>
        <p:spPr>
          <a:xfrm>
            <a:off x="2618031" y="2134818"/>
            <a:ext cx="7032231" cy="4581292"/>
          </a:xfrm>
          <a:prstGeom prst="rect">
            <a:avLst/>
          </a:prstGeom>
        </p:spPr>
      </p:pic>
    </p:spTree>
    <p:extLst>
      <p:ext uri="{BB962C8B-B14F-4D97-AF65-F5344CB8AC3E}">
        <p14:creationId xmlns:p14="http://schemas.microsoft.com/office/powerpoint/2010/main" val="5321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091927"/>
          </a:xfrm>
        </p:spPr>
        <p:txBody>
          <a:bodyPr>
            <a:normAutofit/>
          </a:bodyPr>
          <a:lstStyle/>
          <a:p>
            <a:r>
              <a:rPr lang="en-US" dirty="0"/>
              <a:t>Residual Randomness</a:t>
            </a:r>
          </a:p>
        </p:txBody>
      </p:sp>
      <p:pic>
        <p:nvPicPr>
          <p:cNvPr id="6" name="Picture 5" descr="Chart, scatter chart&#10;&#10;Description automatically generated">
            <a:extLst>
              <a:ext uri="{FF2B5EF4-FFF2-40B4-BE49-F238E27FC236}">
                <a16:creationId xmlns:a16="http://schemas.microsoft.com/office/drawing/2014/main" id="{8851B2CC-D4B8-4E5E-9AF3-7044C4AA736C}"/>
              </a:ext>
            </a:extLst>
          </p:cNvPr>
          <p:cNvPicPr>
            <a:picLocks noChangeAspect="1"/>
          </p:cNvPicPr>
          <p:nvPr/>
        </p:nvPicPr>
        <p:blipFill>
          <a:blip r:embed="rId3"/>
          <a:stretch>
            <a:fillRect/>
          </a:stretch>
        </p:blipFill>
        <p:spPr>
          <a:xfrm>
            <a:off x="2920109" y="2148086"/>
            <a:ext cx="6840703" cy="4456517"/>
          </a:xfrm>
          <a:prstGeom prst="rect">
            <a:avLst/>
          </a:prstGeom>
        </p:spPr>
      </p:pic>
    </p:spTree>
    <p:extLst>
      <p:ext uri="{BB962C8B-B14F-4D97-AF65-F5344CB8AC3E}">
        <p14:creationId xmlns:p14="http://schemas.microsoft.com/office/powerpoint/2010/main" val="12392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091927"/>
          </a:xfrm>
        </p:spPr>
        <p:txBody>
          <a:bodyPr>
            <a:normAutofit/>
          </a:bodyPr>
          <a:lstStyle/>
          <a:p>
            <a:r>
              <a:rPr lang="en-US" dirty="0"/>
              <a:t>Fitted vs Actual Plot</a:t>
            </a:r>
          </a:p>
        </p:txBody>
      </p:sp>
      <p:pic>
        <p:nvPicPr>
          <p:cNvPr id="4" name="Picture 3" descr="Chart, scatter chart&#10;&#10;Description automatically generated">
            <a:extLst>
              <a:ext uri="{FF2B5EF4-FFF2-40B4-BE49-F238E27FC236}">
                <a16:creationId xmlns:a16="http://schemas.microsoft.com/office/drawing/2014/main" id="{EF822DD9-9F77-431A-97AF-A612209D468C}"/>
              </a:ext>
            </a:extLst>
          </p:cNvPr>
          <p:cNvPicPr>
            <a:picLocks noChangeAspect="1"/>
          </p:cNvPicPr>
          <p:nvPr/>
        </p:nvPicPr>
        <p:blipFill>
          <a:blip r:embed="rId3"/>
          <a:stretch>
            <a:fillRect/>
          </a:stretch>
        </p:blipFill>
        <p:spPr>
          <a:xfrm>
            <a:off x="2587797" y="2033621"/>
            <a:ext cx="7016406" cy="4570982"/>
          </a:xfrm>
          <a:prstGeom prst="rect">
            <a:avLst/>
          </a:prstGeom>
        </p:spPr>
      </p:pic>
    </p:spTree>
    <p:extLst>
      <p:ext uri="{BB962C8B-B14F-4D97-AF65-F5344CB8AC3E}">
        <p14:creationId xmlns:p14="http://schemas.microsoft.com/office/powerpoint/2010/main" val="294498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091927"/>
          </a:xfrm>
        </p:spPr>
        <p:txBody>
          <a:bodyPr>
            <a:normAutofit/>
          </a:bodyPr>
          <a:lstStyle/>
          <a:p>
            <a:r>
              <a:rPr lang="en-US" dirty="0"/>
              <a:t>Influential Values</a:t>
            </a:r>
          </a:p>
        </p:txBody>
      </p:sp>
      <p:pic>
        <p:nvPicPr>
          <p:cNvPr id="5" name="Picture 4" descr="Chart, scatter chart&#10;&#10;Description automatically generated">
            <a:extLst>
              <a:ext uri="{FF2B5EF4-FFF2-40B4-BE49-F238E27FC236}">
                <a16:creationId xmlns:a16="http://schemas.microsoft.com/office/drawing/2014/main" id="{7A8D4DEE-2DC0-4E2A-B288-0EDA320E08B2}"/>
              </a:ext>
            </a:extLst>
          </p:cNvPr>
          <p:cNvPicPr>
            <a:picLocks noChangeAspect="1"/>
          </p:cNvPicPr>
          <p:nvPr/>
        </p:nvPicPr>
        <p:blipFill rotWithShape="1">
          <a:blip r:embed="rId3"/>
          <a:srcRect t="10404" b="4419"/>
          <a:stretch/>
        </p:blipFill>
        <p:spPr>
          <a:xfrm>
            <a:off x="1952700" y="2154620"/>
            <a:ext cx="8286599" cy="4598275"/>
          </a:xfrm>
          <a:prstGeom prst="rect">
            <a:avLst/>
          </a:prstGeom>
        </p:spPr>
      </p:pic>
      <p:sp>
        <p:nvSpPr>
          <p:cNvPr id="6" name="TextBox 5">
            <a:extLst>
              <a:ext uri="{FF2B5EF4-FFF2-40B4-BE49-F238E27FC236}">
                <a16:creationId xmlns:a16="http://schemas.microsoft.com/office/drawing/2014/main" id="{72B605B9-E35C-42BC-9FD8-EC8912059FC8}"/>
              </a:ext>
            </a:extLst>
          </p:cNvPr>
          <p:cNvSpPr txBox="1"/>
          <p:nvPr/>
        </p:nvSpPr>
        <p:spPr>
          <a:xfrm>
            <a:off x="7197664" y="3153102"/>
            <a:ext cx="2419301" cy="369332"/>
          </a:xfrm>
          <a:prstGeom prst="rect">
            <a:avLst/>
          </a:prstGeom>
          <a:noFill/>
        </p:spPr>
        <p:txBody>
          <a:bodyPr wrap="square" rtlCol="0">
            <a:spAutoFit/>
          </a:bodyPr>
          <a:lstStyle/>
          <a:p>
            <a:pPr algn="ctr"/>
            <a:r>
              <a:rPr lang="en-US" dirty="0"/>
              <a:t>No influential value</a:t>
            </a:r>
            <a:endParaRPr lang="en-AU" dirty="0"/>
          </a:p>
        </p:txBody>
      </p:sp>
    </p:spTree>
    <p:extLst>
      <p:ext uri="{BB962C8B-B14F-4D97-AF65-F5344CB8AC3E}">
        <p14:creationId xmlns:p14="http://schemas.microsoft.com/office/powerpoint/2010/main" val="280099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 live demo / storytelling with data ]</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Tree>
    <p:extLst>
      <p:ext uri="{BB962C8B-B14F-4D97-AF65-F5344CB8AC3E}">
        <p14:creationId xmlns:p14="http://schemas.microsoft.com/office/powerpoint/2010/main" val="83482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Conclusion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To improve understanding of how the budget was decided, more details and data would be required, such as business and economic data, Queensland-related federal budget</a:t>
            </a:r>
            <a:r>
              <a:rPr lang="en-US" sz="2200"/>
              <a:t>, immigration data</a:t>
            </a:r>
            <a:endParaRPr lang="en-US" sz="2200" dirty="0"/>
          </a:p>
        </p:txBody>
      </p:sp>
    </p:spTree>
    <p:extLst>
      <p:ext uri="{BB962C8B-B14F-4D97-AF65-F5344CB8AC3E}">
        <p14:creationId xmlns:p14="http://schemas.microsoft.com/office/powerpoint/2010/main" val="291332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Thank you / any questions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Tree>
    <p:extLst>
      <p:ext uri="{BB962C8B-B14F-4D97-AF65-F5344CB8AC3E}">
        <p14:creationId xmlns:p14="http://schemas.microsoft.com/office/powerpoint/2010/main" val="69367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Maybe we should have this… maybe not.</a:t>
            </a:r>
          </a:p>
          <a:p>
            <a:r>
              <a:rPr lang="en-US" sz="2200" dirty="0"/>
              <a:t>Would be along lines of what’s requested in project specification document: “An appendix listing the names and sources of the data sets as well as code libraries, or tools you used in your project”</a:t>
            </a:r>
          </a:p>
          <a:p>
            <a:r>
              <a:rPr lang="en-US" sz="2200" dirty="0"/>
              <a:t>Could be too much to fit on a slide.</a:t>
            </a:r>
          </a:p>
          <a:p>
            <a:endParaRPr lang="en-US" sz="2200" dirty="0"/>
          </a:p>
        </p:txBody>
      </p:sp>
    </p:spTree>
    <p:extLst>
      <p:ext uri="{BB962C8B-B14F-4D97-AF65-F5344CB8AC3E}">
        <p14:creationId xmlns:p14="http://schemas.microsoft.com/office/powerpoint/2010/main" val="165441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Group 8</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a:t>Siamak Adeli Koodehi</a:t>
            </a:r>
          </a:p>
          <a:p>
            <a:r>
              <a:rPr lang="en-US" sz="2200"/>
              <a:t>Cristhyan Cardona Garcia</a:t>
            </a:r>
          </a:p>
          <a:p>
            <a:r>
              <a:rPr lang="en-US" sz="2200"/>
              <a:t>Matthew Colwell</a:t>
            </a:r>
          </a:p>
          <a:p>
            <a:r>
              <a:rPr lang="en-US" sz="2200"/>
              <a:t>Christopher Symons</a:t>
            </a:r>
          </a:p>
          <a:p>
            <a:r>
              <a:rPr lang="en-US" sz="2200"/>
              <a:t>Hai Hung Vu</a:t>
            </a:r>
          </a:p>
        </p:txBody>
      </p:sp>
    </p:spTree>
    <p:extLst>
      <p:ext uri="{BB962C8B-B14F-4D97-AF65-F5344CB8AC3E}">
        <p14:creationId xmlns:p14="http://schemas.microsoft.com/office/powerpoint/2010/main" val="297408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The Problem (Solving with Data)</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Tree>
    <p:extLst>
      <p:ext uri="{BB962C8B-B14F-4D97-AF65-F5344CB8AC3E}">
        <p14:creationId xmlns:p14="http://schemas.microsoft.com/office/powerpoint/2010/main" val="420084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 initial live demo of web tool here ]</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Tree>
    <p:extLst>
      <p:ext uri="{BB962C8B-B14F-4D97-AF65-F5344CB8AC3E}">
        <p14:creationId xmlns:p14="http://schemas.microsoft.com/office/powerpoint/2010/main" val="1102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Getting the Data (I need)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556314" y="1899601"/>
            <a:ext cx="10797486" cy="4272599"/>
          </a:xfrm>
        </p:spPr>
        <p:txBody>
          <a:bodyPr>
            <a:normAutofit/>
          </a:bodyPr>
          <a:lstStyle/>
          <a:p>
            <a:r>
              <a:rPr lang="en-US" sz="1800" dirty="0"/>
              <a:t>2016 Census data consists of more than 15,000 features for 89 State Electoral Divisions. Initial EDA and feature selection was carried out based on its metadata. Transformation of demographic data by merging into three major age groups (under 20, 21-65, over 65)</a:t>
            </a:r>
          </a:p>
          <a:p>
            <a:r>
              <a:rPr lang="en-US" sz="1800" dirty="0"/>
              <a:t>16 inconsistencies between 2016 and 2017 SED names due to an electoral boundary redistribution prior to the election. The names were reconciled by estimating Census data for new 2017 electorates.</a:t>
            </a:r>
          </a:p>
          <a:p>
            <a:pPr lvl="1"/>
            <a:r>
              <a:rPr lang="en-US" sz="1600" dirty="0"/>
              <a:t>Some were just direct name changes</a:t>
            </a:r>
          </a:p>
          <a:p>
            <a:pPr lvl="1"/>
            <a:r>
              <a:rPr lang="en-US" sz="1600" dirty="0"/>
              <a:t>Some were formed by combing or transferring parts of old electorate. Averaging method was used to estimate Census data</a:t>
            </a:r>
          </a:p>
          <a:p>
            <a:endParaRPr lang="en-US" sz="1800" dirty="0"/>
          </a:p>
        </p:txBody>
      </p:sp>
    </p:spTree>
    <p:extLst>
      <p:ext uri="{BB962C8B-B14F-4D97-AF65-F5344CB8AC3E}">
        <p14:creationId xmlns:p14="http://schemas.microsoft.com/office/powerpoint/2010/main" val="12406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Is my data fit for use?</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838200" y="2478024"/>
            <a:ext cx="10515600" cy="3694176"/>
          </a:xfrm>
        </p:spPr>
        <p:txBody>
          <a:bodyPr>
            <a:normAutofit/>
          </a:bodyPr>
          <a:lstStyle/>
          <a:p>
            <a:r>
              <a:rPr lang="en-US" sz="2200" dirty="0"/>
              <a:t>1</a:t>
            </a:r>
          </a:p>
          <a:p>
            <a:r>
              <a:rPr lang="en-US" sz="2200" dirty="0"/>
              <a:t>2</a:t>
            </a:r>
          </a:p>
          <a:p>
            <a:r>
              <a:rPr lang="en-US" sz="2200" dirty="0"/>
              <a:t>3</a:t>
            </a:r>
          </a:p>
        </p:txBody>
      </p:sp>
    </p:spTree>
    <p:extLst>
      <p:ext uri="{BB962C8B-B14F-4D97-AF65-F5344CB8AC3E}">
        <p14:creationId xmlns:p14="http://schemas.microsoft.com/office/powerpoint/2010/main" val="171874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Multiple Linear Regression Model</a:t>
            </a: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755211" y="1899601"/>
            <a:ext cx="10515600" cy="4001960"/>
          </a:xfrm>
        </p:spPr>
        <p:txBody>
          <a:bodyPr>
            <a:normAutofit/>
          </a:bodyPr>
          <a:lstStyle/>
          <a:p>
            <a:r>
              <a:rPr lang="en-US" sz="1800" dirty="0"/>
              <a:t>Log-transformed the response variable (</a:t>
            </a:r>
            <a:r>
              <a:rPr lang="en-US" sz="1800" dirty="0" err="1"/>
              <a:t>TotalEstimateCost</a:t>
            </a:r>
            <a:r>
              <a:rPr lang="en-US" sz="1800" dirty="0"/>
              <a:t>)</a:t>
            </a:r>
          </a:p>
          <a:p>
            <a:r>
              <a:rPr lang="en-US" sz="1800" dirty="0"/>
              <a:t>A multiple linear regression model was fitted with 6 explanatory variables, of which </a:t>
            </a:r>
            <a:r>
              <a:rPr lang="en-US" sz="1800" dirty="0" err="1"/>
              <a:t>Working_Age</a:t>
            </a:r>
            <a:r>
              <a:rPr lang="en-US" sz="1800" dirty="0"/>
              <a:t> and </a:t>
            </a:r>
            <a:r>
              <a:rPr lang="en-US" sz="1800" dirty="0" err="1"/>
              <a:t>isALP</a:t>
            </a:r>
            <a:r>
              <a:rPr lang="en-US" sz="1800" dirty="0"/>
              <a:t> appear to be statistically significant</a:t>
            </a:r>
          </a:p>
          <a:p>
            <a:r>
              <a:rPr lang="en-US" sz="1800" dirty="0"/>
              <a:t>Results are below</a:t>
            </a:r>
          </a:p>
          <a:p>
            <a:endParaRPr lang="en-US" sz="1800" dirty="0"/>
          </a:p>
        </p:txBody>
      </p:sp>
      <p:pic>
        <p:nvPicPr>
          <p:cNvPr id="4" name="Picture 3">
            <a:extLst>
              <a:ext uri="{FF2B5EF4-FFF2-40B4-BE49-F238E27FC236}">
                <a16:creationId xmlns:a16="http://schemas.microsoft.com/office/drawing/2014/main" id="{C9FB3C6E-FE21-4372-A484-B0168A78D642}"/>
              </a:ext>
            </a:extLst>
          </p:cNvPr>
          <p:cNvPicPr>
            <a:picLocks noChangeAspect="1"/>
          </p:cNvPicPr>
          <p:nvPr/>
        </p:nvPicPr>
        <p:blipFill rotWithShape="1">
          <a:blip r:embed="rId3"/>
          <a:srcRect t="19083"/>
          <a:stretch/>
        </p:blipFill>
        <p:spPr>
          <a:xfrm>
            <a:off x="3324708" y="3146598"/>
            <a:ext cx="6126345" cy="3127934"/>
          </a:xfrm>
          <a:prstGeom prst="rect">
            <a:avLst/>
          </a:prstGeom>
        </p:spPr>
      </p:pic>
    </p:spTree>
    <p:extLst>
      <p:ext uri="{BB962C8B-B14F-4D97-AF65-F5344CB8AC3E}">
        <p14:creationId xmlns:p14="http://schemas.microsoft.com/office/powerpoint/2010/main" val="348062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273233"/>
          </a:xfrm>
        </p:spPr>
        <p:txBody>
          <a:bodyPr>
            <a:normAutofit/>
          </a:bodyPr>
          <a:lstStyle/>
          <a:p>
            <a:r>
              <a:rPr lang="en-US" dirty="0"/>
              <a:t>Assumption Validation and Interpretation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82D625-45B9-8A45-88AC-E698C4EE3793}"/>
              </a:ext>
            </a:extLst>
          </p:cNvPr>
          <p:cNvSpPr>
            <a:spLocks noGrp="1"/>
          </p:cNvSpPr>
          <p:nvPr>
            <p:ph idx="1"/>
          </p:nvPr>
        </p:nvSpPr>
        <p:spPr>
          <a:xfrm>
            <a:off x="755211" y="1899601"/>
            <a:ext cx="10515600" cy="4001960"/>
          </a:xfrm>
        </p:spPr>
        <p:txBody>
          <a:bodyPr>
            <a:normAutofit/>
          </a:bodyPr>
          <a:lstStyle/>
          <a:p>
            <a:r>
              <a:rPr lang="en-US" sz="1800" dirty="0"/>
              <a:t>Model assumptions on residual were validated and proved to be reasonably held based on various plots</a:t>
            </a:r>
          </a:p>
          <a:p>
            <a:r>
              <a:rPr lang="en-US" sz="1800" dirty="0"/>
              <a:t>The model shows strong relationship between how much was spent and proportion of the working age group (21-65 years old)</a:t>
            </a:r>
          </a:p>
          <a:p>
            <a:r>
              <a:rPr lang="en-US" sz="1800" dirty="0"/>
              <a:t>Greater amount of money would be spent if ALP was elected in an electorate as compared to one where ALP was not elected</a:t>
            </a:r>
          </a:p>
        </p:txBody>
      </p:sp>
    </p:spTree>
    <p:extLst>
      <p:ext uri="{BB962C8B-B14F-4D97-AF65-F5344CB8AC3E}">
        <p14:creationId xmlns:p14="http://schemas.microsoft.com/office/powerpoint/2010/main" val="223846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54B1-EC79-7440-AFA8-667978E479D7}"/>
              </a:ext>
            </a:extLst>
          </p:cNvPr>
          <p:cNvSpPr>
            <a:spLocks noGrp="1"/>
          </p:cNvSpPr>
          <p:nvPr>
            <p:ph type="title"/>
          </p:nvPr>
        </p:nvSpPr>
        <p:spPr>
          <a:xfrm>
            <a:off x="838200" y="253397"/>
            <a:ext cx="10515600" cy="1091927"/>
          </a:xfrm>
        </p:spPr>
        <p:txBody>
          <a:bodyPr>
            <a:normAutofit/>
          </a:bodyPr>
          <a:lstStyle/>
          <a:p>
            <a:r>
              <a:rPr lang="en-US" dirty="0"/>
              <a:t>Residual Normality – QQ Plot</a:t>
            </a:r>
          </a:p>
        </p:txBody>
      </p:sp>
      <p:pic>
        <p:nvPicPr>
          <p:cNvPr id="7" name="Picture 6" descr="Chart, scatter chart&#10;&#10;Description automatically generated">
            <a:extLst>
              <a:ext uri="{FF2B5EF4-FFF2-40B4-BE49-F238E27FC236}">
                <a16:creationId xmlns:a16="http://schemas.microsoft.com/office/drawing/2014/main" id="{DBC6399E-12E0-44FB-9298-8BCBC2B8E747}"/>
              </a:ext>
            </a:extLst>
          </p:cNvPr>
          <p:cNvPicPr>
            <a:picLocks noChangeAspect="1"/>
          </p:cNvPicPr>
          <p:nvPr/>
        </p:nvPicPr>
        <p:blipFill>
          <a:blip r:embed="rId3"/>
          <a:stretch>
            <a:fillRect/>
          </a:stretch>
        </p:blipFill>
        <p:spPr>
          <a:xfrm>
            <a:off x="2825517" y="2219592"/>
            <a:ext cx="6970125" cy="4540831"/>
          </a:xfrm>
          <a:prstGeom prst="rect">
            <a:avLst/>
          </a:prstGeom>
        </p:spPr>
      </p:pic>
    </p:spTree>
    <p:extLst>
      <p:ext uri="{BB962C8B-B14F-4D97-AF65-F5344CB8AC3E}">
        <p14:creationId xmlns:p14="http://schemas.microsoft.com/office/powerpoint/2010/main" val="1862786319"/>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412524"/>
      </a:dk2>
      <a:lt2>
        <a:srgbClr val="E8E2E7"/>
      </a:lt2>
      <a:accent1>
        <a:srgbClr val="21BA47"/>
      </a:accent1>
      <a:accent2>
        <a:srgbClr val="30BA14"/>
      </a:accent2>
      <a:accent3>
        <a:srgbClr val="75B320"/>
      </a:accent3>
      <a:accent4>
        <a:srgbClr val="A6A612"/>
      </a:accent4>
      <a:accent5>
        <a:srgbClr val="DC9026"/>
      </a:accent5>
      <a:accent6>
        <a:srgbClr val="D53717"/>
      </a:accent6>
      <a:hlink>
        <a:srgbClr val="997F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557</Words>
  <Application>Microsoft Office PowerPoint</Application>
  <PresentationFormat>Widescreen</PresentationFormat>
  <Paragraphs>90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Neue Haas Grotesk Text Pro</vt:lpstr>
      <vt:lpstr>AccentBoxVTI</vt:lpstr>
      <vt:lpstr>Group 8</vt:lpstr>
      <vt:lpstr>Group 8</vt:lpstr>
      <vt:lpstr>The Problem (Solving with Data)</vt:lpstr>
      <vt:lpstr>[ initial live demo of web tool here ]</vt:lpstr>
      <vt:lpstr>Getting the Data (I need)</vt:lpstr>
      <vt:lpstr>Is my data fit for use?</vt:lpstr>
      <vt:lpstr>Multiple Linear Regression Model</vt:lpstr>
      <vt:lpstr>Assumption Validation and Interpretation</vt:lpstr>
      <vt:lpstr>Residual Normality – QQ Plot</vt:lpstr>
      <vt:lpstr>Residual vs Fitted Plot</vt:lpstr>
      <vt:lpstr>Residual Randomness</vt:lpstr>
      <vt:lpstr>Fitted vs Actual Plot</vt:lpstr>
      <vt:lpstr>Influential Values</vt:lpstr>
      <vt:lpstr>[ live demo / storytelling with data ]</vt:lpstr>
      <vt:lpstr>Conclusion</vt:lpstr>
      <vt:lpstr>Thank you / any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dc:title>
  <dc:creator>Christopher Symons</dc:creator>
  <cp:lastModifiedBy>Hung Vu</cp:lastModifiedBy>
  <cp:revision>13</cp:revision>
  <dcterms:created xsi:type="dcterms:W3CDTF">2020-10-21T02:42:46Z</dcterms:created>
  <dcterms:modified xsi:type="dcterms:W3CDTF">2020-10-25T11:05:29Z</dcterms:modified>
</cp:coreProperties>
</file>