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9"/>
  </p:notesMasterIdLst>
  <p:sldIdLst>
    <p:sldId id="256" r:id="rId2"/>
    <p:sldId id="257" r:id="rId3"/>
    <p:sldId id="258" r:id="rId4"/>
    <p:sldId id="270" r:id="rId5"/>
    <p:sldId id="259" r:id="rId6"/>
    <p:sldId id="260" r:id="rId7"/>
    <p:sldId id="271" r:id="rId8"/>
    <p:sldId id="273" r:id="rId9"/>
    <p:sldId id="272" r:id="rId10"/>
    <p:sldId id="274" r:id="rId11"/>
    <p:sldId id="261" r:id="rId12"/>
    <p:sldId id="262" r:id="rId13"/>
    <p:sldId id="275" r:id="rId14"/>
    <p:sldId id="276" r:id="rId15"/>
    <p:sldId id="277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7"/>
    <p:restoredTop sz="86803"/>
  </p:normalViewPr>
  <p:slideViewPr>
    <p:cSldViewPr snapToGrid="0" snapToObjects="1">
      <p:cViewPr varScale="1">
        <p:scale>
          <a:sx n="80" d="100"/>
          <a:sy n="80" d="100"/>
        </p:scale>
        <p:origin x="10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CBD06E-0059-441D-87E8-EB4C8A940189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702DF70-E721-45F7-BFFF-290C5B88819F}">
      <dgm:prSet/>
      <dgm:spPr/>
      <dgm:t>
        <a:bodyPr/>
        <a:lstStyle/>
        <a:p>
          <a:r>
            <a:rPr lang="en-US" dirty="0" smtClean="0"/>
            <a:t>Making the Data Confess</a:t>
          </a:r>
          <a:endParaRPr lang="en-US" dirty="0"/>
        </a:p>
      </dgm:t>
    </dgm:pt>
    <dgm:pt modelId="{E01AC597-3FBD-4E41-8053-9E4E1B40AF4C}" type="sibTrans" cxnId="{567A427D-FDAF-48A3-A92A-5BC054C082DE}">
      <dgm:prSet/>
      <dgm:spPr/>
      <dgm:t>
        <a:bodyPr/>
        <a:lstStyle/>
        <a:p>
          <a:endParaRPr lang="en-US"/>
        </a:p>
      </dgm:t>
    </dgm:pt>
    <dgm:pt modelId="{B4B569F0-C4BE-491D-B5EC-6C181E32DFD6}" type="parTrans" cxnId="{567A427D-FDAF-48A3-A92A-5BC054C082DE}">
      <dgm:prSet/>
      <dgm:spPr/>
      <dgm:t>
        <a:bodyPr/>
        <a:lstStyle/>
        <a:p>
          <a:endParaRPr lang="en-US"/>
        </a:p>
      </dgm:t>
    </dgm:pt>
    <dgm:pt modelId="{6C070218-F033-4820-A386-81F5383BDE67}">
      <dgm:prSet/>
      <dgm:spPr/>
      <dgm:t>
        <a:bodyPr/>
        <a:lstStyle/>
        <a:p>
          <a:r>
            <a:rPr lang="en-US" dirty="0" smtClean="0"/>
            <a:t>Fit for Use</a:t>
          </a:r>
          <a:endParaRPr lang="en-US" dirty="0"/>
        </a:p>
      </dgm:t>
    </dgm:pt>
    <dgm:pt modelId="{EB3558F0-5116-4520-AD45-EAA88C79F9D2}" type="sibTrans" cxnId="{AEE7E5FB-C2B4-4174-BB59-4F01BB076978}">
      <dgm:prSet/>
      <dgm:spPr/>
      <dgm:t>
        <a:bodyPr/>
        <a:lstStyle/>
        <a:p>
          <a:endParaRPr lang="en-US"/>
        </a:p>
      </dgm:t>
    </dgm:pt>
    <dgm:pt modelId="{548EE155-8865-493E-B3BF-6D8A2DA4FDBE}" type="parTrans" cxnId="{AEE7E5FB-C2B4-4174-BB59-4F01BB076978}">
      <dgm:prSet/>
      <dgm:spPr/>
      <dgm:t>
        <a:bodyPr/>
        <a:lstStyle/>
        <a:p>
          <a:endParaRPr lang="en-US"/>
        </a:p>
      </dgm:t>
    </dgm:pt>
    <dgm:pt modelId="{8A61A4F4-F102-4085-AFD1-5B8E7D770C65}">
      <dgm:prSet/>
      <dgm:spPr/>
      <dgm:t>
        <a:bodyPr/>
        <a:lstStyle/>
        <a:p>
          <a:r>
            <a:rPr lang="en-US" dirty="0" smtClean="0"/>
            <a:t>Getting the Data</a:t>
          </a:r>
          <a:endParaRPr lang="en-US" dirty="0"/>
        </a:p>
      </dgm:t>
    </dgm:pt>
    <dgm:pt modelId="{161ACC97-1B57-4264-88D4-66328F11982E}" type="sibTrans" cxnId="{142A5F27-5FBA-4BE2-8A26-8A42469C2EDC}">
      <dgm:prSet/>
      <dgm:spPr/>
      <dgm:t>
        <a:bodyPr/>
        <a:lstStyle/>
        <a:p>
          <a:endParaRPr lang="en-US"/>
        </a:p>
      </dgm:t>
    </dgm:pt>
    <dgm:pt modelId="{8BDFD39F-ADD8-4BCE-9C32-6957D0044283}" type="parTrans" cxnId="{142A5F27-5FBA-4BE2-8A26-8A42469C2EDC}">
      <dgm:prSet/>
      <dgm:spPr/>
      <dgm:t>
        <a:bodyPr/>
        <a:lstStyle/>
        <a:p>
          <a:endParaRPr lang="en-US"/>
        </a:p>
      </dgm:t>
    </dgm:pt>
    <dgm:pt modelId="{B614F817-7F3D-4415-9A84-CE4A05CB6D10}">
      <dgm:prSet/>
      <dgm:spPr/>
      <dgm:t>
        <a:bodyPr/>
        <a:lstStyle/>
        <a:p>
          <a:r>
            <a:rPr lang="en-US" dirty="0" smtClean="0"/>
            <a:t>Storytelling (Live Demo)</a:t>
          </a:r>
          <a:endParaRPr lang="en-US" dirty="0"/>
        </a:p>
      </dgm:t>
    </dgm:pt>
    <dgm:pt modelId="{7BFAC8DF-D94F-4A28-8819-4B0E15CC42FB}" type="sibTrans" cxnId="{DFD45804-D635-42F6-9B11-5E2D3AEBD947}">
      <dgm:prSet/>
      <dgm:spPr/>
      <dgm:t>
        <a:bodyPr/>
        <a:lstStyle/>
        <a:p>
          <a:endParaRPr lang="en-US"/>
        </a:p>
      </dgm:t>
    </dgm:pt>
    <dgm:pt modelId="{3858D7CF-0726-4890-BA14-338224649DC0}" type="parTrans" cxnId="{DFD45804-D635-42F6-9B11-5E2D3AEBD947}">
      <dgm:prSet/>
      <dgm:spPr/>
      <dgm:t>
        <a:bodyPr/>
        <a:lstStyle/>
        <a:p>
          <a:endParaRPr lang="en-US"/>
        </a:p>
      </dgm:t>
    </dgm:pt>
    <dgm:pt modelId="{BA5D65BD-F6AA-412B-B6AC-13BD5FD74DAF}">
      <dgm:prSet/>
      <dgm:spPr/>
      <dgm:t>
        <a:bodyPr/>
        <a:lstStyle/>
        <a:p>
          <a:r>
            <a:rPr lang="en-US" dirty="0" smtClean="0"/>
            <a:t>Problem Solving with Data</a:t>
          </a:r>
          <a:endParaRPr lang="en-US" dirty="0"/>
        </a:p>
      </dgm:t>
    </dgm:pt>
    <dgm:pt modelId="{AA2C5BF5-DC37-49C2-B307-D6108ADFE87B}" type="sibTrans" cxnId="{778FEB80-653F-4376-8B67-1F28E8C50292}">
      <dgm:prSet/>
      <dgm:spPr/>
      <dgm:t>
        <a:bodyPr/>
        <a:lstStyle/>
        <a:p>
          <a:endParaRPr lang="en-US"/>
        </a:p>
      </dgm:t>
    </dgm:pt>
    <dgm:pt modelId="{C2E01776-F3EC-4276-837E-C780153AD195}" type="parTrans" cxnId="{778FEB80-653F-4376-8B67-1F28E8C50292}">
      <dgm:prSet/>
      <dgm:spPr/>
      <dgm:t>
        <a:bodyPr/>
        <a:lstStyle/>
        <a:p>
          <a:endParaRPr lang="en-US"/>
        </a:p>
      </dgm:t>
    </dgm:pt>
    <dgm:pt modelId="{BC461EB3-4E23-064E-A3E6-17E92D851448}" type="pres">
      <dgm:prSet presAssocID="{CECBD06E-0059-441D-87E8-EB4C8A94018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183B021F-C220-FA41-9902-805FAFE3A826}" type="pres">
      <dgm:prSet presAssocID="{CECBD06E-0059-441D-87E8-EB4C8A940189}" presName="dummyMaxCanvas" presStyleCnt="0">
        <dgm:presLayoutVars/>
      </dgm:prSet>
      <dgm:spPr/>
    </dgm:pt>
    <dgm:pt modelId="{D784B8F9-866C-A44F-89F3-C15E94E49C83}" type="pres">
      <dgm:prSet presAssocID="{CECBD06E-0059-441D-87E8-EB4C8A940189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7190848-8909-9147-8D2A-E6BE5EF1AD7D}" type="pres">
      <dgm:prSet presAssocID="{CECBD06E-0059-441D-87E8-EB4C8A940189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287EFF3-277A-7A43-8138-CEB4225EFADE}" type="pres">
      <dgm:prSet presAssocID="{CECBD06E-0059-441D-87E8-EB4C8A940189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987B76A-8AEA-E249-9FEF-AED756767384}" type="pres">
      <dgm:prSet presAssocID="{CECBD06E-0059-441D-87E8-EB4C8A940189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E03B54F-4205-F54A-A856-C872B71CB63D}" type="pres">
      <dgm:prSet presAssocID="{CECBD06E-0059-441D-87E8-EB4C8A940189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706422-215E-1E49-8199-83CBD4B6D8C1}" type="pres">
      <dgm:prSet presAssocID="{CECBD06E-0059-441D-87E8-EB4C8A940189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351FECE-A4BB-BC4D-BC1E-2D6517384144}" type="pres">
      <dgm:prSet presAssocID="{CECBD06E-0059-441D-87E8-EB4C8A940189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6FF9227-0449-5847-916D-128B5A4E0C6F}" type="pres">
      <dgm:prSet presAssocID="{CECBD06E-0059-441D-87E8-EB4C8A940189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AB41CB89-65A9-774A-BD48-64C4C4DDB37C}" type="pres">
      <dgm:prSet presAssocID="{CECBD06E-0059-441D-87E8-EB4C8A940189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0160015-DBE3-6E44-87D8-1DD936CBB69C}" type="pres">
      <dgm:prSet presAssocID="{CECBD06E-0059-441D-87E8-EB4C8A940189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AD191BD-EF0A-604F-86DF-D6476C0836D6}" type="pres">
      <dgm:prSet presAssocID="{CECBD06E-0059-441D-87E8-EB4C8A940189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A793671-63D6-9F4A-B119-8E6EE01D0CC3}" type="pres">
      <dgm:prSet presAssocID="{CECBD06E-0059-441D-87E8-EB4C8A940189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AA534BA-9BB0-BC45-8EAF-7F0A9DF00C08}" type="pres">
      <dgm:prSet presAssocID="{CECBD06E-0059-441D-87E8-EB4C8A940189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A25B56DA-8BA8-6F4C-AF1A-7BA0CC3294B1}" type="pres">
      <dgm:prSet presAssocID="{CECBD06E-0059-441D-87E8-EB4C8A940189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9EAB2CB6-0475-4895-B5F3-1D8A43D48E75}" type="presOf" srcId="{2702DF70-E721-45F7-BFFF-290C5B88819F}" destId="{A25B56DA-8BA8-6F4C-AF1A-7BA0CC3294B1}" srcOrd="1" destOrd="0" presId="urn:microsoft.com/office/officeart/2005/8/layout/vProcess5"/>
    <dgm:cxn modelId="{CDF74D4F-E403-407D-A410-ABED2AF935BA}" type="presOf" srcId="{7BFAC8DF-D94F-4A28-8819-4B0E15CC42FB}" destId="{E351FECE-A4BB-BC4D-BC1E-2D6517384144}" srcOrd="0" destOrd="0" presId="urn:microsoft.com/office/officeart/2005/8/layout/vProcess5"/>
    <dgm:cxn modelId="{80DE4016-678C-404F-9B43-9D7D03327A8C}" type="presOf" srcId="{B614F817-7F3D-4415-9A84-CE4A05CB6D10}" destId="{17190848-8909-9147-8D2A-E6BE5EF1AD7D}" srcOrd="0" destOrd="0" presId="urn:microsoft.com/office/officeart/2005/8/layout/vProcess5"/>
    <dgm:cxn modelId="{44E79F86-912A-4170-9F98-AEDABE0DF204}" type="presOf" srcId="{B614F817-7F3D-4415-9A84-CE4A05CB6D10}" destId="{EAD191BD-EF0A-604F-86DF-D6476C0836D6}" srcOrd="1" destOrd="0" presId="urn:microsoft.com/office/officeart/2005/8/layout/vProcess5"/>
    <dgm:cxn modelId="{778FEB80-653F-4376-8B67-1F28E8C50292}" srcId="{CECBD06E-0059-441D-87E8-EB4C8A940189}" destId="{BA5D65BD-F6AA-412B-B6AC-13BD5FD74DAF}" srcOrd="0" destOrd="0" parTransId="{C2E01776-F3EC-4276-837E-C780153AD195}" sibTransId="{AA2C5BF5-DC37-49C2-B307-D6108ADFE87B}"/>
    <dgm:cxn modelId="{B37FB8BA-8E9F-46B6-B9ED-30712CC19730}" type="presOf" srcId="{EB3558F0-5116-4520-AD45-EAA88C79F9D2}" destId="{AB41CB89-65A9-774A-BD48-64C4C4DDB37C}" srcOrd="0" destOrd="0" presId="urn:microsoft.com/office/officeart/2005/8/layout/vProcess5"/>
    <dgm:cxn modelId="{122526FC-CD03-4B39-901C-DEF23E4EDFD1}" type="presOf" srcId="{BA5D65BD-F6AA-412B-B6AC-13BD5FD74DAF}" destId="{D784B8F9-866C-A44F-89F3-C15E94E49C83}" srcOrd="0" destOrd="0" presId="urn:microsoft.com/office/officeart/2005/8/layout/vProcess5"/>
    <dgm:cxn modelId="{28E8759D-E960-413D-8BFD-261F95702F35}" type="presOf" srcId="{CECBD06E-0059-441D-87E8-EB4C8A940189}" destId="{BC461EB3-4E23-064E-A3E6-17E92D851448}" srcOrd="0" destOrd="0" presId="urn:microsoft.com/office/officeart/2005/8/layout/vProcess5"/>
    <dgm:cxn modelId="{B9AFC14C-A0FB-4805-9A00-BD86AAA8A3B1}" type="presOf" srcId="{8A61A4F4-F102-4085-AFD1-5B8E7D770C65}" destId="{8A793671-63D6-9F4A-B119-8E6EE01D0CC3}" srcOrd="1" destOrd="0" presId="urn:microsoft.com/office/officeart/2005/8/layout/vProcess5"/>
    <dgm:cxn modelId="{AEE7E5FB-C2B4-4174-BB59-4F01BB076978}" srcId="{CECBD06E-0059-441D-87E8-EB4C8A940189}" destId="{6C070218-F033-4820-A386-81F5383BDE67}" srcOrd="3" destOrd="0" parTransId="{548EE155-8865-493E-B3BF-6D8A2DA4FDBE}" sibTransId="{EB3558F0-5116-4520-AD45-EAA88C79F9D2}"/>
    <dgm:cxn modelId="{1E01D06A-7F87-4B95-8356-EFF741B13FC8}" type="presOf" srcId="{AA2C5BF5-DC37-49C2-B307-D6108ADFE87B}" destId="{32706422-215E-1E49-8199-83CBD4B6D8C1}" srcOrd="0" destOrd="0" presId="urn:microsoft.com/office/officeart/2005/8/layout/vProcess5"/>
    <dgm:cxn modelId="{142A5F27-5FBA-4BE2-8A26-8A42469C2EDC}" srcId="{CECBD06E-0059-441D-87E8-EB4C8A940189}" destId="{8A61A4F4-F102-4085-AFD1-5B8E7D770C65}" srcOrd="2" destOrd="0" parTransId="{8BDFD39F-ADD8-4BCE-9C32-6957D0044283}" sibTransId="{161ACC97-1B57-4264-88D4-66328F11982E}"/>
    <dgm:cxn modelId="{567A427D-FDAF-48A3-A92A-5BC054C082DE}" srcId="{CECBD06E-0059-441D-87E8-EB4C8A940189}" destId="{2702DF70-E721-45F7-BFFF-290C5B88819F}" srcOrd="4" destOrd="0" parTransId="{B4B569F0-C4BE-491D-B5EC-6C181E32DFD6}" sibTransId="{E01AC597-3FBD-4E41-8053-9E4E1B40AF4C}"/>
    <dgm:cxn modelId="{0ECD09BA-74BC-421B-AF50-C8040C4BADCF}" type="presOf" srcId="{2702DF70-E721-45F7-BFFF-290C5B88819F}" destId="{BE03B54F-4205-F54A-A856-C872B71CB63D}" srcOrd="0" destOrd="0" presId="urn:microsoft.com/office/officeart/2005/8/layout/vProcess5"/>
    <dgm:cxn modelId="{885FBC3D-17A2-446C-99E3-6D76E86A3C6E}" type="presOf" srcId="{8A61A4F4-F102-4085-AFD1-5B8E7D770C65}" destId="{5287EFF3-277A-7A43-8138-CEB4225EFADE}" srcOrd="0" destOrd="0" presId="urn:microsoft.com/office/officeart/2005/8/layout/vProcess5"/>
    <dgm:cxn modelId="{6BE5F826-DDF6-4826-BBD9-8160AAF78ACE}" type="presOf" srcId="{161ACC97-1B57-4264-88D4-66328F11982E}" destId="{26FF9227-0449-5847-916D-128B5A4E0C6F}" srcOrd="0" destOrd="0" presId="urn:microsoft.com/office/officeart/2005/8/layout/vProcess5"/>
    <dgm:cxn modelId="{DFD45804-D635-42F6-9B11-5E2D3AEBD947}" srcId="{CECBD06E-0059-441D-87E8-EB4C8A940189}" destId="{B614F817-7F3D-4415-9A84-CE4A05CB6D10}" srcOrd="1" destOrd="0" parTransId="{3858D7CF-0726-4890-BA14-338224649DC0}" sibTransId="{7BFAC8DF-D94F-4A28-8819-4B0E15CC42FB}"/>
    <dgm:cxn modelId="{46304678-1362-4AB3-BD36-0EFB545E46A0}" type="presOf" srcId="{BA5D65BD-F6AA-412B-B6AC-13BD5FD74DAF}" destId="{50160015-DBE3-6E44-87D8-1DD936CBB69C}" srcOrd="1" destOrd="0" presId="urn:microsoft.com/office/officeart/2005/8/layout/vProcess5"/>
    <dgm:cxn modelId="{29AD6521-AB86-4EA5-9639-80D9CE8AD120}" type="presOf" srcId="{6C070218-F033-4820-A386-81F5383BDE67}" destId="{1AA534BA-9BB0-BC45-8EAF-7F0A9DF00C08}" srcOrd="1" destOrd="0" presId="urn:microsoft.com/office/officeart/2005/8/layout/vProcess5"/>
    <dgm:cxn modelId="{05C72BCF-6907-4E56-B631-B9769FC7D106}" type="presOf" srcId="{6C070218-F033-4820-A386-81F5383BDE67}" destId="{F987B76A-8AEA-E249-9FEF-AED756767384}" srcOrd="0" destOrd="0" presId="urn:microsoft.com/office/officeart/2005/8/layout/vProcess5"/>
    <dgm:cxn modelId="{E96F12E1-E74F-4D9F-9995-CF3272BE4F6B}" type="presParOf" srcId="{BC461EB3-4E23-064E-A3E6-17E92D851448}" destId="{183B021F-C220-FA41-9902-805FAFE3A826}" srcOrd="0" destOrd="0" presId="urn:microsoft.com/office/officeart/2005/8/layout/vProcess5"/>
    <dgm:cxn modelId="{08018550-8C39-4F12-B475-F94F9248A40A}" type="presParOf" srcId="{BC461EB3-4E23-064E-A3E6-17E92D851448}" destId="{D784B8F9-866C-A44F-89F3-C15E94E49C83}" srcOrd="1" destOrd="0" presId="urn:microsoft.com/office/officeart/2005/8/layout/vProcess5"/>
    <dgm:cxn modelId="{03E660AA-25A8-49FC-BBA2-D6F837649C3D}" type="presParOf" srcId="{BC461EB3-4E23-064E-A3E6-17E92D851448}" destId="{17190848-8909-9147-8D2A-E6BE5EF1AD7D}" srcOrd="2" destOrd="0" presId="urn:microsoft.com/office/officeart/2005/8/layout/vProcess5"/>
    <dgm:cxn modelId="{A7A8B821-3E9C-4FC2-B99E-75FB49E8F579}" type="presParOf" srcId="{BC461EB3-4E23-064E-A3E6-17E92D851448}" destId="{5287EFF3-277A-7A43-8138-CEB4225EFADE}" srcOrd="3" destOrd="0" presId="urn:microsoft.com/office/officeart/2005/8/layout/vProcess5"/>
    <dgm:cxn modelId="{FC21012F-8C27-4E06-A02B-E52B6DA0AF70}" type="presParOf" srcId="{BC461EB3-4E23-064E-A3E6-17E92D851448}" destId="{F987B76A-8AEA-E249-9FEF-AED756767384}" srcOrd="4" destOrd="0" presId="urn:microsoft.com/office/officeart/2005/8/layout/vProcess5"/>
    <dgm:cxn modelId="{FF859FB1-9E65-403F-83DB-478C4BA15CEE}" type="presParOf" srcId="{BC461EB3-4E23-064E-A3E6-17E92D851448}" destId="{BE03B54F-4205-F54A-A856-C872B71CB63D}" srcOrd="5" destOrd="0" presId="urn:microsoft.com/office/officeart/2005/8/layout/vProcess5"/>
    <dgm:cxn modelId="{AD0C7270-4333-43D1-84E3-6DF90D406112}" type="presParOf" srcId="{BC461EB3-4E23-064E-A3E6-17E92D851448}" destId="{32706422-215E-1E49-8199-83CBD4B6D8C1}" srcOrd="6" destOrd="0" presId="urn:microsoft.com/office/officeart/2005/8/layout/vProcess5"/>
    <dgm:cxn modelId="{8BDD585A-D3BB-40A9-8BE9-A22B9DF15C8A}" type="presParOf" srcId="{BC461EB3-4E23-064E-A3E6-17E92D851448}" destId="{E351FECE-A4BB-BC4D-BC1E-2D6517384144}" srcOrd="7" destOrd="0" presId="urn:microsoft.com/office/officeart/2005/8/layout/vProcess5"/>
    <dgm:cxn modelId="{D06FD14F-320C-4805-BF87-6B7E4032F419}" type="presParOf" srcId="{BC461EB3-4E23-064E-A3E6-17E92D851448}" destId="{26FF9227-0449-5847-916D-128B5A4E0C6F}" srcOrd="8" destOrd="0" presId="urn:microsoft.com/office/officeart/2005/8/layout/vProcess5"/>
    <dgm:cxn modelId="{1137662A-AF3A-4934-84C2-79E31169E78E}" type="presParOf" srcId="{BC461EB3-4E23-064E-A3E6-17E92D851448}" destId="{AB41CB89-65A9-774A-BD48-64C4C4DDB37C}" srcOrd="9" destOrd="0" presId="urn:microsoft.com/office/officeart/2005/8/layout/vProcess5"/>
    <dgm:cxn modelId="{76FD4DE0-5DF7-460A-AFE1-267C97C51242}" type="presParOf" srcId="{BC461EB3-4E23-064E-A3E6-17E92D851448}" destId="{50160015-DBE3-6E44-87D8-1DD936CBB69C}" srcOrd="10" destOrd="0" presId="urn:microsoft.com/office/officeart/2005/8/layout/vProcess5"/>
    <dgm:cxn modelId="{0A04E584-D305-4662-806F-E86F85EFD6BC}" type="presParOf" srcId="{BC461EB3-4E23-064E-A3E6-17E92D851448}" destId="{EAD191BD-EF0A-604F-86DF-D6476C0836D6}" srcOrd="11" destOrd="0" presId="urn:microsoft.com/office/officeart/2005/8/layout/vProcess5"/>
    <dgm:cxn modelId="{820F2E3D-328F-4017-888B-80F19F0A274D}" type="presParOf" srcId="{BC461EB3-4E23-064E-A3E6-17E92D851448}" destId="{8A793671-63D6-9F4A-B119-8E6EE01D0CC3}" srcOrd="12" destOrd="0" presId="urn:microsoft.com/office/officeart/2005/8/layout/vProcess5"/>
    <dgm:cxn modelId="{311B4CB5-52CA-4ED5-9A35-DAD8DD994CEA}" type="presParOf" srcId="{BC461EB3-4E23-064E-A3E6-17E92D851448}" destId="{1AA534BA-9BB0-BC45-8EAF-7F0A9DF00C08}" srcOrd="13" destOrd="0" presId="urn:microsoft.com/office/officeart/2005/8/layout/vProcess5"/>
    <dgm:cxn modelId="{F44BD4E7-948A-49F2-9F3F-331CEFB902A8}" type="presParOf" srcId="{BC461EB3-4E23-064E-A3E6-17E92D851448}" destId="{A25B56DA-8BA8-6F4C-AF1A-7BA0CC3294B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4B8F9-866C-A44F-89F3-C15E94E49C83}">
      <dsp:nvSpPr>
        <dsp:cNvPr id="0" name=""/>
        <dsp:cNvSpPr/>
      </dsp:nvSpPr>
      <dsp:spPr>
        <a:xfrm>
          <a:off x="0" y="0"/>
          <a:ext cx="4035279" cy="8255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Problem Solving with Data</a:t>
          </a:r>
          <a:endParaRPr lang="en-US" sz="2200" kern="1200" dirty="0"/>
        </a:p>
      </dsp:txBody>
      <dsp:txXfrm>
        <a:off x="24181" y="24181"/>
        <a:ext cx="3047806" cy="777230"/>
      </dsp:txXfrm>
    </dsp:sp>
    <dsp:sp modelId="{17190848-8909-9147-8D2A-E6BE5EF1AD7D}">
      <dsp:nvSpPr>
        <dsp:cNvPr id="0" name=""/>
        <dsp:cNvSpPr/>
      </dsp:nvSpPr>
      <dsp:spPr>
        <a:xfrm>
          <a:off x="301335" y="940257"/>
          <a:ext cx="4035279" cy="8255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Storytelling (Live Demo)</a:t>
          </a:r>
          <a:endParaRPr lang="en-US" sz="2200" kern="1200" dirty="0"/>
        </a:p>
      </dsp:txBody>
      <dsp:txXfrm>
        <a:off x="325516" y="964438"/>
        <a:ext cx="3148946" cy="777230"/>
      </dsp:txXfrm>
    </dsp:sp>
    <dsp:sp modelId="{5287EFF3-277A-7A43-8138-CEB4225EFADE}">
      <dsp:nvSpPr>
        <dsp:cNvPr id="0" name=""/>
        <dsp:cNvSpPr/>
      </dsp:nvSpPr>
      <dsp:spPr>
        <a:xfrm>
          <a:off x="602671" y="1880515"/>
          <a:ext cx="4035279" cy="8255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Getting the Data</a:t>
          </a:r>
          <a:endParaRPr lang="en-US" sz="2200" kern="1200" dirty="0"/>
        </a:p>
      </dsp:txBody>
      <dsp:txXfrm>
        <a:off x="626852" y="1904696"/>
        <a:ext cx="3148946" cy="777230"/>
      </dsp:txXfrm>
    </dsp:sp>
    <dsp:sp modelId="{F987B76A-8AEA-E249-9FEF-AED756767384}">
      <dsp:nvSpPr>
        <dsp:cNvPr id="0" name=""/>
        <dsp:cNvSpPr/>
      </dsp:nvSpPr>
      <dsp:spPr>
        <a:xfrm>
          <a:off x="904007" y="2820773"/>
          <a:ext cx="4035279" cy="8255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Fit for Use</a:t>
          </a:r>
          <a:endParaRPr lang="en-US" sz="2200" kern="1200" dirty="0"/>
        </a:p>
      </dsp:txBody>
      <dsp:txXfrm>
        <a:off x="928188" y="2844954"/>
        <a:ext cx="3148946" cy="777230"/>
      </dsp:txXfrm>
    </dsp:sp>
    <dsp:sp modelId="{BE03B54F-4205-F54A-A856-C872B71CB63D}">
      <dsp:nvSpPr>
        <dsp:cNvPr id="0" name=""/>
        <dsp:cNvSpPr/>
      </dsp:nvSpPr>
      <dsp:spPr>
        <a:xfrm>
          <a:off x="1205343" y="3761030"/>
          <a:ext cx="4035279" cy="82559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Making the Data Confess</a:t>
          </a:r>
          <a:endParaRPr lang="en-US" sz="2200" kern="1200" dirty="0"/>
        </a:p>
      </dsp:txBody>
      <dsp:txXfrm>
        <a:off x="1229524" y="3785211"/>
        <a:ext cx="3148946" cy="777230"/>
      </dsp:txXfrm>
    </dsp:sp>
    <dsp:sp modelId="{32706422-215E-1E49-8199-83CBD4B6D8C1}">
      <dsp:nvSpPr>
        <dsp:cNvPr id="0" name=""/>
        <dsp:cNvSpPr/>
      </dsp:nvSpPr>
      <dsp:spPr>
        <a:xfrm>
          <a:off x="3498644" y="603140"/>
          <a:ext cx="536634" cy="53663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3619387" y="603140"/>
        <a:ext cx="295148" cy="403817"/>
      </dsp:txXfrm>
    </dsp:sp>
    <dsp:sp modelId="{E351FECE-A4BB-BC4D-BC1E-2D6517384144}">
      <dsp:nvSpPr>
        <dsp:cNvPr id="0" name=""/>
        <dsp:cNvSpPr/>
      </dsp:nvSpPr>
      <dsp:spPr>
        <a:xfrm>
          <a:off x="3799980" y="1543398"/>
          <a:ext cx="536634" cy="53663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3920723" y="1543398"/>
        <a:ext cx="295148" cy="403817"/>
      </dsp:txXfrm>
    </dsp:sp>
    <dsp:sp modelId="{26FF9227-0449-5847-916D-128B5A4E0C6F}">
      <dsp:nvSpPr>
        <dsp:cNvPr id="0" name=""/>
        <dsp:cNvSpPr/>
      </dsp:nvSpPr>
      <dsp:spPr>
        <a:xfrm>
          <a:off x="4101316" y="2469896"/>
          <a:ext cx="536634" cy="53663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4222059" y="2469896"/>
        <a:ext cx="295148" cy="403817"/>
      </dsp:txXfrm>
    </dsp:sp>
    <dsp:sp modelId="{AB41CB89-65A9-774A-BD48-64C4C4DDB37C}">
      <dsp:nvSpPr>
        <dsp:cNvPr id="0" name=""/>
        <dsp:cNvSpPr/>
      </dsp:nvSpPr>
      <dsp:spPr>
        <a:xfrm>
          <a:off x="4402652" y="3419327"/>
          <a:ext cx="536634" cy="53663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4523395" y="3419327"/>
        <a:ext cx="295148" cy="403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EA7B9-5A74-FC46-8708-F4354ADAA4DA}" type="datetimeFigureOut">
              <a:rPr lang="en-US" smtClean="0"/>
              <a:t>26-Oct-20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75796-9351-FE43-A381-93AD2263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55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Duration: 0:15.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Speaker: CJRS.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our presentation for DATA7001. We are group 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99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Duration: 1:00.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Speaker: CCG.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5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Duration: 0:30.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Speaker: SAK &amp; MBC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91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Duration: 1:00.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Speaker: MBC. ?HHV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79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Duration: 1:00.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Speaker: MBC. ?HHV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97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Duration: 1:00.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Speaker: MBC. ?HHV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2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Planned duration for this slide: 1:00.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27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Duration: 0:30.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Speaker: HHV.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26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Duration: 0:15.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Speaker: HHV.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67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Duration: 0:15.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Speaker: CJRS.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(I think we just quickly say first names and move on.)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45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Duration: 0:45.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Speaker: CJRS.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(Probably already too much content. May split in to two.)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35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Duration: 0:45.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Speaker: CJRS.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(Probably already too much content. May split in to two.)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27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Planned duration for this item: 2:30.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(Screen recording of demo of web tool by SAK and CCG with commentary.)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98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Duration: 1:00.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Speaker: CCG.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11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Duration: 1:00.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Speaker: CCG.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26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Duration: 1:00.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Speaker: CCG.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94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Duration: 1:00.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Speaker: CCG.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75796-9351-FE43-A381-93AD226374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32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26-Oct-20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472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26-Oct-20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26-Oct-20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3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26-Oct-20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4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26-Oct-20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26-Oct-20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7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26-Oct-20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0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xmlns="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26-Oct-20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4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26-Oct-20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6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26-Oct-20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4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26-Oct-20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7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26-Oct-20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8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xmlns="" id="{E91DC736-0EF8-4F87-9146-EBF1D2EE4D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6953DEB-81F0-4B6A-A4C9-520091DD10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97CD68E-23E3-4007-8847-CD0944C4F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4F74C8-7BFF-5F41-9DF5-5A9AE44FE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Group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F6F2FA8-673B-EE43-A403-E0449E4A0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897210" cy="1208141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DATA7001 Introduction to Data Science</a:t>
            </a:r>
          </a:p>
          <a:p>
            <a:r>
              <a:rPr lang="en-US" sz="2000" dirty="0"/>
              <a:t>Group </a:t>
            </a:r>
            <a:r>
              <a:rPr lang="en-US" sz="2000" dirty="0" smtClean="0"/>
              <a:t>Project</a:t>
            </a:r>
          </a:p>
          <a:p>
            <a:r>
              <a:rPr lang="en-US" sz="2000" dirty="0" smtClean="0"/>
              <a:t>28-Oct-2020</a:t>
            </a:r>
            <a:endParaRPr lang="en-US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477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5207"/>
    </mc:Choice>
    <mc:Fallback>
      <p:transition spd="slow" advTm="520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29D5AD-8348-4446-B191-6A9B6FE03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A3F395A2-2B64-4749-BD93-2F159C7E1F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5CF0135B-EAB8-4CA0-896C-2D897ECD2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Getting the Data (I need)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2C3387C-D24F-4737-8A37-1DC5CFF09C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B7CC5C1-832D-442D-A15A-F97D8743D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018" y="2609890"/>
            <a:ext cx="8411119" cy="4139826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665674" y="2028670"/>
            <a:ext cx="4495873" cy="463815"/>
          </a:xfrm>
          <a:prstGeom prst="roundRect">
            <a:avLst>
              <a:gd name="adj" fmla="val 50000"/>
            </a:avLst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78648846-B5FE-4E27-A79F-5A594B800F6C}"/>
              </a:ext>
            </a:extLst>
          </p:cNvPr>
          <p:cNvSpPr txBox="1">
            <a:spLocks/>
          </p:cNvSpPr>
          <p:nvPr/>
        </p:nvSpPr>
        <p:spPr>
          <a:xfrm>
            <a:off x="640080" y="2040702"/>
            <a:ext cx="10643616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Developing </a:t>
            </a:r>
            <a:r>
              <a:rPr lang="en-US" sz="2000" dirty="0"/>
              <a:t>a cloud-based </a:t>
            </a:r>
            <a:r>
              <a:rPr lang="en-US" sz="2000" dirty="0" err="1"/>
              <a:t>DataBase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4151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29D5AD-8348-4446-B191-6A9B6FE03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A3F395A2-2B64-4749-BD93-2F159C7E1F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5CF0135B-EAB8-4CA0-896C-2D897ECD2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Is my data fit for use?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2C3387C-D24F-4737-8A37-1DC5CFF09C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4301" y="2363609"/>
            <a:ext cx="4810225" cy="2015886"/>
          </a:xfrm>
          <a:prstGeom prst="roundRect">
            <a:avLst>
              <a:gd name="adj" fmla="val 9341"/>
            </a:avLst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4612105" cy="1901471"/>
          </a:xfrm>
        </p:spPr>
        <p:txBody>
          <a:bodyPr>
            <a:normAutofit/>
          </a:bodyPr>
          <a:lstStyle/>
          <a:p>
            <a:r>
              <a:rPr lang="en-US" sz="2200" dirty="0" smtClean="0"/>
              <a:t>Collaboration: GitHub, Database</a:t>
            </a:r>
            <a:endParaRPr lang="en-US" sz="2200" dirty="0"/>
          </a:p>
          <a:p>
            <a:r>
              <a:rPr lang="en-US" sz="2200" dirty="0" smtClean="0"/>
              <a:t>Data </a:t>
            </a:r>
            <a:r>
              <a:rPr lang="en-US" sz="2200" dirty="0"/>
              <a:t>quality, </a:t>
            </a:r>
            <a:r>
              <a:rPr lang="en-US" sz="2200" dirty="0" smtClean="0"/>
              <a:t>polishing, aggregation and  integration</a:t>
            </a:r>
            <a:endParaRPr lang="en-US" sz="2200" dirty="0"/>
          </a:p>
          <a:p>
            <a:r>
              <a:rPr lang="en-US" sz="2200" dirty="0" smtClean="0"/>
              <a:t>Data Enrichment</a:t>
            </a:r>
            <a:endParaRPr lang="en-US" sz="2200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0D3588DA-116F-4289-8602-59B87B40FA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48542" b="14348"/>
          <a:stretch/>
        </p:blipFill>
        <p:spPr>
          <a:xfrm>
            <a:off x="6989379" y="1392319"/>
            <a:ext cx="5202621" cy="546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4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29D5AD-8348-4446-B191-6A9B6FE03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A3F395A2-2B64-4749-BD93-2F159C7E1F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5CF0135B-EAB8-4CA0-896C-2D897ECD2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Making the data confess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2C3387C-D24F-4737-8A37-1DC5CFF09C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41659" y="2674601"/>
            <a:ext cx="2740794" cy="2186157"/>
          </a:xfrm>
          <a:prstGeom prst="roundRect">
            <a:avLst>
              <a:gd name="adj" fmla="val 9341"/>
            </a:avLst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434" y="2791967"/>
            <a:ext cx="2682240" cy="369417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Transform data</a:t>
            </a:r>
          </a:p>
          <a:p>
            <a:r>
              <a:rPr lang="en-US" sz="2200" dirty="0" smtClean="0"/>
              <a:t>Correlations</a:t>
            </a:r>
          </a:p>
          <a:p>
            <a:r>
              <a:rPr lang="en-US" sz="2200" dirty="0" smtClean="0"/>
              <a:t>Plot data</a:t>
            </a:r>
          </a:p>
          <a:p>
            <a:r>
              <a:rPr lang="en-US" sz="2200" dirty="0"/>
              <a:t>D</a:t>
            </a:r>
            <a:r>
              <a:rPr lang="en-US" sz="2200" dirty="0" smtClean="0"/>
              <a:t>evelop models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90" t="17460"/>
          <a:stretch/>
        </p:blipFill>
        <p:spPr>
          <a:xfrm>
            <a:off x="7295728" y="1899601"/>
            <a:ext cx="4893223" cy="495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6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29D5AD-8348-4446-B191-6A9B6FE03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A3F395A2-2B64-4749-BD93-2F159C7E1F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5CF0135B-EAB8-4CA0-896C-2D897ECD2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Making the data confess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2C3387C-D24F-4737-8A37-1DC5CFF09C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33" y="2648580"/>
            <a:ext cx="4405339" cy="41097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7" y="2648579"/>
            <a:ext cx="4405340" cy="4109728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724300" y="1967603"/>
            <a:ext cx="6578867" cy="581284"/>
          </a:xfrm>
          <a:prstGeom prst="roundRect">
            <a:avLst>
              <a:gd name="adj" fmla="val 48668"/>
            </a:avLst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0824"/>
            <a:ext cx="10515600" cy="52806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Finding a relationship with statistical significance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0439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29D5AD-8348-4446-B191-6A9B6FE03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A3F395A2-2B64-4749-BD93-2F159C7E1F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5CF0135B-EAB8-4CA0-896C-2D897ECD2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Making the data confess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2C3387C-D24F-4737-8A37-1DC5CFF09C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24300" y="1967603"/>
            <a:ext cx="6578867" cy="581284"/>
          </a:xfrm>
          <a:prstGeom prst="roundRect">
            <a:avLst>
              <a:gd name="adj" fmla="val 48668"/>
            </a:avLst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0824"/>
            <a:ext cx="10515600" cy="52806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Exploring unexpected correlations</a:t>
            </a:r>
            <a:endParaRPr lang="en-US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94"/>
          <a:stretch/>
        </p:blipFill>
        <p:spPr>
          <a:xfrm>
            <a:off x="3765883" y="2779295"/>
            <a:ext cx="5362983" cy="405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2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29D5AD-8348-4446-B191-6A9B6FE03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A3F395A2-2B64-4749-BD93-2F159C7E1F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5CF0135B-EAB8-4CA0-896C-2D897ECD2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Making the data confess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2C3387C-D24F-4737-8A37-1DC5CFF09C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xmlns="" id="{DBC6399E-12E0-44FB-9298-8BCBC2B8E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49" y="2996837"/>
            <a:ext cx="5777062" cy="3763586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xmlns="" id="{D9F341B3-B670-4A17-B726-14F51BCF4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980" y="2996836"/>
            <a:ext cx="5709042" cy="3719273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724300" y="2108335"/>
            <a:ext cx="10546511" cy="827020"/>
          </a:xfrm>
          <a:prstGeom prst="roundRect">
            <a:avLst>
              <a:gd name="adj" fmla="val 26846"/>
            </a:avLst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11" y="2152997"/>
            <a:ext cx="10515600" cy="3748563"/>
          </a:xfrm>
        </p:spPr>
        <p:txBody>
          <a:bodyPr>
            <a:normAutofit/>
          </a:bodyPr>
          <a:lstStyle/>
          <a:p>
            <a:r>
              <a:rPr lang="en-US" sz="1800" dirty="0"/>
              <a:t>Model assumptions on residual were validated and proved to be reasonably held based on various </a:t>
            </a:r>
            <a:r>
              <a:rPr lang="en-US" sz="1800" dirty="0" smtClean="0"/>
              <a:t>plots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029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029D5AD-8348-4446-B191-6A9B6FE03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A3F395A2-2B64-4749-BD93-2F159C7E1F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5CF0135B-EAB8-4CA0-896C-2D897ECD2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2C3387C-D24F-4737-8A37-1DC5CFF09C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 dirty="0"/>
              <a:t>What we did (data science process).</a:t>
            </a:r>
          </a:p>
          <a:p>
            <a:r>
              <a:rPr lang="en-US" sz="2200" dirty="0"/>
              <a:t>What we found (very briefly).</a:t>
            </a:r>
          </a:p>
          <a:p>
            <a:r>
              <a:rPr lang="en-US" sz="2200" dirty="0"/>
              <a:t>What we could do next: more advanced statistical techniques, more and better data, temporal data, more sophisticated method of classifying seat </a:t>
            </a:r>
            <a:r>
              <a:rPr lang="en-US" sz="2200" dirty="0" smtClean="0"/>
              <a:t>safeness, more regions.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1332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029D5AD-8348-4446-B191-6A9B6FE03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A3F395A2-2B64-4749-BD93-2F159C7E1F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5CF0135B-EAB8-4CA0-896C-2D897ECD2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Thank you / any questions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2C3387C-D24F-4737-8A37-1DC5CFF09C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 dirty="0"/>
              <a:t>1</a:t>
            </a:r>
          </a:p>
          <a:p>
            <a:r>
              <a:rPr lang="en-US" sz="2200" dirty="0"/>
              <a:t>2</a:t>
            </a:r>
          </a:p>
          <a:p>
            <a:r>
              <a:rPr lang="en-US" sz="2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9367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29D5AD-8348-4446-B191-6A9B6FE03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A3F395A2-2B64-4749-BD93-2F159C7E1F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5CF0135B-EAB8-4CA0-896C-2D897ECD2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Group 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2C3387C-D24F-4737-8A37-1DC5CFF09C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0080" y="2183130"/>
            <a:ext cx="3977640" cy="3120390"/>
          </a:xfrm>
          <a:prstGeom prst="roundRect">
            <a:avLst>
              <a:gd name="adj" fmla="val 9341"/>
            </a:avLst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3996690" cy="3694176"/>
          </a:xfrm>
        </p:spPr>
        <p:txBody>
          <a:bodyPr>
            <a:normAutofit/>
          </a:bodyPr>
          <a:lstStyle/>
          <a:p>
            <a:r>
              <a:rPr lang="en-US" sz="2200" dirty="0" err="1"/>
              <a:t>Siamak</a:t>
            </a:r>
            <a:r>
              <a:rPr lang="en-US" sz="2200" dirty="0"/>
              <a:t> </a:t>
            </a:r>
            <a:r>
              <a:rPr lang="en-US" sz="2200" dirty="0" err="1"/>
              <a:t>Adeli</a:t>
            </a:r>
            <a:r>
              <a:rPr lang="en-US" sz="2200" dirty="0"/>
              <a:t> </a:t>
            </a:r>
            <a:r>
              <a:rPr lang="en-US" sz="2200" dirty="0" err="1"/>
              <a:t>Koodehi</a:t>
            </a:r>
            <a:endParaRPr lang="en-US" sz="2200" dirty="0"/>
          </a:p>
          <a:p>
            <a:r>
              <a:rPr lang="en-US" sz="2200" dirty="0" err="1"/>
              <a:t>Cristhyan</a:t>
            </a:r>
            <a:r>
              <a:rPr lang="en-US" sz="2200" dirty="0"/>
              <a:t> Cardona Garcia</a:t>
            </a:r>
          </a:p>
          <a:p>
            <a:r>
              <a:rPr lang="en-US" sz="2200" dirty="0"/>
              <a:t>Matthew Colwell</a:t>
            </a:r>
          </a:p>
          <a:p>
            <a:r>
              <a:rPr lang="en-US" sz="2200" dirty="0"/>
              <a:t>Christopher Symons</a:t>
            </a:r>
          </a:p>
          <a:p>
            <a:r>
              <a:rPr lang="en-US" sz="2200" dirty="0"/>
              <a:t>Hai Hung Vu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39ACED-9942-4F12-A665-43DE44B97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132590"/>
              </p:ext>
            </p:extLst>
          </p:nvPr>
        </p:nvGraphicFramePr>
        <p:xfrm>
          <a:off x="6222984" y="2081049"/>
          <a:ext cx="5240623" cy="4586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4082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13"/>
    </mc:Choice>
    <mc:Fallback>
      <p:transition spd="slow" advTm="711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29D5AD-8348-4446-B191-6A9B6FE03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A3F395A2-2B64-4749-BD93-2F159C7E1F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5CF0135B-EAB8-4CA0-896C-2D897ECD2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The Problem (Solving with Data)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2C3387C-D24F-4737-8A37-1DC5CFF09C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0080" y="2315480"/>
            <a:ext cx="6338236" cy="3399519"/>
          </a:xfrm>
          <a:prstGeom prst="roundRect">
            <a:avLst>
              <a:gd name="adj" fmla="val 9341"/>
            </a:avLst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6031230" cy="3694176"/>
          </a:xfrm>
        </p:spPr>
        <p:txBody>
          <a:bodyPr>
            <a:noAutofit/>
          </a:bodyPr>
          <a:lstStyle/>
          <a:p>
            <a:r>
              <a:rPr lang="en-US" sz="2200" dirty="0"/>
              <a:t>Sports </a:t>
            </a:r>
            <a:r>
              <a:rPr lang="en-US" sz="2200" dirty="0" err="1"/>
              <a:t>rorts</a:t>
            </a:r>
            <a:r>
              <a:rPr lang="en-US" sz="2200" dirty="0"/>
              <a:t> - the National Audit Office found that Government spending grants were influenced by the applicant’s electorate </a:t>
            </a:r>
            <a:r>
              <a:rPr lang="en-US" sz="2200" dirty="0" smtClean="0"/>
              <a:t>locations</a:t>
            </a:r>
            <a:r>
              <a:rPr lang="en-US" sz="2200" baseline="30000" dirty="0" smtClean="0"/>
              <a:t>1</a:t>
            </a:r>
            <a:r>
              <a:rPr lang="en-US" sz="2200" dirty="0" smtClean="0"/>
              <a:t>.</a:t>
            </a:r>
            <a:endParaRPr lang="en-US" sz="2200" dirty="0"/>
          </a:p>
          <a:p>
            <a:r>
              <a:rPr lang="en-US" sz="2200" dirty="0"/>
              <a:t>Human centered design: we imagined a concerned taxpayer and engaged voter; how can that person work out whether government is spending fairly?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891" y="1890722"/>
            <a:ext cx="4320061" cy="49583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" y="6320790"/>
            <a:ext cx="5052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Sydney Morning Herald, T. </a:t>
            </a:r>
            <a:r>
              <a:rPr lang="en-US" dirty="0"/>
              <a:t>Harris, </a:t>
            </a:r>
            <a:r>
              <a:rPr lang="en-US" dirty="0"/>
              <a:t>2020</a:t>
            </a:r>
            <a:r>
              <a:rPr lang="en-US" dirty="0" smtClean="0"/>
              <a:t>.</a:t>
            </a:r>
            <a:endParaRPr lang="en-US" dirty="0"/>
          </a:p>
          <a:p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4200848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918"/>
    </mc:Choice>
    <mc:Fallback>
      <p:transition spd="slow" advTm="4491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29D5AD-8348-4446-B191-6A9B6FE03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A3F395A2-2B64-4749-BD93-2F159C7E1F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5CF0135B-EAB8-4CA0-896C-2D897ECD2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The Problem (Solving with Data)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2C3387C-D24F-4737-8A37-1DC5CFF09C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418" y="2800350"/>
            <a:ext cx="6316994" cy="3459099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640080" y="2315480"/>
            <a:ext cx="4069080" cy="3776710"/>
          </a:xfrm>
          <a:prstGeom prst="roundRect">
            <a:avLst>
              <a:gd name="adj" fmla="val 9341"/>
            </a:avLst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770" y="2478024"/>
            <a:ext cx="3882390" cy="3614166"/>
          </a:xfrm>
        </p:spPr>
        <p:txBody>
          <a:bodyPr>
            <a:normAutofit/>
          </a:bodyPr>
          <a:lstStyle/>
          <a:p>
            <a:r>
              <a:rPr lang="en-US" sz="2200" dirty="0"/>
              <a:t>Large volume of spending data: dozens of projects, billions of dollars, 93 electorates (Queensland state gov’t alone.)</a:t>
            </a:r>
          </a:p>
          <a:p>
            <a:r>
              <a:rPr lang="en-US" sz="2200" dirty="0"/>
              <a:t>How </a:t>
            </a:r>
            <a:r>
              <a:rPr lang="en-US" sz="2200" dirty="0" smtClean="0"/>
              <a:t>can </a:t>
            </a:r>
            <a:r>
              <a:rPr lang="en-US" sz="2200" dirty="0"/>
              <a:t>our taxpayer </a:t>
            </a:r>
            <a:r>
              <a:rPr lang="en-US" sz="2200" dirty="0" smtClean="0"/>
              <a:t>visualize that </a:t>
            </a:r>
            <a:r>
              <a:rPr lang="en-US" sz="2200" dirty="0"/>
              <a:t>spending to keep an eye on </a:t>
            </a:r>
            <a:r>
              <a:rPr lang="en-US" sz="2200" dirty="0" smtClean="0"/>
              <a:t>electorate </a:t>
            </a:r>
            <a:r>
              <a:rPr lang="en-US" sz="2200" dirty="0" err="1"/>
              <a:t>Porkbarreling</a:t>
            </a:r>
            <a:r>
              <a:rPr lang="en-US" sz="2200" dirty="0" smtClean="0"/>
              <a:t>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44623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672"/>
    </mc:Choice>
    <mc:Fallback>
      <p:transition spd="slow" advTm="22672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029D5AD-8348-4446-B191-6A9B6FE03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A3F395A2-2B64-4749-BD93-2F159C7E1F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5CF0135B-EAB8-4CA0-896C-2D897ECD2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[ live demo ( / storytelling with data ) 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2C3387C-D24F-4737-8A37-1DC5CFF09C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 dirty="0"/>
              <a:t>1</a:t>
            </a:r>
          </a:p>
          <a:p>
            <a:r>
              <a:rPr lang="en-US" sz="2200" dirty="0"/>
              <a:t>2</a:t>
            </a:r>
          </a:p>
          <a:p>
            <a:r>
              <a:rPr lang="en-US" sz="2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027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92"/>
    </mc:Choice>
    <mc:Fallback>
      <p:transition spd="slow" advTm="6092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29D5AD-8348-4446-B191-6A9B6FE03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A3F395A2-2B64-4749-BD93-2F159C7E1F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5CF0135B-EAB8-4CA0-896C-2D897ECD2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Getting the Data (I need)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2C3387C-D24F-4737-8A37-1DC5CFF09C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B02F94F-C931-4C4A-A7AA-92E374C5E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03" y="2922960"/>
            <a:ext cx="7844837" cy="36941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585A9FF-375B-4B63-B3D2-BF616752A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440" y="2877986"/>
            <a:ext cx="2702695" cy="3779192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591955" y="2002658"/>
            <a:ext cx="8395636" cy="875328"/>
          </a:xfrm>
          <a:prstGeom prst="roundRect">
            <a:avLst>
              <a:gd name="adj" fmla="val 24461"/>
            </a:avLst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41833"/>
            <a:ext cx="9189720" cy="882396"/>
          </a:xfrm>
        </p:spPr>
        <p:txBody>
          <a:bodyPr>
            <a:normAutofit/>
          </a:bodyPr>
          <a:lstStyle/>
          <a:p>
            <a:r>
              <a:rPr lang="en-US" sz="2000" dirty="0"/>
              <a:t>Electoral boundaries: shape file (set of 93 named polygons in </a:t>
            </a:r>
            <a:r>
              <a:rPr lang="en-US" sz="2000" dirty="0" err="1"/>
              <a:t>lat</a:t>
            </a:r>
            <a:r>
              <a:rPr lang="en-US" sz="2000" dirty="0"/>
              <a:t>/long coordinate system) available from </a:t>
            </a:r>
            <a:r>
              <a:rPr lang="en-US" sz="2000" dirty="0" err="1"/>
              <a:t>Qspatial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06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29D5AD-8348-4446-B191-6A9B6FE03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A3F395A2-2B64-4749-BD93-2F159C7E1F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5CF0135B-EAB8-4CA0-896C-2D897ECD2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Getting the Data (I need)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2C3387C-D24F-4737-8A37-1DC5CFF09C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2374" y="1940768"/>
            <a:ext cx="10681425" cy="864239"/>
          </a:xfrm>
          <a:prstGeom prst="roundRect">
            <a:avLst>
              <a:gd name="adj" fmla="val 24655"/>
            </a:avLst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5481"/>
            <a:ext cx="10648950" cy="779526"/>
          </a:xfrm>
        </p:spPr>
        <p:txBody>
          <a:bodyPr>
            <a:normAutofit/>
          </a:bodyPr>
          <a:lstStyle/>
          <a:p>
            <a:r>
              <a:rPr lang="en-US" sz="2000" dirty="0"/>
              <a:t>Spending </a:t>
            </a:r>
            <a:r>
              <a:rPr lang="en-US" sz="2000" dirty="0"/>
              <a:t>data: some success reading pdf tables from State Infrastructure Plan </a:t>
            </a:r>
            <a:r>
              <a:rPr lang="en-US" sz="2000" dirty="0"/>
              <a:t>but </a:t>
            </a:r>
            <a:r>
              <a:rPr lang="en-US" sz="2000" dirty="0"/>
              <a:t>challenging to get clean data; located alternative csv data at Qld Gov’t Open Data </a:t>
            </a:r>
            <a:r>
              <a:rPr lang="en-US" sz="2000" dirty="0"/>
              <a:t>Portal.</a:t>
            </a: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13A2BE8-0BDB-44ED-AB57-F1CF0F195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75" y="2868072"/>
            <a:ext cx="5225505" cy="38547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566CC47-CB74-4135-9DA9-67DFBAC89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76" y="3306881"/>
            <a:ext cx="5623407" cy="258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3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29D5AD-8348-4446-B191-6A9B6FE03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A3F395A2-2B64-4749-BD93-2F159C7E1F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5CF0135B-EAB8-4CA0-896C-2D897ECD2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Getting the Data (I need)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2C3387C-D24F-4737-8A37-1DC5CFF09C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2A3A337-D8D4-4AA9-BFCA-F5534EA65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1" y="2786557"/>
            <a:ext cx="7041253" cy="383180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591312" y="1993650"/>
            <a:ext cx="9864130" cy="771052"/>
          </a:xfrm>
          <a:prstGeom prst="roundRect">
            <a:avLst>
              <a:gd name="adj" fmla="val 9341"/>
            </a:avLst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2010281"/>
            <a:ext cx="10367010" cy="92722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Election results: First preference data collected through web scraping and final two candidate results by downloading and scraping PDFs for each electorate.</a:t>
            </a: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7D973ED-C99E-4884-AF33-B51E56F6F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864" y="2728605"/>
            <a:ext cx="4892213" cy="403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7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29D5AD-8348-4446-B191-6A9B6FE03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A3F395A2-2B64-4749-BD93-2F159C7E1F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5CF0135B-EAB8-4CA0-896C-2D897ECD2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654B1-EC79-7440-AFA8-667978E4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Getting the Data (I need)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2C3387C-D24F-4737-8A37-1DC5CFF09C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Map&#10;&#10;Description automatically generated">
            <a:extLst>
              <a:ext uri="{FF2B5EF4-FFF2-40B4-BE49-F238E27FC236}">
                <a16:creationId xmlns="" xmlns:a16="http://schemas.microsoft.com/office/drawing/2014/main" xmlns:lc="http://schemas.openxmlformats.org/drawingml/2006/lockedCanvas" id="{DE2E9D3A-0471-4412-BBD4-3DDCEDEA3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60320"/>
            <a:ext cx="6227064" cy="4052589"/>
          </a:xfrm>
          <a:prstGeom prst="rect">
            <a:avLst/>
          </a:prstGeom>
        </p:spPr>
      </p:pic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="" xmlns:a16="http://schemas.microsoft.com/office/drawing/2014/main" xmlns:lc="http://schemas.openxmlformats.org/drawingml/2006/lockedCanvas" id="{05FF6525-850E-4453-9BB1-FDDF6D70E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756" y="2051152"/>
            <a:ext cx="3881218" cy="4371737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617220" y="2037025"/>
            <a:ext cx="7155180" cy="468000"/>
          </a:xfrm>
          <a:prstGeom prst="roundRect">
            <a:avLst>
              <a:gd name="adj" fmla="val 40191"/>
            </a:avLst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82D625-45B9-8A45-88AC-E698C4EE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" y="2051152"/>
            <a:ext cx="11574780" cy="50916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Other/Census: Publicly available as CSV files from the ABS.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695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412524"/>
      </a:dk2>
      <a:lt2>
        <a:srgbClr val="E8E2E7"/>
      </a:lt2>
      <a:accent1>
        <a:srgbClr val="21BA47"/>
      </a:accent1>
      <a:accent2>
        <a:srgbClr val="30BA14"/>
      </a:accent2>
      <a:accent3>
        <a:srgbClr val="75B320"/>
      </a:accent3>
      <a:accent4>
        <a:srgbClr val="A6A612"/>
      </a:accent4>
      <a:accent5>
        <a:srgbClr val="DC9026"/>
      </a:accent5>
      <a:accent6>
        <a:srgbClr val="D53717"/>
      </a:accent6>
      <a:hlink>
        <a:srgbClr val="997F33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642</Words>
  <Application>Microsoft Office PowerPoint</Application>
  <PresentationFormat>Widescreen</PresentationFormat>
  <Paragraphs>113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Neue Haas Grotesk Text Pro</vt:lpstr>
      <vt:lpstr>AccentBoxVTI</vt:lpstr>
      <vt:lpstr>Group 8</vt:lpstr>
      <vt:lpstr>Group 8</vt:lpstr>
      <vt:lpstr>The Problem (Solving with Data)</vt:lpstr>
      <vt:lpstr>The Problem (Solving with Data)</vt:lpstr>
      <vt:lpstr>[ live demo ( / storytelling with data ) ]</vt:lpstr>
      <vt:lpstr>Getting the Data (I need)</vt:lpstr>
      <vt:lpstr>Getting the Data (I need)</vt:lpstr>
      <vt:lpstr>Getting the Data (I need)</vt:lpstr>
      <vt:lpstr>Getting the Data (I need)</vt:lpstr>
      <vt:lpstr>Getting the Data (I need)</vt:lpstr>
      <vt:lpstr>Is my data fit for use?</vt:lpstr>
      <vt:lpstr>Making the data confess</vt:lpstr>
      <vt:lpstr>Making the data confess</vt:lpstr>
      <vt:lpstr>Making the data confess</vt:lpstr>
      <vt:lpstr>Making the data confess</vt:lpstr>
      <vt:lpstr>Conclusion</vt:lpstr>
      <vt:lpstr>Thank you / any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8</dc:title>
  <dc:creator>Christopher Symons</dc:creator>
  <cp:lastModifiedBy>Matt Colwell</cp:lastModifiedBy>
  <cp:revision>25</cp:revision>
  <dcterms:created xsi:type="dcterms:W3CDTF">2020-10-21T02:42:46Z</dcterms:created>
  <dcterms:modified xsi:type="dcterms:W3CDTF">2020-10-26T01:03:23Z</dcterms:modified>
</cp:coreProperties>
</file>