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7"/>
  </p:notesMasterIdLst>
  <p:sldIdLst>
    <p:sldId id="258" r:id="rId2"/>
    <p:sldId id="262" r:id="rId3"/>
    <p:sldId id="261"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47"/>
    <p:restoredTop sz="86803"/>
  </p:normalViewPr>
  <p:slideViewPr>
    <p:cSldViewPr snapToGrid="0" snapToObjects="1">
      <p:cViewPr varScale="1">
        <p:scale>
          <a:sx n="79" d="100"/>
          <a:sy n="79" d="100"/>
        </p:scale>
        <p:origin x="69" y="492"/>
      </p:cViewPr>
      <p:guideLst/>
    </p:cSldViewPr>
  </p:slideViewPr>
  <p:notesTextViewPr>
    <p:cViewPr>
      <p:scale>
        <a:sx n="1" d="1"/>
        <a:sy n="1" d="1"/>
      </p:scale>
      <p:origin x="0" y="0"/>
    </p:cViewPr>
  </p:notesText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0EA7B9-5A74-FC46-8708-F4354ADAA4DA}" type="datetimeFigureOut">
              <a:rPr lang="en-US" smtClean="0"/>
              <a:t>10/26/2020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75796-9351-FE43-A381-93AD2263741D}" type="slidenum">
              <a:rPr lang="en-US" smtClean="0"/>
              <a:t>‹#›</a:t>
            </a:fld>
            <a:endParaRPr lang="en-US"/>
          </a:p>
        </p:txBody>
      </p:sp>
    </p:spTree>
    <p:extLst>
      <p:ext uri="{BB962C8B-B14F-4D97-AF65-F5344CB8AC3E}">
        <p14:creationId xmlns:p14="http://schemas.microsoft.com/office/powerpoint/2010/main" val="2523555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0:45.</a:t>
            </a:r>
          </a:p>
        </p:txBody>
      </p:sp>
      <p:sp>
        <p:nvSpPr>
          <p:cNvPr id="4" name="Slide Number Placeholder 3"/>
          <p:cNvSpPr>
            <a:spLocks noGrp="1"/>
          </p:cNvSpPr>
          <p:nvPr>
            <p:ph type="sldNum" sz="quarter" idx="5"/>
          </p:nvPr>
        </p:nvSpPr>
        <p:spPr/>
        <p:txBody>
          <a:bodyPr/>
          <a:lstStyle/>
          <a:p>
            <a:fld id="{61275796-9351-FE43-A381-93AD2263741D}" type="slidenum">
              <a:rPr lang="en-US" smtClean="0"/>
              <a:t>1</a:t>
            </a:fld>
            <a:endParaRPr lang="en-US"/>
          </a:p>
        </p:txBody>
      </p:sp>
    </p:spTree>
    <p:extLst>
      <p:ext uri="{BB962C8B-B14F-4D97-AF65-F5344CB8AC3E}">
        <p14:creationId xmlns:p14="http://schemas.microsoft.com/office/powerpoint/2010/main" val="3819935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0:45.</a:t>
            </a:r>
          </a:p>
        </p:txBody>
      </p:sp>
      <p:sp>
        <p:nvSpPr>
          <p:cNvPr id="4" name="Slide Number Placeholder 3"/>
          <p:cNvSpPr>
            <a:spLocks noGrp="1"/>
          </p:cNvSpPr>
          <p:nvPr>
            <p:ph type="sldNum" sz="quarter" idx="5"/>
          </p:nvPr>
        </p:nvSpPr>
        <p:spPr/>
        <p:txBody>
          <a:bodyPr/>
          <a:lstStyle/>
          <a:p>
            <a:fld id="{61275796-9351-FE43-A381-93AD2263741D}" type="slidenum">
              <a:rPr lang="en-US" smtClean="0"/>
              <a:t>2</a:t>
            </a:fld>
            <a:endParaRPr lang="en-US"/>
          </a:p>
        </p:txBody>
      </p:sp>
    </p:spTree>
    <p:extLst>
      <p:ext uri="{BB962C8B-B14F-4D97-AF65-F5344CB8AC3E}">
        <p14:creationId xmlns:p14="http://schemas.microsoft.com/office/powerpoint/2010/main" val="3915989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0:45.</a:t>
            </a:r>
          </a:p>
        </p:txBody>
      </p:sp>
      <p:sp>
        <p:nvSpPr>
          <p:cNvPr id="4" name="Slide Number Placeholder 3"/>
          <p:cNvSpPr>
            <a:spLocks noGrp="1"/>
          </p:cNvSpPr>
          <p:nvPr>
            <p:ph type="sldNum" sz="quarter" idx="5"/>
          </p:nvPr>
        </p:nvSpPr>
        <p:spPr/>
        <p:txBody>
          <a:bodyPr/>
          <a:lstStyle/>
          <a:p>
            <a:fld id="{61275796-9351-FE43-A381-93AD2263741D}" type="slidenum">
              <a:rPr lang="en-US" smtClean="0"/>
              <a:t>3</a:t>
            </a:fld>
            <a:endParaRPr lang="en-US"/>
          </a:p>
        </p:txBody>
      </p:sp>
    </p:spTree>
    <p:extLst>
      <p:ext uri="{BB962C8B-B14F-4D97-AF65-F5344CB8AC3E}">
        <p14:creationId xmlns:p14="http://schemas.microsoft.com/office/powerpoint/2010/main" val="2874610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0:45.</a:t>
            </a:r>
          </a:p>
        </p:txBody>
      </p:sp>
      <p:sp>
        <p:nvSpPr>
          <p:cNvPr id="4" name="Slide Number Placeholder 3"/>
          <p:cNvSpPr>
            <a:spLocks noGrp="1"/>
          </p:cNvSpPr>
          <p:nvPr>
            <p:ph type="sldNum" sz="quarter" idx="5"/>
          </p:nvPr>
        </p:nvSpPr>
        <p:spPr/>
        <p:txBody>
          <a:bodyPr/>
          <a:lstStyle/>
          <a:p>
            <a:fld id="{61275796-9351-FE43-A381-93AD2263741D}" type="slidenum">
              <a:rPr lang="en-US" smtClean="0"/>
              <a:t>4</a:t>
            </a:fld>
            <a:endParaRPr lang="en-US"/>
          </a:p>
        </p:txBody>
      </p:sp>
    </p:spTree>
    <p:extLst>
      <p:ext uri="{BB962C8B-B14F-4D97-AF65-F5344CB8AC3E}">
        <p14:creationId xmlns:p14="http://schemas.microsoft.com/office/powerpoint/2010/main" val="1581567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0:45.</a:t>
            </a:r>
          </a:p>
        </p:txBody>
      </p:sp>
      <p:sp>
        <p:nvSpPr>
          <p:cNvPr id="4" name="Slide Number Placeholder 3"/>
          <p:cNvSpPr>
            <a:spLocks noGrp="1"/>
          </p:cNvSpPr>
          <p:nvPr>
            <p:ph type="sldNum" sz="quarter" idx="5"/>
          </p:nvPr>
        </p:nvSpPr>
        <p:spPr/>
        <p:txBody>
          <a:bodyPr/>
          <a:lstStyle/>
          <a:p>
            <a:fld id="{61275796-9351-FE43-A381-93AD2263741D}" type="slidenum">
              <a:rPr lang="en-US" smtClean="0"/>
              <a:t>5</a:t>
            </a:fld>
            <a:endParaRPr lang="en-US"/>
          </a:p>
        </p:txBody>
      </p:sp>
    </p:spTree>
    <p:extLst>
      <p:ext uri="{BB962C8B-B14F-4D97-AF65-F5344CB8AC3E}">
        <p14:creationId xmlns:p14="http://schemas.microsoft.com/office/powerpoint/2010/main" val="34536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10/26/2020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472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10/26/2020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1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10/26/2020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403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10/26/2020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5714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10/26/2020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77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10/26/2020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1175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10/26/2020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930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10/26/2020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52942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10/26/2020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186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10/26/2020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2464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10/26/2020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397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10/26/2020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6028242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bs.gov.au/websitedbs/D3310114.nsf/Home/2016%20search%20by%20geography" TargetMode="External"/><Relationship Id="rId7"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tmp"/><Relationship Id="rId5" Type="http://schemas.openxmlformats.org/officeDocument/2006/relationships/hyperlink" Target="https://www.abs.gov.au/AUSSTATS/abs@.nsf/DetailsPage/1410.02014-19?OpenDocument" TargetMode="External"/><Relationship Id="rId4" Type="http://schemas.openxmlformats.org/officeDocument/2006/relationships/hyperlink" Target="https://www.abs.gov.au/AUSSTATS/abs@.nsf/DetailsPage/1270.0.55.001July%20201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273233"/>
          </a:xfrm>
        </p:spPr>
        <p:txBody>
          <a:bodyPr>
            <a:normAutofit/>
          </a:bodyPr>
          <a:lstStyle/>
          <a:p>
            <a:r>
              <a:rPr lang="en-US" dirty="0"/>
              <a:t>Getting the Data (I need)</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82D625-45B9-8A45-88AC-E698C4EE3793}"/>
              </a:ext>
            </a:extLst>
          </p:cNvPr>
          <p:cNvSpPr>
            <a:spLocks noGrp="1"/>
          </p:cNvSpPr>
          <p:nvPr>
            <p:ph idx="1"/>
          </p:nvPr>
        </p:nvSpPr>
        <p:spPr>
          <a:xfrm>
            <a:off x="838200" y="2478024"/>
            <a:ext cx="10515600" cy="3694176"/>
          </a:xfrm>
        </p:spPr>
        <p:txBody>
          <a:bodyPr>
            <a:normAutofit/>
          </a:bodyPr>
          <a:lstStyle/>
          <a:p>
            <a:r>
              <a:rPr lang="en-US" sz="2200" dirty="0"/>
              <a:t>1</a:t>
            </a:r>
          </a:p>
          <a:p>
            <a:r>
              <a:rPr lang="en-US" sz="2200" dirty="0"/>
              <a:t>2</a:t>
            </a:r>
          </a:p>
          <a:p>
            <a:r>
              <a:rPr lang="en-US" sz="2200" dirty="0"/>
              <a:t>3</a:t>
            </a:r>
          </a:p>
        </p:txBody>
      </p:sp>
      <p:sp>
        <p:nvSpPr>
          <p:cNvPr id="4" name="TextBox 3">
            <a:extLst>
              <a:ext uri="{FF2B5EF4-FFF2-40B4-BE49-F238E27FC236}">
                <a16:creationId xmlns:a16="http://schemas.microsoft.com/office/drawing/2014/main" id="{B3789F1D-E6DB-415B-AAE0-CA07688BBE6B}"/>
              </a:ext>
            </a:extLst>
          </p:cNvPr>
          <p:cNvSpPr txBox="1"/>
          <p:nvPr/>
        </p:nvSpPr>
        <p:spPr>
          <a:xfrm>
            <a:off x="742335" y="5962194"/>
            <a:ext cx="8342671" cy="600164"/>
          </a:xfrm>
          <a:prstGeom prst="rect">
            <a:avLst/>
          </a:prstGeom>
          <a:noFill/>
        </p:spPr>
        <p:txBody>
          <a:bodyPr wrap="square" rtlCol="0">
            <a:spAutoFit/>
          </a:bodyPr>
          <a:lstStyle/>
          <a:p>
            <a:r>
              <a:rPr lang="en-AU" sz="1100" u="sng" dirty="0">
                <a:hlinkClick r:id="rId3"/>
              </a:rPr>
              <a:t>https://www.abs.gov.au/websitedbs/D3310114.nsf/Home/2016%20search%20by%20geography</a:t>
            </a:r>
            <a:endParaRPr lang="en-AU" sz="1100" dirty="0"/>
          </a:p>
          <a:p>
            <a:r>
              <a:rPr lang="en-AU" sz="1100" u="sng" dirty="0">
                <a:hlinkClick r:id="rId4"/>
              </a:rPr>
              <a:t>https://www.abs.gov.au/AUSSTATS/abs@.nsf/DetailsPage/1270.0.55.001July%202016</a:t>
            </a:r>
            <a:endParaRPr lang="en-AU" sz="1100" dirty="0"/>
          </a:p>
          <a:p>
            <a:r>
              <a:rPr lang="en-AU" sz="1100" u="sng" dirty="0">
                <a:hlinkClick r:id="rId5"/>
              </a:rPr>
              <a:t>https://www.abs.gov.au/AUSSTATS/abs@.nsf/DetailsPage/1410.02014-19?OpenDocument</a:t>
            </a:r>
            <a:endParaRPr lang="en-AU" sz="1100" dirty="0"/>
          </a:p>
        </p:txBody>
      </p:sp>
      <p:pic>
        <p:nvPicPr>
          <p:cNvPr id="6" name="Picture 5" descr="Map&#10;&#10;Description automatically generated">
            <a:extLst>
              <a:ext uri="{FF2B5EF4-FFF2-40B4-BE49-F238E27FC236}">
                <a16:creationId xmlns:a16="http://schemas.microsoft.com/office/drawing/2014/main" id="{DE2E9D3A-0471-4412-BBD4-3DDCEDEA338E}"/>
              </a:ext>
            </a:extLst>
          </p:cNvPr>
          <p:cNvPicPr>
            <a:picLocks noChangeAspect="1"/>
          </p:cNvPicPr>
          <p:nvPr/>
        </p:nvPicPr>
        <p:blipFill>
          <a:blip r:embed="rId6"/>
          <a:stretch>
            <a:fillRect/>
          </a:stretch>
        </p:blipFill>
        <p:spPr>
          <a:xfrm>
            <a:off x="393616" y="1455276"/>
            <a:ext cx="6891306" cy="4484879"/>
          </a:xfrm>
          <a:prstGeom prst="rect">
            <a:avLst/>
          </a:prstGeom>
        </p:spPr>
      </p:pic>
      <p:pic>
        <p:nvPicPr>
          <p:cNvPr id="16" name="Picture 15" descr="A picture containing table&#10;&#10;Description automatically generated">
            <a:extLst>
              <a:ext uri="{FF2B5EF4-FFF2-40B4-BE49-F238E27FC236}">
                <a16:creationId xmlns:a16="http://schemas.microsoft.com/office/drawing/2014/main" id="{05FF6525-850E-4453-9BB1-FDDF6D70E415}"/>
              </a:ext>
            </a:extLst>
          </p:cNvPr>
          <p:cNvPicPr>
            <a:picLocks noChangeAspect="1"/>
          </p:cNvPicPr>
          <p:nvPr/>
        </p:nvPicPr>
        <p:blipFill>
          <a:blip r:embed="rId7"/>
          <a:stretch>
            <a:fillRect/>
          </a:stretch>
        </p:blipFill>
        <p:spPr>
          <a:xfrm>
            <a:off x="7380788" y="1162680"/>
            <a:ext cx="4741786" cy="5341066"/>
          </a:xfrm>
          <a:prstGeom prst="rect">
            <a:avLst/>
          </a:prstGeom>
        </p:spPr>
      </p:pic>
    </p:spTree>
    <p:extLst>
      <p:ext uri="{BB962C8B-B14F-4D97-AF65-F5344CB8AC3E}">
        <p14:creationId xmlns:p14="http://schemas.microsoft.com/office/powerpoint/2010/main" val="420084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273233"/>
          </a:xfrm>
        </p:spPr>
        <p:txBody>
          <a:bodyPr>
            <a:normAutofit/>
          </a:bodyPr>
          <a:lstStyle/>
          <a:p>
            <a:r>
              <a:rPr lang="en-US" dirty="0"/>
              <a:t>Getting the Data (I need)</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82D625-45B9-8A45-88AC-E698C4EE3793}"/>
              </a:ext>
            </a:extLst>
          </p:cNvPr>
          <p:cNvSpPr>
            <a:spLocks noGrp="1"/>
          </p:cNvSpPr>
          <p:nvPr>
            <p:ph idx="1"/>
          </p:nvPr>
        </p:nvSpPr>
        <p:spPr>
          <a:xfrm>
            <a:off x="838200" y="2478024"/>
            <a:ext cx="10515600" cy="3694176"/>
          </a:xfrm>
        </p:spPr>
        <p:txBody>
          <a:bodyPr>
            <a:normAutofit/>
          </a:bodyPr>
          <a:lstStyle/>
          <a:p>
            <a:r>
              <a:rPr lang="en-US" sz="1800" dirty="0"/>
              <a:t>2016 Census data consists of more than 15,000 features for 89 State Electoral Divisions. Initial EDA and feature selection was carried out based on its metadata. Transformation of demographic data by merging into three major age groups (under 20, 21-65, over 65)</a:t>
            </a:r>
          </a:p>
          <a:p>
            <a:r>
              <a:rPr lang="en-US" sz="1800" dirty="0"/>
              <a:t>16 inconsistencies between 2016 and 2017 SED names due to an electoral boundary redistribution prior to the election. The names were reconciled by estimating Census data for new 2017 electorates.</a:t>
            </a:r>
          </a:p>
          <a:p>
            <a:pPr lvl="1"/>
            <a:r>
              <a:rPr lang="en-US" sz="1600" dirty="0"/>
              <a:t>Some were just direct name changes</a:t>
            </a:r>
          </a:p>
          <a:p>
            <a:pPr lvl="1"/>
            <a:r>
              <a:rPr lang="en-US" sz="1600" dirty="0"/>
              <a:t>Some were formed by combing or transferring parts of old electorate. Averaging method was used to estimate Census data</a:t>
            </a:r>
          </a:p>
        </p:txBody>
      </p:sp>
    </p:spTree>
    <p:extLst>
      <p:ext uri="{BB962C8B-B14F-4D97-AF65-F5344CB8AC3E}">
        <p14:creationId xmlns:p14="http://schemas.microsoft.com/office/powerpoint/2010/main" val="269002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273233"/>
          </a:xfrm>
        </p:spPr>
        <p:txBody>
          <a:bodyPr>
            <a:normAutofit/>
          </a:bodyPr>
          <a:lstStyle/>
          <a:p>
            <a:r>
              <a:rPr lang="en-US" dirty="0"/>
              <a:t>Getting the Data (I need)</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82D625-45B9-8A45-88AC-E698C4EE3793}"/>
              </a:ext>
            </a:extLst>
          </p:cNvPr>
          <p:cNvSpPr>
            <a:spLocks noGrp="1"/>
          </p:cNvSpPr>
          <p:nvPr>
            <p:ph idx="1"/>
          </p:nvPr>
        </p:nvSpPr>
        <p:spPr>
          <a:xfrm>
            <a:off x="838200" y="2478024"/>
            <a:ext cx="10515600" cy="3694176"/>
          </a:xfrm>
        </p:spPr>
        <p:txBody>
          <a:bodyPr>
            <a:normAutofit/>
          </a:bodyPr>
          <a:lstStyle/>
          <a:p>
            <a:r>
              <a:rPr lang="en-AU" dirty="0"/>
              <a:t>Avoid redundancy</a:t>
            </a:r>
          </a:p>
          <a:p>
            <a:r>
              <a:rPr lang="en-AU" dirty="0"/>
              <a:t>Data in the cloud</a:t>
            </a:r>
          </a:p>
          <a:p>
            <a:r>
              <a:rPr lang="en-AU" dirty="0"/>
              <a:t>Develop a webtool</a:t>
            </a:r>
          </a:p>
          <a:p>
            <a:r>
              <a:rPr lang="en-AU" dirty="0"/>
              <a:t>Completeness </a:t>
            </a:r>
          </a:p>
          <a:p>
            <a:r>
              <a:rPr lang="en-AU" dirty="0"/>
              <a:t>Consistency </a:t>
            </a:r>
          </a:p>
          <a:p>
            <a:endParaRPr lang="en-US" sz="2200" dirty="0"/>
          </a:p>
        </p:txBody>
      </p:sp>
    </p:spTree>
    <p:extLst>
      <p:ext uri="{BB962C8B-B14F-4D97-AF65-F5344CB8AC3E}">
        <p14:creationId xmlns:p14="http://schemas.microsoft.com/office/powerpoint/2010/main" val="339238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273233"/>
          </a:xfrm>
        </p:spPr>
        <p:txBody>
          <a:bodyPr>
            <a:normAutofit/>
          </a:bodyPr>
          <a:lstStyle/>
          <a:p>
            <a:r>
              <a:rPr lang="en-US" dirty="0"/>
              <a:t>Getting the Data (I need)</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Graphical user interface&#10;&#10;Description automatically generated">
            <a:extLst>
              <a:ext uri="{FF2B5EF4-FFF2-40B4-BE49-F238E27FC236}">
                <a16:creationId xmlns:a16="http://schemas.microsoft.com/office/drawing/2014/main" id="{FCDAA196-D4C7-4532-A4E4-CE46800A870B}"/>
              </a:ext>
            </a:extLst>
          </p:cNvPr>
          <p:cNvPicPr>
            <a:picLocks noChangeAspect="1"/>
          </p:cNvPicPr>
          <p:nvPr/>
        </p:nvPicPr>
        <p:blipFill>
          <a:blip r:embed="rId3"/>
          <a:stretch>
            <a:fillRect/>
          </a:stretch>
        </p:blipFill>
        <p:spPr>
          <a:xfrm>
            <a:off x="580825" y="1310361"/>
            <a:ext cx="11027302" cy="5229280"/>
          </a:xfrm>
          <a:prstGeom prst="rect">
            <a:avLst/>
          </a:prstGeom>
        </p:spPr>
      </p:pic>
      <p:sp>
        <p:nvSpPr>
          <p:cNvPr id="6" name="Arrow: Left 5">
            <a:extLst>
              <a:ext uri="{FF2B5EF4-FFF2-40B4-BE49-F238E27FC236}">
                <a16:creationId xmlns:a16="http://schemas.microsoft.com/office/drawing/2014/main" id="{8D342AB5-2119-4362-BE10-ABC9B214FF05}"/>
              </a:ext>
            </a:extLst>
          </p:cNvPr>
          <p:cNvSpPr/>
          <p:nvPr/>
        </p:nvSpPr>
        <p:spPr>
          <a:xfrm>
            <a:off x="2004413" y="1705265"/>
            <a:ext cx="236170" cy="1495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Arrow: Left 10">
            <a:extLst>
              <a:ext uri="{FF2B5EF4-FFF2-40B4-BE49-F238E27FC236}">
                <a16:creationId xmlns:a16="http://schemas.microsoft.com/office/drawing/2014/main" id="{262AFF78-1D2B-49D4-B5C6-ECCA8FC4EBAA}"/>
              </a:ext>
            </a:extLst>
          </p:cNvPr>
          <p:cNvSpPr/>
          <p:nvPr/>
        </p:nvSpPr>
        <p:spPr>
          <a:xfrm>
            <a:off x="1768243" y="3543898"/>
            <a:ext cx="236170" cy="1495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Arrow: Left 12">
            <a:extLst>
              <a:ext uri="{FF2B5EF4-FFF2-40B4-BE49-F238E27FC236}">
                <a16:creationId xmlns:a16="http://schemas.microsoft.com/office/drawing/2014/main" id="{D775A2D6-D057-42B4-9AC0-5481067C4E7D}"/>
              </a:ext>
            </a:extLst>
          </p:cNvPr>
          <p:cNvSpPr/>
          <p:nvPr/>
        </p:nvSpPr>
        <p:spPr>
          <a:xfrm>
            <a:off x="5558578" y="1888058"/>
            <a:ext cx="236170" cy="1495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Arrow: Left 14">
            <a:extLst>
              <a:ext uri="{FF2B5EF4-FFF2-40B4-BE49-F238E27FC236}">
                <a16:creationId xmlns:a16="http://schemas.microsoft.com/office/drawing/2014/main" id="{E9B020D3-D6E1-40F2-B3EF-1FD22ECCCC20}"/>
              </a:ext>
            </a:extLst>
          </p:cNvPr>
          <p:cNvSpPr/>
          <p:nvPr/>
        </p:nvSpPr>
        <p:spPr>
          <a:xfrm>
            <a:off x="5558578" y="4556621"/>
            <a:ext cx="236170" cy="1495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Arrow: Left 15">
            <a:extLst>
              <a:ext uri="{FF2B5EF4-FFF2-40B4-BE49-F238E27FC236}">
                <a16:creationId xmlns:a16="http://schemas.microsoft.com/office/drawing/2014/main" id="{A2AAA5E5-BC7F-4432-9CE5-5FEE6CE6A01E}"/>
              </a:ext>
            </a:extLst>
          </p:cNvPr>
          <p:cNvSpPr/>
          <p:nvPr/>
        </p:nvSpPr>
        <p:spPr>
          <a:xfrm>
            <a:off x="9137520" y="5510350"/>
            <a:ext cx="236170" cy="1495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Arrow: Left 16">
            <a:extLst>
              <a:ext uri="{FF2B5EF4-FFF2-40B4-BE49-F238E27FC236}">
                <a16:creationId xmlns:a16="http://schemas.microsoft.com/office/drawing/2014/main" id="{4643EECF-6E7E-4633-B405-64670D269DF2}"/>
              </a:ext>
            </a:extLst>
          </p:cNvPr>
          <p:cNvSpPr/>
          <p:nvPr/>
        </p:nvSpPr>
        <p:spPr>
          <a:xfrm>
            <a:off x="9137520" y="5737512"/>
            <a:ext cx="236170" cy="1495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3558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744794" y="118810"/>
            <a:ext cx="10515600" cy="1273233"/>
          </a:xfrm>
        </p:spPr>
        <p:txBody>
          <a:bodyPr>
            <a:normAutofit/>
          </a:bodyPr>
          <a:lstStyle/>
          <a:p>
            <a:r>
              <a:rPr lang="en-US" dirty="0"/>
              <a:t>Getting the Data (I need)</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D3588DA-116F-4289-8602-59B87B40FA04}"/>
              </a:ext>
            </a:extLst>
          </p:cNvPr>
          <p:cNvPicPr>
            <a:picLocks noChangeAspect="1"/>
          </p:cNvPicPr>
          <p:nvPr/>
        </p:nvPicPr>
        <p:blipFill>
          <a:blip r:embed="rId3"/>
          <a:stretch>
            <a:fillRect/>
          </a:stretch>
        </p:blipFill>
        <p:spPr>
          <a:xfrm>
            <a:off x="744794" y="1302251"/>
            <a:ext cx="8613868" cy="5436939"/>
          </a:xfrm>
          <a:prstGeom prst="rect">
            <a:avLst/>
          </a:prstGeom>
        </p:spPr>
      </p:pic>
    </p:spTree>
    <p:extLst>
      <p:ext uri="{BB962C8B-B14F-4D97-AF65-F5344CB8AC3E}">
        <p14:creationId xmlns:p14="http://schemas.microsoft.com/office/powerpoint/2010/main" val="790016426"/>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412524"/>
      </a:dk2>
      <a:lt2>
        <a:srgbClr val="E8E2E7"/>
      </a:lt2>
      <a:accent1>
        <a:srgbClr val="21BA47"/>
      </a:accent1>
      <a:accent2>
        <a:srgbClr val="30BA14"/>
      </a:accent2>
      <a:accent3>
        <a:srgbClr val="75B320"/>
      </a:accent3>
      <a:accent4>
        <a:srgbClr val="A6A612"/>
      </a:accent4>
      <a:accent5>
        <a:srgbClr val="DC9026"/>
      </a:accent5>
      <a:accent6>
        <a:srgbClr val="D53717"/>
      </a:accent6>
      <a:hlink>
        <a:srgbClr val="997F33"/>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265</Words>
  <Application>Microsoft Office PowerPoint</Application>
  <PresentationFormat>Widescreen</PresentationFormat>
  <Paragraphs>30</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Neue Haas Grotesk Text Pro</vt:lpstr>
      <vt:lpstr>AccentBoxVTI</vt:lpstr>
      <vt:lpstr>Getting the Data (I need)</vt:lpstr>
      <vt:lpstr>Getting the Data (I need)</vt:lpstr>
      <vt:lpstr>Getting the Data (I need)</vt:lpstr>
      <vt:lpstr>Getting the Data (I need)</vt:lpstr>
      <vt:lpstr>Getting the Data (I need)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dc:title>
  <dc:creator>Christopher Symons</dc:creator>
  <cp:lastModifiedBy>siamak adeli</cp:lastModifiedBy>
  <cp:revision>21</cp:revision>
  <dcterms:created xsi:type="dcterms:W3CDTF">2020-10-21T02:42:46Z</dcterms:created>
  <dcterms:modified xsi:type="dcterms:W3CDTF">2020-10-26T00:02:38Z</dcterms:modified>
</cp:coreProperties>
</file>