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803"/>
  </p:normalViewPr>
  <p:slideViewPr>
    <p:cSldViewPr snapToGrid="0" snapToObjects="1">
      <p:cViewPr varScale="1">
        <p:scale>
          <a:sx n="110" d="100"/>
          <a:sy n="110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our presentation for DATA7001. We are group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HHV.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HHV.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 think we just quickly say first names and move 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(Screen recording of demo of web tool by SAK and CCG with commentary.)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SAK &amp; MBC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h.com.au/national/remember-sports-rorts-here-s-why-we-mustn-t-forget-that-shameful-episode-20200925-p55z8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qldspatial.information.qld.gov.au/catalogue/custom/detail.page?fid=%7b079E7EF8-30C5-4C1D-9ABF-3D196713694F%7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qld.gov.au/dataset/queensland-government-capital-works-building-projects/resource/410fb21f-8c5a-43a1-8b57-a74a3329d1d0" TargetMode="External"/><Relationship Id="rId4" Type="http://schemas.openxmlformats.org/officeDocument/2006/relationships/hyperlink" Target="https://www.dsdmip.qld.gov.au/infrastructure/infrastructure-planning-and-policy/state-infrastructure-pla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Data quality, cleaning, integration.</a:t>
            </a:r>
          </a:p>
          <a:p>
            <a:r>
              <a:rPr lang="en-US" sz="2200" dirty="0" err="1"/>
              <a:t>Collabroation</a:t>
            </a:r>
            <a:r>
              <a:rPr lang="en-US" sz="2200" dirty="0"/>
              <a:t>: GitHub.</a:t>
            </a:r>
          </a:p>
          <a:p>
            <a:r>
              <a:rPr lang="en-US" sz="2200" dirty="0"/>
              <a:t>how we developed a cloud-based </a:t>
            </a:r>
            <a:r>
              <a:rPr lang="en-US" sz="2200" dirty="0" err="1"/>
              <a:t>DataBase</a:t>
            </a:r>
            <a:r>
              <a:rPr lang="en-US" sz="2200" dirty="0"/>
              <a:t>.</a:t>
            </a:r>
          </a:p>
          <a:p>
            <a:r>
              <a:rPr lang="en-US" sz="2200" dirty="0"/>
              <a:t>Data Enrichment.</a:t>
            </a:r>
          </a:p>
          <a:p>
            <a:r>
              <a:rPr lang="en-US" sz="2200" dirty="0"/>
              <a:t>Census data (input by HHV).</a:t>
            </a:r>
          </a:p>
        </p:txBody>
      </p:sp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Methodology (transform variables -&gt; correlations -&gt; plot and develop models)</a:t>
            </a:r>
          </a:p>
          <a:p>
            <a:r>
              <a:rPr lang="en-US" sz="2200" dirty="0"/>
              <a:t>Follow with visuals: correlation matrix, logistic regression, Linear Spending vs </a:t>
            </a:r>
            <a:r>
              <a:rPr lang="en-US" sz="2200" dirty="0" err="1"/>
              <a:t>Labour</a:t>
            </a:r>
            <a:r>
              <a:rPr lang="en-US" sz="2200" dirty="0"/>
              <a:t> Margin (not overt), Unexpected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What we did (data science process).</a:t>
            </a:r>
          </a:p>
          <a:p>
            <a:r>
              <a:rPr lang="en-US" sz="2200" dirty="0"/>
              <a:t>What we found (very briefly).</a:t>
            </a:r>
          </a:p>
          <a:p>
            <a:r>
              <a:rPr lang="en-US" sz="2200" dirty="0"/>
              <a:t>What we could do next: more advanced statistical techniques, more and better data, temporal data, more sophisticated method of classifying seat safeness.</a:t>
            </a:r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Thank you / any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367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Siamak Adeli Koodehi</a:t>
            </a:r>
          </a:p>
          <a:p>
            <a:r>
              <a:rPr lang="en-US" sz="2200"/>
              <a:t>Cristhyan Cardona Garcia</a:t>
            </a:r>
          </a:p>
          <a:p>
            <a:r>
              <a:rPr lang="en-US" sz="2200"/>
              <a:t>Matthew Colwell</a:t>
            </a:r>
          </a:p>
          <a:p>
            <a:r>
              <a:rPr lang="en-US" sz="2200"/>
              <a:t>Christopher Symons</a:t>
            </a:r>
          </a:p>
          <a:p>
            <a:r>
              <a:rPr lang="en-US" sz="2200"/>
              <a:t>Hai Hung Vu</a:t>
            </a:r>
          </a:p>
        </p:txBody>
      </p:sp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highlight>
                  <a:srgbClr val="FFFF00"/>
                </a:highlight>
              </a:rPr>
              <a:t>Sports </a:t>
            </a:r>
            <a:r>
              <a:rPr lang="en-US" sz="2200" dirty="0" err="1">
                <a:highlight>
                  <a:srgbClr val="FFFF00"/>
                </a:highlight>
              </a:rPr>
              <a:t>rorts</a:t>
            </a:r>
            <a:r>
              <a:rPr lang="en-US" sz="2200" dirty="0">
                <a:highlight>
                  <a:srgbClr val="FFFF00"/>
                </a:highlight>
              </a:rPr>
              <a:t> - the National Audit Office found that Government spending grants were influenced by the applicant’s electorate locations </a:t>
            </a:r>
            <a:r>
              <a:rPr lang="en-US" sz="2200" dirty="0">
                <a:highlight>
                  <a:srgbClr val="FFFF00"/>
                </a:highlight>
                <a:hlinkClick r:id="rId3"/>
              </a:rPr>
              <a:t>[SMH link]</a:t>
            </a:r>
            <a:endParaRPr lang="en-US" sz="2200" dirty="0">
              <a:highlight>
                <a:srgbClr val="FFFF00"/>
              </a:highlight>
            </a:endParaRPr>
          </a:p>
          <a:p>
            <a:r>
              <a:rPr lang="en-US" sz="2200" dirty="0">
                <a:highlight>
                  <a:srgbClr val="FFFF00"/>
                </a:highlight>
              </a:rPr>
              <a:t>Human centered design: we imagined a concerned taxpayer and engaged voter; how can that person work out whether government is spending fairly? </a:t>
            </a:r>
            <a:r>
              <a:rPr lang="en-US" sz="2200" dirty="0" err="1">
                <a:highlight>
                  <a:srgbClr val="FFFF00"/>
                </a:highlight>
              </a:rPr>
              <a:t>Porkbarreling</a:t>
            </a:r>
            <a:r>
              <a:rPr lang="en-US" sz="2200" dirty="0">
                <a:highlight>
                  <a:srgbClr val="FFFF00"/>
                </a:highlight>
              </a:rPr>
              <a:t>?</a:t>
            </a:r>
          </a:p>
          <a:p>
            <a:r>
              <a:rPr lang="en-US" sz="2200" dirty="0">
                <a:highlight>
                  <a:srgbClr val="FFFF00"/>
                </a:highlight>
              </a:rPr>
              <a:t>Large volume of spending data: dozens of projects, billions of dollars, 93 electorates (Queensland state gov’t alone.)</a:t>
            </a:r>
          </a:p>
          <a:p>
            <a:r>
              <a:rPr lang="en-US" sz="2200" dirty="0">
                <a:highlight>
                  <a:srgbClr val="FFFF00"/>
                </a:highlight>
              </a:rPr>
              <a:t>How can that our taxpayer map the spending to keep an eye on </a:t>
            </a:r>
            <a:r>
              <a:rPr lang="en-US" sz="2200" dirty="0" err="1">
                <a:highlight>
                  <a:srgbClr val="FFFF00"/>
                </a:highlight>
              </a:rPr>
              <a:t>pollies</a:t>
            </a:r>
            <a:r>
              <a:rPr lang="en-US" sz="2200" dirty="0"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( / storytelling with data )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highlight>
                  <a:srgbClr val="FFFF00"/>
                </a:highlight>
              </a:rPr>
              <a:t>Electoral boundaries: shape file (set of 93 named polygons in </a:t>
            </a:r>
            <a:r>
              <a:rPr lang="en-US" sz="2200" dirty="0" err="1">
                <a:highlight>
                  <a:srgbClr val="FFFF00"/>
                </a:highlight>
              </a:rPr>
              <a:t>lat</a:t>
            </a:r>
            <a:r>
              <a:rPr lang="en-US" sz="2200" dirty="0">
                <a:highlight>
                  <a:srgbClr val="FFFF00"/>
                </a:highlight>
              </a:rPr>
              <a:t> long coordinate system) available from </a:t>
            </a:r>
            <a:r>
              <a:rPr lang="en-US" sz="2200" dirty="0" err="1">
                <a:highlight>
                  <a:srgbClr val="FFFF00"/>
                </a:highlight>
              </a:rPr>
              <a:t>Qspatial</a:t>
            </a: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  <a:hlinkClick r:id="rId3"/>
              </a:rPr>
              <a:t>[link]</a:t>
            </a:r>
            <a:r>
              <a:rPr lang="en-US" sz="2200" dirty="0">
                <a:highlight>
                  <a:srgbClr val="FFFF00"/>
                </a:highlight>
              </a:rPr>
              <a:t>.</a:t>
            </a:r>
          </a:p>
          <a:p>
            <a:r>
              <a:rPr lang="en-US" sz="2200" dirty="0">
                <a:highlight>
                  <a:srgbClr val="FFFF00"/>
                </a:highlight>
              </a:rPr>
              <a:t>Spending data: some success reading pdf tables from State Infrastructure Plan </a:t>
            </a:r>
            <a:r>
              <a:rPr lang="en-US" sz="2200" dirty="0">
                <a:highlight>
                  <a:srgbClr val="FFFF00"/>
                </a:highlight>
                <a:hlinkClick r:id="rId4"/>
              </a:rPr>
              <a:t>[link]</a:t>
            </a:r>
            <a:r>
              <a:rPr lang="en-US" sz="2200" dirty="0">
                <a:highlight>
                  <a:srgbClr val="FFFF00"/>
                </a:highlight>
              </a:rPr>
              <a:t> but challenging to get clean data; located alternative csv data at Qld Gov’t Open Data Portal </a:t>
            </a:r>
            <a:r>
              <a:rPr lang="en-US" sz="2200" dirty="0">
                <a:highlight>
                  <a:srgbClr val="FFFF00"/>
                </a:highlight>
                <a:hlinkClick r:id="rId5"/>
              </a:rPr>
              <a:t>[link]</a:t>
            </a:r>
            <a:r>
              <a:rPr lang="en-US" sz="2200" dirty="0">
                <a:highlight>
                  <a:srgbClr val="FFFF00"/>
                </a:highlight>
              </a:rPr>
              <a:t>.</a:t>
            </a:r>
          </a:p>
          <a:p>
            <a:r>
              <a:rPr lang="en-US" sz="2200" dirty="0"/>
              <a:t>Election results (input by MBC).</a:t>
            </a:r>
          </a:p>
          <a:p>
            <a:r>
              <a:rPr lang="en-US" sz="2200" dirty="0"/>
              <a:t>Other/Census (input by all).</a:t>
            </a:r>
          </a:p>
        </p:txBody>
      </p:sp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1901888"/>
            <a:ext cx="10515600" cy="36941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Electoral boundaries (shapefile Map)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2F94F-C931-4C4A-A7AA-92E374C5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" y="2385750"/>
            <a:ext cx="7844837" cy="369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A9FF-375B-4B63-B3D2-BF616752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237" y="2385750"/>
            <a:ext cx="2702695" cy="37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159F-61CC-479C-8BE2-CD5CF8FE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45" y="2090398"/>
            <a:ext cx="10168128" cy="3694176"/>
          </a:xfrm>
        </p:spPr>
        <p:txBody>
          <a:bodyPr/>
          <a:lstStyle/>
          <a:p>
            <a:r>
              <a:rPr lang="en-AU" sz="2000" dirty="0"/>
              <a:t>Infrastructure projects (CSV)</a:t>
            </a: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96FB4-70C9-426F-9EE6-AC7E89A1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A2BE8-0BDB-44ED-AB57-F1CF0F1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5" y="2541071"/>
            <a:ext cx="5668790" cy="418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CC47-CB74-4135-9DA9-67DFBAC8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65" y="2541071"/>
            <a:ext cx="5623407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6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ECF-0DE8-45FD-A12E-FDB77973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(I need)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8846-B5FE-4E27-A79F-5A594B80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0702"/>
            <a:ext cx="10168128" cy="3694176"/>
          </a:xfrm>
        </p:spPr>
        <p:txBody>
          <a:bodyPr>
            <a:normAutofit/>
          </a:bodyPr>
          <a:lstStyle/>
          <a:p>
            <a:r>
              <a:rPr lang="en-AU" sz="2000" dirty="0"/>
              <a:t>Database</a:t>
            </a:r>
          </a:p>
          <a:p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CC5C1-832D-442D-A15A-F97D8743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2357767"/>
            <a:ext cx="9143378" cy="45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0A39-7E92-4669-B9A9-3D6BD40C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(I need)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6A28-0707-4C0B-B3BA-F946E2AA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40702"/>
            <a:ext cx="10168128" cy="3694176"/>
          </a:xfrm>
        </p:spPr>
        <p:txBody>
          <a:bodyPr>
            <a:normAutofit/>
          </a:bodyPr>
          <a:lstStyle/>
          <a:p>
            <a:r>
              <a:rPr lang="en-AU" sz="2000" dirty="0"/>
              <a:t>Electoral Data (Web Scraping)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3A337-D8D4-4AA9-BFCA-F5534EA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" y="2477560"/>
            <a:ext cx="7041253" cy="383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973ED-C99E-4884-AF33-B51E56F6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64" y="2477560"/>
            <a:ext cx="4892213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11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529</Words>
  <Application>Microsoft Macintosh PowerPoint</Application>
  <PresentationFormat>Widescreen</PresentationFormat>
  <Paragraphs>82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[ live demo ( / storytelling with data ) ]</vt:lpstr>
      <vt:lpstr>Getting the Data (I need)</vt:lpstr>
      <vt:lpstr>Getting the Data (I need)</vt:lpstr>
      <vt:lpstr>Getting the Data (I need)</vt:lpstr>
      <vt:lpstr>Getting the Data (I need)</vt:lpstr>
      <vt:lpstr>Getting the Data (I need)</vt:lpstr>
      <vt:lpstr>Is my data fit for use?</vt:lpstr>
      <vt:lpstr>Making the data confess</vt:lpstr>
      <vt:lpstr>Conclusion</vt:lpstr>
      <vt:lpstr>Thank you /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Christopher Symons</cp:lastModifiedBy>
  <cp:revision>10</cp:revision>
  <dcterms:created xsi:type="dcterms:W3CDTF">2020-10-21T02:42:46Z</dcterms:created>
  <dcterms:modified xsi:type="dcterms:W3CDTF">2020-10-25T12:15:05Z</dcterms:modified>
</cp:coreProperties>
</file>