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</p:sldMasterIdLst>
  <p:notesMasterIdLst>
    <p:notesMasterId r:id="rId25"/>
  </p:notesMasterIdLst>
  <p:sldIdLst>
    <p:sldId id="256" r:id="rId2"/>
    <p:sldId id="262" r:id="rId3"/>
    <p:sldId id="276" r:id="rId4"/>
    <p:sldId id="257" r:id="rId5"/>
    <p:sldId id="261" r:id="rId6"/>
    <p:sldId id="277" r:id="rId7"/>
    <p:sldId id="258" r:id="rId8"/>
    <p:sldId id="273" r:id="rId9"/>
    <p:sldId id="265" r:id="rId10"/>
    <p:sldId id="260" r:id="rId11"/>
    <p:sldId id="266" r:id="rId12"/>
    <p:sldId id="272" r:id="rId13"/>
    <p:sldId id="267" r:id="rId14"/>
    <p:sldId id="274" r:id="rId15"/>
    <p:sldId id="268" r:id="rId16"/>
    <p:sldId id="269" r:id="rId17"/>
    <p:sldId id="270" r:id="rId18"/>
    <p:sldId id="275" r:id="rId19"/>
    <p:sldId id="278" r:id="rId20"/>
    <p:sldId id="271" r:id="rId21"/>
    <p:sldId id="263" r:id="rId22"/>
    <p:sldId id="279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1"/>
    <p:restoredTop sz="78709"/>
  </p:normalViewPr>
  <p:slideViewPr>
    <p:cSldViewPr snapToGrid="0" snapToObjects="1">
      <p:cViewPr varScale="1">
        <p:scale>
          <a:sx n="94" d="100"/>
          <a:sy n="94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3D23-6ACF-9B46-93D9-E2C868DDD986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7B1-706E-6944-BD13-9A49B05C93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93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meu de </a:t>
            </a:r>
            <a:r>
              <a:rPr lang="en-US" dirty="0" err="1"/>
              <a:t>licenta</a:t>
            </a:r>
            <a:r>
              <a:rPr lang="en-US" dirty="0"/>
              <a:t>…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93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Diagrrama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text,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spun </a:t>
            </a:r>
            <a:r>
              <a:rPr lang="en-US" dirty="0" err="1"/>
              <a:t>eu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41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cu </a:t>
            </a:r>
            <a:r>
              <a:rPr lang="en-US" dirty="0" err="1"/>
              <a:t>colegii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platii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34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427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172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2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Liniutii</a:t>
            </a:r>
            <a:r>
              <a:rPr lang="en-US" dirty="0"/>
              <a:t> pe slide,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imi</a:t>
            </a:r>
            <a:r>
              <a:rPr lang="en-US" dirty="0"/>
              <a:t> pun </a:t>
            </a:r>
            <a:r>
              <a:rPr lang="en-US" dirty="0" err="1"/>
              <a:t>textul</a:t>
            </a:r>
            <a:r>
              <a:rPr lang="en-US" dirty="0"/>
              <a:t> pe </a:t>
            </a:r>
            <a:r>
              <a:rPr lang="en-US" dirty="0" err="1"/>
              <a:t>notite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730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922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 am </a:t>
            </a:r>
            <a:r>
              <a:rPr lang="en-US" dirty="0" err="1"/>
              <a:t>cautat</a:t>
            </a:r>
            <a:r>
              <a:rPr lang="en-US" dirty="0"/>
              <a:t> pe net am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facut</a:t>
            </a:r>
            <a:r>
              <a:rPr lang="en-US" dirty="0"/>
              <a:t> teste comparative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vazut</a:t>
            </a:r>
            <a:r>
              <a:rPr lang="en-US" dirty="0"/>
              <a:t> ca google </a:t>
            </a:r>
            <a:r>
              <a:rPr lang="en-US" dirty="0" err="1"/>
              <a:t>api</a:t>
            </a:r>
            <a:r>
              <a:rPr lang="en-US" dirty="0"/>
              <a:t> da </a:t>
            </a:r>
            <a:r>
              <a:rPr lang="en-US" dirty="0" err="1"/>
              <a:t>mai</a:t>
            </a:r>
            <a:r>
              <a:rPr lang="en-US" dirty="0"/>
              <a:t> bine.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15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28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Poze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427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9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 FUNCTIONEAZA APLICATIA, CU POZA, SERVER, ID, ETC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45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FEB6-2B40-8D4B-9B6D-28337E1DF4F7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63C8-FCF5-E048-B40B-D8EEF665BBA9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8404-C458-B949-BCFA-B0605A0E8E2D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3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E22E-5943-014D-9A59-4952A79C12E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E84D-1C08-A64A-B328-842CB76402D1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90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6352-7427-034F-9388-72C8D61ABE5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760-95AD-6141-AAC3-3D4C2649B5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20FA-9E61-4049-9591-80B01D9A0EB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C84D-B0A0-764A-A08F-09316CB2AE3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91F7-5493-9441-894A-3E0BBBEFA335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5CB5-1BF3-4542-967A-1A428BFBD6FD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5CBC-2C90-E040-9253-64B232D57136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49B8-CA8B-3341-9E0B-301B48AA7FBF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A2A-0F3B-D44E-85D6-24B851F47370}" type="datetime1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A73D-E058-934F-A605-E33E28F7282F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524F-1A8B-C34B-AFE0-1AACCBD85A9C}" type="datetime1">
              <a:rPr lang="en-US" smtClean="0"/>
              <a:t>6/28/2019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376A-3438-FE46-8B01-0E146751DE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5557-08FF-2246-B0D0-F4548A137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Bill Splitter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8B0B5-A8A5-4440-8DEC-7F86F0FD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Propus de Coșulianu Cristi-Mihail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F7F0-A325-E348-A655-71F3E032A9DF}"/>
              </a:ext>
            </a:extLst>
          </p:cNvPr>
          <p:cNvSpPr txBox="1"/>
          <p:nvPr/>
        </p:nvSpPr>
        <p:spPr>
          <a:xfrm>
            <a:off x="82296" y="6424699"/>
            <a:ext cx="415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Coordonator Lect. Dr. Răzvan </a:t>
            </a:r>
            <a:r>
              <a:rPr lang="ro-RO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Benchea</a:t>
            </a:r>
            <a:endParaRPr lang="ro-R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9C53-D9F7-8E4C-8D18-66F17E60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35626" cy="1320800"/>
          </a:xfrm>
        </p:spPr>
        <p:txBody>
          <a:bodyPr/>
          <a:lstStyle/>
          <a:p>
            <a:r>
              <a:rPr lang="ro-RO" sz="3000" dirty="0"/>
              <a:t>1) Extragerea datelor </a:t>
            </a:r>
            <a:r>
              <a:rPr lang="ro-RO" sz="2400" dirty="0"/>
              <a:t>- Identificarea numelor și prețurilor</a:t>
            </a:r>
            <a:endParaRPr lang="ro-RO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0CD5-3A78-874A-8F55-D2AA99AC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465"/>
            <a:ext cx="8596668" cy="31321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Cu Google Vision API, pentru o imagine cu lista de produse de pe bon ne oferă o listă de linii de text dintre care trebuie identificate cele care reprezintă nume de produse și cele care reprezintă prețuri. </a:t>
            </a:r>
            <a:r>
              <a:rPr lang="ro-RO" sz="1600" dirty="0" err="1"/>
              <a:t>Acestă</a:t>
            </a:r>
            <a:r>
              <a:rPr lang="ro-RO" sz="1600" dirty="0"/>
              <a:t> clasificare a fost realizată folosind</a:t>
            </a:r>
            <a:r>
              <a:rPr lang="en-US" sz="1600" dirty="0"/>
              <a:t> un </a:t>
            </a:r>
            <a:r>
              <a:rPr lang="en-US" sz="1600" dirty="0" err="1"/>
              <a:t>calcul</a:t>
            </a:r>
            <a:r>
              <a:rPr lang="en-US" sz="1600" dirty="0"/>
              <a:t> al </a:t>
            </a:r>
            <a:r>
              <a:rPr lang="ro-RO" sz="1600" dirty="0"/>
              <a:t>procentajului</a:t>
            </a:r>
            <a:r>
              <a:rPr lang="en-US" sz="1600" dirty="0"/>
              <a:t> de </a:t>
            </a:r>
            <a:r>
              <a:rPr lang="ro-RO" sz="1600" dirty="0"/>
              <a:t>cifre</a:t>
            </a:r>
            <a:r>
              <a:rPr lang="en-US" sz="1600" dirty="0"/>
              <a:t> din </a:t>
            </a:r>
            <a:r>
              <a:rPr lang="ro-RO" sz="1600" dirty="0"/>
              <a:t>totalul</a:t>
            </a:r>
            <a:r>
              <a:rPr lang="en-US" sz="1600" dirty="0"/>
              <a:t> de </a:t>
            </a:r>
            <a:r>
              <a:rPr lang="ro-RO" sz="1600" dirty="0"/>
              <a:t>caractere. Condiția a fost folosită în felul următor: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&lt;</a:t>
            </a:r>
            <a:r>
              <a:rPr lang="ro-RO" sz="1600" dirty="0"/>
              <a:t> 0.</a:t>
            </a:r>
            <a:r>
              <a:rPr lang="en-US" sz="1600" dirty="0"/>
              <a:t>3</a:t>
            </a:r>
            <a:r>
              <a:rPr lang="ro-RO" sz="1600" dirty="0"/>
              <a:t>, textul este nume de produs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∈ [</a:t>
            </a:r>
            <a:r>
              <a:rPr lang="en-US" sz="1600" dirty="0"/>
              <a:t>0.3, 0.5)</a:t>
            </a:r>
            <a:r>
              <a:rPr lang="ro-RO" sz="1600" dirty="0"/>
              <a:t>, textul poate conține un preț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&gt;= 0.5</a:t>
            </a:r>
            <a:r>
              <a:rPr lang="ro-RO" sz="1600" dirty="0"/>
              <a:t>, textul sigur conține preț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ADA1-EC46-CF45-B23E-C367E53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B52-17AD-4C46-97EA-CE9F78D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  <a:r>
              <a:rPr lang="ro-RO" sz="3200" dirty="0"/>
              <a:t> </a:t>
            </a:r>
            <a:r>
              <a:rPr lang="ro-RO" sz="2400" dirty="0"/>
              <a:t>- Asocierea de prețuri la produse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F971-9961-5743-A15C-08E5E51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174"/>
            <a:ext cx="8596668" cy="2370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Pentru această asociere, m-am folosit de faptul că odată cu obținerea textului din imaginea bonului primim și coordonatele dreptunghiurilor care îl încadrează. Astfel, am sortat textele care conțin nume de produse s-au prețuri după coordonatele punctelor din partea stânga-sus ale dreptunghiurilor. După sortare se obține o intercalare a textelor astfel încât dacă primul element din listă este un nume de produs, următorul element trebuie să fie un preț sau invers și astfel putem asocia perechi nume produs.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AFE4-ECBA-ED43-93EB-64601A4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AFB-6E1A-4614-A893-0430720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2</a:t>
            </a:r>
            <a:r>
              <a:rPr lang="en-US" sz="4400" dirty="0"/>
              <a:t>) </a:t>
            </a:r>
            <a:r>
              <a:rPr lang="ro-RO" sz="4400" dirty="0"/>
              <a:t>Managementul plăților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A22D6-0853-4D21-A0C6-43ED291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D305-905E-ED45-B941-D78E5D0D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2) Managementul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973-4406-0641-A3A6-10E74B51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Acest lucru poate fi realizat prin accesarea a două pagini din aplicație, pagina </a:t>
            </a:r>
            <a:r>
              <a:rPr lang="ro-RO" sz="1600" dirty="0" err="1"/>
              <a:t>Bills</a:t>
            </a:r>
            <a:r>
              <a:rPr lang="ro-RO" sz="1600" dirty="0"/>
              <a:t> și pagina </a:t>
            </a:r>
            <a:r>
              <a:rPr lang="ro-RO" sz="1600" dirty="0" err="1"/>
              <a:t>Payments</a:t>
            </a:r>
            <a:r>
              <a:rPr lang="ro-RO" sz="1600" dirty="0"/>
              <a:t>. În pagina </a:t>
            </a:r>
            <a:r>
              <a:rPr lang="ro-RO" sz="1600" dirty="0" err="1"/>
              <a:t>Bills</a:t>
            </a:r>
            <a:r>
              <a:rPr lang="ro-RO" sz="1600" dirty="0"/>
              <a:t>, utilizatorul poate vizualiza facturile inițiate de el, împreună cu modul în care au fost selectate produsele de către cei care s-au alăturat plății. În pagina </a:t>
            </a:r>
            <a:r>
              <a:rPr lang="ro-RO" sz="1600" dirty="0" err="1"/>
              <a:t>Payments</a:t>
            </a:r>
            <a:r>
              <a:rPr lang="ro-RO" sz="1600" dirty="0"/>
              <a:t> pot fi vizualizatele selecțiile de produse făcute în facturi la care utilizatorul s-a alăturat.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6584-0EFD-3D4A-A23D-C457DD8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C913-A703-4542-884D-A75934DC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082BDE-BD0E-4931-9356-386861F20E1E}"/>
              </a:ext>
            </a:extLst>
          </p:cNvPr>
          <p:cNvSpPr txBox="1">
            <a:spLocks/>
          </p:cNvSpPr>
          <p:nvPr/>
        </p:nvSpPr>
        <p:spPr>
          <a:xfrm>
            <a:off x="799254" y="29768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3) </a:t>
            </a:r>
            <a:r>
              <a:rPr lang="en-US" sz="4400" dirty="0" err="1"/>
              <a:t>Realizarea</a:t>
            </a:r>
            <a:r>
              <a:rPr lang="en-US" sz="4400" dirty="0"/>
              <a:t> pl</a:t>
            </a:r>
            <a:r>
              <a:rPr lang="ro-RO" sz="4400" dirty="0" err="1"/>
              <a:t>ăților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16149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0DE-D730-3F45-90C4-FC3CD76C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3F6E-86E5-964A-AC5A-6718444A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o-RO" dirty="0"/>
              <a:t>	Pentru metoda de plată am optat pentru Google </a:t>
            </a:r>
            <a:r>
              <a:rPr lang="ro-RO" dirty="0" err="1"/>
              <a:t>Pay</a:t>
            </a:r>
            <a:r>
              <a:rPr lang="ro-RO" dirty="0"/>
              <a:t> fiind cea mai potrivită metodă pentru aplicațiile Android. Ea este folosită sub două forme: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transferul către inițiator.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plata la 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5956-2024-9348-8B91-A64A0DC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3159-A9E3-E34A-B6F3-48C0C3E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</a:t>
            </a:r>
            <a:r>
              <a:rPr lang="ro-RO" sz="3000" dirty="0"/>
              <a:t> </a:t>
            </a:r>
            <a:r>
              <a:rPr lang="ro-RO" sz="2400" dirty="0"/>
              <a:t>transfer către inițiator</a:t>
            </a:r>
            <a:endParaRPr lang="ro-RO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7808-C229-E443-937C-8B0F53A3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960" y="2104393"/>
            <a:ext cx="4895042" cy="29365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Utilizatorii care s-au alăturat plății pentru a realiza parte lor de plată către inițiatorul facturii, după selectarea produselor consumate de ei și sunt de acord cu totalul afișat vor putea folosi butonul de Google </a:t>
            </a:r>
            <a:r>
              <a:rPr lang="ro-RO" dirty="0" err="1"/>
              <a:t>Pay</a:t>
            </a:r>
            <a:r>
              <a:rPr lang="ro-RO" dirty="0"/>
              <a:t> și vor transfera totalul lor de plată către inițiator.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5FC1-C4CB-1844-ACFF-3D10EF8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220DA-C324-4539-B590-3D652315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9" y="2377472"/>
            <a:ext cx="3604722" cy="239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4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107F-7091-804C-B7E8-885C611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 plata la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A9CF-44F5-1E48-B6DF-158CBBEE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60" y="2232678"/>
            <a:ext cx="4305762" cy="26654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Când inițiatorul ajunge la pasul final, îi sunt afișate metodele de plată printre care se află și cea care folosește tehnologia NFC pentru a plăti cu telefonul direct la POS fiind simulată o plată cu cardul.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04AF-5565-8843-992B-35C7F554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9FA23-3FAF-4FC8-A94B-1CDCC9D0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5" y="2160589"/>
            <a:ext cx="3586711" cy="2809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1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87B16-A27C-41FC-B812-432FFD1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1FA75-8CAB-4231-9DAC-97012551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Ar</a:t>
            </a:r>
            <a:r>
              <a:rPr lang="en-US" sz="4400" dirty="0"/>
              <a:t>h</a:t>
            </a:r>
            <a:r>
              <a:rPr lang="ro-RO" sz="4400" dirty="0" err="1"/>
              <a:t>itetura</a:t>
            </a:r>
            <a:r>
              <a:rPr lang="ro-RO" sz="4400" dirty="0"/>
              <a:t> </a:t>
            </a:r>
            <a:r>
              <a:rPr lang="ro-RO" sz="4400" dirty="0" err="1"/>
              <a:t>apli</a:t>
            </a:r>
            <a:r>
              <a:rPr lang="en-US" sz="4400" dirty="0"/>
              <a:t>c</a:t>
            </a:r>
            <a:r>
              <a:rPr lang="ro-RO" sz="4400" dirty="0" err="1"/>
              <a:t>ației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36528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42BF-E9DC-4A32-ACA6-C39E3F0C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411F-D2DA-400B-B43D-97DD3DBB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01C3A-8E46-48EE-A954-EF86D5AD9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50583" y="2045162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</a:t>
            </a:r>
            <a:r>
              <a:rPr lang="ro-RO" dirty="0" err="1"/>
              <a:t>roiectul</a:t>
            </a:r>
            <a:r>
              <a:rPr lang="ro-RO" dirty="0"/>
              <a:t> </a:t>
            </a:r>
            <a:r>
              <a:rPr lang="ro-RO" dirty="0" err="1"/>
              <a:t>urmăreste</a:t>
            </a:r>
            <a:r>
              <a:rPr lang="ro-RO" dirty="0"/>
              <a:t> următoare arhitectură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– aplicația android care realizează interacțiunea cu utilizatorul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API – serverul REST care expune un API pentru realizarea de operații CRUD asupra obiectelor din baza de date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Vision API – folosit pentru obținerea textului din imaginile cu bonuri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</a:t>
            </a:r>
            <a:r>
              <a:rPr lang="ro-RO" dirty="0" err="1"/>
              <a:t>Pay</a:t>
            </a:r>
            <a:r>
              <a:rPr lang="ro-RO" dirty="0"/>
              <a:t> API – pentru realizarea plăților intre utilizatori și către localuri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9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4F4B-972F-EB46-A218-C2AA3A93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Cuprins: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03D6-2CDB-CB47-92A9-6BA1B164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Prezentarea problemei</a:t>
            </a:r>
          </a:p>
          <a:p>
            <a:pPr>
              <a:lnSpc>
                <a:spcPct val="150000"/>
              </a:lnSpc>
            </a:pPr>
            <a:r>
              <a:rPr lang="ro-RO" dirty="0"/>
              <a:t>Soluția propusă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/>
              <a:t>Arhitectura</a:t>
            </a:r>
            <a:r>
              <a:rPr lang="en-US" dirty="0"/>
              <a:t> </a:t>
            </a:r>
            <a:r>
              <a:rPr lang="ro-RO" dirty="0"/>
              <a:t>proiectului</a:t>
            </a:r>
          </a:p>
          <a:p>
            <a:pPr>
              <a:lnSpc>
                <a:spcPct val="150000"/>
              </a:lnSpc>
            </a:pPr>
            <a:r>
              <a:rPr lang="ro-RO" dirty="0"/>
              <a:t>Extragere</a:t>
            </a:r>
            <a:r>
              <a:rPr lang="en-US" dirty="0"/>
              <a:t>a</a:t>
            </a:r>
            <a:r>
              <a:rPr lang="ro-RO" dirty="0"/>
              <a:t> datelor</a:t>
            </a:r>
          </a:p>
          <a:p>
            <a:pPr>
              <a:lnSpc>
                <a:spcPct val="150000"/>
              </a:lnSpc>
            </a:pPr>
            <a:r>
              <a:rPr lang="ro-RO" dirty="0"/>
              <a:t>Managementul plăților</a:t>
            </a:r>
          </a:p>
          <a:p>
            <a:pPr>
              <a:lnSpc>
                <a:spcPct val="150000"/>
              </a:lnSpc>
            </a:pPr>
            <a:r>
              <a:rPr lang="ro-RO" dirty="0"/>
              <a:t>Realizarea plăților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/>
              <a:t>Concluzii</a:t>
            </a:r>
          </a:p>
          <a:p>
            <a:pPr>
              <a:lnSpc>
                <a:spcPct val="150000"/>
              </a:lnSpc>
            </a:pPr>
            <a:r>
              <a:rPr lang="ro-RO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E482-97E5-944C-9AC8-B71C45B1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777D-507A-4787-B6D1-84F74A5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 </a:t>
            </a:r>
            <a:r>
              <a:rPr lang="ro-RO" sz="2400" dirty="0"/>
              <a:t>– diagramă master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5DCEF9-30D4-49B6-8C47-689C5750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7593" y="2136747"/>
            <a:ext cx="729615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1759-31EC-433A-83DD-70E77D5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CCF4-5166-9B4F-88F7-144B5E9A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C392-B2BF-7F45-85FB-810CBF5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133"/>
            <a:ext cx="9055946" cy="41298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Cu acest proiect am reușit să realizez o aplicație mobilă pe platforma Android care să implementeze un </a:t>
            </a:r>
            <a:r>
              <a:rPr lang="ro-RO" sz="1600" dirty="0" err="1"/>
              <a:t>workflow</a:t>
            </a:r>
            <a:r>
              <a:rPr lang="ro-RO" sz="1600" dirty="0"/>
              <a:t> complet pentru problema plații notelor de plată</a:t>
            </a:r>
            <a:r>
              <a:rPr lang="en-US" sz="1600" dirty="0"/>
              <a:t>:</a:t>
            </a:r>
            <a:endParaRPr lang="ro-RO" sz="1600" dirty="0"/>
          </a:p>
          <a:p>
            <a:pPr>
              <a:lnSpc>
                <a:spcPct val="150000"/>
              </a:lnSpc>
            </a:pPr>
            <a:r>
              <a:rPr lang="ro-RO" sz="1600" dirty="0"/>
              <a:t>Recunoașterea datelor de pe bonuri are loc folosind Google Vision și un sistem de asociere între numele de produse și prețuri.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 Managementul facturilor și plaților are loc în cadrul paginilor </a:t>
            </a:r>
            <a:r>
              <a:rPr lang="ro-RO" sz="1600" dirty="0" err="1"/>
              <a:t>Bills</a:t>
            </a:r>
            <a:r>
              <a:rPr lang="ro-RO" sz="1600" dirty="0"/>
              <a:t> și </a:t>
            </a:r>
            <a:r>
              <a:rPr lang="ro-RO" sz="1600" dirty="0" err="1"/>
              <a:t>Payments</a:t>
            </a:r>
            <a:r>
              <a:rPr lang="ro-RO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Realizare a plăților are loc în cadrul aplicației folosind Google </a:t>
            </a:r>
            <a:r>
              <a:rPr lang="ro-RO" sz="1600" dirty="0" err="1"/>
              <a:t>Pay</a:t>
            </a:r>
            <a:r>
              <a:rPr lang="ro-RO" sz="1600" dirty="0"/>
              <a:t>, odată către inițiator și odată folosind tehnologia NFC pentru a simula plata cu cardul</a:t>
            </a:r>
            <a:r>
              <a:rPr lang="en-US" sz="1600" dirty="0"/>
              <a:t> c</a:t>
            </a:r>
            <a:r>
              <a:rPr lang="ro-RO" sz="1600" dirty="0" err="1"/>
              <a:t>ătre</a:t>
            </a:r>
            <a:r>
              <a:rPr lang="ro-RO" sz="1600" dirty="0"/>
              <a:t> restaurant/local.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Astfel consider că problema împărțirii notelor de plată când grupul de persoane participante este de cel puțin 4 persoane a fost rezolvată.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043C-07A9-B24C-BC52-820BCD82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330-E049-4123-8D18-9D7B88EF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6D5-D143-42CD-94E3-B95EB2AA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qr</a:t>
            </a:r>
            <a:r>
              <a:rPr lang="en-US" dirty="0"/>
              <a:t>-code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F57C-9846-4473-9318-8D5E1ACA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093-6499-9F47-954E-82FCD41A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D4D3-D213-9444-B436-4595678A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 acest demo vă voi prezenta următoarele funcționalități: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factură noua.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persoană la plată.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selectează produsele.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realizează plata.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5BDC-C60D-EA4B-99E8-A16465A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2374-859B-4684-8329-E9DD18DB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D05551-518A-4621-9EF7-A305B0BE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Prezentarea problemei</a:t>
            </a:r>
          </a:p>
        </p:txBody>
      </p:sp>
    </p:spTree>
    <p:extLst>
      <p:ext uri="{BB962C8B-B14F-4D97-AF65-F5344CB8AC3E}">
        <p14:creationId xmlns:p14="http://schemas.microsoft.com/office/powerpoint/2010/main" val="4017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CAB-58D2-AF44-9E1A-9E66523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F5D-D6DB-C641-99D2-3462C882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7818"/>
            <a:ext cx="9042739" cy="9501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În contextul ieșirilor la restaurante sau localuri a unor grupuri de cel puțin 4 persoane am observat că se formează o tensiune în momentul în care este adusă nota de plată. </a:t>
            </a:r>
          </a:p>
          <a:p>
            <a:pPr marL="0" indent="0" algn="just">
              <a:buNone/>
            </a:pPr>
            <a:endParaRPr lang="ro-RO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48AB-5DCB-5C40-B205-CB457E5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C1C0B-4D12-5B44-93F4-2622E401187F}"/>
              </a:ext>
            </a:extLst>
          </p:cNvPr>
          <p:cNvSpPr txBox="1"/>
          <p:nvPr/>
        </p:nvSpPr>
        <p:spPr>
          <a:xfrm>
            <a:off x="5554831" y="2894153"/>
            <a:ext cx="4165241" cy="26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În acea clipă, fiecare persoană vrea sa arunce o privire la bonul cu lista de produse pentru a observa care sunt produsele consumate și să își calculeze totalul de plată. Fiind un singur bon, nu toată lumea poate face acest lucru simultan.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9DDEE7-7D59-2D48-93BD-62AB97DE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906926"/>
            <a:ext cx="4634500" cy="26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DF1-8C64-2849-AD7C-D32A08BF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52B2-10DB-9B4A-9714-51E07A2B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760"/>
            <a:ext cx="8596668" cy="1985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o-RO" sz="2100" dirty="0"/>
              <a:t>	La acest lucru se adaugă faptul că mai mereu, la masă există câte o persoană care nu are exact suma necesară pentru plată și astfel începe un amplu proces de </a:t>
            </a:r>
            <a:r>
              <a:rPr lang="en-US" sz="2100" dirty="0"/>
              <a:t>hot</a:t>
            </a:r>
            <a:r>
              <a:rPr lang="ro-RO" sz="2100" dirty="0" err="1"/>
              <a:t>ărâre</a:t>
            </a:r>
            <a:r>
              <a:rPr lang="ro-RO" sz="2100" dirty="0"/>
              <a:t> a unui set de tranzacții între persoanele de la masă astfel </a:t>
            </a:r>
            <a:r>
              <a:rPr lang="ro-RO" sz="2100" dirty="0" err="1"/>
              <a:t>ajungându-se</a:t>
            </a:r>
            <a:r>
              <a:rPr lang="ro-RO" sz="2100" dirty="0"/>
              <a:t> la situația în care cineva nu a înțeles ce calcule s-au făcut dar are încredere în cei de la masă că acestea sunt corecte.</a:t>
            </a:r>
          </a:p>
          <a:p>
            <a:pPr marL="0" indent="0" algn="just">
              <a:buNone/>
            </a:pPr>
            <a:endParaRPr lang="ro-R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DFBCF-0C59-F242-9D00-EF3DF64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06D1D-C8D2-4842-97AA-1CCEB6A9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74370"/>
            <a:ext cx="3631291" cy="2244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EDE05-0724-D840-B2E2-C7299B8B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11" y="4039775"/>
            <a:ext cx="4572000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7B4D20-3104-FE4B-B2F1-BC0C3A2F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67" y="3494336"/>
            <a:ext cx="3458688" cy="2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6B97-28D3-49C4-AC02-94F8665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FF25D2-9385-411E-A0A0-EC946A65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Soluția propusă</a:t>
            </a:r>
          </a:p>
        </p:txBody>
      </p:sp>
    </p:spTree>
    <p:extLst>
      <p:ext uri="{BB962C8B-B14F-4D97-AF65-F5344CB8AC3E}">
        <p14:creationId xmlns:p14="http://schemas.microsoft.com/office/powerpoint/2010/main" val="30587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B0CA-D257-4B4E-9553-8015B2C8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Soluția propusă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8F97-587A-8D49-8016-7B5D338D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</a:t>
            </a:r>
            <a:r>
              <a:rPr lang="ro-RO" sz="1600" dirty="0"/>
              <a:t>Pentru rezolvarea acestei probleme am propus realizarea aplicației Mobile Bill </a:t>
            </a:r>
            <a:r>
              <a:rPr lang="ro-RO" sz="1600" dirty="0" err="1"/>
              <a:t>Splitter</a:t>
            </a:r>
            <a:r>
              <a:rPr lang="ro-RO" sz="1600" dirty="0"/>
              <a:t>. Am studiat mai multe aplicații existente cum ar fi </a:t>
            </a:r>
            <a:r>
              <a:rPr lang="ro-RO" sz="1600" dirty="0" err="1"/>
              <a:t>Splitwise</a:t>
            </a:r>
            <a:r>
              <a:rPr lang="ro-RO" sz="1600" dirty="0"/>
              <a:t>, Revolut și </a:t>
            </a:r>
            <a:r>
              <a:rPr lang="ro-RO" sz="1600" dirty="0" err="1"/>
              <a:t>Blitter</a:t>
            </a:r>
            <a:r>
              <a:rPr lang="ro-RO" sz="1600" dirty="0"/>
              <a:t> pentru a ajunge la concluzia că pentru rezolvarea problemei este nevoie de o soluție completă care să înglobeze următoarele procese: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Extragerea automată a datelor de pe bon.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Managementul plaților.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Realizarea plaților.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48A6-14F4-854A-A362-A54BCCF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030B5E-061E-4EF8-BF82-3D3E0FAC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1</a:t>
            </a:r>
            <a:r>
              <a:rPr lang="en-US" sz="4400" dirty="0"/>
              <a:t>) </a:t>
            </a:r>
            <a:r>
              <a:rPr lang="ro-RO" sz="4400" dirty="0"/>
              <a:t>Extragerea datelor</a:t>
            </a:r>
          </a:p>
        </p:txBody>
      </p:sp>
    </p:spTree>
    <p:extLst>
      <p:ext uri="{BB962C8B-B14F-4D97-AF65-F5344CB8AC3E}">
        <p14:creationId xmlns:p14="http://schemas.microsoft.com/office/powerpoint/2010/main" val="141241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D1D-092F-CB4B-9D24-16581F4B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5BBA8-CFB6-D24C-B9E7-23D39950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277A0F-89DB-40F9-AF51-F41F3C17E26A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74776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ro-RO" sz="1600" dirty="0"/>
              <a:t>	Inițial am realizat un sistem care pentru o imagine returnează textul separat pe linii de text. Acesta folosește un OCR numit </a:t>
            </a:r>
            <a:r>
              <a:rPr lang="ro-RO" sz="1600" dirty="0" err="1"/>
              <a:t>Ocropus</a:t>
            </a:r>
            <a:r>
              <a:rPr lang="ro-RO" sz="1600" dirty="0"/>
              <a:t> pentru a obține imagini cu liniile de text, apoi decupează fiecare caracter din linie și îl clasifică folosind o rețea neuronala antrenată să recunoască o parte din caracterele ASCII. Adunate caracterele formează textul unei linii.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4A41B-5A69-425C-A984-5B48C905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4212"/>
            <a:ext cx="3951435" cy="2236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D3B6E9-5EFF-43AD-976D-9CB93D58E22A}"/>
              </a:ext>
            </a:extLst>
          </p:cNvPr>
          <p:cNvSpPr txBox="1">
            <a:spLocks/>
          </p:cNvSpPr>
          <p:nvPr/>
        </p:nvSpPr>
        <p:spPr>
          <a:xfrm>
            <a:off x="4820536" y="2904212"/>
            <a:ext cx="4604558" cy="26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endParaRPr lang="ro-RO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37B96B-4125-4EA9-9029-CC52756DE434}"/>
              </a:ext>
            </a:extLst>
          </p:cNvPr>
          <p:cNvSpPr txBox="1">
            <a:spLocks/>
          </p:cNvSpPr>
          <p:nvPr/>
        </p:nvSpPr>
        <p:spPr>
          <a:xfrm>
            <a:off x="4820536" y="2767052"/>
            <a:ext cx="4604558" cy="251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Wingdings 3" charset="2"/>
              <a:buNone/>
            </a:pPr>
            <a:r>
              <a:rPr lang="ro-RO" sz="1600" dirty="0"/>
              <a:t>Deoarece rezultatele rețelei nu au fost mulțumitoare pentru recunoașterea câtorva litere și pentru majoritatea cifrelor, am optat pentru folosirea API-ului Google Vision care are rezultate mult mai bune. Și oferă suport pentru apelarea serviciului din aplicația Android.</a:t>
            </a:r>
          </a:p>
        </p:txBody>
      </p:sp>
    </p:spTree>
    <p:extLst>
      <p:ext uri="{BB962C8B-B14F-4D97-AF65-F5344CB8AC3E}">
        <p14:creationId xmlns:p14="http://schemas.microsoft.com/office/powerpoint/2010/main" val="32885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{979BB4F0-2C95-AB4E-9BA2-674C14245D11}tf10001060</Template>
  <TotalTime>1523</TotalTime>
  <Words>415</Words>
  <Application>Microsoft Office PowerPoint</Application>
  <PresentationFormat>Widescreen</PresentationFormat>
  <Paragraphs>110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Mobile Bill Splitter</vt:lpstr>
      <vt:lpstr>Cuprins:</vt:lpstr>
      <vt:lpstr>Prezentarea problemei</vt:lpstr>
      <vt:lpstr>Prezentarea problemei</vt:lpstr>
      <vt:lpstr>Prezentarea problemei</vt:lpstr>
      <vt:lpstr>Soluția propusă</vt:lpstr>
      <vt:lpstr>Soluția propusă</vt:lpstr>
      <vt:lpstr>1) Extragerea datelor</vt:lpstr>
      <vt:lpstr>1) Extragerea datelor</vt:lpstr>
      <vt:lpstr>1) Extragerea datelor - Identificarea numelor și prețurilor</vt:lpstr>
      <vt:lpstr>1) Extragerea datelor - Asocierea de prețuri la produse</vt:lpstr>
      <vt:lpstr>2) Managementul plăților</vt:lpstr>
      <vt:lpstr>2) Managementul plăților</vt:lpstr>
      <vt:lpstr>PowerPoint Presentation</vt:lpstr>
      <vt:lpstr>3) Realizarea plăților</vt:lpstr>
      <vt:lpstr>3) Realizarea plăților – transfer către inițiator</vt:lpstr>
      <vt:lpstr>3) Realizarea plăților – plata la POS</vt:lpstr>
      <vt:lpstr>Arhitetura aplicației</vt:lpstr>
      <vt:lpstr>Arhitectura aplicației</vt:lpstr>
      <vt:lpstr>Arhitectura aplicației – diagramă master</vt:lpstr>
      <vt:lpstr>Concluzii</vt:lpstr>
      <vt:lpstr>Future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Bill Splitter</dc:title>
  <dc:creator>cosulianu cristi</dc:creator>
  <cp:lastModifiedBy>cosulianu cristi</cp:lastModifiedBy>
  <cp:revision>44</cp:revision>
  <dcterms:created xsi:type="dcterms:W3CDTF">2019-06-28T10:27:33Z</dcterms:created>
  <dcterms:modified xsi:type="dcterms:W3CDTF">2019-06-29T13:25:31Z</dcterms:modified>
</cp:coreProperties>
</file>