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1" r:id="rId1"/>
  </p:sldMasterIdLst>
  <p:notesMasterIdLst>
    <p:notesMasterId r:id="rId16"/>
  </p:notesMasterIdLst>
  <p:sldIdLst>
    <p:sldId id="256" r:id="rId2"/>
    <p:sldId id="262" r:id="rId3"/>
    <p:sldId id="257" r:id="rId4"/>
    <p:sldId id="261" r:id="rId5"/>
    <p:sldId id="258" r:id="rId6"/>
    <p:sldId id="265" r:id="rId7"/>
    <p:sldId id="260" r:id="rId8"/>
    <p:sldId id="266" r:id="rId9"/>
    <p:sldId id="267" r:id="rId10"/>
    <p:sldId id="268" r:id="rId11"/>
    <p:sldId id="269" r:id="rId12"/>
    <p:sldId id="270"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91"/>
    <p:restoredTop sz="78709"/>
  </p:normalViewPr>
  <p:slideViewPr>
    <p:cSldViewPr snapToGrid="0" snapToObjects="1">
      <p:cViewPr varScale="1">
        <p:scale>
          <a:sx n="139" d="100"/>
          <a:sy n="139" d="100"/>
        </p:scale>
        <p:origin x="192"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A3D23-6ACF-9B46-93D9-E2C868DDD986}" type="datetimeFigureOut">
              <a:rPr lang="ro-RO" smtClean="0"/>
              <a:t>28.06.2019</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B77B1-706E-6944-BD13-9A49B05C937A}" type="slidenum">
              <a:rPr lang="ro-RO" smtClean="0"/>
              <a:t>‹#›</a:t>
            </a:fld>
            <a:endParaRPr lang="ro-RO"/>
          </a:p>
        </p:txBody>
      </p:sp>
    </p:spTree>
    <p:extLst>
      <p:ext uri="{BB962C8B-B14F-4D97-AF65-F5344CB8AC3E}">
        <p14:creationId xmlns:p14="http://schemas.microsoft.com/office/powerpoint/2010/main" val="36993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2D8B77B1-706E-6944-BD13-9A49B05C937A}" type="slidenum">
              <a:rPr lang="ro-RO" smtClean="0"/>
              <a:t>3</a:t>
            </a:fld>
            <a:endParaRPr lang="ro-RO"/>
          </a:p>
        </p:txBody>
      </p:sp>
    </p:spTree>
    <p:extLst>
      <p:ext uri="{BB962C8B-B14F-4D97-AF65-F5344CB8AC3E}">
        <p14:creationId xmlns:p14="http://schemas.microsoft.com/office/powerpoint/2010/main" val="178730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2D8B77B1-706E-6944-BD13-9A49B05C937A}" type="slidenum">
              <a:rPr lang="ro-RO" smtClean="0"/>
              <a:t>6</a:t>
            </a:fld>
            <a:endParaRPr lang="ro-RO"/>
          </a:p>
        </p:txBody>
      </p:sp>
    </p:spTree>
    <p:extLst>
      <p:ext uri="{BB962C8B-B14F-4D97-AF65-F5344CB8AC3E}">
        <p14:creationId xmlns:p14="http://schemas.microsoft.com/office/powerpoint/2010/main" val="2249226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E4FEB6-2B40-8D4B-9B6D-28337E1DF4F7}" type="datetime1">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F458-AFE6-754E-9B16-FD8D831A10CC}" type="slidenum">
              <a:rPr lang="en-US" smtClean="0"/>
              <a:t>‹#›</a:t>
            </a:fld>
            <a:endParaRPr lang="en-US"/>
          </a:p>
        </p:txBody>
      </p:sp>
    </p:spTree>
    <p:extLst>
      <p:ext uri="{BB962C8B-B14F-4D97-AF65-F5344CB8AC3E}">
        <p14:creationId xmlns:p14="http://schemas.microsoft.com/office/powerpoint/2010/main" val="303840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0C63C8-FCF5-E048-B40B-D8EEF665BBA9}" type="datetime1">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F458-AFE6-754E-9B16-FD8D831A10CC}" type="slidenum">
              <a:rPr lang="en-US" smtClean="0"/>
              <a:t>‹#›</a:t>
            </a:fld>
            <a:endParaRPr lang="en-US"/>
          </a:p>
        </p:txBody>
      </p:sp>
    </p:spTree>
    <p:extLst>
      <p:ext uri="{BB962C8B-B14F-4D97-AF65-F5344CB8AC3E}">
        <p14:creationId xmlns:p14="http://schemas.microsoft.com/office/powerpoint/2010/main" val="353926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B18404-C458-B949-BCFA-B0605A0E8E2D}" type="datetime1">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F458-AFE6-754E-9B16-FD8D831A10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8932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58E22E-5943-014D-9A59-4952A79C12EB}" type="datetime1">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F458-AFE6-754E-9B16-FD8D831A10CC}" type="slidenum">
              <a:rPr lang="en-US" smtClean="0"/>
              <a:t>‹#›</a:t>
            </a:fld>
            <a:endParaRPr lang="en-US"/>
          </a:p>
        </p:txBody>
      </p:sp>
    </p:spTree>
    <p:extLst>
      <p:ext uri="{BB962C8B-B14F-4D97-AF65-F5344CB8AC3E}">
        <p14:creationId xmlns:p14="http://schemas.microsoft.com/office/powerpoint/2010/main" val="201950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12E84D-1C08-A64A-B328-842CB76402D1}" type="datetime1">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F458-AFE6-754E-9B16-FD8D831A10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390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DE6352-7427-034F-9388-72C8D61ABE56}" type="datetime1">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F458-AFE6-754E-9B16-FD8D831A10CC}" type="slidenum">
              <a:rPr lang="en-US" smtClean="0"/>
              <a:t>‹#›</a:t>
            </a:fld>
            <a:endParaRPr lang="en-US"/>
          </a:p>
        </p:txBody>
      </p:sp>
    </p:spTree>
    <p:extLst>
      <p:ext uri="{BB962C8B-B14F-4D97-AF65-F5344CB8AC3E}">
        <p14:creationId xmlns:p14="http://schemas.microsoft.com/office/powerpoint/2010/main" val="1473154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34B760-95AD-6141-AAC3-3D4C2649B518}" type="datetime1">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F458-AFE6-754E-9B16-FD8D831A10CC}" type="slidenum">
              <a:rPr lang="en-US" smtClean="0"/>
              <a:t>‹#›</a:t>
            </a:fld>
            <a:endParaRPr lang="en-US"/>
          </a:p>
        </p:txBody>
      </p:sp>
    </p:spTree>
    <p:extLst>
      <p:ext uri="{BB962C8B-B14F-4D97-AF65-F5344CB8AC3E}">
        <p14:creationId xmlns:p14="http://schemas.microsoft.com/office/powerpoint/2010/main" val="1173157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A20FA-9E61-4049-9591-80B01D9A0EB6}" type="datetime1">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F458-AFE6-754E-9B16-FD8D831A10CC}" type="slidenum">
              <a:rPr lang="en-US" smtClean="0"/>
              <a:t>‹#›</a:t>
            </a:fld>
            <a:endParaRPr lang="en-US"/>
          </a:p>
        </p:txBody>
      </p:sp>
    </p:spTree>
    <p:extLst>
      <p:ext uri="{BB962C8B-B14F-4D97-AF65-F5344CB8AC3E}">
        <p14:creationId xmlns:p14="http://schemas.microsoft.com/office/powerpoint/2010/main" val="125300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3C84D-B0A0-764A-A08F-09316CB2AE3B}" type="datetime1">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F458-AFE6-754E-9B16-FD8D831A10CC}" type="slidenum">
              <a:rPr lang="en-US" smtClean="0"/>
              <a:t>‹#›</a:t>
            </a:fld>
            <a:endParaRPr lang="en-US"/>
          </a:p>
        </p:txBody>
      </p:sp>
    </p:spTree>
    <p:extLst>
      <p:ext uri="{BB962C8B-B14F-4D97-AF65-F5344CB8AC3E}">
        <p14:creationId xmlns:p14="http://schemas.microsoft.com/office/powerpoint/2010/main" val="4068435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7D91F7-5493-9441-894A-3E0BBBEFA335}" type="datetime1">
              <a:rPr lang="en-US" smtClean="0"/>
              <a:t>6/28/19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CF458-AFE6-754E-9B16-FD8D831A10CC}" type="slidenum">
              <a:rPr lang="en-US" smtClean="0"/>
              <a:t>‹#›</a:t>
            </a:fld>
            <a:endParaRPr lang="en-US"/>
          </a:p>
        </p:txBody>
      </p:sp>
    </p:spTree>
    <p:extLst>
      <p:ext uri="{BB962C8B-B14F-4D97-AF65-F5344CB8AC3E}">
        <p14:creationId xmlns:p14="http://schemas.microsoft.com/office/powerpoint/2010/main" val="2808702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CE5CB5-1BF3-4542-967A-1A428BFBD6FD}" type="datetime1">
              <a:rPr lang="en-US" smtClean="0"/>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F458-AFE6-754E-9B16-FD8D831A10CC}" type="slidenum">
              <a:rPr lang="en-US" smtClean="0"/>
              <a:t>‹#›</a:t>
            </a:fld>
            <a:endParaRPr lang="en-US"/>
          </a:p>
        </p:txBody>
      </p:sp>
    </p:spTree>
    <p:extLst>
      <p:ext uri="{BB962C8B-B14F-4D97-AF65-F5344CB8AC3E}">
        <p14:creationId xmlns:p14="http://schemas.microsoft.com/office/powerpoint/2010/main" val="49635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415CBC-2C90-E040-9253-64B232D57136}" type="datetime1">
              <a:rPr lang="en-US" smtClean="0"/>
              <a:t>6/28/19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CF458-AFE6-754E-9B16-FD8D831A10CC}" type="slidenum">
              <a:rPr lang="en-US" smtClean="0"/>
              <a:t>‹#›</a:t>
            </a:fld>
            <a:endParaRPr lang="en-US"/>
          </a:p>
        </p:txBody>
      </p:sp>
    </p:spTree>
    <p:extLst>
      <p:ext uri="{BB962C8B-B14F-4D97-AF65-F5344CB8AC3E}">
        <p14:creationId xmlns:p14="http://schemas.microsoft.com/office/powerpoint/2010/main" val="187765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0349B8-CA8B-3341-9E0B-301B48AA7FBF}" type="datetime1">
              <a:rPr lang="en-US" smtClean="0"/>
              <a:t>6/28/19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CF458-AFE6-754E-9B16-FD8D831A10CC}" type="slidenum">
              <a:rPr lang="en-US" smtClean="0"/>
              <a:t>‹#›</a:t>
            </a:fld>
            <a:endParaRPr lang="en-US"/>
          </a:p>
        </p:txBody>
      </p:sp>
    </p:spTree>
    <p:extLst>
      <p:ext uri="{BB962C8B-B14F-4D97-AF65-F5344CB8AC3E}">
        <p14:creationId xmlns:p14="http://schemas.microsoft.com/office/powerpoint/2010/main" val="1692231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CDA2A-0F3B-D44E-85D6-24B851F47370}" type="datetime1">
              <a:rPr lang="en-US" smtClean="0"/>
              <a:t>6/28/19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CF458-AFE6-754E-9B16-FD8D831A10CC}" type="slidenum">
              <a:rPr lang="en-US" smtClean="0"/>
              <a:t>‹#›</a:t>
            </a:fld>
            <a:endParaRPr lang="en-US"/>
          </a:p>
        </p:txBody>
      </p:sp>
    </p:spTree>
    <p:extLst>
      <p:ext uri="{BB962C8B-B14F-4D97-AF65-F5344CB8AC3E}">
        <p14:creationId xmlns:p14="http://schemas.microsoft.com/office/powerpoint/2010/main" val="197541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5DA73D-E058-934F-A605-E33E28F7282F}" type="datetime1">
              <a:rPr lang="en-US" smtClean="0"/>
              <a:t>6/28/19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F458-AFE6-754E-9B16-FD8D831A10CC}" type="slidenum">
              <a:rPr lang="en-US" smtClean="0"/>
              <a:t>‹#›</a:t>
            </a:fld>
            <a:endParaRPr lang="en-US"/>
          </a:p>
        </p:txBody>
      </p:sp>
    </p:spTree>
    <p:extLst>
      <p:ext uri="{BB962C8B-B14F-4D97-AF65-F5344CB8AC3E}">
        <p14:creationId xmlns:p14="http://schemas.microsoft.com/office/powerpoint/2010/main" val="158154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CF458-AFE6-754E-9B16-FD8D831A10CC}" type="slidenum">
              <a:rPr lang="en-US" smtClean="0"/>
              <a:t>‹#›</a:t>
            </a:fld>
            <a:endParaRPr lang="en-US"/>
          </a:p>
        </p:txBody>
      </p:sp>
      <p:sp>
        <p:nvSpPr>
          <p:cNvPr id="5" name="Date Placeholder 4"/>
          <p:cNvSpPr>
            <a:spLocks noGrp="1"/>
          </p:cNvSpPr>
          <p:nvPr>
            <p:ph type="dt" sz="half" idx="10"/>
          </p:nvPr>
        </p:nvSpPr>
        <p:spPr/>
        <p:txBody>
          <a:bodyPr/>
          <a:lstStyle/>
          <a:p>
            <a:fld id="{8D0F524F-1A8B-C34B-AFE0-1AACCBD85A9C}" type="datetime1">
              <a:rPr lang="en-US" smtClean="0"/>
              <a:t>6/28/19</a:t>
            </a:fld>
            <a:endParaRPr lang="en-US"/>
          </a:p>
        </p:txBody>
      </p:sp>
    </p:spTree>
    <p:extLst>
      <p:ext uri="{BB962C8B-B14F-4D97-AF65-F5344CB8AC3E}">
        <p14:creationId xmlns:p14="http://schemas.microsoft.com/office/powerpoint/2010/main" val="273366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E1376A-3438-FE46-8B01-0E146751DE18}" type="datetime1">
              <a:rPr lang="en-US" smtClean="0"/>
              <a:t>6/28/19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BCF458-AFE6-754E-9B16-FD8D831A10CC}" type="slidenum">
              <a:rPr lang="en-US" smtClean="0"/>
              <a:t>‹#›</a:t>
            </a:fld>
            <a:endParaRPr lang="en-US"/>
          </a:p>
        </p:txBody>
      </p:sp>
    </p:spTree>
    <p:extLst>
      <p:ext uri="{BB962C8B-B14F-4D97-AF65-F5344CB8AC3E}">
        <p14:creationId xmlns:p14="http://schemas.microsoft.com/office/powerpoint/2010/main" val="352089617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5557-08FF-2246-B0D0-F4548A1376A1}"/>
              </a:ext>
            </a:extLst>
          </p:cNvPr>
          <p:cNvSpPr>
            <a:spLocks noGrp="1"/>
          </p:cNvSpPr>
          <p:nvPr>
            <p:ph type="ctrTitle"/>
          </p:nvPr>
        </p:nvSpPr>
        <p:spPr/>
        <p:txBody>
          <a:bodyPr/>
          <a:lstStyle/>
          <a:p>
            <a:r>
              <a:rPr lang="en-US" dirty="0"/>
              <a:t>Mobile Bill Splitter</a:t>
            </a:r>
          </a:p>
        </p:txBody>
      </p:sp>
      <p:sp>
        <p:nvSpPr>
          <p:cNvPr id="3" name="Subtitle 2">
            <a:extLst>
              <a:ext uri="{FF2B5EF4-FFF2-40B4-BE49-F238E27FC236}">
                <a16:creationId xmlns:a16="http://schemas.microsoft.com/office/drawing/2014/main" id="{77D8B0B5-A8A5-4440-8DEC-7F86F0FD315A}"/>
              </a:ext>
            </a:extLst>
          </p:cNvPr>
          <p:cNvSpPr>
            <a:spLocks noGrp="1"/>
          </p:cNvSpPr>
          <p:nvPr>
            <p:ph type="subTitle" idx="1"/>
          </p:nvPr>
        </p:nvSpPr>
        <p:spPr/>
        <p:txBody>
          <a:bodyPr/>
          <a:lstStyle/>
          <a:p>
            <a:r>
              <a:rPr lang="ro-RO" dirty="0"/>
              <a:t>propusă de Coșulianu Cristi-Mihail</a:t>
            </a:r>
          </a:p>
        </p:txBody>
      </p:sp>
      <p:sp>
        <p:nvSpPr>
          <p:cNvPr id="5" name="TextBox 4">
            <a:extLst>
              <a:ext uri="{FF2B5EF4-FFF2-40B4-BE49-F238E27FC236}">
                <a16:creationId xmlns:a16="http://schemas.microsoft.com/office/drawing/2014/main" id="{800AF7F0-A325-E348-A655-71F3E032A9DF}"/>
              </a:ext>
            </a:extLst>
          </p:cNvPr>
          <p:cNvSpPr txBox="1"/>
          <p:nvPr/>
        </p:nvSpPr>
        <p:spPr>
          <a:xfrm>
            <a:off x="82296" y="6424699"/>
            <a:ext cx="4158190" cy="369332"/>
          </a:xfrm>
          <a:prstGeom prst="rect">
            <a:avLst/>
          </a:prstGeom>
          <a:noFill/>
        </p:spPr>
        <p:txBody>
          <a:bodyPr wrap="none" rtlCol="0">
            <a:spAutoFit/>
          </a:bodyPr>
          <a:lstStyle/>
          <a:p>
            <a:r>
              <a:rPr lang="ro-RO" dirty="0">
                <a:solidFill>
                  <a:schemeClr val="tx1">
                    <a:lumMod val="50000"/>
                    <a:lumOff val="50000"/>
                  </a:schemeClr>
                </a:solidFill>
              </a:rPr>
              <a:t>Coordonator Lect. Dr. Răzvan </a:t>
            </a:r>
            <a:r>
              <a:rPr lang="ro-RO" dirty="0" err="1">
                <a:solidFill>
                  <a:schemeClr val="tx1">
                    <a:lumMod val="50000"/>
                    <a:lumOff val="50000"/>
                  </a:schemeClr>
                </a:solidFill>
              </a:rPr>
              <a:t>Benchea</a:t>
            </a:r>
            <a:endParaRPr lang="ro-RO" dirty="0">
              <a:solidFill>
                <a:schemeClr val="tx1">
                  <a:lumMod val="50000"/>
                  <a:lumOff val="50000"/>
                </a:schemeClr>
              </a:solidFill>
            </a:endParaRPr>
          </a:p>
        </p:txBody>
      </p:sp>
    </p:spTree>
    <p:extLst>
      <p:ext uri="{BB962C8B-B14F-4D97-AF65-F5344CB8AC3E}">
        <p14:creationId xmlns:p14="http://schemas.microsoft.com/office/powerpoint/2010/main" val="2176029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20DE-D730-3F45-90C4-FC3CD76C2E44}"/>
              </a:ext>
            </a:extLst>
          </p:cNvPr>
          <p:cNvSpPr>
            <a:spLocks noGrp="1"/>
          </p:cNvSpPr>
          <p:nvPr>
            <p:ph type="title"/>
          </p:nvPr>
        </p:nvSpPr>
        <p:spPr/>
        <p:txBody>
          <a:bodyPr>
            <a:normAutofit/>
          </a:bodyPr>
          <a:lstStyle/>
          <a:p>
            <a:r>
              <a:rPr lang="ro-RO" sz="3000" dirty="0"/>
              <a:t>3) Realizarea plăților</a:t>
            </a:r>
          </a:p>
        </p:txBody>
      </p:sp>
      <p:sp>
        <p:nvSpPr>
          <p:cNvPr id="3" name="Content Placeholder 2">
            <a:extLst>
              <a:ext uri="{FF2B5EF4-FFF2-40B4-BE49-F238E27FC236}">
                <a16:creationId xmlns:a16="http://schemas.microsoft.com/office/drawing/2014/main" id="{333A3F6E-86E5-964A-AC5A-6718444AAEF3}"/>
              </a:ext>
            </a:extLst>
          </p:cNvPr>
          <p:cNvSpPr>
            <a:spLocks noGrp="1"/>
          </p:cNvSpPr>
          <p:nvPr>
            <p:ph idx="1"/>
          </p:nvPr>
        </p:nvSpPr>
        <p:spPr/>
        <p:txBody>
          <a:bodyPr/>
          <a:lstStyle/>
          <a:p>
            <a:pPr marL="0" indent="0">
              <a:lnSpc>
                <a:spcPct val="150000"/>
              </a:lnSpc>
              <a:buNone/>
            </a:pPr>
            <a:r>
              <a:rPr lang="ro-RO" dirty="0"/>
              <a:t>	Pentru metoda de plată am optat pentru Google </a:t>
            </a:r>
            <a:r>
              <a:rPr lang="ro-RO" dirty="0" err="1"/>
              <a:t>Pay</a:t>
            </a:r>
            <a:r>
              <a:rPr lang="ro-RO" dirty="0"/>
              <a:t> fiind cea mai potrivită metodă pentru aplicațiile Android. Ea este folosită sub două forme:</a:t>
            </a:r>
          </a:p>
          <a:p>
            <a:pPr>
              <a:lnSpc>
                <a:spcPct val="150000"/>
              </a:lnSpc>
            </a:pPr>
            <a:r>
              <a:rPr lang="ro-RO" dirty="0"/>
              <a:t>Folosind transferul către inițiator.</a:t>
            </a:r>
          </a:p>
          <a:p>
            <a:pPr>
              <a:lnSpc>
                <a:spcPct val="150000"/>
              </a:lnSpc>
            </a:pPr>
            <a:r>
              <a:rPr lang="ro-RO" dirty="0"/>
              <a:t>Folosind plata la POS. </a:t>
            </a:r>
          </a:p>
        </p:txBody>
      </p:sp>
      <p:sp>
        <p:nvSpPr>
          <p:cNvPr id="4" name="Slide Number Placeholder 3">
            <a:extLst>
              <a:ext uri="{FF2B5EF4-FFF2-40B4-BE49-F238E27FC236}">
                <a16:creationId xmlns:a16="http://schemas.microsoft.com/office/drawing/2014/main" id="{C2F45956-2024-9348-8B91-A64A0DC5D265}"/>
              </a:ext>
            </a:extLst>
          </p:cNvPr>
          <p:cNvSpPr>
            <a:spLocks noGrp="1"/>
          </p:cNvSpPr>
          <p:nvPr>
            <p:ph type="sldNum" sz="quarter" idx="12"/>
          </p:nvPr>
        </p:nvSpPr>
        <p:spPr/>
        <p:txBody>
          <a:bodyPr/>
          <a:lstStyle/>
          <a:p>
            <a:fld id="{BABCF458-AFE6-754E-9B16-FD8D831A10CC}" type="slidenum">
              <a:rPr lang="en-US" smtClean="0"/>
              <a:t>10</a:t>
            </a:fld>
            <a:endParaRPr lang="en-US"/>
          </a:p>
        </p:txBody>
      </p:sp>
    </p:spTree>
    <p:extLst>
      <p:ext uri="{BB962C8B-B14F-4D97-AF65-F5344CB8AC3E}">
        <p14:creationId xmlns:p14="http://schemas.microsoft.com/office/powerpoint/2010/main" val="262463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33159-A9E3-E34A-B6F3-48C0C3E7025B}"/>
              </a:ext>
            </a:extLst>
          </p:cNvPr>
          <p:cNvSpPr>
            <a:spLocks noGrp="1"/>
          </p:cNvSpPr>
          <p:nvPr>
            <p:ph type="title"/>
          </p:nvPr>
        </p:nvSpPr>
        <p:spPr/>
        <p:txBody>
          <a:bodyPr>
            <a:normAutofit/>
          </a:bodyPr>
          <a:lstStyle/>
          <a:p>
            <a:r>
              <a:rPr lang="ro-RO" sz="3000" dirty="0"/>
              <a:t>3) Realizarea plăților </a:t>
            </a:r>
            <a:r>
              <a:rPr lang="ro-RO" sz="2400" dirty="0"/>
              <a:t>–</a:t>
            </a:r>
            <a:r>
              <a:rPr lang="ro-RO" sz="3000" dirty="0"/>
              <a:t> </a:t>
            </a:r>
            <a:r>
              <a:rPr lang="ro-RO" sz="2400" dirty="0"/>
              <a:t>transfer către inițiator</a:t>
            </a:r>
            <a:endParaRPr lang="ro-RO" sz="3000" dirty="0"/>
          </a:p>
        </p:txBody>
      </p:sp>
      <p:sp>
        <p:nvSpPr>
          <p:cNvPr id="3" name="Content Placeholder 2">
            <a:extLst>
              <a:ext uri="{FF2B5EF4-FFF2-40B4-BE49-F238E27FC236}">
                <a16:creationId xmlns:a16="http://schemas.microsoft.com/office/drawing/2014/main" id="{34217808-C229-E443-937C-8B0F53A33282}"/>
              </a:ext>
            </a:extLst>
          </p:cNvPr>
          <p:cNvSpPr>
            <a:spLocks noGrp="1"/>
          </p:cNvSpPr>
          <p:nvPr>
            <p:ph idx="1"/>
          </p:nvPr>
        </p:nvSpPr>
        <p:spPr/>
        <p:txBody>
          <a:bodyPr/>
          <a:lstStyle/>
          <a:p>
            <a:pPr marL="0" indent="0">
              <a:lnSpc>
                <a:spcPct val="150000"/>
              </a:lnSpc>
              <a:buNone/>
            </a:pPr>
            <a:r>
              <a:rPr lang="ro-RO" dirty="0"/>
              <a:t>	Utilizatorii care s-au alăturat plății pentru a realiza parte lor de plată către inițiatorul facturii, după selectarea produselor consumate de ei și sunt de acord cu totalul afișat vor putea folosi butonul de Google </a:t>
            </a:r>
            <a:r>
              <a:rPr lang="ro-RO" dirty="0" err="1"/>
              <a:t>Pay</a:t>
            </a:r>
            <a:r>
              <a:rPr lang="ro-RO" dirty="0"/>
              <a:t> și vor transfera totalul lor de plată către inițiator.</a:t>
            </a:r>
          </a:p>
        </p:txBody>
      </p:sp>
      <p:sp>
        <p:nvSpPr>
          <p:cNvPr id="4" name="Slide Number Placeholder 3">
            <a:extLst>
              <a:ext uri="{FF2B5EF4-FFF2-40B4-BE49-F238E27FC236}">
                <a16:creationId xmlns:a16="http://schemas.microsoft.com/office/drawing/2014/main" id="{3A345FC1-C4CB-1844-ACFF-3D10EF8280E1}"/>
              </a:ext>
            </a:extLst>
          </p:cNvPr>
          <p:cNvSpPr>
            <a:spLocks noGrp="1"/>
          </p:cNvSpPr>
          <p:nvPr>
            <p:ph type="sldNum" sz="quarter" idx="12"/>
          </p:nvPr>
        </p:nvSpPr>
        <p:spPr/>
        <p:txBody>
          <a:bodyPr/>
          <a:lstStyle/>
          <a:p>
            <a:fld id="{BABCF458-AFE6-754E-9B16-FD8D831A10CC}" type="slidenum">
              <a:rPr lang="en-US" smtClean="0"/>
              <a:t>11</a:t>
            </a:fld>
            <a:endParaRPr lang="en-US"/>
          </a:p>
        </p:txBody>
      </p:sp>
    </p:spTree>
    <p:extLst>
      <p:ext uri="{BB962C8B-B14F-4D97-AF65-F5344CB8AC3E}">
        <p14:creationId xmlns:p14="http://schemas.microsoft.com/office/powerpoint/2010/main" val="166104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107F-7091-804C-B7E8-885C61117A32}"/>
              </a:ext>
            </a:extLst>
          </p:cNvPr>
          <p:cNvSpPr>
            <a:spLocks noGrp="1"/>
          </p:cNvSpPr>
          <p:nvPr>
            <p:ph type="title"/>
          </p:nvPr>
        </p:nvSpPr>
        <p:spPr/>
        <p:txBody>
          <a:bodyPr/>
          <a:lstStyle/>
          <a:p>
            <a:r>
              <a:rPr lang="ro-RO" sz="3000" dirty="0"/>
              <a:t>3) Realizarea plăților </a:t>
            </a:r>
            <a:r>
              <a:rPr lang="ro-RO" sz="2400" dirty="0"/>
              <a:t>– plata la POS</a:t>
            </a:r>
          </a:p>
        </p:txBody>
      </p:sp>
      <p:sp>
        <p:nvSpPr>
          <p:cNvPr id="3" name="Content Placeholder 2">
            <a:extLst>
              <a:ext uri="{FF2B5EF4-FFF2-40B4-BE49-F238E27FC236}">
                <a16:creationId xmlns:a16="http://schemas.microsoft.com/office/drawing/2014/main" id="{26D1A9CF-44F5-1E48-B6DF-158CBBEE8D84}"/>
              </a:ext>
            </a:extLst>
          </p:cNvPr>
          <p:cNvSpPr>
            <a:spLocks noGrp="1"/>
          </p:cNvSpPr>
          <p:nvPr>
            <p:ph idx="1"/>
          </p:nvPr>
        </p:nvSpPr>
        <p:spPr/>
        <p:txBody>
          <a:bodyPr/>
          <a:lstStyle/>
          <a:p>
            <a:pPr marL="0" indent="0">
              <a:lnSpc>
                <a:spcPct val="150000"/>
              </a:lnSpc>
              <a:buNone/>
            </a:pPr>
            <a:r>
              <a:rPr lang="ro-RO" dirty="0"/>
              <a:t>	Când inițiatorul ajunge la pasul final, îi sunt afișate metodele de plată printre care se află și cea care folosește tehnologia NFC pentru a plăti cu telefonul direct la POS fiind simulată o plată cu cardul.</a:t>
            </a:r>
          </a:p>
          <a:p>
            <a:endParaRPr lang="ro-RO" dirty="0"/>
          </a:p>
        </p:txBody>
      </p:sp>
      <p:sp>
        <p:nvSpPr>
          <p:cNvPr id="4" name="Slide Number Placeholder 3">
            <a:extLst>
              <a:ext uri="{FF2B5EF4-FFF2-40B4-BE49-F238E27FC236}">
                <a16:creationId xmlns:a16="http://schemas.microsoft.com/office/drawing/2014/main" id="{497A04AF-5565-8843-992B-35C7F5548C2E}"/>
              </a:ext>
            </a:extLst>
          </p:cNvPr>
          <p:cNvSpPr>
            <a:spLocks noGrp="1"/>
          </p:cNvSpPr>
          <p:nvPr>
            <p:ph type="sldNum" sz="quarter" idx="12"/>
          </p:nvPr>
        </p:nvSpPr>
        <p:spPr/>
        <p:txBody>
          <a:bodyPr/>
          <a:lstStyle/>
          <a:p>
            <a:fld id="{BABCF458-AFE6-754E-9B16-FD8D831A10CC}" type="slidenum">
              <a:rPr lang="en-US" smtClean="0"/>
              <a:t>12</a:t>
            </a:fld>
            <a:endParaRPr lang="en-US"/>
          </a:p>
        </p:txBody>
      </p:sp>
    </p:spTree>
    <p:extLst>
      <p:ext uri="{BB962C8B-B14F-4D97-AF65-F5344CB8AC3E}">
        <p14:creationId xmlns:p14="http://schemas.microsoft.com/office/powerpoint/2010/main" val="95111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CCF4-5166-9B4F-88F7-144B5E9AF31B}"/>
              </a:ext>
            </a:extLst>
          </p:cNvPr>
          <p:cNvSpPr>
            <a:spLocks noGrp="1"/>
          </p:cNvSpPr>
          <p:nvPr>
            <p:ph type="title"/>
          </p:nvPr>
        </p:nvSpPr>
        <p:spPr/>
        <p:txBody>
          <a:bodyPr>
            <a:normAutofit/>
          </a:bodyPr>
          <a:lstStyle/>
          <a:p>
            <a:r>
              <a:rPr lang="ro-RO" sz="3000" dirty="0"/>
              <a:t>Concluzii</a:t>
            </a:r>
          </a:p>
        </p:txBody>
      </p:sp>
      <p:sp>
        <p:nvSpPr>
          <p:cNvPr id="3" name="Content Placeholder 2">
            <a:extLst>
              <a:ext uri="{FF2B5EF4-FFF2-40B4-BE49-F238E27FC236}">
                <a16:creationId xmlns:a16="http://schemas.microsoft.com/office/drawing/2014/main" id="{0BC8C392-B2BF-7F45-85FB-810CBF587242}"/>
              </a:ext>
            </a:extLst>
          </p:cNvPr>
          <p:cNvSpPr>
            <a:spLocks noGrp="1"/>
          </p:cNvSpPr>
          <p:nvPr>
            <p:ph idx="1"/>
          </p:nvPr>
        </p:nvSpPr>
        <p:spPr/>
        <p:txBody>
          <a:bodyPr/>
          <a:lstStyle/>
          <a:p>
            <a:pPr marL="0" indent="0">
              <a:lnSpc>
                <a:spcPct val="150000"/>
              </a:lnSpc>
              <a:buNone/>
            </a:pPr>
            <a:r>
              <a:rPr lang="ro-RO" dirty="0"/>
              <a:t>	Cu acest proiect am reușit să realizez o aplicație mobilă pe platforma Android care să implementeze un sistem complet. Recunoașterea datelor de pe bonuri are loc folosind Google Vision și un sistem de asociere între numele de produse și prețuri. Managementul facturilor și plaților are loc în cadrul paginilor </a:t>
            </a:r>
            <a:r>
              <a:rPr lang="ro-RO" dirty="0" err="1"/>
              <a:t>Bills</a:t>
            </a:r>
            <a:r>
              <a:rPr lang="ro-RO" dirty="0"/>
              <a:t> și </a:t>
            </a:r>
            <a:r>
              <a:rPr lang="ro-RO" dirty="0" err="1"/>
              <a:t>Payments</a:t>
            </a:r>
            <a:r>
              <a:rPr lang="ro-RO" dirty="0"/>
              <a:t>. Realizare a plăților are loc în cadrul aplicației folosind Google </a:t>
            </a:r>
            <a:r>
              <a:rPr lang="ro-RO" dirty="0" err="1"/>
              <a:t>Pay</a:t>
            </a:r>
            <a:r>
              <a:rPr lang="ro-RO" dirty="0"/>
              <a:t>, odată către inițiator și odată folosind tehnologia NFC pentru a simula plata cu cardul. Astfel consider că problema împărțirii notelor de plată când grupul de persoane participante este de cel puțin 4 persoane a fost rezolvată.</a:t>
            </a:r>
          </a:p>
        </p:txBody>
      </p:sp>
      <p:sp>
        <p:nvSpPr>
          <p:cNvPr id="4" name="Slide Number Placeholder 3">
            <a:extLst>
              <a:ext uri="{FF2B5EF4-FFF2-40B4-BE49-F238E27FC236}">
                <a16:creationId xmlns:a16="http://schemas.microsoft.com/office/drawing/2014/main" id="{8369043C-07A9-B24C-BC52-820BCD824441}"/>
              </a:ext>
            </a:extLst>
          </p:cNvPr>
          <p:cNvSpPr>
            <a:spLocks noGrp="1"/>
          </p:cNvSpPr>
          <p:nvPr>
            <p:ph type="sldNum" sz="quarter" idx="12"/>
          </p:nvPr>
        </p:nvSpPr>
        <p:spPr/>
        <p:txBody>
          <a:bodyPr/>
          <a:lstStyle/>
          <a:p>
            <a:fld id="{BABCF458-AFE6-754E-9B16-FD8D831A10CC}" type="slidenum">
              <a:rPr lang="en-US" smtClean="0"/>
              <a:t>13</a:t>
            </a:fld>
            <a:endParaRPr lang="en-US"/>
          </a:p>
        </p:txBody>
      </p:sp>
    </p:spTree>
    <p:extLst>
      <p:ext uri="{BB962C8B-B14F-4D97-AF65-F5344CB8AC3E}">
        <p14:creationId xmlns:p14="http://schemas.microsoft.com/office/powerpoint/2010/main" val="1968162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8093-6499-9F47-954E-82FCD41AA259}"/>
              </a:ext>
            </a:extLst>
          </p:cNvPr>
          <p:cNvSpPr>
            <a:spLocks noGrp="1"/>
          </p:cNvSpPr>
          <p:nvPr>
            <p:ph type="title"/>
          </p:nvPr>
        </p:nvSpPr>
        <p:spPr/>
        <p:txBody>
          <a:bodyPr>
            <a:normAutofit/>
          </a:bodyPr>
          <a:lstStyle/>
          <a:p>
            <a:r>
              <a:rPr lang="ro-RO" sz="3000" dirty="0"/>
              <a:t>Demo</a:t>
            </a:r>
          </a:p>
        </p:txBody>
      </p:sp>
      <p:sp>
        <p:nvSpPr>
          <p:cNvPr id="3" name="Content Placeholder 2">
            <a:extLst>
              <a:ext uri="{FF2B5EF4-FFF2-40B4-BE49-F238E27FC236}">
                <a16:creationId xmlns:a16="http://schemas.microsoft.com/office/drawing/2014/main" id="{11A8D4D3-D213-9444-B436-4595678A74A3}"/>
              </a:ext>
            </a:extLst>
          </p:cNvPr>
          <p:cNvSpPr>
            <a:spLocks noGrp="1"/>
          </p:cNvSpPr>
          <p:nvPr>
            <p:ph idx="1"/>
          </p:nvPr>
        </p:nvSpPr>
        <p:spPr/>
        <p:txBody>
          <a:bodyPr/>
          <a:lstStyle/>
          <a:p>
            <a:pPr marL="0" indent="0">
              <a:buNone/>
            </a:pPr>
            <a:r>
              <a:rPr lang="ro-RO" dirty="0"/>
              <a:t>În acest demo vă voi prezenta următoarele funcționalități:</a:t>
            </a:r>
          </a:p>
          <a:p>
            <a:pPr>
              <a:buFont typeface="+mj-lt"/>
              <a:buAutoNum type="arabicPeriod"/>
            </a:pPr>
            <a:r>
              <a:rPr lang="ro-RO" dirty="0"/>
              <a:t>Cum se adaugă o factură noua.</a:t>
            </a:r>
          </a:p>
          <a:p>
            <a:pPr>
              <a:buFont typeface="+mj-lt"/>
              <a:buAutoNum type="arabicPeriod"/>
            </a:pPr>
            <a:r>
              <a:rPr lang="ro-RO" dirty="0"/>
              <a:t>Cum se adaugă o persoană la plată.</a:t>
            </a:r>
          </a:p>
          <a:p>
            <a:pPr>
              <a:buFont typeface="+mj-lt"/>
              <a:buAutoNum type="arabicPeriod"/>
            </a:pPr>
            <a:r>
              <a:rPr lang="ro-RO" dirty="0"/>
              <a:t>Cum se selectează produsele.</a:t>
            </a:r>
          </a:p>
          <a:p>
            <a:pPr>
              <a:buFont typeface="+mj-lt"/>
              <a:buAutoNum type="arabicPeriod"/>
            </a:pPr>
            <a:r>
              <a:rPr lang="ro-RO" dirty="0"/>
              <a:t>Cum se realizează plata.</a:t>
            </a:r>
          </a:p>
        </p:txBody>
      </p:sp>
      <p:sp>
        <p:nvSpPr>
          <p:cNvPr id="4" name="Slide Number Placeholder 3">
            <a:extLst>
              <a:ext uri="{FF2B5EF4-FFF2-40B4-BE49-F238E27FC236}">
                <a16:creationId xmlns:a16="http://schemas.microsoft.com/office/drawing/2014/main" id="{CAF15BDC-C60D-EA4B-99E8-A16465AC6982}"/>
              </a:ext>
            </a:extLst>
          </p:cNvPr>
          <p:cNvSpPr>
            <a:spLocks noGrp="1"/>
          </p:cNvSpPr>
          <p:nvPr>
            <p:ph type="sldNum" sz="quarter" idx="12"/>
          </p:nvPr>
        </p:nvSpPr>
        <p:spPr/>
        <p:txBody>
          <a:bodyPr/>
          <a:lstStyle/>
          <a:p>
            <a:fld id="{BABCF458-AFE6-754E-9B16-FD8D831A10CC}" type="slidenum">
              <a:rPr lang="en-US" smtClean="0"/>
              <a:t>14</a:t>
            </a:fld>
            <a:endParaRPr lang="en-US"/>
          </a:p>
        </p:txBody>
      </p:sp>
    </p:spTree>
    <p:extLst>
      <p:ext uri="{BB962C8B-B14F-4D97-AF65-F5344CB8AC3E}">
        <p14:creationId xmlns:p14="http://schemas.microsoft.com/office/powerpoint/2010/main" val="198932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4F4B-972F-EB46-A218-C2AA3A9306F2}"/>
              </a:ext>
            </a:extLst>
          </p:cNvPr>
          <p:cNvSpPr>
            <a:spLocks noGrp="1"/>
          </p:cNvSpPr>
          <p:nvPr>
            <p:ph type="title"/>
          </p:nvPr>
        </p:nvSpPr>
        <p:spPr/>
        <p:txBody>
          <a:bodyPr>
            <a:normAutofit/>
          </a:bodyPr>
          <a:lstStyle/>
          <a:p>
            <a:r>
              <a:rPr lang="ro-RO" sz="3000" dirty="0"/>
              <a:t>Cuprins:</a:t>
            </a:r>
          </a:p>
        </p:txBody>
      </p:sp>
      <p:sp>
        <p:nvSpPr>
          <p:cNvPr id="3" name="Content Placeholder 2">
            <a:extLst>
              <a:ext uri="{FF2B5EF4-FFF2-40B4-BE49-F238E27FC236}">
                <a16:creationId xmlns:a16="http://schemas.microsoft.com/office/drawing/2014/main" id="{DFEE03D6-2CDB-CB47-92A9-6BA1B16493F6}"/>
              </a:ext>
            </a:extLst>
          </p:cNvPr>
          <p:cNvSpPr>
            <a:spLocks noGrp="1"/>
          </p:cNvSpPr>
          <p:nvPr>
            <p:ph idx="1"/>
          </p:nvPr>
        </p:nvSpPr>
        <p:spPr/>
        <p:txBody>
          <a:bodyPr/>
          <a:lstStyle/>
          <a:p>
            <a:pPr>
              <a:lnSpc>
                <a:spcPct val="150000"/>
              </a:lnSpc>
            </a:pPr>
            <a:r>
              <a:rPr lang="ro-RO" dirty="0"/>
              <a:t>Prezentarea problemei</a:t>
            </a:r>
          </a:p>
          <a:p>
            <a:pPr>
              <a:lnSpc>
                <a:spcPct val="150000"/>
              </a:lnSpc>
            </a:pPr>
            <a:r>
              <a:rPr lang="ro-RO" dirty="0"/>
              <a:t>Soluția propusă</a:t>
            </a:r>
          </a:p>
          <a:p>
            <a:pPr>
              <a:lnSpc>
                <a:spcPct val="150000"/>
              </a:lnSpc>
            </a:pPr>
            <a:r>
              <a:rPr lang="ro-RO" dirty="0"/>
              <a:t>Extragere datelor</a:t>
            </a:r>
          </a:p>
          <a:p>
            <a:pPr>
              <a:lnSpc>
                <a:spcPct val="150000"/>
              </a:lnSpc>
            </a:pPr>
            <a:r>
              <a:rPr lang="ro-RO" dirty="0"/>
              <a:t>Managementul plăților</a:t>
            </a:r>
          </a:p>
          <a:p>
            <a:pPr>
              <a:lnSpc>
                <a:spcPct val="150000"/>
              </a:lnSpc>
            </a:pPr>
            <a:r>
              <a:rPr lang="ro-RO" dirty="0"/>
              <a:t>Realizarea plăților</a:t>
            </a:r>
          </a:p>
          <a:p>
            <a:pPr>
              <a:lnSpc>
                <a:spcPct val="150000"/>
              </a:lnSpc>
            </a:pPr>
            <a:r>
              <a:rPr lang="ro-RO" dirty="0"/>
              <a:t>Concluzii</a:t>
            </a:r>
          </a:p>
          <a:p>
            <a:pPr>
              <a:lnSpc>
                <a:spcPct val="150000"/>
              </a:lnSpc>
            </a:pPr>
            <a:r>
              <a:rPr lang="ro-RO" dirty="0"/>
              <a:t>Demo</a:t>
            </a:r>
          </a:p>
        </p:txBody>
      </p:sp>
      <p:sp>
        <p:nvSpPr>
          <p:cNvPr id="4" name="Slide Number Placeholder 3">
            <a:extLst>
              <a:ext uri="{FF2B5EF4-FFF2-40B4-BE49-F238E27FC236}">
                <a16:creationId xmlns:a16="http://schemas.microsoft.com/office/drawing/2014/main" id="{984BE482-97E5-944C-9AC8-B71C45B1A046}"/>
              </a:ext>
            </a:extLst>
          </p:cNvPr>
          <p:cNvSpPr>
            <a:spLocks noGrp="1"/>
          </p:cNvSpPr>
          <p:nvPr>
            <p:ph type="sldNum" sz="quarter" idx="12"/>
          </p:nvPr>
        </p:nvSpPr>
        <p:spPr/>
        <p:txBody>
          <a:bodyPr/>
          <a:lstStyle/>
          <a:p>
            <a:fld id="{BABCF458-AFE6-754E-9B16-FD8D831A10CC}" type="slidenum">
              <a:rPr lang="en-US" smtClean="0"/>
              <a:t>2</a:t>
            </a:fld>
            <a:endParaRPr lang="en-US"/>
          </a:p>
        </p:txBody>
      </p:sp>
    </p:spTree>
    <p:extLst>
      <p:ext uri="{BB962C8B-B14F-4D97-AF65-F5344CB8AC3E}">
        <p14:creationId xmlns:p14="http://schemas.microsoft.com/office/powerpoint/2010/main" val="95493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ABCAB-58D2-AF44-9E1A-9E66523D5001}"/>
              </a:ext>
            </a:extLst>
          </p:cNvPr>
          <p:cNvSpPr>
            <a:spLocks noGrp="1"/>
          </p:cNvSpPr>
          <p:nvPr>
            <p:ph type="title"/>
          </p:nvPr>
        </p:nvSpPr>
        <p:spPr/>
        <p:txBody>
          <a:bodyPr>
            <a:normAutofit/>
          </a:bodyPr>
          <a:lstStyle/>
          <a:p>
            <a:r>
              <a:rPr lang="ro-RO" sz="3000" dirty="0"/>
              <a:t>Prezentarea problemei</a:t>
            </a:r>
          </a:p>
        </p:txBody>
      </p:sp>
      <p:sp>
        <p:nvSpPr>
          <p:cNvPr id="3" name="Content Placeholder 2">
            <a:extLst>
              <a:ext uri="{FF2B5EF4-FFF2-40B4-BE49-F238E27FC236}">
                <a16:creationId xmlns:a16="http://schemas.microsoft.com/office/drawing/2014/main" id="{603A3F5D-D6DB-C641-99D2-3462C882E598}"/>
              </a:ext>
            </a:extLst>
          </p:cNvPr>
          <p:cNvSpPr>
            <a:spLocks noGrp="1"/>
          </p:cNvSpPr>
          <p:nvPr>
            <p:ph idx="1"/>
          </p:nvPr>
        </p:nvSpPr>
        <p:spPr>
          <a:xfrm>
            <a:off x="677333" y="1857818"/>
            <a:ext cx="9042739" cy="950155"/>
          </a:xfrm>
        </p:spPr>
        <p:txBody>
          <a:bodyPr>
            <a:normAutofit/>
          </a:bodyPr>
          <a:lstStyle/>
          <a:p>
            <a:pPr marL="0" indent="0" algn="just">
              <a:lnSpc>
                <a:spcPct val="150000"/>
              </a:lnSpc>
              <a:buNone/>
            </a:pPr>
            <a:r>
              <a:rPr lang="ro-RO" sz="1600" dirty="0"/>
              <a:t>	În contextul ieșirilor la restaurante sau localuri a unor grupuri de cel puțin 4 persoane am observat că se dezvoltă un haos în momentul în care este adusă nota de plată. </a:t>
            </a:r>
          </a:p>
          <a:p>
            <a:pPr marL="0" indent="0" algn="just">
              <a:buNone/>
            </a:pPr>
            <a:endParaRPr lang="ro-RO" sz="1600" dirty="0"/>
          </a:p>
        </p:txBody>
      </p:sp>
      <p:sp>
        <p:nvSpPr>
          <p:cNvPr id="4" name="Slide Number Placeholder 3">
            <a:extLst>
              <a:ext uri="{FF2B5EF4-FFF2-40B4-BE49-F238E27FC236}">
                <a16:creationId xmlns:a16="http://schemas.microsoft.com/office/drawing/2014/main" id="{ED0548AB-5DCB-5C40-B205-CB457E53554A}"/>
              </a:ext>
            </a:extLst>
          </p:cNvPr>
          <p:cNvSpPr>
            <a:spLocks noGrp="1"/>
          </p:cNvSpPr>
          <p:nvPr>
            <p:ph type="sldNum" sz="quarter" idx="12"/>
          </p:nvPr>
        </p:nvSpPr>
        <p:spPr/>
        <p:txBody>
          <a:bodyPr/>
          <a:lstStyle/>
          <a:p>
            <a:fld id="{BABCF458-AFE6-754E-9B16-FD8D831A10CC}" type="slidenum">
              <a:rPr lang="en-US" smtClean="0"/>
              <a:t>3</a:t>
            </a:fld>
            <a:endParaRPr lang="en-US"/>
          </a:p>
        </p:txBody>
      </p:sp>
      <p:sp>
        <p:nvSpPr>
          <p:cNvPr id="10" name="TextBox 9">
            <a:extLst>
              <a:ext uri="{FF2B5EF4-FFF2-40B4-BE49-F238E27FC236}">
                <a16:creationId xmlns:a16="http://schemas.microsoft.com/office/drawing/2014/main" id="{265C1C0B-4D12-5B44-93F4-2622E401187F}"/>
              </a:ext>
            </a:extLst>
          </p:cNvPr>
          <p:cNvSpPr txBox="1"/>
          <p:nvPr/>
        </p:nvSpPr>
        <p:spPr>
          <a:xfrm>
            <a:off x="5554831" y="2894153"/>
            <a:ext cx="4165241" cy="2632452"/>
          </a:xfrm>
          <a:prstGeom prst="rect">
            <a:avLst/>
          </a:prstGeom>
          <a:noFill/>
        </p:spPr>
        <p:txBody>
          <a:bodyPr wrap="square" rtlCol="0">
            <a:spAutoFit/>
          </a:bodyPr>
          <a:lstStyle/>
          <a:p>
            <a:pPr algn="just">
              <a:lnSpc>
                <a:spcPct val="150000"/>
              </a:lnSpc>
            </a:pPr>
            <a:r>
              <a:rPr lang="ro-RO" sz="1600" dirty="0">
                <a:solidFill>
                  <a:schemeClr val="tx1">
                    <a:lumMod val="75000"/>
                    <a:lumOff val="25000"/>
                  </a:schemeClr>
                </a:solidFill>
              </a:rPr>
              <a:t>În acea clipă, fiecare persoană vrea sa arunce o privire la bonul cu lista de produse pentru a observa care sunt produsele consumate și să își calculeze totalul de plată. Fiind un singur bon, nu toată lumea poate face acest lucru simultan. </a:t>
            </a:r>
          </a:p>
        </p:txBody>
      </p:sp>
      <p:pic>
        <p:nvPicPr>
          <p:cNvPr id="13" name="Picture 12">
            <a:extLst>
              <a:ext uri="{FF2B5EF4-FFF2-40B4-BE49-F238E27FC236}">
                <a16:creationId xmlns:a16="http://schemas.microsoft.com/office/drawing/2014/main" id="{2D9DDEE7-7D59-2D48-93BD-62AB97DEF8ED}"/>
              </a:ext>
            </a:extLst>
          </p:cNvPr>
          <p:cNvPicPr>
            <a:picLocks noChangeAspect="1"/>
          </p:cNvPicPr>
          <p:nvPr/>
        </p:nvPicPr>
        <p:blipFill>
          <a:blip r:embed="rId3"/>
          <a:stretch>
            <a:fillRect/>
          </a:stretch>
        </p:blipFill>
        <p:spPr>
          <a:xfrm>
            <a:off x="677333" y="2906926"/>
            <a:ext cx="4634500" cy="2606906"/>
          </a:xfrm>
          <a:prstGeom prst="rect">
            <a:avLst/>
          </a:prstGeom>
        </p:spPr>
      </p:pic>
    </p:spTree>
    <p:extLst>
      <p:ext uri="{BB962C8B-B14F-4D97-AF65-F5344CB8AC3E}">
        <p14:creationId xmlns:p14="http://schemas.microsoft.com/office/powerpoint/2010/main" val="147732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5DF1-8C64-2849-AD7C-D32A08BF903E}"/>
              </a:ext>
            </a:extLst>
          </p:cNvPr>
          <p:cNvSpPr>
            <a:spLocks noGrp="1"/>
          </p:cNvSpPr>
          <p:nvPr>
            <p:ph type="title"/>
          </p:nvPr>
        </p:nvSpPr>
        <p:spPr/>
        <p:txBody>
          <a:bodyPr>
            <a:normAutofit/>
          </a:bodyPr>
          <a:lstStyle/>
          <a:p>
            <a:r>
              <a:rPr lang="ro-RO" sz="3000" dirty="0"/>
              <a:t>Prezentarea problemei</a:t>
            </a:r>
          </a:p>
        </p:txBody>
      </p:sp>
      <p:sp>
        <p:nvSpPr>
          <p:cNvPr id="3" name="Content Placeholder 2">
            <a:extLst>
              <a:ext uri="{FF2B5EF4-FFF2-40B4-BE49-F238E27FC236}">
                <a16:creationId xmlns:a16="http://schemas.microsoft.com/office/drawing/2014/main" id="{DA1D52B2-10DB-9B4A-9714-51E07A2B0532}"/>
              </a:ext>
            </a:extLst>
          </p:cNvPr>
          <p:cNvSpPr>
            <a:spLocks noGrp="1"/>
          </p:cNvSpPr>
          <p:nvPr>
            <p:ph idx="1"/>
          </p:nvPr>
        </p:nvSpPr>
        <p:spPr>
          <a:xfrm>
            <a:off x="677334" y="1508760"/>
            <a:ext cx="8596668" cy="1985576"/>
          </a:xfrm>
        </p:spPr>
        <p:txBody>
          <a:bodyPr>
            <a:normAutofit fontScale="77500" lnSpcReduction="20000"/>
          </a:bodyPr>
          <a:lstStyle/>
          <a:p>
            <a:pPr marL="0" indent="0" algn="just">
              <a:lnSpc>
                <a:spcPct val="170000"/>
              </a:lnSpc>
              <a:buNone/>
            </a:pPr>
            <a:r>
              <a:rPr lang="ro-RO" sz="2100" dirty="0"/>
              <a:t>	La acest lucru se adaugă faptul că mai mereu, la masă există câte o persoană care nu are exact suma necesară pentru plată și astfel începe un amplu proces de calculare a unui set de tranzacții între persoanele de la masă astfel </a:t>
            </a:r>
            <a:r>
              <a:rPr lang="ro-RO" sz="2100" dirty="0" err="1"/>
              <a:t>ajungându-se</a:t>
            </a:r>
            <a:r>
              <a:rPr lang="ro-RO" sz="2100" dirty="0"/>
              <a:t> la situația în care cineva nu a înțeles ce calcule s-au făcut dar are încredere în cei de la masă că acestea sunt corecte.</a:t>
            </a:r>
          </a:p>
          <a:p>
            <a:pPr marL="0" indent="0" algn="just">
              <a:buNone/>
            </a:pPr>
            <a:endParaRPr lang="ro-RO" sz="1400" dirty="0"/>
          </a:p>
        </p:txBody>
      </p:sp>
      <p:sp>
        <p:nvSpPr>
          <p:cNvPr id="4" name="Slide Number Placeholder 3">
            <a:extLst>
              <a:ext uri="{FF2B5EF4-FFF2-40B4-BE49-F238E27FC236}">
                <a16:creationId xmlns:a16="http://schemas.microsoft.com/office/drawing/2014/main" id="{4EDDFBCF-0C59-F242-9D00-EF3DF64B5275}"/>
              </a:ext>
            </a:extLst>
          </p:cNvPr>
          <p:cNvSpPr>
            <a:spLocks noGrp="1"/>
          </p:cNvSpPr>
          <p:nvPr>
            <p:ph type="sldNum" sz="quarter" idx="12"/>
          </p:nvPr>
        </p:nvSpPr>
        <p:spPr/>
        <p:txBody>
          <a:bodyPr/>
          <a:lstStyle/>
          <a:p>
            <a:fld id="{BABCF458-AFE6-754E-9B16-FD8D831A10CC}" type="slidenum">
              <a:rPr lang="en-US" smtClean="0"/>
              <a:t>4</a:t>
            </a:fld>
            <a:endParaRPr lang="en-US"/>
          </a:p>
        </p:txBody>
      </p:sp>
      <p:pic>
        <p:nvPicPr>
          <p:cNvPr id="8" name="Picture 7">
            <a:extLst>
              <a:ext uri="{FF2B5EF4-FFF2-40B4-BE49-F238E27FC236}">
                <a16:creationId xmlns:a16="http://schemas.microsoft.com/office/drawing/2014/main" id="{01206D1D-C8D2-4842-97AA-1CCEB6A9BDD6}"/>
              </a:ext>
            </a:extLst>
          </p:cNvPr>
          <p:cNvPicPr>
            <a:picLocks noChangeAspect="1"/>
          </p:cNvPicPr>
          <p:nvPr/>
        </p:nvPicPr>
        <p:blipFill>
          <a:blip r:embed="rId2"/>
          <a:stretch>
            <a:fillRect/>
          </a:stretch>
        </p:blipFill>
        <p:spPr>
          <a:xfrm>
            <a:off x="677334" y="3474370"/>
            <a:ext cx="3631291" cy="2244641"/>
          </a:xfrm>
          <a:prstGeom prst="rect">
            <a:avLst/>
          </a:prstGeom>
        </p:spPr>
      </p:pic>
      <p:pic>
        <p:nvPicPr>
          <p:cNvPr id="10" name="Picture 9">
            <a:extLst>
              <a:ext uri="{FF2B5EF4-FFF2-40B4-BE49-F238E27FC236}">
                <a16:creationId xmlns:a16="http://schemas.microsoft.com/office/drawing/2014/main" id="{96DEDE05-0724-D840-B2E2-C7299B8B9CD7}"/>
              </a:ext>
            </a:extLst>
          </p:cNvPr>
          <p:cNvPicPr>
            <a:picLocks noChangeAspect="1"/>
          </p:cNvPicPr>
          <p:nvPr/>
        </p:nvPicPr>
        <p:blipFill>
          <a:blip r:embed="rId3"/>
          <a:stretch>
            <a:fillRect/>
          </a:stretch>
        </p:blipFill>
        <p:spPr>
          <a:xfrm>
            <a:off x="2975811" y="4039775"/>
            <a:ext cx="4572000" cy="2667000"/>
          </a:xfrm>
          <a:prstGeom prst="rect">
            <a:avLst/>
          </a:prstGeom>
        </p:spPr>
      </p:pic>
      <p:pic>
        <p:nvPicPr>
          <p:cNvPr id="14" name="Picture 13">
            <a:extLst>
              <a:ext uri="{FF2B5EF4-FFF2-40B4-BE49-F238E27FC236}">
                <a16:creationId xmlns:a16="http://schemas.microsoft.com/office/drawing/2014/main" id="{A87B4D20-3104-FE4B-B2F1-BC0C3A2FFB00}"/>
              </a:ext>
            </a:extLst>
          </p:cNvPr>
          <p:cNvPicPr>
            <a:picLocks noChangeAspect="1"/>
          </p:cNvPicPr>
          <p:nvPr/>
        </p:nvPicPr>
        <p:blipFill>
          <a:blip r:embed="rId4"/>
          <a:stretch>
            <a:fillRect/>
          </a:stretch>
        </p:blipFill>
        <p:spPr>
          <a:xfrm>
            <a:off x="5818467" y="3494336"/>
            <a:ext cx="3458688" cy="2620043"/>
          </a:xfrm>
          <a:prstGeom prst="rect">
            <a:avLst/>
          </a:prstGeom>
        </p:spPr>
      </p:pic>
    </p:spTree>
    <p:extLst>
      <p:ext uri="{BB962C8B-B14F-4D97-AF65-F5344CB8AC3E}">
        <p14:creationId xmlns:p14="http://schemas.microsoft.com/office/powerpoint/2010/main" val="93370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 calcmode="lin" valueType="num">
                                      <p:cBhvr>
                                        <p:cTn id="14" dur="500" fill="hold"/>
                                        <p:tgtEl>
                                          <p:spTgt spid="10"/>
                                        </p:tgtEl>
                                        <p:attrNameLst>
                                          <p:attrName>style.rotation</p:attrName>
                                        </p:attrNameLst>
                                      </p:cBhvr>
                                      <p:tavLst>
                                        <p:tav tm="0">
                                          <p:val>
                                            <p:fltVal val="90"/>
                                          </p:val>
                                        </p:tav>
                                        <p:tav tm="100000">
                                          <p:val>
                                            <p:fltVal val="0"/>
                                          </p:val>
                                        </p:tav>
                                      </p:tavLst>
                                    </p:anim>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FB0CA-D257-4B4E-9553-8015B2C8540E}"/>
              </a:ext>
            </a:extLst>
          </p:cNvPr>
          <p:cNvSpPr>
            <a:spLocks noGrp="1"/>
          </p:cNvSpPr>
          <p:nvPr>
            <p:ph type="title"/>
          </p:nvPr>
        </p:nvSpPr>
        <p:spPr/>
        <p:txBody>
          <a:bodyPr>
            <a:normAutofit/>
          </a:bodyPr>
          <a:lstStyle/>
          <a:p>
            <a:r>
              <a:rPr lang="ro-RO" sz="3000" dirty="0"/>
              <a:t>Soluția propusă</a:t>
            </a:r>
          </a:p>
        </p:txBody>
      </p:sp>
      <p:sp>
        <p:nvSpPr>
          <p:cNvPr id="3" name="Content Placeholder 2">
            <a:extLst>
              <a:ext uri="{FF2B5EF4-FFF2-40B4-BE49-F238E27FC236}">
                <a16:creationId xmlns:a16="http://schemas.microsoft.com/office/drawing/2014/main" id="{52068F97-587A-8D49-8016-7B5D338DEAD5}"/>
              </a:ext>
            </a:extLst>
          </p:cNvPr>
          <p:cNvSpPr>
            <a:spLocks noGrp="1"/>
          </p:cNvSpPr>
          <p:nvPr>
            <p:ph idx="1"/>
          </p:nvPr>
        </p:nvSpPr>
        <p:spPr/>
        <p:txBody>
          <a:bodyPr vert="horz">
            <a:normAutofit/>
          </a:bodyPr>
          <a:lstStyle/>
          <a:p>
            <a:pPr marL="0" indent="0" algn="just">
              <a:lnSpc>
                <a:spcPct val="150000"/>
              </a:lnSpc>
              <a:buNone/>
            </a:pPr>
            <a:r>
              <a:rPr lang="ro-RO" dirty="0"/>
              <a:t>	</a:t>
            </a:r>
            <a:r>
              <a:rPr lang="ro-RO" sz="1600" dirty="0"/>
              <a:t>Pentru rezolvarea acestei probleme am propus realizarea aplicației Mobile Bill </a:t>
            </a:r>
            <a:r>
              <a:rPr lang="ro-RO" sz="1600" dirty="0" err="1"/>
              <a:t>Splitter</a:t>
            </a:r>
            <a:r>
              <a:rPr lang="ro-RO" sz="1600" dirty="0"/>
              <a:t>. Am studiat mai multe soluții existente cum ar fi </a:t>
            </a:r>
            <a:r>
              <a:rPr lang="ro-RO" sz="1600" dirty="0" err="1"/>
              <a:t>Splitwise</a:t>
            </a:r>
            <a:r>
              <a:rPr lang="ro-RO" sz="1600" dirty="0"/>
              <a:t>, Revolut și </a:t>
            </a:r>
            <a:r>
              <a:rPr lang="ro-RO" sz="1600" dirty="0" err="1"/>
              <a:t>Blitter</a:t>
            </a:r>
            <a:r>
              <a:rPr lang="ro-RO" sz="1600" dirty="0"/>
              <a:t> și am ajuns la concluzia că pentru rezolvarea problemei este nevoie de o soluție completă care să înglobeze următoarele componente:</a:t>
            </a:r>
          </a:p>
          <a:p>
            <a:pPr algn="just">
              <a:lnSpc>
                <a:spcPct val="150000"/>
              </a:lnSpc>
              <a:buFont typeface="+mj-lt"/>
              <a:buAutoNum type="arabicPeriod"/>
            </a:pPr>
            <a:r>
              <a:rPr lang="ro-RO" sz="1600" dirty="0"/>
              <a:t>Extragerea automată a datelor de pe bon.</a:t>
            </a:r>
          </a:p>
          <a:p>
            <a:pPr algn="just">
              <a:lnSpc>
                <a:spcPct val="150000"/>
              </a:lnSpc>
              <a:buFont typeface="+mj-lt"/>
              <a:buAutoNum type="arabicPeriod"/>
            </a:pPr>
            <a:r>
              <a:rPr lang="ro-RO" sz="1600" dirty="0"/>
              <a:t>Managementul plaților.</a:t>
            </a:r>
          </a:p>
          <a:p>
            <a:pPr algn="just">
              <a:lnSpc>
                <a:spcPct val="150000"/>
              </a:lnSpc>
              <a:buFont typeface="+mj-lt"/>
              <a:buAutoNum type="arabicPeriod"/>
            </a:pPr>
            <a:r>
              <a:rPr lang="ro-RO" sz="1600" dirty="0"/>
              <a:t>Realizarea plaților.</a:t>
            </a:r>
          </a:p>
        </p:txBody>
      </p:sp>
      <p:sp>
        <p:nvSpPr>
          <p:cNvPr id="4" name="Slide Number Placeholder 3">
            <a:extLst>
              <a:ext uri="{FF2B5EF4-FFF2-40B4-BE49-F238E27FC236}">
                <a16:creationId xmlns:a16="http://schemas.microsoft.com/office/drawing/2014/main" id="{D80B48A6-14F4-854A-A362-A54BCCF9EFBB}"/>
              </a:ext>
            </a:extLst>
          </p:cNvPr>
          <p:cNvSpPr>
            <a:spLocks noGrp="1"/>
          </p:cNvSpPr>
          <p:nvPr>
            <p:ph type="sldNum" sz="quarter" idx="12"/>
          </p:nvPr>
        </p:nvSpPr>
        <p:spPr/>
        <p:txBody>
          <a:bodyPr/>
          <a:lstStyle/>
          <a:p>
            <a:fld id="{BABCF458-AFE6-754E-9B16-FD8D831A10CC}" type="slidenum">
              <a:rPr lang="en-US" smtClean="0"/>
              <a:t>5</a:t>
            </a:fld>
            <a:endParaRPr lang="en-US"/>
          </a:p>
        </p:txBody>
      </p:sp>
    </p:spTree>
    <p:extLst>
      <p:ext uri="{BB962C8B-B14F-4D97-AF65-F5344CB8AC3E}">
        <p14:creationId xmlns:p14="http://schemas.microsoft.com/office/powerpoint/2010/main" val="61323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5D1D-092F-CB4B-9D24-16581F4BDF0F}"/>
              </a:ext>
            </a:extLst>
          </p:cNvPr>
          <p:cNvSpPr>
            <a:spLocks noGrp="1"/>
          </p:cNvSpPr>
          <p:nvPr>
            <p:ph type="title"/>
          </p:nvPr>
        </p:nvSpPr>
        <p:spPr>
          <a:xfrm>
            <a:off x="677334" y="609600"/>
            <a:ext cx="8596668" cy="1320800"/>
          </a:xfrm>
        </p:spPr>
        <p:txBody>
          <a:bodyPr>
            <a:normAutofit/>
          </a:bodyPr>
          <a:lstStyle/>
          <a:p>
            <a:r>
              <a:rPr lang="ro-RO" sz="3000" dirty="0"/>
              <a:t>1) Extragerea datelor</a:t>
            </a:r>
          </a:p>
        </p:txBody>
      </p:sp>
      <p:sp>
        <p:nvSpPr>
          <p:cNvPr id="3" name="Content Placeholder 2">
            <a:extLst>
              <a:ext uri="{FF2B5EF4-FFF2-40B4-BE49-F238E27FC236}">
                <a16:creationId xmlns:a16="http://schemas.microsoft.com/office/drawing/2014/main" id="{90F55A2F-ED74-224E-B59B-B1EF83C6F6D6}"/>
              </a:ext>
            </a:extLst>
          </p:cNvPr>
          <p:cNvSpPr>
            <a:spLocks noGrp="1"/>
          </p:cNvSpPr>
          <p:nvPr>
            <p:ph idx="1"/>
          </p:nvPr>
        </p:nvSpPr>
        <p:spPr>
          <a:xfrm>
            <a:off x="677334" y="1584517"/>
            <a:ext cx="8596668" cy="4916867"/>
          </a:xfrm>
        </p:spPr>
        <p:txBody>
          <a:bodyPr>
            <a:normAutofit/>
          </a:bodyPr>
          <a:lstStyle/>
          <a:p>
            <a:pPr marL="0" indent="0" algn="just">
              <a:buNone/>
            </a:pPr>
            <a:r>
              <a:rPr lang="ro-RO" sz="1600" dirty="0"/>
              <a:t>	Inițial am încercat realizarea unui sistem care primește ca input o imagine ce conține textul listei de produse și prețuri înscrise pe bon, pentru ca apoi să returneze o listă de perechi nume produs și preț. Acest sistem se folosea de </a:t>
            </a:r>
            <a:r>
              <a:rPr lang="ro-RO" sz="1600" dirty="0" err="1"/>
              <a:t>Ocropus</a:t>
            </a:r>
            <a:r>
              <a:rPr lang="ro-RO" sz="1600" dirty="0"/>
              <a:t>, o unealtă de OCR care pentru o imagine dată ca input, returnează imagini cu liniile de text care să fie prelucrate pentru a obține imagini individuale cu caracterele de pe bon. Acestea urmau a fi introduse într-o rețea neuronală care asigna imaginii oferite, un caracter, astfel putând fi extras textul de pe bon. Însă, în lipsa unui set de date care să conțină caractere imprimate pe care să fie antrenată rețeaua și folosind un set de date creat de mine, rezultatele nu au fost mulțumitoare. Din acest motiv am optat pentru folosirea API-ului Google Vision care realizează recunoașterea textului de pe bonuri. </a:t>
            </a:r>
          </a:p>
          <a:p>
            <a:pPr marL="0" indent="0">
              <a:buNone/>
            </a:pPr>
            <a:endParaRPr lang="ro-RO" dirty="0"/>
          </a:p>
          <a:p>
            <a:pPr marL="0" indent="0">
              <a:buNone/>
            </a:pPr>
            <a:r>
              <a:rPr lang="ro-RO" dirty="0"/>
              <a:t>POZA CU CE AM FACUT EU, POZA CU REZULTATE GOOGLE</a:t>
            </a:r>
          </a:p>
        </p:txBody>
      </p:sp>
      <p:sp>
        <p:nvSpPr>
          <p:cNvPr id="4" name="Slide Number Placeholder 3">
            <a:extLst>
              <a:ext uri="{FF2B5EF4-FFF2-40B4-BE49-F238E27FC236}">
                <a16:creationId xmlns:a16="http://schemas.microsoft.com/office/drawing/2014/main" id="{A7B5BBA8-CFB6-D24C-B9E7-23D39950D066}"/>
              </a:ext>
            </a:extLst>
          </p:cNvPr>
          <p:cNvSpPr>
            <a:spLocks noGrp="1"/>
          </p:cNvSpPr>
          <p:nvPr>
            <p:ph type="sldNum" sz="quarter" idx="12"/>
          </p:nvPr>
        </p:nvSpPr>
        <p:spPr/>
        <p:txBody>
          <a:bodyPr/>
          <a:lstStyle/>
          <a:p>
            <a:fld id="{BABCF458-AFE6-754E-9B16-FD8D831A10CC}" type="slidenum">
              <a:rPr lang="en-US" smtClean="0"/>
              <a:t>6</a:t>
            </a:fld>
            <a:endParaRPr lang="en-US"/>
          </a:p>
        </p:txBody>
      </p:sp>
    </p:spTree>
    <p:extLst>
      <p:ext uri="{BB962C8B-B14F-4D97-AF65-F5344CB8AC3E}">
        <p14:creationId xmlns:p14="http://schemas.microsoft.com/office/powerpoint/2010/main" val="3288591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9C53-D9F7-8E4C-8D18-66F17E60339F}"/>
              </a:ext>
            </a:extLst>
          </p:cNvPr>
          <p:cNvSpPr>
            <a:spLocks noGrp="1"/>
          </p:cNvSpPr>
          <p:nvPr>
            <p:ph type="title"/>
          </p:nvPr>
        </p:nvSpPr>
        <p:spPr/>
        <p:txBody>
          <a:bodyPr/>
          <a:lstStyle/>
          <a:p>
            <a:r>
              <a:rPr lang="ro-RO" sz="3000" dirty="0"/>
              <a:t>1) Extragerea datelor </a:t>
            </a:r>
            <a:r>
              <a:rPr lang="ro-RO" sz="2400" dirty="0"/>
              <a:t>- Separarea numelor de prețuri</a:t>
            </a:r>
            <a:endParaRPr lang="ro-RO" sz="2000" dirty="0"/>
          </a:p>
        </p:txBody>
      </p:sp>
      <p:sp>
        <p:nvSpPr>
          <p:cNvPr id="3" name="Content Placeholder 2">
            <a:extLst>
              <a:ext uri="{FF2B5EF4-FFF2-40B4-BE49-F238E27FC236}">
                <a16:creationId xmlns:a16="http://schemas.microsoft.com/office/drawing/2014/main" id="{5AE10CD5-3A78-874A-8F55-D2AA99AC1129}"/>
              </a:ext>
            </a:extLst>
          </p:cNvPr>
          <p:cNvSpPr>
            <a:spLocks noGrp="1"/>
          </p:cNvSpPr>
          <p:nvPr>
            <p:ph idx="1"/>
          </p:nvPr>
        </p:nvSpPr>
        <p:spPr/>
        <p:txBody>
          <a:bodyPr/>
          <a:lstStyle/>
          <a:p>
            <a:pPr marL="0" indent="0" algn="just">
              <a:buNone/>
            </a:pPr>
            <a:r>
              <a:rPr lang="ro-RO" sz="1600" dirty="0"/>
              <a:t>	Dintre aceste bucăți de text obținute trebuie separate cele care reprezintă numele de produse de cele care reprezintă prețuri. Acestă separare a fost realizată folosind un raport al numărului de cifre și numărul de litere din text. Condiția a fost folosită în felul următor:</a:t>
            </a:r>
          </a:p>
          <a:p>
            <a:pPr algn="just">
              <a:buFont typeface="Wingdings" pitchFamily="2" charset="2"/>
              <a:buChar char="§"/>
            </a:pPr>
            <a:r>
              <a:rPr lang="ro-RO" sz="1600" dirty="0"/>
              <a:t>Raport &lt; 0.5, textul este nume de produs</a:t>
            </a:r>
          </a:p>
          <a:p>
            <a:pPr algn="just">
              <a:buFont typeface="Wingdings" pitchFamily="2" charset="2"/>
              <a:buChar char="§"/>
            </a:pPr>
            <a:r>
              <a:rPr lang="ro-RO" sz="1600" dirty="0"/>
              <a:t>Raport ∈ [0.5, 2], textul poate conține un preț</a:t>
            </a:r>
          </a:p>
          <a:p>
            <a:pPr algn="just">
              <a:buFont typeface="Wingdings" pitchFamily="2" charset="2"/>
              <a:buChar char="§"/>
            </a:pPr>
            <a:r>
              <a:rPr lang="ro-RO" sz="1600" dirty="0"/>
              <a:t>Raport &gt; 2, textul sigur conține text</a:t>
            </a:r>
          </a:p>
          <a:p>
            <a:pPr marL="0" indent="0">
              <a:buNone/>
            </a:pPr>
            <a:endParaRPr lang="ro-RO" dirty="0"/>
          </a:p>
          <a:p>
            <a:pPr marL="0" indent="0">
              <a:buNone/>
            </a:pPr>
            <a:r>
              <a:rPr lang="ro-RO" dirty="0"/>
              <a:t>POZA CARE SA EXPLICE REZULTATELE RAPORTULUI</a:t>
            </a:r>
          </a:p>
        </p:txBody>
      </p:sp>
      <p:sp>
        <p:nvSpPr>
          <p:cNvPr id="4" name="Slide Number Placeholder 3">
            <a:extLst>
              <a:ext uri="{FF2B5EF4-FFF2-40B4-BE49-F238E27FC236}">
                <a16:creationId xmlns:a16="http://schemas.microsoft.com/office/drawing/2014/main" id="{0AFEADA1-EC46-CF45-B23E-C367E53DB93C}"/>
              </a:ext>
            </a:extLst>
          </p:cNvPr>
          <p:cNvSpPr>
            <a:spLocks noGrp="1"/>
          </p:cNvSpPr>
          <p:nvPr>
            <p:ph type="sldNum" sz="quarter" idx="12"/>
          </p:nvPr>
        </p:nvSpPr>
        <p:spPr/>
        <p:txBody>
          <a:bodyPr/>
          <a:lstStyle/>
          <a:p>
            <a:fld id="{BABCF458-AFE6-754E-9B16-FD8D831A10CC}" type="slidenum">
              <a:rPr lang="en-US" smtClean="0"/>
              <a:t>7</a:t>
            </a:fld>
            <a:endParaRPr lang="en-US"/>
          </a:p>
        </p:txBody>
      </p:sp>
    </p:spTree>
    <p:extLst>
      <p:ext uri="{BB962C8B-B14F-4D97-AF65-F5344CB8AC3E}">
        <p14:creationId xmlns:p14="http://schemas.microsoft.com/office/powerpoint/2010/main" val="235304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D1B52-17AD-4C46-97EA-CE9F78DB9355}"/>
              </a:ext>
            </a:extLst>
          </p:cNvPr>
          <p:cNvSpPr>
            <a:spLocks noGrp="1"/>
          </p:cNvSpPr>
          <p:nvPr>
            <p:ph type="title"/>
          </p:nvPr>
        </p:nvSpPr>
        <p:spPr/>
        <p:txBody>
          <a:bodyPr>
            <a:normAutofit/>
          </a:bodyPr>
          <a:lstStyle/>
          <a:p>
            <a:r>
              <a:rPr lang="ro-RO" sz="3000" dirty="0"/>
              <a:t>1) Extragerea datelor</a:t>
            </a:r>
            <a:r>
              <a:rPr lang="ro-RO" sz="3200" dirty="0"/>
              <a:t> </a:t>
            </a:r>
            <a:r>
              <a:rPr lang="ro-RO" sz="2400" dirty="0"/>
              <a:t>- Asocierea de prețuri la produse</a:t>
            </a:r>
          </a:p>
        </p:txBody>
      </p:sp>
      <p:sp>
        <p:nvSpPr>
          <p:cNvPr id="3" name="Content Placeholder 2">
            <a:extLst>
              <a:ext uri="{FF2B5EF4-FFF2-40B4-BE49-F238E27FC236}">
                <a16:creationId xmlns:a16="http://schemas.microsoft.com/office/drawing/2014/main" id="{D74FF971-9961-5743-A15C-08E5E512E7F8}"/>
              </a:ext>
            </a:extLst>
          </p:cNvPr>
          <p:cNvSpPr>
            <a:spLocks noGrp="1"/>
          </p:cNvSpPr>
          <p:nvPr>
            <p:ph idx="1"/>
          </p:nvPr>
        </p:nvSpPr>
        <p:spPr/>
        <p:txBody>
          <a:bodyPr/>
          <a:lstStyle/>
          <a:p>
            <a:pPr marL="0" indent="0" algn="just">
              <a:buNone/>
            </a:pPr>
            <a:r>
              <a:rPr lang="ro-RO" sz="1600" dirty="0"/>
              <a:t>	Pentru această asociere, m-am folosit de faptul că odată cu obținerea textului din imaginea bonului primim și coordonatele dreptunghiurilor care îl încadrează. Astfel, am sortat textele care conțin nume de produse s-au prețuri după coordonatele punctelor din partea stânga-sus ale dreptunghiurilor. După sortare se obține o intercalare a textelor astfel încât dacă primul element din listă este un nume de produs, următorul element trebuie să fie un preț sau invers.</a:t>
            </a:r>
          </a:p>
          <a:p>
            <a:pPr marL="0" indent="0" algn="just">
              <a:buNone/>
            </a:pPr>
            <a:endParaRPr lang="ro-RO" dirty="0"/>
          </a:p>
          <a:p>
            <a:pPr marL="0" indent="0" algn="just">
              <a:buNone/>
            </a:pPr>
            <a:r>
              <a:rPr lang="ro-RO" dirty="0"/>
              <a:t>POZA CARE SA EXPLICE ASOCIEREA PRODUSE PRET</a:t>
            </a:r>
          </a:p>
        </p:txBody>
      </p:sp>
      <p:sp>
        <p:nvSpPr>
          <p:cNvPr id="4" name="Slide Number Placeholder 3">
            <a:extLst>
              <a:ext uri="{FF2B5EF4-FFF2-40B4-BE49-F238E27FC236}">
                <a16:creationId xmlns:a16="http://schemas.microsoft.com/office/drawing/2014/main" id="{274BAFE4-ECBA-ED43-93EB-64601A450A9D}"/>
              </a:ext>
            </a:extLst>
          </p:cNvPr>
          <p:cNvSpPr>
            <a:spLocks noGrp="1"/>
          </p:cNvSpPr>
          <p:nvPr>
            <p:ph type="sldNum" sz="quarter" idx="12"/>
          </p:nvPr>
        </p:nvSpPr>
        <p:spPr/>
        <p:txBody>
          <a:bodyPr/>
          <a:lstStyle/>
          <a:p>
            <a:fld id="{BABCF458-AFE6-754E-9B16-FD8D831A10CC}" type="slidenum">
              <a:rPr lang="en-US" smtClean="0"/>
              <a:t>8</a:t>
            </a:fld>
            <a:endParaRPr lang="en-US"/>
          </a:p>
        </p:txBody>
      </p:sp>
    </p:spTree>
    <p:extLst>
      <p:ext uri="{BB962C8B-B14F-4D97-AF65-F5344CB8AC3E}">
        <p14:creationId xmlns:p14="http://schemas.microsoft.com/office/powerpoint/2010/main" val="391156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D305-905E-ED45-B941-D78E5D0D9701}"/>
              </a:ext>
            </a:extLst>
          </p:cNvPr>
          <p:cNvSpPr>
            <a:spLocks noGrp="1"/>
          </p:cNvSpPr>
          <p:nvPr>
            <p:ph type="title"/>
          </p:nvPr>
        </p:nvSpPr>
        <p:spPr/>
        <p:txBody>
          <a:bodyPr>
            <a:normAutofit/>
          </a:bodyPr>
          <a:lstStyle/>
          <a:p>
            <a:r>
              <a:rPr lang="ro-RO" sz="3000" dirty="0"/>
              <a:t>2) Managementul plaților</a:t>
            </a:r>
          </a:p>
        </p:txBody>
      </p:sp>
      <p:sp>
        <p:nvSpPr>
          <p:cNvPr id="3" name="Content Placeholder 2">
            <a:extLst>
              <a:ext uri="{FF2B5EF4-FFF2-40B4-BE49-F238E27FC236}">
                <a16:creationId xmlns:a16="http://schemas.microsoft.com/office/drawing/2014/main" id="{86FB4973-4406-0641-A3A6-10E74B5143F1}"/>
              </a:ext>
            </a:extLst>
          </p:cNvPr>
          <p:cNvSpPr>
            <a:spLocks noGrp="1"/>
          </p:cNvSpPr>
          <p:nvPr>
            <p:ph idx="1"/>
          </p:nvPr>
        </p:nvSpPr>
        <p:spPr/>
        <p:txBody>
          <a:bodyPr/>
          <a:lstStyle/>
          <a:p>
            <a:pPr marL="0" indent="0">
              <a:lnSpc>
                <a:spcPct val="150000"/>
              </a:lnSpc>
              <a:buNone/>
            </a:pPr>
            <a:r>
              <a:rPr lang="ro-RO" dirty="0"/>
              <a:t>	Acest lucru poate fi realizat prin accesarea a două pagini din aplicație, pagina </a:t>
            </a:r>
            <a:r>
              <a:rPr lang="ro-RO" dirty="0" err="1"/>
              <a:t>Bills</a:t>
            </a:r>
            <a:r>
              <a:rPr lang="ro-RO" dirty="0"/>
              <a:t> și pagina </a:t>
            </a:r>
            <a:r>
              <a:rPr lang="ro-RO" dirty="0" err="1"/>
              <a:t>Payments</a:t>
            </a:r>
            <a:r>
              <a:rPr lang="ro-RO" dirty="0"/>
              <a:t>. În pagina </a:t>
            </a:r>
            <a:r>
              <a:rPr lang="ro-RO" dirty="0" err="1"/>
              <a:t>Bills</a:t>
            </a:r>
            <a:r>
              <a:rPr lang="ro-RO" dirty="0"/>
              <a:t>, utilizatorul poate vizualiza facturile inițiate de el, împreună cu modul în care au fost selectate produsele de către cei care s-au alăturat plății. În pagina </a:t>
            </a:r>
            <a:r>
              <a:rPr lang="ro-RO" dirty="0" err="1"/>
              <a:t>Payments</a:t>
            </a:r>
            <a:r>
              <a:rPr lang="ro-RO" dirty="0"/>
              <a:t> pot fi vizualizatele selecțiile de produse făcute în facturi la care utilizatorul s-a alăturat.</a:t>
            </a:r>
          </a:p>
        </p:txBody>
      </p:sp>
      <p:sp>
        <p:nvSpPr>
          <p:cNvPr id="4" name="Slide Number Placeholder 3">
            <a:extLst>
              <a:ext uri="{FF2B5EF4-FFF2-40B4-BE49-F238E27FC236}">
                <a16:creationId xmlns:a16="http://schemas.microsoft.com/office/drawing/2014/main" id="{C7ED6584-0EFD-3D4A-A23D-C457DD8C23FB}"/>
              </a:ext>
            </a:extLst>
          </p:cNvPr>
          <p:cNvSpPr>
            <a:spLocks noGrp="1"/>
          </p:cNvSpPr>
          <p:nvPr>
            <p:ph type="sldNum" sz="quarter" idx="12"/>
          </p:nvPr>
        </p:nvSpPr>
        <p:spPr/>
        <p:txBody>
          <a:bodyPr/>
          <a:lstStyle/>
          <a:p>
            <a:fld id="{BABCF458-AFE6-754E-9B16-FD8D831A10CC}" type="slidenum">
              <a:rPr lang="en-US" smtClean="0"/>
              <a:t>9</a:t>
            </a:fld>
            <a:endParaRPr lang="en-US"/>
          </a:p>
        </p:txBody>
      </p:sp>
    </p:spTree>
    <p:extLst>
      <p:ext uri="{BB962C8B-B14F-4D97-AF65-F5344CB8AC3E}">
        <p14:creationId xmlns:p14="http://schemas.microsoft.com/office/powerpoint/2010/main" val="121051695"/>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{979BB4F0-2C95-AB4E-9BA2-674C14245D11}tf10001060</Template>
  <TotalTime>310</TotalTime>
  <Words>178</Words>
  <Application>Microsoft Macintosh PowerPoint</Application>
  <PresentationFormat>Widescreen</PresentationFormat>
  <Paragraphs>69</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Wingdings</vt:lpstr>
      <vt:lpstr>Wingdings 3</vt:lpstr>
      <vt:lpstr>Facet</vt:lpstr>
      <vt:lpstr>Mobile Bill Splitter</vt:lpstr>
      <vt:lpstr>Cuprins:</vt:lpstr>
      <vt:lpstr>Prezentarea problemei</vt:lpstr>
      <vt:lpstr>Prezentarea problemei</vt:lpstr>
      <vt:lpstr>Soluția propusă</vt:lpstr>
      <vt:lpstr>1) Extragerea datelor</vt:lpstr>
      <vt:lpstr>1) Extragerea datelor - Separarea numelor de prețuri</vt:lpstr>
      <vt:lpstr>1) Extragerea datelor - Asocierea de prețuri la produse</vt:lpstr>
      <vt:lpstr>2) Managementul plaților</vt:lpstr>
      <vt:lpstr>3) Realizarea plăților</vt:lpstr>
      <vt:lpstr>3) Realizarea plăților – transfer către inițiator</vt:lpstr>
      <vt:lpstr>3) Realizarea plăților – plata la POS</vt:lpstr>
      <vt:lpstr>Concluzii</vt:lpstr>
      <vt:lpstr>Demo</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Bill Splitter</dc:title>
  <dc:creator>cosulianu cristi</dc:creator>
  <cp:lastModifiedBy>cosulianu cristi</cp:lastModifiedBy>
  <cp:revision>26</cp:revision>
  <dcterms:created xsi:type="dcterms:W3CDTF">2019-06-28T10:27:33Z</dcterms:created>
  <dcterms:modified xsi:type="dcterms:W3CDTF">2019-06-28T15:40:15Z</dcterms:modified>
</cp:coreProperties>
</file>