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5" r:id="rId9"/>
    <p:sldId id="262" r:id="rId10"/>
    <p:sldId id="273" r:id="rId11"/>
    <p:sldId id="263" r:id="rId12"/>
    <p:sldId id="264" r:id="rId13"/>
    <p:sldId id="272" r:id="rId14"/>
    <p:sldId id="274" r:id="rId15"/>
    <p:sldId id="265" r:id="rId16"/>
    <p:sldId id="277" r:id="rId17"/>
    <p:sldId id="268" r:id="rId18"/>
    <p:sldId id="267" r:id="rId19"/>
    <p:sldId id="276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ni" initials="d" lastIdx="1" clrIdx="0">
    <p:extLst>
      <p:ext uri="{19B8F6BF-5375-455C-9EA6-DF929625EA0E}">
        <p15:presenceInfo xmlns:p15="http://schemas.microsoft.com/office/powerpoint/2012/main" userId="dor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0210D-091E-4FAF-87C1-3D428EA10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2DBB1-BEB9-494A-BAF2-2C41015BA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E0885-32CE-44E2-8432-5FE2FCD7A5B8}" type="datetimeFigureOut">
              <a:rPr lang="ro-RO" smtClean="0"/>
              <a:t>13.02.2019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D27A5-8E85-479B-A04F-2FE1BDDEDB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B973B-6547-49A0-84EC-2C88A9F02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C9763-046D-4D85-B334-CE96DBA39A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5543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711-73B5-499C-A851-9209E93CFFDE}" type="datetimeFigureOut">
              <a:rPr lang="ro-RO" smtClean="0"/>
              <a:t>13.02.2019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B3ECA-1A3A-4A54-AFF2-19B83F150F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6511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C8F9FF-BAF6-4D01-9EC8-B2A68B160EA3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FB55-BC92-43E3-8018-69F4A911E361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FE33-A0F4-4ED1-871D-20C8EC215E22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A90-10DA-4A84-8B6D-054E7099A1E6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348-F9E4-47BF-A0FC-96748E7A00F0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6210-3524-4496-9847-EF44924713DC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ADEB-557E-4051-ACEB-635808286CD5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8E3D-ECAB-453D-8EAE-FCD6D8C600A0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95C0-92E7-4F44-A480-994D97DFDD6D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6650-0806-485E-A166-4144568FC3AC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2CCF-79E0-46FA-BE2B-F0569E41C724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E92-326A-4C08-8015-3A9B9FB4488B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7EBE-D095-49A1-9774-B55AD2522C32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A4CD-2E6C-4CED-AC19-D55FC37FD174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8E87-C78B-4E7A-A46F-6B066BD887EB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1E3B-9676-4A3D-9252-FFAD2B62F26B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2929-5F98-4217-861C-A76E0C093D67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AEA1-0DF5-4415-812F-1723C17CEA97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D6EC-A8D0-4973-AEA8-15A1B13A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230663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AGEN</a:t>
            </a:r>
            <a:r>
              <a:rPr lang="en-US" dirty="0"/>
              <a:t>,</a:t>
            </a:r>
            <a:br>
              <a:rPr lang="en-US" dirty="0"/>
            </a:br>
            <a:r>
              <a:rPr lang="ro-RO" sz="1800" i="1" dirty="0"/>
              <a:t>Recunoașterea vârstei si a genului utilizând rețele neuronale </a:t>
            </a:r>
            <a:r>
              <a:rPr lang="ro-RO" sz="1800" i="1" dirty="0" err="1"/>
              <a:t>convolutionale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AEAA3-6D0C-4646-853E-EED46CC8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28999"/>
            <a:ext cx="8791575" cy="2370354"/>
          </a:xfrm>
        </p:spPr>
        <p:txBody>
          <a:bodyPr/>
          <a:lstStyle/>
          <a:p>
            <a:pPr algn="ctr"/>
            <a:r>
              <a:rPr lang="en-US" dirty="0" err="1"/>
              <a:t>Dorneanu</a:t>
            </a:r>
            <a:r>
              <a:rPr lang="en-US" dirty="0"/>
              <a:t> Cristian</a:t>
            </a:r>
          </a:p>
          <a:p>
            <a:endParaRPr lang="en-US" dirty="0"/>
          </a:p>
          <a:p>
            <a:pPr algn="ctr"/>
            <a:r>
              <a:rPr lang="ro-RO" b="1" dirty="0"/>
              <a:t>Coordonator științific</a:t>
            </a:r>
            <a:endParaRPr lang="ro-RO" dirty="0"/>
          </a:p>
          <a:p>
            <a:pPr algn="ctr"/>
            <a:r>
              <a:rPr lang="ro-RO" dirty="0"/>
              <a:t>Lector dr. Anca Ignat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77438-E0AD-451D-9372-27091979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9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ED99A4-5638-4807-B55A-5D12369F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1246503"/>
            <a:ext cx="6408263" cy="41653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0274DA-7E37-47A3-BAFB-340301EE8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Fragment de cod </a:t>
            </a:r>
            <a:r>
              <a:rPr lang="en-US" sz="1800" dirty="0" err="1">
                <a:solidFill>
                  <a:srgbClr val="FFFFFF"/>
                </a:solidFill>
              </a:rPr>
              <a:t>folosit</a:t>
            </a:r>
            <a:r>
              <a:rPr lang="en-US" sz="1800" dirty="0">
                <a:solidFill>
                  <a:srgbClr val="FFFFFF"/>
                </a:solidFill>
              </a:rPr>
              <a:t> pentru </a:t>
            </a:r>
            <a:r>
              <a:rPr lang="en-US" sz="1800" dirty="0" err="1">
                <a:solidFill>
                  <a:srgbClr val="FFFFFF"/>
                </a:solidFill>
              </a:rPr>
              <a:t>detectarea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extragerea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fetei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dintr</a:t>
            </a:r>
            <a:r>
              <a:rPr lang="en-US" sz="1800" dirty="0">
                <a:solidFill>
                  <a:srgbClr val="FFFFFF"/>
                </a:solidFill>
              </a:rPr>
              <a:t>-o imagine </a:t>
            </a:r>
            <a:r>
              <a:rPr lang="en-US" sz="1800" dirty="0" err="1">
                <a:solidFill>
                  <a:srgbClr val="FFFFFF"/>
                </a:solidFill>
              </a:rPr>
              <a:t>folosing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libraria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OpenCv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EC46F-3CAA-408E-9D29-6877C89C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00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17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9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Content Placeholder 5">
            <a:extLst>
              <a:ext uri="{FF2B5EF4-FFF2-40B4-BE49-F238E27FC236}">
                <a16:creationId xmlns:a16="http://schemas.microsoft.com/office/drawing/2014/main" id="{54C262A0-10D2-4FC9-9EF4-9D75E13E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78" y="890869"/>
            <a:ext cx="3649513" cy="5068769"/>
          </a:xfrm>
          <a:prstGeom prst="rect">
            <a:avLst/>
          </a:prstGeom>
        </p:spPr>
      </p:pic>
      <p:sp>
        <p:nvSpPr>
          <p:cNvPr id="77" name="Content Placeholder 10">
            <a:extLst>
              <a:ext uri="{FF2B5EF4-FFF2-40B4-BE49-F238E27FC236}">
                <a16:creationId xmlns:a16="http://schemas.microsoft.com/office/drawing/2014/main" id="{C0088CE1-B8F8-4832-B66B-CCDD793DB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Flow chart </a:t>
            </a:r>
            <a:r>
              <a:rPr lang="en-US" sz="1800" dirty="0" err="1">
                <a:solidFill>
                  <a:srgbClr val="FFFFFF"/>
                </a:solidFill>
              </a:rPr>
              <a:t>ce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ilustreaza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procesul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calculare</a:t>
            </a:r>
            <a:r>
              <a:rPr lang="en-US" sz="1800" dirty="0">
                <a:solidFill>
                  <a:srgbClr val="FFFFFF"/>
                </a:solidFill>
              </a:rPr>
              <a:t> al </a:t>
            </a:r>
            <a:r>
              <a:rPr lang="en-US" sz="1800" dirty="0" err="1">
                <a:solidFill>
                  <a:srgbClr val="FFFFFF"/>
                </a:solidFill>
              </a:rPr>
              <a:t>aplicatiei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Agen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98C1-0C03-4F58-B3E5-BC872FAC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03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7031-C438-4022-9164-8DE5221A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0196"/>
          </a:xfrm>
        </p:spPr>
        <p:txBody>
          <a:bodyPr/>
          <a:lstStyle/>
          <a:p>
            <a:r>
              <a:rPr lang="en-US" dirty="0" err="1"/>
              <a:t>Reteaua</a:t>
            </a:r>
            <a:r>
              <a:rPr lang="en-US" dirty="0"/>
              <a:t> CNN </a:t>
            </a:r>
            <a:r>
              <a:rPr lang="en-US" dirty="0" err="1"/>
              <a:t>Agen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0D21-5343-4482-89C2-A9D60FFC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573"/>
            <a:ext cx="9905999" cy="4316628"/>
          </a:xfrm>
        </p:spPr>
        <p:txBody>
          <a:bodyPr/>
          <a:lstStyle/>
          <a:p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implementata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r>
              <a:rPr lang="en-US" dirty="0" err="1"/>
              <a:t>Straturile</a:t>
            </a:r>
            <a:r>
              <a:rPr lang="en-US" dirty="0"/>
              <a:t> </a:t>
            </a:r>
            <a:r>
              <a:rPr lang="en-US" dirty="0" err="1"/>
              <a:t>retelei</a:t>
            </a:r>
            <a:r>
              <a:rPr lang="en-US" dirty="0"/>
              <a:t> pentru recunoasterea genului</a:t>
            </a:r>
          </a:p>
          <a:p>
            <a:r>
              <a:rPr lang="ro-RO" sz="2000" dirty="0"/>
              <a:t>INPUT -&gt; [CONV -&gt; RELU -&gt; POOL]*3 -&gt;CONV -&gt; RELU -&gt; NORM -&gt; POOL -&gt; FC</a:t>
            </a:r>
            <a:endParaRPr lang="en-US" sz="2000" dirty="0"/>
          </a:p>
          <a:p>
            <a:r>
              <a:rPr lang="en-US" noProof="1"/>
              <a:t>Straturile</a:t>
            </a:r>
            <a:r>
              <a:rPr lang="en-US" dirty="0"/>
              <a:t> pentru recunoasterea varstei</a:t>
            </a:r>
          </a:p>
          <a:p>
            <a:r>
              <a:rPr lang="ro-RO" sz="2000" dirty="0"/>
              <a:t>INPUT -&gt; [CONV -&gt; RELU -&gt; POOL]*2 -&gt;CONV -&gt; RELU -&gt; NORM -&gt; POOL -&gt; FC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5F03E-74A6-4298-B107-31B0C46D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1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8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0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39CA18B-8D27-46DC-B8CF-E929A921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28" y="2008982"/>
            <a:ext cx="6404102" cy="27717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B67CCE7-F58F-4514-8F38-F3D3C338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Fragment de cod, </a:t>
            </a:r>
            <a:r>
              <a:rPr lang="en-US" sz="1800" dirty="0" err="1">
                <a:solidFill>
                  <a:srgbClr val="FFFFFF"/>
                </a:solidFill>
              </a:rPr>
              <a:t>reprezentand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definitia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retelei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neuronale</a:t>
            </a:r>
            <a:r>
              <a:rPr lang="en-US" sz="1800" dirty="0">
                <a:solidFill>
                  <a:srgbClr val="FFFFFF"/>
                </a:solidFill>
              </a:rPr>
              <a:t> pentru recunoasterea varstei.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42038-DB9E-4149-89E5-A48EFA21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45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7C2F0F-7A8E-4B37-B9CE-72E23043A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73" y="1568700"/>
            <a:ext cx="6399083" cy="377323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E83D650-18B1-4104-A778-ABECECAC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Fragment de cod, </a:t>
            </a:r>
            <a:r>
              <a:rPr lang="en-US" sz="1800" dirty="0" err="1">
                <a:solidFill>
                  <a:srgbClr val="FFFFFF"/>
                </a:solidFill>
              </a:rPr>
              <a:t>reprezentand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definitia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retelei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neuronale</a:t>
            </a:r>
            <a:r>
              <a:rPr lang="en-US" sz="1800" dirty="0">
                <a:solidFill>
                  <a:srgbClr val="FFFFFF"/>
                </a:solidFill>
              </a:rPr>
              <a:t> pentru recunoasterea genului.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96654-7E34-4E58-85BA-07171996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95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4B56-828A-42A5-8FA4-6DEC4F28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37751"/>
            <a:ext cx="9905999" cy="5453450"/>
          </a:xfrm>
        </p:spPr>
        <p:txBody>
          <a:bodyPr/>
          <a:lstStyle/>
          <a:p>
            <a:r>
              <a:rPr lang="en-US" dirty="0"/>
              <a:t>Parametrii folositi:</a:t>
            </a:r>
          </a:p>
          <a:p>
            <a:pPr lvl="1"/>
            <a:r>
              <a:rPr lang="en-US" dirty="0"/>
              <a:t>Batch Size : 32, </a:t>
            </a:r>
            <a:r>
              <a:rPr lang="ro-RO" dirty="0"/>
              <a:t>constrângeri</a:t>
            </a:r>
            <a:r>
              <a:rPr lang="en-US" dirty="0"/>
              <a:t> ale </a:t>
            </a:r>
            <a:r>
              <a:rPr lang="en-US" dirty="0" err="1"/>
              <a:t>infrastructurii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Epoci</a:t>
            </a:r>
            <a:r>
              <a:rPr lang="en-US" dirty="0"/>
              <a:t>: 20.</a:t>
            </a:r>
          </a:p>
          <a:p>
            <a:pPr lvl="1"/>
            <a:r>
              <a:rPr lang="en-US" dirty="0" err="1"/>
              <a:t>Optimizator</a:t>
            </a:r>
            <a:r>
              <a:rPr lang="en-US" dirty="0"/>
              <a:t>: Stochastic Gradient Descent cu learning rate 0.01, decay 0.005 </a:t>
            </a:r>
            <a:r>
              <a:rPr lang="en-US" dirty="0" err="1"/>
              <a:t>si</a:t>
            </a:r>
            <a:r>
              <a:rPr lang="en-US" dirty="0"/>
              <a:t> momentum 0.9.</a:t>
            </a:r>
          </a:p>
          <a:p>
            <a:pPr lvl="1"/>
            <a:r>
              <a:rPr lang="en-US" dirty="0" err="1"/>
              <a:t>Functie</a:t>
            </a:r>
            <a:r>
              <a:rPr lang="en-US" dirty="0"/>
              <a:t> loss: Categorical Cross-entropy</a:t>
            </a:r>
          </a:p>
          <a:p>
            <a:pPr lvl="1"/>
            <a:r>
              <a:rPr lang="en-US" dirty="0" err="1"/>
              <a:t>Straturi</a:t>
            </a:r>
            <a:r>
              <a:rPr lang="en-US" dirty="0"/>
              <a:t> </a:t>
            </a:r>
            <a:r>
              <a:rPr lang="en-US" dirty="0" err="1"/>
              <a:t>Convolutionale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filtru</a:t>
            </a:r>
            <a:r>
              <a:rPr lang="en-US" dirty="0"/>
              <a:t>: 3x3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pas: 1x1</a:t>
            </a:r>
          </a:p>
          <a:p>
            <a:pPr lvl="2"/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activare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 err="1"/>
              <a:t>Straturi</a:t>
            </a:r>
            <a:r>
              <a:rPr lang="en-US" dirty="0"/>
              <a:t> de Pooling: 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filtru</a:t>
            </a:r>
            <a:r>
              <a:rPr lang="en-US" dirty="0"/>
              <a:t>: 2x2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pas: 2x2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3D511-2749-4B6A-A095-29A2EEF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2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F7E534-6953-467E-869D-E229EF93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70" y="1021470"/>
            <a:ext cx="4495860" cy="480756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10BE3E-4B75-44AD-97B1-4044B474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Fragment de cod </a:t>
            </a:r>
            <a:r>
              <a:rPr lang="en-US" sz="1800" dirty="0" err="1">
                <a:solidFill>
                  <a:srgbClr val="FFFFFF"/>
                </a:solidFill>
              </a:rPr>
              <a:t>reprezentand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procesul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antrenare</a:t>
            </a:r>
            <a:r>
              <a:rPr lang="en-US" sz="1800" dirty="0">
                <a:solidFill>
                  <a:srgbClr val="FFFFFF"/>
                </a:solidFill>
              </a:rPr>
              <a:t> al </a:t>
            </a:r>
            <a:r>
              <a:rPr lang="en-US" sz="1800" dirty="0" err="1">
                <a:solidFill>
                  <a:srgbClr val="FFFFFF"/>
                </a:solidFill>
              </a:rPr>
              <a:t>retelei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B81B-12A5-47A0-83EE-BAE5186D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3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78A8-31DA-42F8-B421-DBB76546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43697"/>
            <a:ext cx="9905999" cy="5247504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antrenarii</a:t>
            </a:r>
            <a:r>
              <a:rPr lang="en-US" dirty="0"/>
              <a:t> </a:t>
            </a:r>
            <a:r>
              <a:rPr lang="en-US" dirty="0" err="1"/>
              <a:t>retelelor</a:t>
            </a:r>
            <a:r>
              <a:rPr lang="en-US" dirty="0"/>
              <a:t> pentru recunoasterea varstei </a:t>
            </a:r>
            <a:r>
              <a:rPr lang="en-US" dirty="0" err="1"/>
              <a:t>si</a:t>
            </a:r>
            <a:r>
              <a:rPr lang="en-US" dirty="0"/>
              <a:t> a genului s-au </a:t>
            </a:r>
            <a:r>
              <a:rPr lang="en-US" dirty="0" err="1"/>
              <a:t>obtinut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Pentru recunoasterea varstei,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antrenamentului</a:t>
            </a:r>
            <a:r>
              <a:rPr lang="en-US" dirty="0"/>
              <a:t> s-a </a:t>
            </a:r>
            <a:r>
              <a:rPr lang="en-US" dirty="0" err="1"/>
              <a:t>obtinut</a:t>
            </a:r>
            <a:r>
              <a:rPr lang="en-US" dirty="0"/>
              <a:t> o </a:t>
            </a:r>
            <a:r>
              <a:rPr lang="en-US" dirty="0" err="1"/>
              <a:t>acuratete</a:t>
            </a:r>
            <a:r>
              <a:rPr lang="en-US" dirty="0"/>
              <a:t> maxima de </a:t>
            </a:r>
            <a:r>
              <a:rPr lang="ro-RO" dirty="0"/>
              <a:t>27,6% </a:t>
            </a:r>
            <a:r>
              <a:rPr lang="en-US" dirty="0"/>
              <a:t>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ro-RO" dirty="0"/>
              <a:t>24,2%</a:t>
            </a:r>
            <a:r>
              <a:rPr lang="en-US" dirty="0"/>
              <a:t>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loss de </a:t>
            </a:r>
            <a:r>
              <a:rPr lang="ro-RO" dirty="0"/>
              <a:t>1,82</a:t>
            </a:r>
            <a:r>
              <a:rPr lang="en-US" dirty="0"/>
              <a:t>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ro-RO" dirty="0"/>
              <a:t>2,04</a:t>
            </a:r>
            <a:r>
              <a:rPr lang="en-US" dirty="0"/>
              <a:t> pe </a:t>
            </a:r>
            <a:r>
              <a:rPr lang="en-US" dirty="0" err="1"/>
              <a:t>datele</a:t>
            </a:r>
            <a:r>
              <a:rPr lang="en-US" dirty="0"/>
              <a:t> de validate.</a:t>
            </a:r>
          </a:p>
          <a:p>
            <a:pPr lvl="1"/>
            <a:r>
              <a:rPr lang="en-US" dirty="0"/>
              <a:t>Pentru recunoasterea genului,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antrenamentului</a:t>
            </a:r>
            <a:r>
              <a:rPr lang="en-US" dirty="0"/>
              <a:t> s-a </a:t>
            </a:r>
            <a:r>
              <a:rPr lang="en-US" dirty="0" err="1"/>
              <a:t>obtinut</a:t>
            </a:r>
            <a:r>
              <a:rPr lang="en-US" dirty="0"/>
              <a:t> o </a:t>
            </a:r>
            <a:r>
              <a:rPr lang="en-US" dirty="0" err="1"/>
              <a:t>acuratete</a:t>
            </a:r>
            <a:r>
              <a:rPr lang="en-US" dirty="0"/>
              <a:t> maxima de </a:t>
            </a:r>
            <a:r>
              <a:rPr lang="ro-RO" dirty="0"/>
              <a:t>85,12%</a:t>
            </a:r>
            <a:r>
              <a:rPr lang="en-US" dirty="0"/>
              <a:t>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ro-RO" dirty="0"/>
              <a:t>79,1%</a:t>
            </a:r>
            <a:r>
              <a:rPr lang="en-US" dirty="0"/>
              <a:t>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loss de </a:t>
            </a:r>
            <a:r>
              <a:rPr lang="ro-RO" dirty="0"/>
              <a:t>0,34</a:t>
            </a:r>
            <a:r>
              <a:rPr lang="en-US" dirty="0"/>
              <a:t>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ro-RO" dirty="0"/>
              <a:t>0,49</a:t>
            </a:r>
            <a:r>
              <a:rPr lang="en-US" dirty="0"/>
              <a:t> pe </a:t>
            </a:r>
            <a:r>
              <a:rPr lang="en-US" dirty="0" err="1"/>
              <a:t>datele</a:t>
            </a:r>
            <a:r>
              <a:rPr lang="en-US" dirty="0"/>
              <a:t> de validate.</a:t>
            </a:r>
          </a:p>
          <a:p>
            <a:r>
              <a:rPr lang="ro-RO" dirty="0"/>
              <a:t>Pentru a testa acuratețea rețelelor obținuta in urma antrenamentului, am folosit </a:t>
            </a:r>
            <a:r>
              <a:rPr lang="ro-RO" dirty="0" err="1"/>
              <a:t>Adience</a:t>
            </a:r>
            <a:r>
              <a:rPr lang="ro-RO" dirty="0"/>
              <a:t> </a:t>
            </a:r>
            <a:r>
              <a:rPr lang="ro-RO" dirty="0" err="1"/>
              <a:t>Benchmark</a:t>
            </a:r>
            <a:r>
              <a:rPr lang="ro-RO" dirty="0"/>
              <a:t>. Setul de date </a:t>
            </a:r>
            <a:r>
              <a:rPr lang="ro-RO" dirty="0" err="1"/>
              <a:t>Adience</a:t>
            </a:r>
            <a:r>
              <a:rPr lang="ro-RO" dirty="0"/>
              <a:t> consista in 26 mii imagini, încărcate de pe </a:t>
            </a:r>
            <a:r>
              <a:rPr lang="ro-RO" dirty="0" err="1"/>
              <a:t>smart-phone</a:t>
            </a:r>
            <a:r>
              <a:rPr lang="ro-RO" dirty="0"/>
              <a:t>, având astfel multiple variații ale poziției capului.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6D4B5-E52B-479C-A6D7-6C616271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7251AA81-6F4F-4D99-A486-A5B4AA3C5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931" y="388468"/>
            <a:ext cx="3510577" cy="27466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2B4FF-B534-4371-AD74-4329CB29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8F6223-C973-4553-876C-A160203A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04" y="366783"/>
            <a:ext cx="3510577" cy="278998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213F23DB-8A12-4F53-AF47-DF786C8D1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931" y="3501781"/>
            <a:ext cx="3510578" cy="274661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A5098ED-B3D8-4FDD-A4E5-DC997B9A0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103" y="3501782"/>
            <a:ext cx="3510578" cy="27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564B51-7425-4BD3-B1D4-17961CF89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954550"/>
              </p:ext>
            </p:extLst>
          </p:nvPr>
        </p:nvGraphicFramePr>
        <p:xfrm>
          <a:off x="3883448" y="3892483"/>
          <a:ext cx="3998595" cy="688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2063038234"/>
                    </a:ext>
                  </a:extLst>
                </a:gridCol>
                <a:gridCol w="948106">
                  <a:extLst>
                    <a:ext uri="{9D8B030D-6E8A-4147-A177-3AD203B41FA5}">
                      <a16:colId xmlns:a16="http://schemas.microsoft.com/office/drawing/2014/main" val="1628080041"/>
                    </a:ext>
                  </a:extLst>
                </a:gridCol>
                <a:gridCol w="1717624">
                  <a:extLst>
                    <a:ext uri="{9D8B030D-6E8A-4147-A177-3AD203B41FA5}">
                      <a16:colId xmlns:a16="http://schemas.microsoft.com/office/drawing/2014/main" val="73847558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Acuratețe vârsta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Acuratețe gen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91838048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Agen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24.2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79.15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81137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Benchmark Adience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45.1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79.5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4749577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2CD0B-8880-48A8-ACCB-9E2D568D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2CF456-5801-4CF2-9610-483D024A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71B419-4CF7-4FE8-AF79-FE665BC15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28703"/>
              </p:ext>
            </p:extLst>
          </p:nvPr>
        </p:nvGraphicFramePr>
        <p:xfrm>
          <a:off x="3153726" y="1929569"/>
          <a:ext cx="5458040" cy="7619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804">
                  <a:extLst>
                    <a:ext uri="{9D8B030D-6E8A-4147-A177-3AD203B41FA5}">
                      <a16:colId xmlns:a16="http://schemas.microsoft.com/office/drawing/2014/main" val="1128081089"/>
                    </a:ext>
                  </a:extLst>
                </a:gridCol>
                <a:gridCol w="545804">
                  <a:extLst>
                    <a:ext uri="{9D8B030D-6E8A-4147-A177-3AD203B41FA5}">
                      <a16:colId xmlns:a16="http://schemas.microsoft.com/office/drawing/2014/main" val="1532078448"/>
                    </a:ext>
                  </a:extLst>
                </a:gridCol>
                <a:gridCol w="545804">
                  <a:extLst>
                    <a:ext uri="{9D8B030D-6E8A-4147-A177-3AD203B41FA5}">
                      <a16:colId xmlns:a16="http://schemas.microsoft.com/office/drawing/2014/main" val="4141233003"/>
                    </a:ext>
                  </a:extLst>
                </a:gridCol>
                <a:gridCol w="545804">
                  <a:extLst>
                    <a:ext uri="{9D8B030D-6E8A-4147-A177-3AD203B41FA5}">
                      <a16:colId xmlns:a16="http://schemas.microsoft.com/office/drawing/2014/main" val="4057142158"/>
                    </a:ext>
                  </a:extLst>
                </a:gridCol>
                <a:gridCol w="545804">
                  <a:extLst>
                    <a:ext uri="{9D8B030D-6E8A-4147-A177-3AD203B41FA5}">
                      <a16:colId xmlns:a16="http://schemas.microsoft.com/office/drawing/2014/main" val="3481655809"/>
                    </a:ext>
                  </a:extLst>
                </a:gridCol>
                <a:gridCol w="545804">
                  <a:extLst>
                    <a:ext uri="{9D8B030D-6E8A-4147-A177-3AD203B41FA5}">
                      <a16:colId xmlns:a16="http://schemas.microsoft.com/office/drawing/2014/main" val="3115893609"/>
                    </a:ext>
                  </a:extLst>
                </a:gridCol>
                <a:gridCol w="545804">
                  <a:extLst>
                    <a:ext uri="{9D8B030D-6E8A-4147-A177-3AD203B41FA5}">
                      <a16:colId xmlns:a16="http://schemas.microsoft.com/office/drawing/2014/main" val="1926031832"/>
                    </a:ext>
                  </a:extLst>
                </a:gridCol>
                <a:gridCol w="545804">
                  <a:extLst>
                    <a:ext uri="{9D8B030D-6E8A-4147-A177-3AD203B41FA5}">
                      <a16:colId xmlns:a16="http://schemas.microsoft.com/office/drawing/2014/main" val="2459001827"/>
                    </a:ext>
                  </a:extLst>
                </a:gridCol>
                <a:gridCol w="545804">
                  <a:extLst>
                    <a:ext uri="{9D8B030D-6E8A-4147-A177-3AD203B41FA5}">
                      <a16:colId xmlns:a16="http://schemas.microsoft.com/office/drawing/2014/main" val="1304281612"/>
                    </a:ext>
                  </a:extLst>
                </a:gridCol>
                <a:gridCol w="545804">
                  <a:extLst>
                    <a:ext uri="{9D8B030D-6E8A-4147-A177-3AD203B41FA5}">
                      <a16:colId xmlns:a16="http://schemas.microsoft.com/office/drawing/2014/main" val="1409952211"/>
                    </a:ext>
                  </a:extLst>
                </a:gridCol>
              </a:tblGrid>
              <a:tr h="5117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1-10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11-15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16-21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22-28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29-35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36-42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43-50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51-65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66-80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81-100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983006"/>
                  </a:ext>
                </a:extLst>
              </a:tr>
              <a:tr h="2501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247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655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4424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12572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12365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9981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9981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7296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2142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493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764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5FA468-D20A-4668-B0FC-D4E209CA9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0474"/>
              </p:ext>
            </p:extLst>
          </p:nvPr>
        </p:nvGraphicFramePr>
        <p:xfrm>
          <a:off x="2914122" y="574240"/>
          <a:ext cx="5937250" cy="465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991695531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883177087"/>
                    </a:ext>
                  </a:extLst>
                </a:gridCol>
              </a:tblGrid>
              <a:tr h="24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Bărbat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Femeie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0982464"/>
                  </a:ext>
                </a:extLst>
              </a:tr>
              <a:tr h="222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35822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22318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8938573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68219B9-1CC0-4A94-8537-23BDC5EA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3843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5AE8F-ACA6-4B95-A2B8-BA2BAA72BB94}"/>
              </a:ext>
            </a:extLst>
          </p:cNvPr>
          <p:cNvSpPr txBox="1"/>
          <p:nvPr/>
        </p:nvSpPr>
        <p:spPr>
          <a:xfrm>
            <a:off x="4047596" y="1063902"/>
            <a:ext cx="367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Distributia</a:t>
            </a:r>
            <a:r>
              <a:rPr lang="en-US" dirty="0"/>
              <a:t> de gen in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imagini</a:t>
            </a:r>
            <a:endParaRPr lang="ro-R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F3FED-8317-458C-AE56-682F1242270A}"/>
              </a:ext>
            </a:extLst>
          </p:cNvPr>
          <p:cNvSpPr txBox="1"/>
          <p:nvPr/>
        </p:nvSpPr>
        <p:spPr>
          <a:xfrm>
            <a:off x="3998961" y="2866416"/>
            <a:ext cx="376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Distributia</a:t>
            </a:r>
            <a:r>
              <a:rPr lang="en-US" dirty="0"/>
              <a:t> de </a:t>
            </a:r>
            <a:r>
              <a:rPr lang="en-US" dirty="0" err="1"/>
              <a:t>varsta</a:t>
            </a:r>
            <a:r>
              <a:rPr lang="en-US" dirty="0"/>
              <a:t> in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imagini</a:t>
            </a:r>
            <a:endParaRPr lang="ro-R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C3708-71FD-46BB-887B-C1C99092EDD9}"/>
              </a:ext>
            </a:extLst>
          </p:cNvPr>
          <p:cNvSpPr txBox="1"/>
          <p:nvPr/>
        </p:nvSpPr>
        <p:spPr>
          <a:xfrm>
            <a:off x="3390900" y="4819372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Acuratetea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comparative cu </a:t>
            </a:r>
            <a:r>
              <a:rPr lang="en-US" dirty="0" err="1"/>
              <a:t>Adience</a:t>
            </a:r>
            <a:r>
              <a:rPr lang="en-US" dirty="0"/>
              <a:t> Benchmark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75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312E-4FD8-4E68-8680-11DCD91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E265-5ED6-42B4-BBFF-92B1ABEB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4000"/>
            <a:ext cx="9905999" cy="4267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INTRODUCERE 				3</a:t>
            </a:r>
          </a:p>
          <a:p>
            <a:r>
              <a:rPr lang="en-US" dirty="0"/>
              <a:t>ARHITECTURA				4</a:t>
            </a:r>
          </a:p>
          <a:p>
            <a:r>
              <a:rPr lang="en-US" dirty="0"/>
              <a:t>PROCES					6</a:t>
            </a:r>
          </a:p>
          <a:p>
            <a:r>
              <a:rPr lang="en-US" dirty="0"/>
              <a:t>CALCULATION-API-SERVICE			7</a:t>
            </a:r>
          </a:p>
          <a:p>
            <a:r>
              <a:rPr lang="en-US" dirty="0"/>
              <a:t>CALCULATION-CORE-SERVICE		9</a:t>
            </a:r>
          </a:p>
          <a:p>
            <a:r>
              <a:rPr lang="en-US" dirty="0"/>
              <a:t>RETEAUA CNN AGEN			12</a:t>
            </a:r>
          </a:p>
          <a:p>
            <a:r>
              <a:rPr lang="en-US" dirty="0"/>
              <a:t>DIRECTII VIITOARE				20</a:t>
            </a:r>
          </a:p>
          <a:p>
            <a:r>
              <a:rPr lang="en-US" dirty="0"/>
              <a:t>CONCLUZII					21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A9C5-F3C1-4CC6-9EE5-5D9BE203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9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9EC7-B81A-473C-9FDD-7D98392E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Directii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0BDD-1964-4981-9C29-0B271811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808"/>
            <a:ext cx="9905999" cy="3990393"/>
          </a:xfrm>
        </p:spPr>
        <p:txBody>
          <a:bodyPr/>
          <a:lstStyle/>
          <a:p>
            <a:r>
              <a:rPr lang="ro-RO" b="1" dirty="0"/>
              <a:t>Migrarea Bazei de date</a:t>
            </a:r>
            <a:endParaRPr lang="en-US" b="1" dirty="0"/>
          </a:p>
          <a:p>
            <a:r>
              <a:rPr lang="ro-RO" b="1" dirty="0"/>
              <a:t>Securizarea aplicației</a:t>
            </a:r>
            <a:endParaRPr lang="en-US" b="1" dirty="0"/>
          </a:p>
          <a:p>
            <a:r>
              <a:rPr lang="ro-RO" b="1" dirty="0"/>
              <a:t>Creșterea acurateței</a:t>
            </a:r>
            <a:endParaRPr lang="en-US" b="1" dirty="0"/>
          </a:p>
          <a:p>
            <a:r>
              <a:rPr lang="ro-RO" b="1" dirty="0"/>
              <a:t>Trecerea spre video</a:t>
            </a:r>
            <a:endParaRPr lang="en-US" b="1" dirty="0"/>
          </a:p>
          <a:p>
            <a:r>
              <a:rPr lang="ro-RO" b="1" dirty="0"/>
              <a:t>Configurare dinamica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469B5-C17B-4B03-8808-77DD9119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9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341E-8AED-49EA-A2C3-F95348B1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BC0C-D141-4FCD-8DC7-1BCC3F7B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2816"/>
            <a:ext cx="9905999" cy="4018385"/>
          </a:xfrm>
        </p:spPr>
        <p:txBody>
          <a:bodyPr>
            <a:normAutofit lnSpcReduction="10000"/>
          </a:bodyPr>
          <a:lstStyle/>
          <a:p>
            <a:r>
              <a:rPr lang="ro-RO" dirty="0"/>
              <a:t>Aplicația „Agen” este o încercare de rezolvare a acestei probleme folosind rețele neuronale </a:t>
            </a:r>
            <a:r>
              <a:rPr lang="ro-RO" dirty="0" err="1"/>
              <a:t>convoluționale</a:t>
            </a:r>
            <a:r>
              <a:rPr lang="en-US" dirty="0"/>
              <a:t>.</a:t>
            </a:r>
          </a:p>
          <a:p>
            <a:r>
              <a:rPr lang="ro-RO" dirty="0"/>
              <a:t>Aplicația „Agen” implementează o arhitectura de </a:t>
            </a:r>
            <a:r>
              <a:rPr lang="ro-RO" dirty="0" err="1"/>
              <a:t>microservicii</a:t>
            </a:r>
            <a:r>
              <a:rPr lang="ro-RO" dirty="0"/>
              <a:t> cu scopul de a creste gradul de </a:t>
            </a:r>
            <a:r>
              <a:rPr lang="ro-RO" dirty="0" err="1"/>
              <a:t>scalabilitate</a:t>
            </a:r>
            <a:r>
              <a:rPr lang="ro-RO" dirty="0"/>
              <a:t> si extensibilitate.</a:t>
            </a:r>
            <a:endParaRPr lang="en-US" dirty="0"/>
          </a:p>
          <a:p>
            <a:r>
              <a:rPr lang="ro-RO" dirty="0"/>
              <a:t>Acuratețea cu care aplicația „Agen” clasifica o persoana într-o categorie de vârsta si gen poate, deși este relativ scăzută, aceasta poate fi îmbunătățita prin implementarea a diverse metode de optimizare a rețelelor neuronale, cum ar fi îmbunătățirea setului de date, modificarea arhitecturii rețelei neuronale sau experimentarea cu diferite valori ale parametrilor.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C87C-6612-475D-AEB0-1C13FFAC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879D-16A5-41BD-AED3-8831C179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9050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06F3-AA8B-4DD6-9D6F-B3173D60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7524"/>
            <a:ext cx="9905999" cy="4283677"/>
          </a:xfrm>
        </p:spPr>
        <p:txBody>
          <a:bodyPr/>
          <a:lstStyle/>
          <a:p>
            <a:r>
              <a:rPr lang="ro-RO" dirty="0"/>
              <a:t>Obiectivul acestei lucrări este rezolvarea unei probleme din domeniul științei datelor si anume  recunoașterea vârstei si a genului unei persoane dintr-o imagine ce conține fața persoanei respective. Relevanța acestei probleme a crescut odată cu apariția unor tehnologii si aplicații cum ar fi, platformele de socializare si sistemele de publicitate orientata. </a:t>
            </a:r>
          </a:p>
          <a:p>
            <a:r>
              <a:rPr lang="ro-RO" dirty="0"/>
              <a:t>Aplicația „Agen” este o încercare de rezolvare a acestei probleme folosind rețele neuronale </a:t>
            </a:r>
            <a:r>
              <a:rPr lang="ro-RO" dirty="0" err="1"/>
              <a:t>convoluționale</a:t>
            </a:r>
            <a:r>
              <a:rPr lang="ro-RO" dirty="0"/>
              <a:t>  pentru clasificarea într-o categorie de vârsta si pentru recunoașterea genului a unei persoane folosind fața acesteia, extrase din imaginea furnizata ca date de intrare.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857A5-7B61-4CE7-A77D-B3BF4A81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4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2097-D703-4A54-8064-93311573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FBCFA-E353-45A1-ADDF-6E519551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Aplicația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ro-RO" dirty="0"/>
              <a:t>implementează</a:t>
            </a:r>
            <a:r>
              <a:rPr lang="en-US" dirty="0"/>
              <a:t> o </a:t>
            </a:r>
            <a:r>
              <a:rPr lang="ro-RO" dirty="0"/>
              <a:t>arhitectura</a:t>
            </a:r>
            <a:r>
              <a:rPr lang="en-US" dirty="0"/>
              <a:t> de </a:t>
            </a:r>
            <a:r>
              <a:rPr lang="ro-RO" dirty="0" err="1"/>
              <a:t>Microservicii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alcatuita</a:t>
            </a:r>
            <a:r>
              <a:rPr lang="en-US" dirty="0"/>
              <a:t> din 6 </a:t>
            </a:r>
            <a:r>
              <a:rPr lang="en-US" dirty="0" err="1"/>
              <a:t>servicii</a:t>
            </a:r>
            <a:r>
              <a:rPr lang="en-US" dirty="0"/>
              <a:t>, </a:t>
            </a:r>
            <a:r>
              <a:rPr lang="en-US" dirty="0" err="1"/>
              <a:t>dintre</a:t>
            </a:r>
            <a:r>
              <a:rPr lang="en-US" dirty="0"/>
              <a:t> care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clientul</a:t>
            </a:r>
            <a:r>
              <a:rPr lang="en-US" dirty="0"/>
              <a:t>: gateway, config, eureka-server, calculation-</a:t>
            </a:r>
            <a:r>
              <a:rPr lang="en-US" dirty="0" err="1"/>
              <a:t>api</a:t>
            </a:r>
            <a:r>
              <a:rPr lang="en-US" dirty="0"/>
              <a:t>-service, calculation-core-service, </a:t>
            </a:r>
            <a:r>
              <a:rPr lang="en-US" dirty="0" err="1"/>
              <a:t>ageandgender</a:t>
            </a:r>
            <a:r>
              <a:rPr lang="en-US" dirty="0"/>
              <a:t>-app.</a:t>
            </a:r>
          </a:p>
          <a:p>
            <a:r>
              <a:rPr lang="en-US" dirty="0"/>
              <a:t>Pentru a automatize </a:t>
            </a:r>
            <a:r>
              <a:rPr lang="en-US" dirty="0" err="1"/>
              <a:t>procesul</a:t>
            </a:r>
            <a:r>
              <a:rPr lang="en-US" dirty="0"/>
              <a:t> de deploy, se </a:t>
            </a:r>
            <a:r>
              <a:rPr lang="en-US" dirty="0" err="1"/>
              <a:t>foloseste</a:t>
            </a:r>
            <a:r>
              <a:rPr lang="en-US" dirty="0"/>
              <a:t> docker. </a:t>
            </a:r>
            <a:r>
              <a:rPr lang="en-US" dirty="0" err="1"/>
              <a:t>Dependentele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sunt </a:t>
            </a:r>
            <a:r>
              <a:rPr lang="en-US" dirty="0" err="1"/>
              <a:t>instalate</a:t>
            </a:r>
            <a:r>
              <a:rPr lang="en-US" dirty="0"/>
              <a:t> la build time,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cate un container/o imagine. Pentru a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local,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scriptul</a:t>
            </a:r>
            <a:r>
              <a:rPr lang="en-US" dirty="0"/>
              <a:t> deploy.sh.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566F-2455-445A-90C8-93FA3C75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0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0EF7DD5-36BB-45C5-BE4A-6F67C967B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21" y="1090612"/>
            <a:ext cx="7391400" cy="46767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3CAA5-F2D1-49FB-ADDF-3DD2B5AF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137F-7625-4D48-98BA-A1C7F64C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6EA9-EF46-4355-BA58-F49DA8FB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Aplicatia</a:t>
            </a:r>
            <a:r>
              <a:rPr lang="en-US" dirty="0"/>
              <a:t> “</a:t>
            </a:r>
            <a:r>
              <a:rPr lang="en-US" dirty="0" err="1"/>
              <a:t>Agen</a:t>
            </a:r>
            <a:r>
              <a:rPr lang="en-US" dirty="0"/>
              <a:t>” </a:t>
            </a:r>
            <a:r>
              <a:rPr lang="en-US" dirty="0" err="1"/>
              <a:t>contine</a:t>
            </a:r>
            <a:r>
              <a:rPr lang="en-US" dirty="0"/>
              <a:t> un client, </a:t>
            </a:r>
            <a:r>
              <a:rPr lang="en-US" dirty="0" err="1"/>
              <a:t>microseviciul</a:t>
            </a:r>
            <a:r>
              <a:rPr lang="en-US" dirty="0"/>
              <a:t> </a:t>
            </a:r>
            <a:r>
              <a:rPr lang="en-US" dirty="0" err="1"/>
              <a:t>ageandgender</a:t>
            </a:r>
            <a:r>
              <a:rPr lang="en-US" dirty="0"/>
              <a:t>-app, pentru </a:t>
            </a:r>
            <a:r>
              <a:rPr lang="en-US" dirty="0" err="1"/>
              <a:t>interactiunea</a:t>
            </a:r>
            <a:r>
              <a:rPr lang="en-US" dirty="0"/>
              <a:t> cu </a:t>
            </a:r>
            <a:r>
              <a:rPr lang="en-US" dirty="0" err="1"/>
              <a:t>utilizatorul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declansa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calculare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apelarea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POST a endpoint-</a:t>
            </a:r>
            <a:r>
              <a:rPr lang="en-US" dirty="0" err="1"/>
              <a:t>ului</a:t>
            </a:r>
            <a:r>
              <a:rPr lang="en-US" dirty="0"/>
              <a:t> “</a:t>
            </a:r>
            <a:r>
              <a:rPr lang="en-US" dirty="0" err="1"/>
              <a:t>agen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/calculate” </a:t>
            </a:r>
            <a:r>
              <a:rPr lang="en-US" dirty="0" err="1"/>
              <a:t>expus</a:t>
            </a:r>
            <a:r>
              <a:rPr lang="en-US" dirty="0"/>
              <a:t> de REST API-ul </a:t>
            </a:r>
            <a:r>
              <a:rPr lang="en-US" dirty="0" err="1"/>
              <a:t>serviciului</a:t>
            </a:r>
            <a:r>
              <a:rPr lang="en-US" dirty="0"/>
              <a:t> “gateway”.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directiona</a:t>
            </a:r>
            <a:r>
              <a:rPr lang="en-US" dirty="0"/>
              <a:t> request-ul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serviciul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, “calculation-</a:t>
            </a:r>
            <a:r>
              <a:rPr lang="en-US" dirty="0" err="1"/>
              <a:t>api</a:t>
            </a:r>
            <a:r>
              <a:rPr lang="en-US" dirty="0"/>
              <a:t>-service”, </a:t>
            </a:r>
            <a:r>
              <a:rPr lang="en-US" dirty="0" err="1"/>
              <a:t>unde</a:t>
            </a:r>
            <a:r>
              <a:rPr lang="en-US" dirty="0"/>
              <a:t> request-ul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salvat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task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creat</a:t>
            </a:r>
            <a:r>
              <a:rPr lang="en-US" dirty="0"/>
              <a:t> pentru </a:t>
            </a:r>
            <a:r>
              <a:rPr lang="en-US" dirty="0" err="1"/>
              <a:t>serviciu</a:t>
            </a:r>
            <a:r>
              <a:rPr lang="en-US" dirty="0"/>
              <a:t> calculation-core-service.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salvat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extras.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A528A-01A3-4CAC-BAA2-A6908BCC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6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19B0-976E-45CC-B9C2-D81CEF32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4866"/>
          </a:xfrm>
        </p:spPr>
        <p:txBody>
          <a:bodyPr/>
          <a:lstStyle/>
          <a:p>
            <a:r>
              <a:rPr lang="en-US" dirty="0"/>
              <a:t>calculation-</a:t>
            </a:r>
            <a:r>
              <a:rPr lang="en-US" dirty="0" err="1"/>
              <a:t>api</a:t>
            </a:r>
            <a:r>
              <a:rPr lang="en-US" dirty="0"/>
              <a:t>-service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CE9D-4CD3-4092-9818-CC8FD640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3384"/>
            <a:ext cx="9905999" cy="4357817"/>
          </a:xfrm>
        </p:spPr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expune</a:t>
            </a:r>
            <a:r>
              <a:rPr lang="en-US" dirty="0"/>
              <a:t> un REST-</a:t>
            </a:r>
            <a:r>
              <a:rPr lang="en-US" dirty="0" err="1"/>
              <a:t>ful</a:t>
            </a:r>
            <a:r>
              <a:rPr lang="en-US" dirty="0"/>
              <a:t> API cu un </a:t>
            </a:r>
            <a:r>
              <a:rPr lang="en-US" dirty="0" err="1"/>
              <a:t>singur</a:t>
            </a:r>
            <a:r>
              <a:rPr lang="en-US" dirty="0"/>
              <a:t> endpoint ‘/calculate’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implementeaza</a:t>
            </a:r>
            <a:r>
              <a:rPr lang="en-US" dirty="0"/>
              <a:t> 2 </a:t>
            </a:r>
            <a:r>
              <a:rPr lang="en-US" dirty="0" err="1"/>
              <a:t>metode</a:t>
            </a:r>
            <a:r>
              <a:rPr lang="en-US" dirty="0"/>
              <a:t>, POST, pentru a </a:t>
            </a:r>
            <a:r>
              <a:rPr lang="en-US" dirty="0" err="1"/>
              <a:t>porni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calculare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GET, pentru a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serviciul</a:t>
            </a:r>
            <a:r>
              <a:rPr lang="en-US" dirty="0"/>
              <a:t> “calculation-core-service” se </a:t>
            </a:r>
            <a:r>
              <a:rPr lang="en-US" dirty="0" err="1"/>
              <a:t>foloseste</a:t>
            </a:r>
            <a:r>
              <a:rPr lang="en-US" dirty="0"/>
              <a:t> un broker de </a:t>
            </a:r>
            <a:r>
              <a:rPr lang="en-US" dirty="0" err="1"/>
              <a:t>messaje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o </a:t>
            </a:r>
            <a:r>
              <a:rPr lang="en-US" dirty="0" err="1"/>
              <a:t>baza</a:t>
            </a:r>
            <a:r>
              <a:rPr lang="en-US" dirty="0"/>
              <a:t> de date H2 pentru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59581-BBBA-4B88-AAA7-81A85F0D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1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9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8D8E483-8CF6-4EA4-9D35-448193C6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16824"/>
            <a:ext cx="6112382" cy="401889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D7BFFC-D582-4847-97F3-C18F5D24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Diagrama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ilustreaza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comunicare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intre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cele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doua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servicii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0AA13-256D-4927-93E5-0B2F527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6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CF5-F1E0-4785-AC42-CD0AB596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1914"/>
          </a:xfrm>
        </p:spPr>
        <p:txBody>
          <a:bodyPr/>
          <a:lstStyle/>
          <a:p>
            <a:r>
              <a:rPr lang="en-US" dirty="0"/>
              <a:t>Calculation-core-service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AF34-4A26-49F0-9CC5-24322C4A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1092"/>
            <a:ext cx="9905999" cy="4160109"/>
          </a:xfrm>
        </p:spPr>
        <p:txBody>
          <a:bodyPr/>
          <a:lstStyle/>
          <a:p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serviciul</a:t>
            </a:r>
            <a:r>
              <a:rPr lang="en-US" dirty="0"/>
              <a:t> “calculation-</a:t>
            </a:r>
            <a:r>
              <a:rPr lang="en-US" dirty="0" err="1"/>
              <a:t>api</a:t>
            </a:r>
            <a:r>
              <a:rPr lang="en-US" dirty="0"/>
              <a:t>-service” se </a:t>
            </a:r>
            <a:r>
              <a:rPr lang="en-US" dirty="0" err="1"/>
              <a:t>foloseste</a:t>
            </a:r>
            <a:r>
              <a:rPr lang="en-US" dirty="0"/>
              <a:t> un broker de </a:t>
            </a:r>
            <a:r>
              <a:rPr lang="en-US" dirty="0" err="1"/>
              <a:t>messaje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initializarii</a:t>
            </a:r>
            <a:r>
              <a:rPr lang="en-US" dirty="0"/>
              <a:t> </a:t>
            </a:r>
            <a:r>
              <a:rPr lang="en-US" dirty="0" err="1"/>
              <a:t>serviciului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verificat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dirty="0"/>
              <a:t> </a:t>
            </a:r>
            <a:r>
              <a:rPr lang="en-US" dirty="0" err="1"/>
              <a:t>ponderile</a:t>
            </a:r>
            <a:r>
              <a:rPr lang="en-US" dirty="0"/>
              <a:t> </a:t>
            </a:r>
            <a:r>
              <a:rPr lang="en-US" dirty="0" err="1"/>
              <a:t>retelei</a:t>
            </a:r>
            <a:r>
              <a:rPr lang="en-US" dirty="0"/>
              <a:t>, in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copiere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prelucrare</a:t>
            </a:r>
            <a:r>
              <a:rPr lang="en-US" dirty="0"/>
              <a:t> al </a:t>
            </a:r>
            <a:r>
              <a:rPr lang="en-US" dirty="0" err="1"/>
              <a:t>setului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pornit</a:t>
            </a:r>
            <a:r>
              <a:rPr lang="en-US" dirty="0"/>
              <a:t>, </a:t>
            </a:r>
            <a:r>
              <a:rPr lang="en-US" dirty="0" err="1"/>
              <a:t>urmand</a:t>
            </a:r>
            <a:r>
              <a:rPr lang="en-US" dirty="0"/>
              <a:t> </a:t>
            </a:r>
            <a:r>
              <a:rPr lang="en-US" dirty="0" err="1"/>
              <a:t>procesult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a </a:t>
            </a:r>
            <a:r>
              <a:rPr lang="en-US" dirty="0" err="1"/>
              <a:t>retelei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a </a:t>
            </a:r>
            <a:r>
              <a:rPr lang="en-US" dirty="0" err="1"/>
              <a:t>ponderilor</a:t>
            </a:r>
            <a:r>
              <a:rPr lang="en-US" dirty="0"/>
              <a:t> </a:t>
            </a:r>
            <a:r>
              <a:rPr lang="en-US" dirty="0" err="1"/>
              <a:t>obtinute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primirii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task,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OpenCv</a:t>
            </a:r>
            <a:r>
              <a:rPr lang="en-US" dirty="0"/>
              <a:t> pentru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fetei</a:t>
            </a:r>
            <a:r>
              <a:rPr lang="en-US" dirty="0"/>
              <a:t> din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atasata</a:t>
            </a:r>
            <a:r>
              <a:rPr lang="en-US" dirty="0"/>
              <a:t> pentru </a:t>
            </a:r>
            <a:r>
              <a:rPr lang="en-US" dirty="0" err="1"/>
              <a:t>evaluarea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6443C-97B5-4AFC-897F-338CBFFD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9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951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Circuit</vt:lpstr>
      <vt:lpstr>AGEN, Recunoașterea vârstei si a genului utilizând rețele neuronale convolutionale </vt:lpstr>
      <vt:lpstr>Cuprins</vt:lpstr>
      <vt:lpstr>Introducere</vt:lpstr>
      <vt:lpstr>Arhitectura</vt:lpstr>
      <vt:lpstr>PowerPoint Presentation</vt:lpstr>
      <vt:lpstr>Proces</vt:lpstr>
      <vt:lpstr>calculation-api-service</vt:lpstr>
      <vt:lpstr>PowerPoint Presentation</vt:lpstr>
      <vt:lpstr>Calculation-core-service</vt:lpstr>
      <vt:lpstr>PowerPoint Presentation</vt:lpstr>
      <vt:lpstr>PowerPoint Presentation</vt:lpstr>
      <vt:lpstr>Reteaua CNN Agen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Directii viitoare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AGEN, Recunoașterea vârstei si a genului utilizând rețele neuronale convolutionale </dc:title>
  <dc:creator>dorni</dc:creator>
  <cp:lastModifiedBy>dorni</cp:lastModifiedBy>
  <cp:revision>8</cp:revision>
  <dcterms:created xsi:type="dcterms:W3CDTF">2019-02-13T01:50:20Z</dcterms:created>
  <dcterms:modified xsi:type="dcterms:W3CDTF">2019-02-13T02:07:24Z</dcterms:modified>
</cp:coreProperties>
</file>