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1EF73-1531-4F08-8302-B6818C51FBA5}" v="791" dt="2019-07-13T01:38:36.290"/>
    <p1510:client id="{403D42B9-0916-45DE-98AE-ED58E2EAECE2}" v="21" dt="2019-07-13T01:52:22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Fernandez" userId="3e4c30df22e60f1f" providerId="LiveId" clId="{403D42B9-0916-45DE-98AE-ED58E2EAECE2}"/>
    <pc:docChg chg="custSel addSld delSld modSld">
      <pc:chgData name="Cristian Fernandez" userId="3e4c30df22e60f1f" providerId="LiveId" clId="{403D42B9-0916-45DE-98AE-ED58E2EAECE2}" dt="2019-07-13T02:31:35.649" v="38" actId="20577"/>
      <pc:docMkLst>
        <pc:docMk/>
      </pc:docMkLst>
      <pc:sldChg chg="delSp modSp">
        <pc:chgData name="Cristian Fernandez" userId="3e4c30df22e60f1f" providerId="LiveId" clId="{403D42B9-0916-45DE-98AE-ED58E2EAECE2}" dt="2019-07-13T02:12:50.772" v="33" actId="1440"/>
        <pc:sldMkLst>
          <pc:docMk/>
          <pc:sldMk cId="1282776300" sldId="257"/>
        </pc:sldMkLst>
        <pc:spChg chg="del">
          <ac:chgData name="Cristian Fernandez" userId="3e4c30df22e60f1f" providerId="LiveId" clId="{403D42B9-0916-45DE-98AE-ED58E2EAECE2}" dt="2019-07-13T02:12:43.238" v="32" actId="478"/>
          <ac:spMkLst>
            <pc:docMk/>
            <pc:sldMk cId="1282776300" sldId="257"/>
            <ac:spMk id="6" creationId="{96160BAD-BA3B-4F5E-84A1-A81F8E786D1A}"/>
          </ac:spMkLst>
        </pc:spChg>
        <pc:picChg chg="mod">
          <ac:chgData name="Cristian Fernandez" userId="3e4c30df22e60f1f" providerId="LiveId" clId="{403D42B9-0916-45DE-98AE-ED58E2EAECE2}" dt="2019-07-13T02:12:50.772" v="33" actId="1440"/>
          <ac:picMkLst>
            <pc:docMk/>
            <pc:sldMk cId="1282776300" sldId="257"/>
            <ac:picMk id="4" creationId="{DC7E736F-6DC7-4B31-99BD-C403515242EF}"/>
          </ac:picMkLst>
        </pc:picChg>
      </pc:sldChg>
      <pc:sldChg chg="modSp">
        <pc:chgData name="Cristian Fernandez" userId="3e4c30df22e60f1f" providerId="LiveId" clId="{403D42B9-0916-45DE-98AE-ED58E2EAECE2}" dt="2019-07-13T02:12:32.489" v="31" actId="1440"/>
        <pc:sldMkLst>
          <pc:docMk/>
          <pc:sldMk cId="1185113427" sldId="258"/>
        </pc:sldMkLst>
        <pc:picChg chg="mod">
          <ac:chgData name="Cristian Fernandez" userId="3e4c30df22e60f1f" providerId="LiveId" clId="{403D42B9-0916-45DE-98AE-ED58E2EAECE2}" dt="2019-07-13T02:12:32.489" v="31" actId="1440"/>
          <ac:picMkLst>
            <pc:docMk/>
            <pc:sldMk cId="1185113427" sldId="258"/>
            <ac:picMk id="5" creationId="{0A3A1FE7-6F2E-4F3B-8C9C-015E207C438D}"/>
          </ac:picMkLst>
        </pc:picChg>
      </pc:sldChg>
      <pc:sldChg chg="modSp">
        <pc:chgData name="Cristian Fernandez" userId="3e4c30df22e60f1f" providerId="LiveId" clId="{403D42B9-0916-45DE-98AE-ED58E2EAECE2}" dt="2019-07-13T02:31:35.649" v="38" actId="20577"/>
        <pc:sldMkLst>
          <pc:docMk/>
          <pc:sldMk cId="1753832726" sldId="259"/>
        </pc:sldMkLst>
        <pc:spChg chg="mod">
          <ac:chgData name="Cristian Fernandez" userId="3e4c30df22e60f1f" providerId="LiveId" clId="{403D42B9-0916-45DE-98AE-ED58E2EAECE2}" dt="2019-07-13T02:31:35.649" v="38" actId="20577"/>
          <ac:spMkLst>
            <pc:docMk/>
            <pc:sldMk cId="1753832726" sldId="259"/>
            <ac:spMk id="3" creationId="{BD9EE7BB-53A0-40C3-8F07-0A544080408A}"/>
          </ac:spMkLst>
        </pc:spChg>
      </pc:sldChg>
      <pc:sldChg chg="delSp modSp delDesignElem">
        <pc:chgData name="Cristian Fernandez" userId="3e4c30df22e60f1f" providerId="LiveId" clId="{403D42B9-0916-45DE-98AE-ED58E2EAECE2}" dt="2019-07-13T02:11:58.700" v="30"/>
        <pc:sldMkLst>
          <pc:docMk/>
          <pc:sldMk cId="1179167830" sldId="260"/>
        </pc:sldMkLst>
        <pc:spChg chg="del">
          <ac:chgData name="Cristian Fernandez" userId="3e4c30df22e60f1f" providerId="LiveId" clId="{403D42B9-0916-45DE-98AE-ED58E2EAECE2}" dt="2019-07-13T02:11:58.700" v="30"/>
          <ac:spMkLst>
            <pc:docMk/>
            <pc:sldMk cId="1179167830" sldId="260"/>
            <ac:spMk id="21" creationId="{03E8462A-FEBA-4848-81CC-3F8DA3E477BE}"/>
          </ac:spMkLst>
        </pc:spChg>
        <pc:spChg chg="mod">
          <ac:chgData name="Cristian Fernandez" userId="3e4c30df22e60f1f" providerId="LiveId" clId="{403D42B9-0916-45DE-98AE-ED58E2EAECE2}" dt="2019-07-13T01:40:48.385" v="2" actId="20577"/>
          <ac:spMkLst>
            <pc:docMk/>
            <pc:sldMk cId="1179167830" sldId="260"/>
            <ac:spMk id="33" creationId="{55BE496C-9146-4773-9B74-B47B8A17A626}"/>
          </ac:spMkLst>
        </pc:spChg>
        <pc:spChg chg="del">
          <ac:chgData name="Cristian Fernandez" userId="3e4c30df22e60f1f" providerId="LiveId" clId="{403D42B9-0916-45DE-98AE-ED58E2EAECE2}" dt="2019-07-13T02:11:58.700" v="30"/>
          <ac:spMkLst>
            <pc:docMk/>
            <pc:sldMk cId="1179167830" sldId="260"/>
            <ac:spMk id="34" creationId="{7941F9B1-B01B-4A84-89D9-B169AEB4E456}"/>
          </ac:spMkLst>
        </pc:spChg>
        <pc:grpChg chg="del">
          <ac:chgData name="Cristian Fernandez" userId="3e4c30df22e60f1f" providerId="LiveId" clId="{403D42B9-0916-45DE-98AE-ED58E2EAECE2}" dt="2019-07-13T02:11:58.700" v="30"/>
          <ac:grpSpMkLst>
            <pc:docMk/>
            <pc:sldMk cId="1179167830" sldId="260"/>
            <ac:grpSpMk id="9" creationId="{609316A9-990D-4EC3-A671-70EE5C1493A4}"/>
          </ac:grpSpMkLst>
        </pc:grpChg>
        <pc:grpChg chg="del">
          <ac:chgData name="Cristian Fernandez" userId="3e4c30df22e60f1f" providerId="LiveId" clId="{403D42B9-0916-45DE-98AE-ED58E2EAECE2}" dt="2019-07-13T02:11:58.700" v="30"/>
          <ac:grpSpMkLst>
            <pc:docMk/>
            <pc:sldMk cId="1179167830" sldId="260"/>
            <ac:grpSpMk id="23" creationId="{2109F83F-40FE-4DB3-84CC-09FB3340D06D}"/>
          </ac:grpSpMkLst>
        </pc:grpChg>
        <pc:graphicFrameChg chg="modGraphic">
          <ac:chgData name="Cristian Fernandez" userId="3e4c30df22e60f1f" providerId="LiveId" clId="{403D42B9-0916-45DE-98AE-ED58E2EAECE2}" dt="2019-07-13T01:52:22.544" v="20" actId="20577"/>
          <ac:graphicFrameMkLst>
            <pc:docMk/>
            <pc:sldMk cId="1179167830" sldId="260"/>
            <ac:graphicFrameMk id="6" creationId="{E4B5E3B5-10F3-4CE6-98DB-F20CA4EAED75}"/>
          </ac:graphicFrameMkLst>
        </pc:graphicFrameChg>
      </pc:sldChg>
      <pc:sldChg chg="delSp modSp delDesignElem">
        <pc:chgData name="Cristian Fernandez" userId="3e4c30df22e60f1f" providerId="LiveId" clId="{403D42B9-0916-45DE-98AE-ED58E2EAECE2}" dt="2019-07-13T02:11:58.700" v="30"/>
        <pc:sldMkLst>
          <pc:docMk/>
          <pc:sldMk cId="3242388478" sldId="262"/>
        </pc:sldMkLst>
        <pc:spChg chg="del">
          <ac:chgData name="Cristian Fernandez" userId="3e4c30df22e60f1f" providerId="LiveId" clId="{403D42B9-0916-45DE-98AE-ED58E2EAECE2}" dt="2019-07-13T02:11:58.700" v="30"/>
          <ac:spMkLst>
            <pc:docMk/>
            <pc:sldMk cId="3242388478" sldId="262"/>
            <ac:spMk id="21" creationId="{03E8462A-FEBA-4848-81CC-3F8DA3E477BE}"/>
          </ac:spMkLst>
        </pc:spChg>
        <pc:spChg chg="mod">
          <ac:chgData name="Cristian Fernandez" userId="3e4c30df22e60f1f" providerId="LiveId" clId="{403D42B9-0916-45DE-98AE-ED58E2EAECE2}" dt="2019-07-13T01:40:43.516" v="1" actId="20577"/>
          <ac:spMkLst>
            <pc:docMk/>
            <pc:sldMk cId="3242388478" sldId="262"/>
            <ac:spMk id="33" creationId="{55BE496C-9146-4773-9B74-B47B8A17A626}"/>
          </ac:spMkLst>
        </pc:spChg>
        <pc:spChg chg="del">
          <ac:chgData name="Cristian Fernandez" userId="3e4c30df22e60f1f" providerId="LiveId" clId="{403D42B9-0916-45DE-98AE-ED58E2EAECE2}" dt="2019-07-13T02:11:58.700" v="30"/>
          <ac:spMkLst>
            <pc:docMk/>
            <pc:sldMk cId="3242388478" sldId="262"/>
            <ac:spMk id="34" creationId="{7941F9B1-B01B-4A84-89D9-B169AEB4E456}"/>
          </ac:spMkLst>
        </pc:spChg>
        <pc:grpChg chg="del">
          <ac:chgData name="Cristian Fernandez" userId="3e4c30df22e60f1f" providerId="LiveId" clId="{403D42B9-0916-45DE-98AE-ED58E2EAECE2}" dt="2019-07-13T02:11:58.700" v="30"/>
          <ac:grpSpMkLst>
            <pc:docMk/>
            <pc:sldMk cId="3242388478" sldId="262"/>
            <ac:grpSpMk id="9" creationId="{609316A9-990D-4EC3-A671-70EE5C1493A4}"/>
          </ac:grpSpMkLst>
        </pc:grpChg>
        <pc:grpChg chg="del">
          <ac:chgData name="Cristian Fernandez" userId="3e4c30df22e60f1f" providerId="LiveId" clId="{403D42B9-0916-45DE-98AE-ED58E2EAECE2}" dt="2019-07-13T02:11:58.700" v="30"/>
          <ac:grpSpMkLst>
            <pc:docMk/>
            <pc:sldMk cId="3242388478" sldId="262"/>
            <ac:grpSpMk id="23" creationId="{2109F83F-40FE-4DB3-84CC-09FB3340D06D}"/>
          </ac:grpSpMkLst>
        </pc:grpChg>
      </pc:sldChg>
      <pc:sldChg chg="delSp modSp delDesignElem">
        <pc:chgData name="Cristian Fernandez" userId="3e4c30df22e60f1f" providerId="LiveId" clId="{403D42B9-0916-45DE-98AE-ED58E2EAECE2}" dt="2019-07-13T02:11:58.700" v="30"/>
        <pc:sldMkLst>
          <pc:docMk/>
          <pc:sldMk cId="911289252" sldId="266"/>
        </pc:sldMkLst>
        <pc:spChg chg="del">
          <ac:chgData name="Cristian Fernandez" userId="3e4c30df22e60f1f" providerId="LiveId" clId="{403D42B9-0916-45DE-98AE-ED58E2EAECE2}" dt="2019-07-13T02:11:58.700" v="30"/>
          <ac:spMkLst>
            <pc:docMk/>
            <pc:sldMk cId="911289252" sldId="266"/>
            <ac:spMk id="21" creationId="{03E8462A-FEBA-4848-81CC-3F8DA3E477BE}"/>
          </ac:spMkLst>
        </pc:spChg>
        <pc:spChg chg="del">
          <ac:chgData name="Cristian Fernandez" userId="3e4c30df22e60f1f" providerId="LiveId" clId="{403D42B9-0916-45DE-98AE-ED58E2EAECE2}" dt="2019-07-13T02:11:58.700" v="30"/>
          <ac:spMkLst>
            <pc:docMk/>
            <pc:sldMk cId="911289252" sldId="266"/>
            <ac:spMk id="34" creationId="{7941F9B1-B01B-4A84-89D9-B169AEB4E456}"/>
          </ac:spMkLst>
        </pc:spChg>
        <pc:grpChg chg="del">
          <ac:chgData name="Cristian Fernandez" userId="3e4c30df22e60f1f" providerId="LiveId" clId="{403D42B9-0916-45DE-98AE-ED58E2EAECE2}" dt="2019-07-13T02:11:58.700" v="30"/>
          <ac:grpSpMkLst>
            <pc:docMk/>
            <pc:sldMk cId="911289252" sldId="266"/>
            <ac:grpSpMk id="9" creationId="{609316A9-990D-4EC3-A671-70EE5C1493A4}"/>
          </ac:grpSpMkLst>
        </pc:grpChg>
        <pc:grpChg chg="del">
          <ac:chgData name="Cristian Fernandez" userId="3e4c30df22e60f1f" providerId="LiveId" clId="{403D42B9-0916-45DE-98AE-ED58E2EAECE2}" dt="2019-07-13T02:11:58.700" v="30"/>
          <ac:grpSpMkLst>
            <pc:docMk/>
            <pc:sldMk cId="911289252" sldId="266"/>
            <ac:grpSpMk id="23" creationId="{2109F83F-40FE-4DB3-84CC-09FB3340D06D}"/>
          </ac:grpSpMkLst>
        </pc:grpChg>
        <pc:graphicFrameChg chg="modGraphic">
          <ac:chgData name="Cristian Fernandez" userId="3e4c30df22e60f1f" providerId="LiveId" clId="{403D42B9-0916-45DE-98AE-ED58E2EAECE2}" dt="2019-07-13T02:02:45.692" v="26" actId="20577"/>
          <ac:graphicFrameMkLst>
            <pc:docMk/>
            <pc:sldMk cId="911289252" sldId="266"/>
            <ac:graphicFrameMk id="36" creationId="{0554C382-4D94-482A-AF6A-046551CE325A}"/>
          </ac:graphicFrameMkLst>
        </pc:graphicFrameChg>
      </pc:sldChg>
      <pc:sldChg chg="add del">
        <pc:chgData name="Cristian Fernandez" userId="3e4c30df22e60f1f" providerId="LiveId" clId="{403D42B9-0916-45DE-98AE-ED58E2EAECE2}" dt="2019-07-13T01:45:29.457" v="5" actId="2696"/>
        <pc:sldMkLst>
          <pc:docMk/>
          <pc:sldMk cId="397496801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6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4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38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6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8362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2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5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9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8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0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9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1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4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5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78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0C21-D809-4139-BF6C-DB2E8B79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Resultados de Investigación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C78BF-3ACB-4BDF-BEB8-75E92BD12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Blackwell Electronic</a:t>
            </a:r>
          </a:p>
          <a:p>
            <a:r>
              <a:rPr lang="es-CR" dirty="0"/>
              <a:t>Cristian Fernández Q</a:t>
            </a:r>
          </a:p>
        </p:txBody>
      </p:sp>
    </p:spTree>
    <p:extLst>
      <p:ext uri="{BB962C8B-B14F-4D97-AF65-F5344CB8AC3E}">
        <p14:creationId xmlns:p14="http://schemas.microsoft.com/office/powerpoint/2010/main" val="100250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2055-5E4D-49AC-A8EE-2B6BF44E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empleado</a:t>
            </a:r>
            <a:r>
              <a:rPr lang="en-US" dirty="0"/>
              <a:t> para la </a:t>
            </a:r>
            <a:r>
              <a:rPr lang="en-US" dirty="0" err="1"/>
              <a:t>investigación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792CAA-6FD2-4325-B72A-1CA1E9B4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chemeClr val="bg1"/>
                </a:solidFill>
              </a:rPr>
              <a:t>Realice un </a:t>
            </a:r>
            <a:r>
              <a:rPr lang="es-CR" dirty="0" err="1">
                <a:solidFill>
                  <a:schemeClr val="bg1"/>
                </a:solidFill>
              </a:rPr>
              <a:t>dotplot</a:t>
            </a:r>
            <a:r>
              <a:rPr lang="es-CR" dirty="0">
                <a:solidFill>
                  <a:schemeClr val="bg1"/>
                </a:solidFill>
              </a:rPr>
              <a:t> de </a:t>
            </a:r>
            <a:r>
              <a:rPr lang="es-CR" dirty="0" err="1">
                <a:solidFill>
                  <a:schemeClr val="bg1"/>
                </a:solidFill>
              </a:rPr>
              <a:t>resamples</a:t>
            </a:r>
            <a:r>
              <a:rPr lang="es-CR" dirty="0">
                <a:solidFill>
                  <a:schemeClr val="bg1"/>
                </a:solidFill>
              </a:rPr>
              <a:t> con todos los modelos y como </a:t>
            </a:r>
            <a:r>
              <a:rPr lang="es-CR" dirty="0" err="1">
                <a:solidFill>
                  <a:schemeClr val="bg1"/>
                </a:solidFill>
              </a:rPr>
              <a:t>metrica</a:t>
            </a:r>
            <a:r>
              <a:rPr lang="es-CR" dirty="0">
                <a:solidFill>
                  <a:schemeClr val="bg1"/>
                </a:solidFill>
              </a:rPr>
              <a:t> utilice RMSE, </a:t>
            </a:r>
            <a:r>
              <a:rPr lang="es-CR" dirty="0" err="1">
                <a:solidFill>
                  <a:schemeClr val="bg1"/>
                </a:solidFill>
              </a:rPr>
              <a:t>aca</a:t>
            </a:r>
            <a:r>
              <a:rPr lang="es-CR" dirty="0">
                <a:solidFill>
                  <a:schemeClr val="bg1"/>
                </a:solidFill>
              </a:rPr>
              <a:t> esta el los modelos, el mejor modelo con el RMSE mas bajo es el modeloSVM2.</a:t>
            </a:r>
          </a:p>
          <a:p>
            <a:r>
              <a:rPr lang="es-CR" dirty="0">
                <a:solidFill>
                  <a:schemeClr val="bg1"/>
                </a:solidFill>
              </a:rPr>
              <a:t>RMSE de 445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526266-B613-4BC5-8F01-C269B8DB9BC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185320"/>
            <a:ext cx="5143500" cy="4474845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1061-69DB-4E85-944B-04828FC3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Resultados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E973EA-C7DC-4A76-9D82-2A1890B59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550063"/>
              </p:ext>
            </p:extLst>
          </p:nvPr>
        </p:nvGraphicFramePr>
        <p:xfrm>
          <a:off x="2567031" y="2256638"/>
          <a:ext cx="4991450" cy="3991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401">
                  <a:extLst>
                    <a:ext uri="{9D8B030D-6E8A-4147-A177-3AD203B41FA5}">
                      <a16:colId xmlns:a16="http://schemas.microsoft.com/office/drawing/2014/main" val="3653766109"/>
                    </a:ext>
                  </a:extLst>
                </a:gridCol>
                <a:gridCol w="1709401">
                  <a:extLst>
                    <a:ext uri="{9D8B030D-6E8A-4147-A177-3AD203B41FA5}">
                      <a16:colId xmlns:a16="http://schemas.microsoft.com/office/drawing/2014/main" val="489473920"/>
                    </a:ext>
                  </a:extLst>
                </a:gridCol>
                <a:gridCol w="1572648">
                  <a:extLst>
                    <a:ext uri="{9D8B030D-6E8A-4147-A177-3AD203B41FA5}">
                      <a16:colId xmlns:a16="http://schemas.microsoft.com/office/drawing/2014/main" val="2382041374"/>
                    </a:ext>
                  </a:extLst>
                </a:gridCol>
              </a:tblGrid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ProductType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ProductNum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Predictions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94392384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PC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171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183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43684496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PC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172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101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17663246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Laptop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173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263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44876236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Laptop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175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81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98867315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Laptop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176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76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28993246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Netbook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178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49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78511673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Netbook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180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1167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76718319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Netbook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181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543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425395073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Netbook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183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56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0320376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Smartphone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193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261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356512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Smartphone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194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361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73070006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Smartphone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195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67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79986322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Smartphone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196</a:t>
                      </a:r>
                      <a:endParaRPr lang="es-C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176</a:t>
                      </a:r>
                      <a:endParaRPr lang="es-C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526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57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2B18-3204-4E50-BCB5-85F9B473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Investigación 3 </a:t>
            </a:r>
            <a:r>
              <a:rPr lang="en-US" dirty="0"/>
              <a:t>– </a:t>
            </a:r>
            <a:r>
              <a:rPr lang="en-US" dirty="0" err="1"/>
              <a:t>Asociaciones</a:t>
            </a:r>
            <a:r>
              <a:rPr lang="en-US" dirty="0"/>
              <a:t> entre </a:t>
            </a:r>
            <a:r>
              <a:rPr lang="en-US" dirty="0" err="1"/>
              <a:t>productos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99A4-A944-4E82-B614-D2B8E173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Adquirir nueva empresa </a:t>
            </a:r>
            <a:r>
              <a:rPr lang="es-CR" dirty="0" err="1"/>
              <a:t>Electronidex</a:t>
            </a:r>
            <a:r>
              <a:rPr lang="es-CR" dirty="0"/>
              <a:t>.</a:t>
            </a:r>
          </a:p>
          <a:p>
            <a:r>
              <a:rPr lang="es-CR" dirty="0"/>
              <a:t>Que relaciones entre productos existen?</a:t>
            </a:r>
          </a:p>
          <a:p>
            <a:r>
              <a:rPr lang="es-CR" dirty="0"/>
              <a:t>Se beneficiaría Blackwell de vender cualquiera de los artículos de </a:t>
            </a:r>
            <a:r>
              <a:rPr lang="es-CR" dirty="0" err="1"/>
              <a:t>Electronidex</a:t>
            </a:r>
            <a:r>
              <a:rPr lang="es-CR" dirty="0"/>
              <a:t>?</a:t>
            </a:r>
          </a:p>
          <a:p>
            <a:r>
              <a:rPr lang="es-CR" dirty="0"/>
              <a:t>¿Debería Blackwell adquirir </a:t>
            </a:r>
            <a:r>
              <a:rPr lang="es-CR" dirty="0" err="1"/>
              <a:t>Electronidex</a:t>
            </a:r>
            <a:r>
              <a:rPr lang="es-C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191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0343-E98B-4EA3-B1A8-93941B57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Metodo</a:t>
            </a:r>
            <a:r>
              <a:rPr lang="en-US" sz="2800" dirty="0"/>
              <a:t> </a:t>
            </a:r>
            <a:r>
              <a:rPr lang="en-US" sz="2800" dirty="0" err="1"/>
              <a:t>empleado</a:t>
            </a:r>
            <a:r>
              <a:rPr lang="en-US" sz="2800" dirty="0"/>
              <a:t> para la </a:t>
            </a:r>
            <a:r>
              <a:rPr lang="en-US" sz="2800" dirty="0" err="1"/>
              <a:t>investigación</a:t>
            </a:r>
            <a:endParaRPr lang="es-C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438E-B51F-4686-9212-096DFCA7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s-CR" dirty="0"/>
              <a:t>CSV que contiene un mes (30 días) de transacciones en línea de </a:t>
            </a:r>
            <a:r>
              <a:rPr lang="es-CR" dirty="0" err="1"/>
              <a:t>Electronidexes</a:t>
            </a:r>
            <a:r>
              <a:rPr lang="es-CR" dirty="0"/>
              <a:t>.</a:t>
            </a:r>
          </a:p>
          <a:p>
            <a:r>
              <a:rPr lang="es-CR" dirty="0"/>
              <a:t>Se analizó la data.</a:t>
            </a:r>
          </a:p>
          <a:p>
            <a:endParaRPr lang="es-C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D8B9F-7786-4C2A-B424-29F5C0D856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4035" y="1180292"/>
            <a:ext cx="5507002" cy="48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7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E4323-89A0-4016-8449-127B6383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Metodo empleado para la investigación</a:t>
            </a:r>
            <a:endParaRPr lang="es-CR" sz="3300">
              <a:solidFill>
                <a:schemeClr val="bg1"/>
              </a:solidFill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2FBA6BA4-0FC6-4BD3-A0B9-EA7F2EAE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 </a:t>
            </a:r>
            <a:r>
              <a:rPr lang="en-US" dirty="0" err="1">
                <a:solidFill>
                  <a:schemeClr val="bg1"/>
                </a:solidFill>
              </a:rPr>
              <a:t>realizo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algoritmo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apriori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s-CR" dirty="0">
                <a:solidFill>
                  <a:schemeClr val="bg1"/>
                </a:solidFill>
              </a:rPr>
              <a:t>Con niveles de soporte del 10%, 5%, 1% y 0,5%.</a:t>
            </a:r>
          </a:p>
          <a:p>
            <a:r>
              <a:rPr lang="es-CR" dirty="0">
                <a:solidFill>
                  <a:schemeClr val="bg1"/>
                </a:solidFill>
              </a:rPr>
              <a:t>soporte:0.5% y confianza 0.6%.</a:t>
            </a:r>
          </a:p>
          <a:p>
            <a:r>
              <a:rPr lang="es-CR" dirty="0">
                <a:solidFill>
                  <a:schemeClr val="bg1"/>
                </a:solidFill>
              </a:rPr>
              <a:t>Se encontraron 28 reglas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1A6C35-D32E-4789-8F53-411C61DF365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04608"/>
            <a:ext cx="5143500" cy="443626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19551182-2B37-4B62-BFA5-6B6DD0D6B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4AA49-B538-4C63-BD52-B6DF0011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Resultados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4786-94B2-4629-AA86-AEABA860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CR" dirty="0"/>
              <a:t>Blackwell </a:t>
            </a:r>
            <a:r>
              <a:rPr lang="en-US" dirty="0" err="1"/>
              <a:t>debería</a:t>
            </a:r>
            <a:r>
              <a:rPr lang="en-US" dirty="0"/>
              <a:t> de </a:t>
            </a:r>
            <a:r>
              <a:rPr lang="en-US" dirty="0" err="1"/>
              <a:t>adquirir</a:t>
            </a:r>
            <a:r>
              <a:rPr lang="en-US" dirty="0"/>
              <a:t> </a:t>
            </a:r>
            <a:r>
              <a:rPr lang="es-CR" dirty="0" err="1"/>
              <a:t>Electronidex</a:t>
            </a:r>
            <a:r>
              <a:rPr lang="es-CR" dirty="0"/>
              <a:t>.</a:t>
            </a:r>
          </a:p>
          <a:p>
            <a:r>
              <a:rPr lang="es-CR" dirty="0"/>
              <a:t>Aumento de la variedad de productos.</a:t>
            </a:r>
          </a:p>
          <a:p>
            <a:r>
              <a:rPr lang="es-CR" dirty="0"/>
              <a:t>Hay productos como la HP Laptops y iMac que tiene un gran volumen de venta.</a:t>
            </a:r>
            <a:r>
              <a:rPr lang="en-US" dirty="0"/>
              <a:t> </a:t>
            </a:r>
            <a:endParaRPr lang="es-CR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46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A9FC-A875-432E-A792-D571767D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err="1"/>
              <a:t>Datamining</a:t>
            </a:r>
            <a:r>
              <a:rPr lang="es-CR" dirty="0"/>
              <a:t> en el futuro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6BD-B680-4494-AFF3-8AE3AD47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Aprendizaje de reglas de asociación.</a:t>
            </a:r>
          </a:p>
          <a:p>
            <a:pPr lvl="1"/>
            <a:r>
              <a:rPr lang="es-CR" dirty="0"/>
              <a:t>Ayuda a recomendar nuevos productos desde otros basado en lo que otros clientes han comprado antes.</a:t>
            </a:r>
          </a:p>
          <a:p>
            <a:r>
              <a:rPr lang="es-CR" dirty="0"/>
              <a:t>Anomalía o detección de valores atípicos.</a:t>
            </a:r>
          </a:p>
          <a:p>
            <a:pPr lvl="1"/>
            <a:r>
              <a:rPr lang="es-CR" dirty="0"/>
              <a:t>Ayudar a la empresa a ver que productos no tienen gran cantidad de volumen de venta.</a:t>
            </a:r>
          </a:p>
          <a:p>
            <a:r>
              <a:rPr lang="es-CR" dirty="0"/>
              <a:t>Análisis de regresión.</a:t>
            </a:r>
          </a:p>
          <a:p>
            <a:pPr lvl="1"/>
            <a:r>
              <a:rPr lang="es-CR" dirty="0"/>
              <a:t>Ayuda a determinar los diferentes niveles de satisfacción de los clientes y cómo afectan a su lealtad</a:t>
            </a:r>
          </a:p>
        </p:txBody>
      </p:sp>
    </p:spTree>
    <p:extLst>
      <p:ext uri="{BB962C8B-B14F-4D97-AF65-F5344CB8AC3E}">
        <p14:creationId xmlns:p14="http://schemas.microsoft.com/office/powerpoint/2010/main" val="189613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11E1-F2E1-40AB-8FA5-0F650C46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382169-86E0-464C-949B-C20FC751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s-CR" dirty="0"/>
              <a:t>Repaso de los 3 investigaciones hechas para la empresa Blackwell Electronic.</a:t>
            </a:r>
          </a:p>
          <a:p>
            <a:r>
              <a:rPr lang="es-CR" dirty="0"/>
              <a:t>Métodos empleados en cada uno de las investigaciones.</a:t>
            </a:r>
          </a:p>
          <a:p>
            <a:r>
              <a:rPr lang="es-CR" dirty="0"/>
              <a:t>Resultados entregados.</a:t>
            </a:r>
          </a:p>
          <a:p>
            <a:r>
              <a:rPr lang="es-CR" dirty="0" err="1"/>
              <a:t>Datamining</a:t>
            </a:r>
            <a:r>
              <a:rPr lang="es-CR" dirty="0"/>
              <a:t> en el futuro.</a:t>
            </a: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827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6" name="Picture 2" descr="Image result for imagen de duda">
            <a:extLst>
              <a:ext uri="{FF2B5EF4-FFF2-40B4-BE49-F238E27FC236}">
                <a16:creationId xmlns:a16="http://schemas.microsoft.com/office/drawing/2014/main" id="{D7D08EA7-72BF-4510-9727-B7981AAA12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1913" b="9390"/>
          <a:stretch/>
        </p:blipFill>
        <p:spPr bwMode="auto">
          <a:xfrm>
            <a:off x="4269854" y="0"/>
            <a:ext cx="7922145" cy="6858000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F486A-4109-4463-8834-EAEA686C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3000" dirty="0" err="1"/>
              <a:t>Investigación</a:t>
            </a:r>
            <a:r>
              <a:rPr lang="en-US" sz="3000" dirty="0"/>
              <a:t> 1 - </a:t>
            </a:r>
            <a:r>
              <a:rPr lang="en-US" sz="3000" dirty="0" err="1"/>
              <a:t>Clasificación</a:t>
            </a:r>
            <a:r>
              <a:rPr lang="en-US" sz="3000" dirty="0"/>
              <a:t> y </a:t>
            </a:r>
            <a:r>
              <a:rPr lang="en-US" sz="3000" dirty="0" err="1"/>
              <a:t>predicción</a:t>
            </a:r>
            <a:r>
              <a:rPr lang="en-US" sz="3000" dirty="0"/>
              <a:t> de las </a:t>
            </a:r>
            <a:r>
              <a:rPr lang="en-US" sz="3000" dirty="0" err="1"/>
              <a:t>marca</a:t>
            </a:r>
            <a:r>
              <a:rPr lang="en-US" sz="3000" dirty="0"/>
              <a:t> de </a:t>
            </a:r>
            <a:r>
              <a:rPr lang="en-US" sz="3000" dirty="0" err="1"/>
              <a:t>productos</a:t>
            </a:r>
            <a:r>
              <a:rPr lang="en-US" sz="3000" dirty="0"/>
              <a:t> que </a:t>
            </a:r>
            <a:r>
              <a:rPr lang="en-US" sz="3000" dirty="0" err="1"/>
              <a:t>prefieren</a:t>
            </a:r>
            <a:r>
              <a:rPr lang="en-US" sz="3000" dirty="0"/>
              <a:t> los </a:t>
            </a:r>
            <a:r>
              <a:rPr lang="en-US" sz="3000" dirty="0" err="1"/>
              <a:t>clientes</a:t>
            </a:r>
            <a:endParaRPr lang="en-US" sz="30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4" descr="Image result for acer logo">
            <a:extLst>
              <a:ext uri="{FF2B5EF4-FFF2-40B4-BE49-F238E27FC236}">
                <a16:creationId xmlns:a16="http://schemas.microsoft.com/office/drawing/2014/main" id="{E096ACF1-D65E-45D8-B2C9-0EF06A66F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sp>
        <p:nvSpPr>
          <p:cNvPr id="5" name="AutoShape 6" descr="Image result for acer logo">
            <a:extLst>
              <a:ext uri="{FF2B5EF4-FFF2-40B4-BE49-F238E27FC236}">
                <a16:creationId xmlns:a16="http://schemas.microsoft.com/office/drawing/2014/main" id="{6F35C315-E72D-490C-9410-C9DDEF392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pic>
        <p:nvPicPr>
          <p:cNvPr id="1032" name="Picture 8" descr="Image result for acer logo">
            <a:extLst>
              <a:ext uri="{FF2B5EF4-FFF2-40B4-BE49-F238E27FC236}">
                <a16:creationId xmlns:a16="http://schemas.microsoft.com/office/drawing/2014/main" id="{E7655196-B107-4DBF-A79E-5F600B4AD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187" y="297656"/>
            <a:ext cx="1819276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Image result for sony computer logo">
            <a:extLst>
              <a:ext uri="{FF2B5EF4-FFF2-40B4-BE49-F238E27FC236}">
                <a16:creationId xmlns:a16="http://schemas.microsoft.com/office/drawing/2014/main" id="{562E08ED-1F10-4F8D-BF94-1E02D088CD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pic>
        <p:nvPicPr>
          <p:cNvPr id="1036" name="Picture 12" descr="Image result for sony computer logo">
            <a:extLst>
              <a:ext uri="{FF2B5EF4-FFF2-40B4-BE49-F238E27FC236}">
                <a16:creationId xmlns:a16="http://schemas.microsoft.com/office/drawing/2014/main" id="{482F0FB8-53B4-4150-8983-76C589AA4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531" y="5430410"/>
            <a:ext cx="2414588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2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ECDE-D9B6-45F4-87C7-9017CBD8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empleado</a:t>
            </a:r>
            <a:r>
              <a:rPr lang="en-US" dirty="0"/>
              <a:t> para la </a:t>
            </a:r>
            <a:r>
              <a:rPr lang="en-US" dirty="0" err="1"/>
              <a:t>investigación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343C-AA3A-43FC-A370-8041F1D0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encuestas</a:t>
            </a:r>
            <a:r>
              <a:rPr lang="en-US" dirty="0"/>
              <a:t> </a:t>
            </a:r>
            <a:r>
              <a:rPr lang="es-CR" dirty="0"/>
              <a:t>CompleteResponses.csv y el SurveyIncomplete.csv</a:t>
            </a:r>
          </a:p>
          <a:p>
            <a:r>
              <a:rPr lang="es-CR" dirty="0" err="1"/>
              <a:t>Ramdom</a:t>
            </a:r>
            <a:r>
              <a:rPr lang="es-CR" dirty="0"/>
              <a:t> Forest.</a:t>
            </a:r>
          </a:p>
          <a:p>
            <a:r>
              <a:rPr lang="es-CR" dirty="0"/>
              <a:t>C5.0</a:t>
            </a:r>
          </a:p>
          <a:p>
            <a:r>
              <a:rPr lang="es-CR" dirty="0"/>
              <a:t>Partición del 75%</a:t>
            </a:r>
          </a:p>
          <a:p>
            <a:r>
              <a:rPr lang="es-CR" dirty="0" err="1"/>
              <a:t>Multiples</a:t>
            </a:r>
            <a:r>
              <a:rPr lang="es-CR" dirty="0"/>
              <a:t> entrenamientos con diferente información (preprocesamiento “center”, “</a:t>
            </a:r>
            <a:r>
              <a:rPr lang="es-CR" dirty="0" err="1"/>
              <a:t>scale</a:t>
            </a:r>
            <a:r>
              <a:rPr lang="es-CR" dirty="0"/>
              <a:t>”, “</a:t>
            </a:r>
            <a:r>
              <a:rPr lang="es-CR" dirty="0" err="1"/>
              <a:t>BoxCox</a:t>
            </a:r>
            <a:r>
              <a:rPr lang="es-CR" dirty="0"/>
              <a:t>”), </a:t>
            </a:r>
            <a:r>
              <a:rPr lang="es-CR" dirty="0" err="1"/>
              <a:t>grid</a:t>
            </a:r>
            <a:r>
              <a:rPr lang="es-CR" dirty="0"/>
              <a:t> con diferentes valores.</a:t>
            </a:r>
          </a:p>
        </p:txBody>
      </p:sp>
    </p:spTree>
    <p:extLst>
      <p:ext uri="{BB962C8B-B14F-4D97-AF65-F5344CB8AC3E}">
        <p14:creationId xmlns:p14="http://schemas.microsoft.com/office/powerpoint/2010/main" val="198442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4CCEC-7F30-439B-BD75-93A74E3B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 err="1"/>
              <a:t>Modelo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/>
              <a:t>seleccionado</a:t>
            </a:r>
            <a:endParaRPr lang="es-C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6CB33E-9198-4031-BE92-5997B966D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Mejor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s-CR" dirty="0" err="1">
                <a:solidFill>
                  <a:schemeClr val="bg1"/>
                </a:solidFill>
              </a:rPr>
              <a:t>Accuracy</a:t>
            </a:r>
            <a:r>
              <a:rPr lang="es-CR" dirty="0">
                <a:solidFill>
                  <a:schemeClr val="bg1"/>
                </a:solidFill>
              </a:rPr>
              <a:t> es el modeloC501.</a:t>
            </a:r>
          </a:p>
          <a:p>
            <a:r>
              <a:rPr lang="es-CR" dirty="0">
                <a:solidFill>
                  <a:schemeClr val="bg1"/>
                </a:solidFill>
              </a:rPr>
              <a:t>Menos variabilidad y más </a:t>
            </a:r>
            <a:r>
              <a:rPr lang="es-CR" dirty="0" err="1">
                <a:solidFill>
                  <a:schemeClr val="bg1"/>
                </a:solidFill>
              </a:rPr>
              <a:t>Accuracy</a:t>
            </a:r>
            <a:r>
              <a:rPr lang="es-CR" dirty="0">
                <a:solidFill>
                  <a:schemeClr val="bg1"/>
                </a:solidFill>
              </a:rPr>
              <a:t> juntos es el modelo modeloRF6.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EA3A1E-8D40-4905-A696-8AFD5C53652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04608"/>
            <a:ext cx="5143500" cy="443626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F113-0FEB-4A39-A92A-F15920F4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 err="1"/>
              <a:t>Resultados</a:t>
            </a:r>
            <a:endParaRPr lang="es-C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1949E0-DA99-4E36-A3C2-9DA97CC5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331" y="2167731"/>
            <a:ext cx="64293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4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C24F-25D0-460A-895A-2BB08F89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Investigación</a:t>
            </a:r>
            <a:r>
              <a:rPr lang="en-US" dirty="0"/>
              <a:t> 2 – </a:t>
            </a:r>
            <a:r>
              <a:rPr lang="en-US" dirty="0" err="1"/>
              <a:t>Regresión</a:t>
            </a:r>
            <a:r>
              <a:rPr lang="en-US" dirty="0"/>
              <a:t> multiple </a:t>
            </a:r>
            <a:r>
              <a:rPr lang="en-US" dirty="0" err="1"/>
              <a:t>en</a:t>
            </a:r>
            <a:r>
              <a:rPr lang="en-US" dirty="0"/>
              <a:t> R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E440-B5CE-4886-8E4B-838163B0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Predicción de ventas de cuatro tipos de productos diferentes: PC, computadoras portátiles, netbooks y teléfonos inteligentes</a:t>
            </a:r>
          </a:p>
          <a:p>
            <a:r>
              <a:rPr lang="es-CR" dirty="0"/>
              <a:t>Evaluar el impacto que tienen las revisiones de servicios y las revisiones de clientes en las ventas de diferentes tipos de productos.</a:t>
            </a:r>
          </a:p>
        </p:txBody>
      </p:sp>
    </p:spTree>
    <p:extLst>
      <p:ext uri="{BB962C8B-B14F-4D97-AF65-F5344CB8AC3E}">
        <p14:creationId xmlns:p14="http://schemas.microsoft.com/office/powerpoint/2010/main" val="55083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9287-2A13-472B-8EDA-28F4B21F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empleado</a:t>
            </a:r>
            <a:r>
              <a:rPr lang="en-US" dirty="0"/>
              <a:t> para la </a:t>
            </a:r>
            <a:r>
              <a:rPr lang="en-US" dirty="0" err="1"/>
              <a:t>investigación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B9E2-4220-45E1-80A9-6846C824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2 </a:t>
            </a:r>
            <a:r>
              <a:rPr lang="es-CR" dirty="0" err="1"/>
              <a:t>csv</a:t>
            </a:r>
            <a:r>
              <a:rPr lang="es-CR" dirty="0"/>
              <a:t>, datos históricos de ventas y nuevos productos.</a:t>
            </a:r>
          </a:p>
          <a:p>
            <a:r>
              <a:rPr lang="es-CR" dirty="0"/>
              <a:t>Se eliminaron los datos </a:t>
            </a:r>
            <a:r>
              <a:rPr lang="es-CR" dirty="0" err="1"/>
              <a:t>vacios</a:t>
            </a:r>
            <a:r>
              <a:rPr lang="es-CR" dirty="0"/>
              <a:t>.</a:t>
            </a:r>
          </a:p>
          <a:p>
            <a:r>
              <a:rPr lang="es-CR" dirty="0"/>
              <a:t>Se realizo una matriz de correlación.</a:t>
            </a:r>
          </a:p>
          <a:p>
            <a:r>
              <a:rPr lang="es-CR" dirty="0"/>
              <a:t>Se descartaron variables que </a:t>
            </a:r>
            <a:r>
              <a:rPr lang="es-CR" dirty="0" err="1"/>
              <a:t>estan</a:t>
            </a:r>
            <a:r>
              <a:rPr lang="es-CR" dirty="0"/>
              <a:t> altamente correlacionadas con la variable dependiente </a:t>
            </a:r>
            <a:r>
              <a:rPr lang="es-CR" dirty="0" err="1"/>
              <a:t>Volume</a:t>
            </a:r>
            <a:r>
              <a:rPr lang="es-CR" dirty="0"/>
              <a:t>. 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6518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59436-1EDE-42C3-8C95-453A2A5B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empleado</a:t>
            </a:r>
            <a:r>
              <a:rPr lang="en-US" dirty="0"/>
              <a:t> para la </a:t>
            </a:r>
            <a:r>
              <a:rPr lang="en-US" dirty="0" err="1"/>
              <a:t>investigación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276D63-1189-4AFE-8CDB-64D4B90A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 </a:t>
            </a:r>
            <a:r>
              <a:rPr lang="en-US" dirty="0" err="1">
                <a:solidFill>
                  <a:schemeClr val="bg1"/>
                </a:solidFill>
              </a:rPr>
              <a:t>eliminaron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s-CR" dirty="0">
                <a:solidFill>
                  <a:schemeClr val="bg1"/>
                </a:solidFill>
              </a:rPr>
              <a:t>variables que son altamente correlacionadas mayor a 90% y cuales variables tienen poco correlación menor a 20%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8C6FED-0007-434B-818E-47F481E8D19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43" y="972608"/>
            <a:ext cx="4839015" cy="4900269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84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518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Resultados de Investigación</vt:lpstr>
      <vt:lpstr>Agenda</vt:lpstr>
      <vt:lpstr>Investigación 1 - Clasificación y predicción de las marca de productos que prefieren los clientes</vt:lpstr>
      <vt:lpstr>Metodo empleado para la investigación</vt:lpstr>
      <vt:lpstr>Modelo seleccionado</vt:lpstr>
      <vt:lpstr>Resultados</vt:lpstr>
      <vt:lpstr>Investigación 2 – Regresión multiple en R</vt:lpstr>
      <vt:lpstr>Metodo empleado para la investigación</vt:lpstr>
      <vt:lpstr>Metodo empleado para la investigación</vt:lpstr>
      <vt:lpstr>Metodo empleado para la investigación</vt:lpstr>
      <vt:lpstr>Resultados</vt:lpstr>
      <vt:lpstr>Investigación 3 – Asociaciones entre productos</vt:lpstr>
      <vt:lpstr>Metodo empleado para la investigación</vt:lpstr>
      <vt:lpstr>Metodo empleado para la investigación</vt:lpstr>
      <vt:lpstr>Resultados</vt:lpstr>
      <vt:lpstr>Datamining en el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Investigación</dc:title>
  <dc:creator>cristian fernandez quiros</dc:creator>
  <cp:lastModifiedBy>cristian fernandez quiros</cp:lastModifiedBy>
  <cp:revision>7</cp:revision>
  <dcterms:created xsi:type="dcterms:W3CDTF">2019-09-14T00:54:18Z</dcterms:created>
  <dcterms:modified xsi:type="dcterms:W3CDTF">2019-09-14T03:05:03Z</dcterms:modified>
</cp:coreProperties>
</file>