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446C117F-5CCF-4837-BE5F-2B92066CAFAF}"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84EB90BD-B6CE-46B7-997F-7313B992CCDC}"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CDB9D11F-B188-461D-B23F-39381795C052}"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E6D8D9-55A2-4063-B0F3-121F44549695}"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D4B24536-994D-4021-A283-9F449C0DB509}"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3CBBBB78-C96F-47B7-AB17-D852CA960AC9}"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26-May-18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30578ACC-22D6-47C1-A373-4FD133E34F3C}" type="datetimeFigureOut">
              <a:rPr lang="en-US" dirty="0"/>
              <a:t>26-May-18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680322" y="3030008"/>
            <a:ext cx="4698355" cy="290617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5594123" y="3030008"/>
            <a:ext cx="4700059" cy="290617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26-May-18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26-May-18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26-May-18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E331444B-B92B-4E27-8C94-BB93EAF5CB18}"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363EFA5E-FA76-400D-B3DC-F0BA90E6D107}" type="datetimeFigureOut">
              <a:rPr lang="en-US" dirty="0"/>
              <a:t>26-May-18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26-May-18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2C29172-2A94-4B96-AF65-414CF426DBE0}"/>
              </a:ext>
            </a:extLst>
          </p:cNvPr>
          <p:cNvSpPr>
            <a:spLocks noGrp="1"/>
          </p:cNvSpPr>
          <p:nvPr>
            <p:ph type="ctrTitle"/>
          </p:nvPr>
        </p:nvSpPr>
        <p:spPr>
          <a:xfrm>
            <a:off x="-596754" y="2742465"/>
            <a:ext cx="9421210" cy="1373070"/>
          </a:xfrm>
        </p:spPr>
        <p:txBody>
          <a:bodyPr/>
          <a:lstStyle/>
          <a:p>
            <a:r>
              <a:rPr lang="en-US" dirty="0"/>
              <a:t>A plain English introduction to CAP Theorem</a:t>
            </a:r>
            <a:endParaRPr lang="ro-RO" dirty="0"/>
          </a:p>
        </p:txBody>
      </p:sp>
      <p:sp>
        <p:nvSpPr>
          <p:cNvPr id="3" name="Subtitlu 2">
            <a:extLst>
              <a:ext uri="{FF2B5EF4-FFF2-40B4-BE49-F238E27FC236}">
                <a16:creationId xmlns:a16="http://schemas.microsoft.com/office/drawing/2014/main" id="{AEB41EC9-BAFD-46AE-AED3-57ACF26584BF}"/>
              </a:ext>
            </a:extLst>
          </p:cNvPr>
          <p:cNvSpPr>
            <a:spLocks noGrp="1"/>
          </p:cNvSpPr>
          <p:nvPr>
            <p:ph type="subTitle" idx="1"/>
          </p:nvPr>
        </p:nvSpPr>
        <p:spPr/>
        <p:txBody>
          <a:bodyPr/>
          <a:lstStyle/>
          <a:p>
            <a:endParaRPr lang="ro-RO" dirty="0"/>
          </a:p>
        </p:txBody>
      </p:sp>
    </p:spTree>
    <p:extLst>
      <p:ext uri="{BB962C8B-B14F-4D97-AF65-F5344CB8AC3E}">
        <p14:creationId xmlns:p14="http://schemas.microsoft.com/office/powerpoint/2010/main" val="4603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C6BF446-8198-4EE9-B23A-E4657588C92B}"/>
              </a:ext>
            </a:extLst>
          </p:cNvPr>
          <p:cNvSpPr>
            <a:spLocks noGrp="1"/>
          </p:cNvSpPr>
          <p:nvPr>
            <p:ph type="title"/>
          </p:nvPr>
        </p:nvSpPr>
        <p:spPr/>
        <p:txBody>
          <a:bodyPr/>
          <a:lstStyle/>
          <a:p>
            <a:r>
              <a:rPr lang="en-US" b="1" dirty="0"/>
              <a:t>Chapter 5: You come up with the greatest solution ever</a:t>
            </a:r>
            <a:endParaRPr lang="ro-RO" dirty="0"/>
          </a:p>
        </p:txBody>
      </p:sp>
      <p:sp>
        <p:nvSpPr>
          <p:cNvPr id="3" name="Substituent conținut 2">
            <a:extLst>
              <a:ext uri="{FF2B5EF4-FFF2-40B4-BE49-F238E27FC236}">
                <a16:creationId xmlns:a16="http://schemas.microsoft.com/office/drawing/2014/main" id="{E5C69595-7B40-4375-8307-AC4E49C0BE2F}"/>
              </a:ext>
            </a:extLst>
          </p:cNvPr>
          <p:cNvSpPr>
            <a:spLocks noGrp="1"/>
          </p:cNvSpPr>
          <p:nvPr>
            <p:ph idx="1"/>
          </p:nvPr>
        </p:nvSpPr>
        <p:spPr/>
        <p:txBody>
          <a:bodyPr/>
          <a:lstStyle/>
          <a:p>
            <a:pPr marL="0" indent="0">
              <a:buNone/>
            </a:pPr>
            <a:r>
              <a:rPr lang="en-US" dirty="0"/>
              <a:t>You begin to realize why making a distributed system might not be as easy as you thought at first. Is it that difficult to come up with a solution that could be both </a:t>
            </a:r>
            <a:r>
              <a:rPr lang="en-US" b="1" dirty="0"/>
              <a:t>Consistent and Available</a:t>
            </a:r>
            <a:r>
              <a:rPr lang="en-US" dirty="0"/>
              <a:t>? The next morning you come up with a solution that your competitors could not think of in their dreams! You wake up your wife eagerly again:</a:t>
            </a:r>
          </a:p>
          <a:p>
            <a:pPr marL="0" indent="0">
              <a:buNone/>
            </a:pPr>
            <a:r>
              <a:rPr lang="en-US" dirty="0"/>
              <a:t>“Look”, you tell her, “this is what we can do to be consistent and available. The plan is mostly similar to what I told you yesterday:”</a:t>
            </a:r>
            <a:endParaRPr lang="ro-RO" dirty="0"/>
          </a:p>
        </p:txBody>
      </p:sp>
    </p:spTree>
    <p:extLst>
      <p:ext uri="{BB962C8B-B14F-4D97-AF65-F5344CB8AC3E}">
        <p14:creationId xmlns:p14="http://schemas.microsoft.com/office/powerpoint/2010/main" val="216351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1302BF6-1A47-422D-B86F-2EC9821E686A}"/>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2C6A3D8C-183E-4CBD-B1B7-358CFA776807}"/>
              </a:ext>
            </a:extLst>
          </p:cNvPr>
          <p:cNvSpPr>
            <a:spLocks noGrp="1"/>
          </p:cNvSpPr>
          <p:nvPr>
            <p:ph idx="1"/>
          </p:nvPr>
        </p:nvSpPr>
        <p:spPr/>
        <p:txBody>
          <a:bodyPr>
            <a:normAutofit fontScale="92500" lnSpcReduction="10000"/>
          </a:bodyPr>
          <a:lstStyle/>
          <a:p>
            <a:pPr marL="0" indent="0">
              <a:buNone/>
            </a:pPr>
            <a:r>
              <a:rPr lang="en-US" dirty="0" err="1"/>
              <a:t>i</a:t>
            </a:r>
            <a:r>
              <a:rPr lang="en-US" dirty="0"/>
              <a:t>) Whenever any one of us get a call for an update(when the customer wants us to remember something) before completing the call, if the other person is available we tell the other person. This way both of us note down any updates</a:t>
            </a:r>
          </a:p>
          <a:p>
            <a:pPr marL="0" indent="0">
              <a:buNone/>
            </a:pPr>
            <a:r>
              <a:rPr lang="en-US" dirty="0"/>
              <a:t>ii) But if the other person is not available(doesn’t report to work) we send the other person an email about the update.</a:t>
            </a:r>
          </a:p>
          <a:p>
            <a:pPr marL="0" indent="0">
              <a:buNone/>
            </a:pPr>
            <a:r>
              <a:rPr lang="en-US" dirty="0"/>
              <a:t>iii) The next day when the other person comes to work after taking a day off, he first goes through all the emails, updates his note book accordingly before taking his first call.</a:t>
            </a:r>
          </a:p>
          <a:p>
            <a:pPr marL="0" indent="0">
              <a:buNone/>
            </a:pPr>
            <a:r>
              <a:rPr lang="en-US" dirty="0"/>
              <a:t>“Genius!”, your wife says, “I can’t find any flaws in this systems. Let’s put it to use. Remembrance Inc! is now both </a:t>
            </a:r>
            <a:r>
              <a:rPr lang="en-US" b="1" dirty="0"/>
              <a:t>Consistent and available!”</a:t>
            </a:r>
            <a:endParaRPr lang="en-US" dirty="0"/>
          </a:p>
          <a:p>
            <a:endParaRPr lang="ro-RO" dirty="0"/>
          </a:p>
        </p:txBody>
      </p:sp>
    </p:spTree>
    <p:extLst>
      <p:ext uri="{BB962C8B-B14F-4D97-AF65-F5344CB8AC3E}">
        <p14:creationId xmlns:p14="http://schemas.microsoft.com/office/powerpoint/2010/main" val="340483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0170955-D1EC-4BE8-8323-8FC0CF2B14A9}"/>
              </a:ext>
            </a:extLst>
          </p:cNvPr>
          <p:cNvSpPr>
            <a:spLocks noGrp="1"/>
          </p:cNvSpPr>
          <p:nvPr>
            <p:ph type="title"/>
          </p:nvPr>
        </p:nvSpPr>
        <p:spPr/>
        <p:txBody>
          <a:bodyPr/>
          <a:lstStyle/>
          <a:p>
            <a:r>
              <a:rPr lang="en-US" b="1" dirty="0"/>
              <a:t>Chapter 6: Your wife gets angry</a:t>
            </a:r>
            <a:endParaRPr lang="ro-RO" dirty="0"/>
          </a:p>
        </p:txBody>
      </p:sp>
      <p:sp>
        <p:nvSpPr>
          <p:cNvPr id="3" name="Substituent conținut 2">
            <a:extLst>
              <a:ext uri="{FF2B5EF4-FFF2-40B4-BE49-F238E27FC236}">
                <a16:creationId xmlns:a16="http://schemas.microsoft.com/office/drawing/2014/main" id="{A2DEA8CC-8088-4408-B63F-7CFEACBA9D1C}"/>
              </a:ext>
            </a:extLst>
          </p:cNvPr>
          <p:cNvSpPr>
            <a:spLocks noGrp="1"/>
          </p:cNvSpPr>
          <p:nvPr>
            <p:ph idx="1"/>
          </p:nvPr>
        </p:nvSpPr>
        <p:spPr/>
        <p:txBody>
          <a:bodyPr>
            <a:normAutofit fontScale="92500"/>
          </a:bodyPr>
          <a:lstStyle/>
          <a:p>
            <a:pPr marL="0" indent="0">
              <a:buNone/>
            </a:pPr>
            <a:r>
              <a:rPr lang="en-US" dirty="0"/>
              <a:t>Everything goes well for a while. Your system is consistent. Your system works well even when one of you doesn’t report to work. But what if both of you report to work and one of you doesn’t update the other person? Remember all those days you’ve been waking up your wife early with your Greatest-idea-ever? What if your wife decides to take calls but is too angry with you and decides not to update you for a day? Your idea totally breaks! Your idea so far is good for consistency and availability but is not Partition Tolerant!</a:t>
            </a:r>
            <a:br>
              <a:rPr lang="en-US" dirty="0"/>
            </a:br>
            <a:r>
              <a:rPr lang="en-US" dirty="0"/>
              <a:t>You can decide to be partition tolerant by deciding not to take any calls until you patch up with your wife. Then your system will not be “available” during that time.</a:t>
            </a:r>
            <a:endParaRPr lang="ro-RO" dirty="0"/>
          </a:p>
        </p:txBody>
      </p:sp>
    </p:spTree>
    <p:extLst>
      <p:ext uri="{BB962C8B-B14F-4D97-AF65-F5344CB8AC3E}">
        <p14:creationId xmlns:p14="http://schemas.microsoft.com/office/powerpoint/2010/main" val="5462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F78091-F0B7-4A2C-A713-E638A4D20733}"/>
              </a:ext>
            </a:extLst>
          </p:cNvPr>
          <p:cNvSpPr>
            <a:spLocks noGrp="1"/>
          </p:cNvSpPr>
          <p:nvPr>
            <p:ph type="title"/>
          </p:nvPr>
        </p:nvSpPr>
        <p:spPr/>
        <p:txBody>
          <a:bodyPr/>
          <a:lstStyle/>
          <a:p>
            <a:r>
              <a:rPr lang="ro-RO" b="1" dirty="0" err="1"/>
              <a:t>Chapter</a:t>
            </a:r>
            <a:r>
              <a:rPr lang="ro-RO" b="1" dirty="0"/>
              <a:t> 7: </a:t>
            </a:r>
            <a:r>
              <a:rPr lang="ro-RO" b="1" dirty="0" err="1"/>
              <a:t>Conclusion</a:t>
            </a:r>
            <a:endParaRPr lang="ro-RO" dirty="0"/>
          </a:p>
        </p:txBody>
      </p:sp>
      <p:sp>
        <p:nvSpPr>
          <p:cNvPr id="3" name="Substituent conținut 2">
            <a:extLst>
              <a:ext uri="{FF2B5EF4-FFF2-40B4-BE49-F238E27FC236}">
                <a16:creationId xmlns:a16="http://schemas.microsoft.com/office/drawing/2014/main" id="{892F78B9-01D4-4B15-AD4C-312611AF3430}"/>
              </a:ext>
            </a:extLst>
          </p:cNvPr>
          <p:cNvSpPr>
            <a:spLocks noGrp="1"/>
          </p:cNvSpPr>
          <p:nvPr>
            <p:ph idx="1"/>
          </p:nvPr>
        </p:nvSpPr>
        <p:spPr/>
        <p:txBody>
          <a:bodyPr>
            <a:normAutofit/>
          </a:bodyPr>
          <a:lstStyle/>
          <a:p>
            <a:pPr marL="0" indent="0">
              <a:buNone/>
            </a:pPr>
            <a:r>
              <a:rPr lang="en-US" dirty="0"/>
              <a:t>So, let’s look at the CAP Theorem now. It states that when you are designing a distributed system you can only pick two of:</a:t>
            </a:r>
          </a:p>
          <a:p>
            <a:r>
              <a:rPr lang="en-US" dirty="0"/>
              <a:t>Consistency: You customers, once they have updated information with you, will always get the most updated information when they call afterwards. No matter how quickly they call back.</a:t>
            </a:r>
          </a:p>
          <a:p>
            <a:r>
              <a:rPr lang="en-US" dirty="0"/>
              <a:t>Availability: Remembrance Inc will always be available for calls until any one of you(you or your wife) report to work.</a:t>
            </a:r>
          </a:p>
          <a:p>
            <a:r>
              <a:rPr lang="en-US" dirty="0"/>
              <a:t>Partition Tolerance: Remembrance Inc! will work even if there is a communication loss between you and your wife!</a:t>
            </a:r>
          </a:p>
          <a:p>
            <a:endParaRPr lang="ro-RO" dirty="0"/>
          </a:p>
        </p:txBody>
      </p:sp>
    </p:spTree>
    <p:extLst>
      <p:ext uri="{BB962C8B-B14F-4D97-AF65-F5344CB8AC3E}">
        <p14:creationId xmlns:p14="http://schemas.microsoft.com/office/powerpoint/2010/main" val="30895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805066C-7ECF-43A1-AE6D-CA9CD9923566}"/>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9D44AF30-D658-42F9-BF93-C31DF266113C}"/>
              </a:ext>
            </a:extLst>
          </p:cNvPr>
          <p:cNvSpPr>
            <a:spLocks noGrp="1"/>
          </p:cNvSpPr>
          <p:nvPr>
            <p:ph idx="1"/>
          </p:nvPr>
        </p:nvSpPr>
        <p:spPr/>
        <p:txBody>
          <a:bodyPr/>
          <a:lstStyle/>
          <a:p>
            <a:pPr marL="0" indent="0">
              <a:buNone/>
            </a:pPr>
            <a:r>
              <a:rPr lang="en-US" dirty="0"/>
              <a:t>Bibliography/Credit:</a:t>
            </a:r>
          </a:p>
          <a:p>
            <a:pPr marL="0" indent="0">
              <a:buNone/>
            </a:pPr>
            <a:r>
              <a:rPr lang="ro-RO" dirty="0"/>
              <a:t>http://ksat.me/a-plain-english-introduction-to-cap-theorem/</a:t>
            </a:r>
          </a:p>
        </p:txBody>
      </p:sp>
    </p:spTree>
    <p:extLst>
      <p:ext uri="{BB962C8B-B14F-4D97-AF65-F5344CB8AC3E}">
        <p14:creationId xmlns:p14="http://schemas.microsoft.com/office/powerpoint/2010/main" val="363157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7AAA8E2-F639-4604-A61F-2689575694D9}"/>
              </a:ext>
            </a:extLst>
          </p:cNvPr>
          <p:cNvSpPr>
            <a:spLocks noGrp="1"/>
          </p:cNvSpPr>
          <p:nvPr>
            <p:ph type="title"/>
          </p:nvPr>
        </p:nvSpPr>
        <p:spPr/>
        <p:txBody>
          <a:bodyPr/>
          <a:lstStyle/>
          <a:p>
            <a:r>
              <a:rPr lang="en-US" dirty="0"/>
              <a:t>Chapter 1:</a:t>
            </a:r>
            <a:r>
              <a:rPr lang="ro-RO" b="1" dirty="0"/>
              <a:t>“</a:t>
            </a:r>
            <a:r>
              <a:rPr lang="ro-RO" b="1" dirty="0" err="1"/>
              <a:t>Remembrance</a:t>
            </a:r>
            <a:r>
              <a:rPr lang="ro-RO" b="1" dirty="0"/>
              <a:t> Inc” </a:t>
            </a:r>
            <a:r>
              <a:rPr lang="ro-RO" b="1" dirty="0" err="1"/>
              <a:t>Your</a:t>
            </a:r>
            <a:r>
              <a:rPr lang="ro-RO" b="1" dirty="0"/>
              <a:t> </a:t>
            </a:r>
            <a:r>
              <a:rPr lang="ro-RO" b="1" dirty="0" err="1"/>
              <a:t>new</a:t>
            </a:r>
            <a:r>
              <a:rPr lang="ro-RO" b="1" dirty="0"/>
              <a:t> </a:t>
            </a:r>
            <a:r>
              <a:rPr lang="ro-RO" b="1" dirty="0" err="1"/>
              <a:t>venture</a:t>
            </a:r>
            <a:endParaRPr lang="ro-RO" dirty="0"/>
          </a:p>
        </p:txBody>
      </p:sp>
      <p:sp>
        <p:nvSpPr>
          <p:cNvPr id="3" name="Substituent conținut 2">
            <a:extLst>
              <a:ext uri="{FF2B5EF4-FFF2-40B4-BE49-F238E27FC236}">
                <a16:creationId xmlns:a16="http://schemas.microsoft.com/office/drawing/2014/main" id="{B90AB9D9-C59E-4686-82EE-CCC899B76935}"/>
              </a:ext>
            </a:extLst>
          </p:cNvPr>
          <p:cNvSpPr>
            <a:spLocks noGrp="1"/>
          </p:cNvSpPr>
          <p:nvPr>
            <p:ph idx="1"/>
          </p:nvPr>
        </p:nvSpPr>
        <p:spPr/>
        <p:txBody>
          <a:bodyPr>
            <a:normAutofit fontScale="92500" lnSpcReduction="10000"/>
          </a:bodyPr>
          <a:lstStyle/>
          <a:p>
            <a:pPr marL="0" indent="0">
              <a:buNone/>
            </a:pPr>
            <a:r>
              <a:rPr lang="en-US" dirty="0"/>
              <a:t>Last night, when your spouse appreciated you on remembering her birthday and bringing her a gift, a strange idea </a:t>
            </a:r>
            <a:r>
              <a:rPr lang="en-US" dirty="0" err="1"/>
              <a:t>struk</a:t>
            </a:r>
            <a:r>
              <a:rPr lang="en-US" dirty="0"/>
              <a:t> you. People are so bad at remembering things, and you’re good at it. So why not start a venture that will put your talent to use? The more you think about it, the more you like it.</a:t>
            </a:r>
          </a:p>
          <a:p>
            <a:pPr marL="0" indent="0">
              <a:buNone/>
            </a:pPr>
            <a:r>
              <a:rPr lang="en-US" dirty="0"/>
              <a:t>Remembrance Inc! - Never forget, even without remembering! Ever felt bad that you forget so much? Don't worry. Help is just a phone away! When you need to remember something, just call (555)-55-REMEM and tell us what you need to remember. For example, call us and let us know of your boss's phone number, and forget to remember it. When you need to know it just call back at the same number and we'll tell you what your boss's phone number is. Charges: only $0.1 per request.</a:t>
            </a:r>
            <a:endParaRPr lang="ro-RO" dirty="0"/>
          </a:p>
        </p:txBody>
      </p:sp>
    </p:spTree>
    <p:extLst>
      <p:ext uri="{BB962C8B-B14F-4D97-AF65-F5344CB8AC3E}">
        <p14:creationId xmlns:p14="http://schemas.microsoft.com/office/powerpoint/2010/main" val="31519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B2B2ED4-51BC-4A5D-8B5D-B370F16FBCA8}"/>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1DA2AD9A-3204-4460-AA7C-E7B1C91C7BD2}"/>
              </a:ext>
            </a:extLst>
          </p:cNvPr>
          <p:cNvSpPr>
            <a:spLocks noGrp="1"/>
          </p:cNvSpPr>
          <p:nvPr>
            <p:ph idx="1"/>
          </p:nvPr>
        </p:nvSpPr>
        <p:spPr/>
        <p:txBody>
          <a:bodyPr>
            <a:normAutofit/>
          </a:bodyPr>
          <a:lstStyle/>
          <a:p>
            <a:pPr marL="0" indent="0">
              <a:buNone/>
            </a:pPr>
            <a:r>
              <a:rPr lang="en-US" dirty="0"/>
              <a:t>So, your typical phone conversation will look like this:</a:t>
            </a:r>
          </a:p>
          <a:p>
            <a:r>
              <a:rPr lang="en-US" dirty="0"/>
              <a:t>Customer : Hey, Can you store my neighbor’s birthday?</a:t>
            </a:r>
          </a:p>
          <a:p>
            <a:r>
              <a:rPr lang="en-US" dirty="0"/>
              <a:t>You: Sure, when is it?</a:t>
            </a:r>
          </a:p>
          <a:p>
            <a:r>
              <a:rPr lang="en-US" dirty="0"/>
              <a:t>Customer : 2nd of January</a:t>
            </a:r>
          </a:p>
          <a:p>
            <a:r>
              <a:rPr lang="en-US" dirty="0"/>
              <a:t>You: (write it down in your note book)Stored. Call us any time if you want to know your neighbor’s birthday again!</a:t>
            </a:r>
          </a:p>
          <a:p>
            <a:r>
              <a:rPr lang="en-US" dirty="0"/>
              <a:t>Customer : Thank you!</a:t>
            </a:r>
          </a:p>
          <a:p>
            <a:r>
              <a:rPr lang="en-US" dirty="0"/>
              <a:t>You: No problem! We charged your credit card with $0.1</a:t>
            </a:r>
          </a:p>
          <a:p>
            <a:endParaRPr lang="ro-RO" dirty="0"/>
          </a:p>
        </p:txBody>
      </p:sp>
    </p:spTree>
    <p:extLst>
      <p:ext uri="{BB962C8B-B14F-4D97-AF65-F5344CB8AC3E}">
        <p14:creationId xmlns:p14="http://schemas.microsoft.com/office/powerpoint/2010/main" val="423558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33D2F15-FF73-4600-92F2-5C4CAEA0FC27}"/>
              </a:ext>
            </a:extLst>
          </p:cNvPr>
          <p:cNvSpPr>
            <a:spLocks noGrp="1"/>
          </p:cNvSpPr>
          <p:nvPr>
            <p:ph type="title"/>
          </p:nvPr>
        </p:nvSpPr>
        <p:spPr/>
        <p:txBody>
          <a:bodyPr/>
          <a:lstStyle/>
          <a:p>
            <a:r>
              <a:rPr lang="en-US" b="1" dirty="0"/>
              <a:t>Chapter 2 : You scale up:</a:t>
            </a:r>
            <a:endParaRPr lang="ro-RO" dirty="0"/>
          </a:p>
        </p:txBody>
      </p:sp>
      <p:sp>
        <p:nvSpPr>
          <p:cNvPr id="3" name="Substituent conținut 2">
            <a:extLst>
              <a:ext uri="{FF2B5EF4-FFF2-40B4-BE49-F238E27FC236}">
                <a16:creationId xmlns:a16="http://schemas.microsoft.com/office/drawing/2014/main" id="{06398C40-F1C1-497D-88F7-3338B5838AEA}"/>
              </a:ext>
            </a:extLst>
          </p:cNvPr>
          <p:cNvSpPr>
            <a:spLocks noGrp="1"/>
          </p:cNvSpPr>
          <p:nvPr>
            <p:ph idx="1"/>
          </p:nvPr>
        </p:nvSpPr>
        <p:spPr/>
        <p:txBody>
          <a:bodyPr>
            <a:normAutofit/>
          </a:bodyPr>
          <a:lstStyle/>
          <a:p>
            <a:pPr marL="0" indent="0">
              <a:buNone/>
            </a:pPr>
            <a:r>
              <a:rPr lang="en-US" dirty="0"/>
              <a:t>You start getting hundreds of call every day. And there starts the problem. You see that more and more of your customers have to wait in the queue to speak to you. Most of them even hang up tired of the waiting tone. Besides, when you were sick the other day and could not come to work you lost a whole day of business. Not to mention all those dissatisfied customers who wanted information on that day.</a:t>
            </a:r>
            <a:br>
              <a:rPr lang="en-US" dirty="0"/>
            </a:br>
            <a:r>
              <a:rPr lang="en-US" dirty="0"/>
              <a:t>You decide it’s time for you to scale up and bring in your wife to help you.</a:t>
            </a:r>
          </a:p>
          <a:p>
            <a:endParaRPr lang="ro-RO" dirty="0"/>
          </a:p>
        </p:txBody>
      </p:sp>
    </p:spTree>
    <p:extLst>
      <p:ext uri="{BB962C8B-B14F-4D97-AF65-F5344CB8AC3E}">
        <p14:creationId xmlns:p14="http://schemas.microsoft.com/office/powerpoint/2010/main" val="397506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04ADF21-FE84-40DB-AD2D-59A8161B8E12}"/>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88257CB5-F443-4BDB-AFAA-34613DB554A2}"/>
              </a:ext>
            </a:extLst>
          </p:cNvPr>
          <p:cNvSpPr>
            <a:spLocks noGrp="1"/>
          </p:cNvSpPr>
          <p:nvPr>
            <p:ph idx="1"/>
          </p:nvPr>
        </p:nvSpPr>
        <p:spPr/>
        <p:txBody>
          <a:bodyPr/>
          <a:lstStyle/>
          <a:p>
            <a:pPr marL="0" indent="0">
              <a:buNone/>
            </a:pPr>
            <a:r>
              <a:rPr lang="en-US" dirty="0"/>
              <a:t>Your start with a simple plan:</a:t>
            </a:r>
          </a:p>
          <a:p>
            <a:pPr marL="0" indent="0">
              <a:buNone/>
            </a:pPr>
            <a:r>
              <a:rPr lang="en-US" dirty="0"/>
              <a:t>1. You and your wife both get an extension phone</a:t>
            </a:r>
          </a:p>
          <a:p>
            <a:pPr marL="0" indent="0">
              <a:buNone/>
            </a:pPr>
            <a:r>
              <a:rPr lang="en-US" dirty="0"/>
              <a:t>2. Customers still dial (555)–55-REMEM and need to remember only one number</a:t>
            </a:r>
          </a:p>
          <a:p>
            <a:pPr marL="0" indent="0">
              <a:buNone/>
            </a:pPr>
            <a:r>
              <a:rPr lang="en-US" dirty="0"/>
              <a:t>3. A </a:t>
            </a:r>
            <a:r>
              <a:rPr lang="en-US" dirty="0" err="1"/>
              <a:t>pbx</a:t>
            </a:r>
            <a:r>
              <a:rPr lang="en-US" dirty="0"/>
              <a:t> will route the a customers call to whoever is free</a:t>
            </a:r>
          </a:p>
          <a:p>
            <a:endParaRPr lang="ro-RO" dirty="0"/>
          </a:p>
        </p:txBody>
      </p:sp>
    </p:spTree>
    <p:extLst>
      <p:ext uri="{BB962C8B-B14F-4D97-AF65-F5344CB8AC3E}">
        <p14:creationId xmlns:p14="http://schemas.microsoft.com/office/powerpoint/2010/main" val="402427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39812CE-DC8F-4DB4-A5FD-42F608305A9E}"/>
              </a:ext>
            </a:extLst>
          </p:cNvPr>
          <p:cNvSpPr>
            <a:spLocks noGrp="1"/>
          </p:cNvSpPr>
          <p:nvPr>
            <p:ph type="title"/>
          </p:nvPr>
        </p:nvSpPr>
        <p:spPr/>
        <p:txBody>
          <a:bodyPr/>
          <a:lstStyle/>
          <a:p>
            <a:r>
              <a:rPr lang="en-US" b="1" dirty="0"/>
              <a:t>Chapter 3 : You have your first “Bad Service”</a:t>
            </a:r>
            <a:endParaRPr lang="ro-RO" dirty="0"/>
          </a:p>
        </p:txBody>
      </p:sp>
      <p:sp>
        <p:nvSpPr>
          <p:cNvPr id="3" name="Substituent conținut 2">
            <a:extLst>
              <a:ext uri="{FF2B5EF4-FFF2-40B4-BE49-F238E27FC236}">
                <a16:creationId xmlns:a16="http://schemas.microsoft.com/office/drawing/2014/main" id="{0C1D171F-995B-477C-B53B-8B28D7DD3E83}"/>
              </a:ext>
            </a:extLst>
          </p:cNvPr>
          <p:cNvSpPr>
            <a:spLocks noGrp="1"/>
          </p:cNvSpPr>
          <p:nvPr>
            <p:ph idx="1"/>
          </p:nvPr>
        </p:nvSpPr>
        <p:spPr/>
        <p:txBody>
          <a:bodyPr>
            <a:normAutofit fontScale="92500" lnSpcReduction="20000"/>
          </a:bodyPr>
          <a:lstStyle/>
          <a:p>
            <a:pPr marL="0" indent="0">
              <a:buNone/>
            </a:pPr>
            <a:r>
              <a:rPr lang="en-US" dirty="0"/>
              <a:t>Two days after you implemented the new system, you get a call from your trusted customer John. This is how it goes:</a:t>
            </a:r>
          </a:p>
          <a:p>
            <a:r>
              <a:rPr lang="en-US" dirty="0"/>
              <a:t>John: Hey</a:t>
            </a:r>
          </a:p>
          <a:p>
            <a:r>
              <a:rPr lang="en-US" dirty="0"/>
              <a:t>You: Glad you called “Remembrance Inc!”. What can I do for you?</a:t>
            </a:r>
          </a:p>
          <a:p>
            <a:r>
              <a:rPr lang="en-US" dirty="0"/>
              <a:t>John: Can you tell me when my flight to New Delhi is?</a:t>
            </a:r>
          </a:p>
          <a:p>
            <a:r>
              <a:rPr lang="en-US" dirty="0"/>
              <a:t>You: Sure, 1 second sir.</a:t>
            </a:r>
            <a:br>
              <a:rPr lang="en-US" dirty="0"/>
            </a:br>
            <a:r>
              <a:rPr lang="en-US" dirty="0"/>
              <a:t>(You look up your notebook)</a:t>
            </a:r>
            <a:br>
              <a:rPr lang="en-US" dirty="0"/>
            </a:br>
            <a:r>
              <a:rPr lang="en-US" dirty="0"/>
              <a:t>(wow! there is no entry for “flight date” in John’s page)</a:t>
            </a:r>
          </a:p>
          <a:p>
            <a:r>
              <a:rPr lang="en-US" dirty="0"/>
              <a:t>You: Sir, I think there is a mistake. You never told us about your flight to Delhi.</a:t>
            </a:r>
          </a:p>
          <a:p>
            <a:r>
              <a:rPr lang="en-US" dirty="0"/>
              <a:t>John: What?! I just called you guys yesterday!(cuts the call!)</a:t>
            </a:r>
          </a:p>
          <a:p>
            <a:endParaRPr lang="ro-RO" dirty="0"/>
          </a:p>
        </p:txBody>
      </p:sp>
    </p:spTree>
    <p:extLst>
      <p:ext uri="{BB962C8B-B14F-4D97-AF65-F5344CB8AC3E}">
        <p14:creationId xmlns:p14="http://schemas.microsoft.com/office/powerpoint/2010/main" val="193826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B7DA0FC-8E35-410B-8C05-6B1EA532C2D5}"/>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FB773D38-A1EC-4421-8CB7-BB8017C7F2D0}"/>
              </a:ext>
            </a:extLst>
          </p:cNvPr>
          <p:cNvSpPr>
            <a:spLocks noGrp="1"/>
          </p:cNvSpPr>
          <p:nvPr>
            <p:ph idx="1"/>
          </p:nvPr>
        </p:nvSpPr>
        <p:spPr/>
        <p:txBody>
          <a:bodyPr>
            <a:normAutofit/>
          </a:bodyPr>
          <a:lstStyle/>
          <a:p>
            <a:pPr marL="0" indent="0">
              <a:buNone/>
            </a:pPr>
            <a:r>
              <a:rPr lang="en-US" dirty="0"/>
              <a:t>How did that happen? Could John be lying? You think about it for a second and the reason hits you! Could it be that John’s call reached your wife? You go to your wife’s desk and check her notebook. Sure enough it’s there. You tell this to your wife and she realizes the problem too.</a:t>
            </a:r>
          </a:p>
          <a:p>
            <a:pPr marL="0" indent="0">
              <a:buNone/>
            </a:pPr>
            <a:r>
              <a:rPr lang="en-US" b="1" dirty="0"/>
              <a:t>Your distributed system is not consistent! There could always be a chance that a customer updates something which goes to either you or your wife and when the next call from the customer is routed to another person there will not be a consistent reply from Remembrance Inc!</a:t>
            </a:r>
            <a:endParaRPr lang="en-US" dirty="0"/>
          </a:p>
          <a:p>
            <a:endParaRPr lang="ro-RO" dirty="0"/>
          </a:p>
        </p:txBody>
      </p:sp>
    </p:spTree>
    <p:extLst>
      <p:ext uri="{BB962C8B-B14F-4D97-AF65-F5344CB8AC3E}">
        <p14:creationId xmlns:p14="http://schemas.microsoft.com/office/powerpoint/2010/main" val="129103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491744F-9A73-443C-94B2-16032B4EA2B4}"/>
              </a:ext>
            </a:extLst>
          </p:cNvPr>
          <p:cNvSpPr>
            <a:spLocks noGrp="1"/>
          </p:cNvSpPr>
          <p:nvPr>
            <p:ph type="title"/>
          </p:nvPr>
        </p:nvSpPr>
        <p:spPr/>
        <p:txBody>
          <a:bodyPr/>
          <a:lstStyle/>
          <a:p>
            <a:r>
              <a:rPr lang="en-US" b="1" dirty="0"/>
              <a:t>Chapter 4: You fix the Consistency problem</a:t>
            </a:r>
            <a:endParaRPr lang="ro-RO" dirty="0"/>
          </a:p>
        </p:txBody>
      </p:sp>
      <p:sp>
        <p:nvSpPr>
          <p:cNvPr id="3" name="Substituent conținut 2">
            <a:extLst>
              <a:ext uri="{FF2B5EF4-FFF2-40B4-BE49-F238E27FC236}">
                <a16:creationId xmlns:a16="http://schemas.microsoft.com/office/drawing/2014/main" id="{FDFFC70E-36F3-4097-8EAD-AB1D2CFD6560}"/>
              </a:ext>
            </a:extLst>
          </p:cNvPr>
          <p:cNvSpPr>
            <a:spLocks noGrp="1"/>
          </p:cNvSpPr>
          <p:nvPr>
            <p:ph idx="1"/>
          </p:nvPr>
        </p:nvSpPr>
        <p:spPr/>
        <p:txBody>
          <a:bodyPr>
            <a:normAutofit fontScale="92500"/>
          </a:bodyPr>
          <a:lstStyle/>
          <a:p>
            <a:pPr marL="0" indent="0">
              <a:buNone/>
            </a:pPr>
            <a:r>
              <a:rPr lang="en-US" dirty="0"/>
              <a:t>You think all night and come up with a beautiful plan in the morning. You wake up your wife and tell her:</a:t>
            </a:r>
          </a:p>
          <a:p>
            <a:pPr marL="0" indent="0">
              <a:buNone/>
            </a:pPr>
            <a:r>
              <a:rPr lang="en-US" dirty="0"/>
              <a:t>”Darling, this is what we are going to do from now”</a:t>
            </a:r>
          </a:p>
          <a:p>
            <a:r>
              <a:rPr lang="en-US" dirty="0"/>
              <a:t>Whenever any one of us gets a call for an update(when the customer wants us to remember something) before completing the call we tell the other person. This way both of us note down any updates.</a:t>
            </a:r>
          </a:p>
          <a:p>
            <a:r>
              <a:rPr lang="en-US" dirty="0"/>
              <a:t>When there is a call for search(When the customer wants information he has already stored) we don’t need to talk with the other person. Since both of us have the latest updated information in both of our note books we can just refer to it.</a:t>
            </a:r>
          </a:p>
          <a:p>
            <a:endParaRPr lang="ro-RO" dirty="0"/>
          </a:p>
        </p:txBody>
      </p:sp>
    </p:spTree>
    <p:extLst>
      <p:ext uri="{BB962C8B-B14F-4D97-AF65-F5344CB8AC3E}">
        <p14:creationId xmlns:p14="http://schemas.microsoft.com/office/powerpoint/2010/main" val="292493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C0125F-F0E0-4453-BBAA-557F33D31CD0}"/>
              </a:ext>
            </a:extLst>
          </p:cNvPr>
          <p:cNvSpPr>
            <a:spLocks noGrp="1"/>
          </p:cNvSpPr>
          <p:nvPr>
            <p:ph type="title"/>
          </p:nvPr>
        </p:nvSpPr>
        <p:spPr/>
        <p:txBody>
          <a:bodyPr/>
          <a:lstStyle/>
          <a:p>
            <a:endParaRPr lang="ro-RO"/>
          </a:p>
        </p:txBody>
      </p:sp>
      <p:sp>
        <p:nvSpPr>
          <p:cNvPr id="3" name="Substituent conținut 2">
            <a:extLst>
              <a:ext uri="{FF2B5EF4-FFF2-40B4-BE49-F238E27FC236}">
                <a16:creationId xmlns:a16="http://schemas.microsoft.com/office/drawing/2014/main" id="{9A5B2C5B-AC22-4CF9-9C85-D46729947E10}"/>
              </a:ext>
            </a:extLst>
          </p:cNvPr>
          <p:cNvSpPr>
            <a:spLocks noGrp="1"/>
          </p:cNvSpPr>
          <p:nvPr>
            <p:ph idx="1"/>
          </p:nvPr>
        </p:nvSpPr>
        <p:spPr/>
        <p:txBody>
          <a:bodyPr>
            <a:normAutofit fontScale="92500" lnSpcReduction="20000"/>
          </a:bodyPr>
          <a:lstStyle/>
          <a:p>
            <a:pPr marL="0" indent="0">
              <a:buNone/>
            </a:pPr>
            <a:r>
              <a:rPr lang="en-US" dirty="0"/>
              <a:t>There is only one problem though, an “update” request has to involve both of us and we cannot work in parallel during that time. For example, when you get an update request and tell me to update, I cannot take other calls. But that’s okay because most calls we get anyway are “search” (a customer updates once and asks many times). Besides, we cannot give wrong information at any cost.</a:t>
            </a:r>
          </a:p>
          <a:p>
            <a:pPr marL="0" indent="0">
              <a:buNone/>
            </a:pPr>
            <a:r>
              <a:rPr lang="en-US" dirty="0"/>
              <a:t>“Neat” your wife says, “but there is one more flaw in this system that you haven’t thought of. What if one of us doesn’t report to work on a particular day? On that day we won’t be able to take any update calls, because the other person cannot be updated! We will have an </a:t>
            </a:r>
            <a:r>
              <a:rPr lang="en-US" b="1" dirty="0"/>
              <a:t>Availability problem: if an update request comes to me I will never be able to complete that call because even though I have written the update in my note book, I can never update you. So I can never complete the call!”</a:t>
            </a:r>
            <a:endParaRPr lang="en-US" dirty="0"/>
          </a:p>
          <a:p>
            <a:endParaRPr lang="ro-RO" dirty="0"/>
          </a:p>
        </p:txBody>
      </p:sp>
    </p:spTree>
    <p:extLst>
      <p:ext uri="{BB962C8B-B14F-4D97-AF65-F5344CB8AC3E}">
        <p14:creationId xmlns:p14="http://schemas.microsoft.com/office/powerpoint/2010/main" val="27607624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46</TotalTime>
  <Words>1412</Words>
  <Application>Microsoft Office PowerPoint</Application>
  <PresentationFormat>Ecran lat</PresentationFormat>
  <Paragraphs>50</Paragraphs>
  <Slides>14</Slides>
  <Notes>0</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14</vt:i4>
      </vt:variant>
    </vt:vector>
  </HeadingPairs>
  <TitlesOfParts>
    <vt:vector size="17" baseType="lpstr">
      <vt:lpstr>Arial</vt:lpstr>
      <vt:lpstr>Trebuchet MS</vt:lpstr>
      <vt:lpstr>Berlin</vt:lpstr>
      <vt:lpstr>A plain English introduction to CAP Theorem</vt:lpstr>
      <vt:lpstr>Chapter 1:“Remembrance Inc” Your new venture</vt:lpstr>
      <vt:lpstr>Prezentare PowerPoint</vt:lpstr>
      <vt:lpstr>Chapter 2 : You scale up:</vt:lpstr>
      <vt:lpstr>Prezentare PowerPoint</vt:lpstr>
      <vt:lpstr>Chapter 3 : You have your first “Bad Service”</vt:lpstr>
      <vt:lpstr>Prezentare PowerPoint</vt:lpstr>
      <vt:lpstr>Chapter 4: You fix the Consistency problem</vt:lpstr>
      <vt:lpstr>Prezentare PowerPoint</vt:lpstr>
      <vt:lpstr>Chapter 5: You come up with the greatest solution ever</vt:lpstr>
      <vt:lpstr>Prezentare PowerPoint</vt:lpstr>
      <vt:lpstr>Chapter 6: Your wife gets angry</vt:lpstr>
      <vt:lpstr>Chapter 7: Conclusion</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plain English introduction to CAP Theorem</dc:title>
  <dc:creator>Mihai Marin</dc:creator>
  <cp:lastModifiedBy>Mihai Marin</cp:lastModifiedBy>
  <cp:revision>6</cp:revision>
  <dcterms:created xsi:type="dcterms:W3CDTF">2018-05-26T16:29:28Z</dcterms:created>
  <dcterms:modified xsi:type="dcterms:W3CDTF">2018-05-26T17:16:02Z</dcterms:modified>
</cp:coreProperties>
</file>