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6" r:id="rId5"/>
    <p:sldId id="267" r:id="rId6"/>
    <p:sldId id="268" r:id="rId7"/>
    <p:sldId id="269"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us Cretu" initials="MC" lastIdx="1" clrIdx="0">
    <p:extLst>
      <p:ext uri="{19B8F6BF-5375-455C-9EA6-DF929625EA0E}">
        <p15:presenceInfo xmlns:p15="http://schemas.microsoft.com/office/powerpoint/2012/main" userId="Marius Cre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E591D-267D-4650-8D23-CC67244092AE}" type="datetimeFigureOut">
              <a:rPr lang="ro-RO" smtClean="0"/>
              <a:t>26.05.2018</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66B68-FDE0-40F8-9049-E6B4BA36EEC3}" type="slidenum">
              <a:rPr lang="ro-RO" smtClean="0"/>
              <a:t>‹#›</a:t>
            </a:fld>
            <a:endParaRPr lang="ro-RO"/>
          </a:p>
        </p:txBody>
      </p:sp>
    </p:spTree>
    <p:extLst>
      <p:ext uri="{BB962C8B-B14F-4D97-AF65-F5344CB8AC3E}">
        <p14:creationId xmlns:p14="http://schemas.microsoft.com/office/powerpoint/2010/main" val="124249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artinfowler.com/eaaDev/RetroactiveEven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3C2D-272C-44A3-90F0-5EA966021322}"/>
              </a:ext>
            </a:extLst>
          </p:cNvPr>
          <p:cNvSpPr>
            <a:spLocks noGrp="1"/>
          </p:cNvSpPr>
          <p:nvPr>
            <p:ph type="ctrTitle"/>
          </p:nvPr>
        </p:nvSpPr>
        <p:spPr/>
        <p:txBody>
          <a:bodyPr/>
          <a:lstStyle/>
          <a:p>
            <a:r>
              <a:rPr lang="en-GB" dirty="0"/>
              <a:t>Event Sourcing</a:t>
            </a:r>
            <a:endParaRPr lang="ro-RO" dirty="0"/>
          </a:p>
        </p:txBody>
      </p:sp>
      <p:sp>
        <p:nvSpPr>
          <p:cNvPr id="3" name="Subtitle 2">
            <a:extLst>
              <a:ext uri="{FF2B5EF4-FFF2-40B4-BE49-F238E27FC236}">
                <a16:creationId xmlns:a16="http://schemas.microsoft.com/office/drawing/2014/main" id="{DC782AD7-B74C-458B-A04E-807CF0B16203}"/>
              </a:ext>
            </a:extLst>
          </p:cNvPr>
          <p:cNvSpPr>
            <a:spLocks noGrp="1"/>
          </p:cNvSpPr>
          <p:nvPr>
            <p:ph type="subTitle" idx="1"/>
          </p:nvPr>
        </p:nvSpPr>
        <p:spPr/>
        <p:txBody>
          <a:bodyPr/>
          <a:lstStyle/>
          <a:p>
            <a:r>
              <a:rPr lang="en-US" i="1" dirty="0"/>
              <a:t>Capture all changes to an application state as a sequence of events.</a:t>
            </a:r>
            <a:endParaRPr lang="ro-RO" dirty="0"/>
          </a:p>
        </p:txBody>
      </p:sp>
    </p:spTree>
    <p:extLst>
      <p:ext uri="{BB962C8B-B14F-4D97-AF65-F5344CB8AC3E}">
        <p14:creationId xmlns:p14="http://schemas.microsoft.com/office/powerpoint/2010/main" val="4265916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8B50-B30E-4BF8-9382-F37751B9A0B3}"/>
              </a:ext>
            </a:extLst>
          </p:cNvPr>
          <p:cNvSpPr>
            <a:spLocks noGrp="1"/>
          </p:cNvSpPr>
          <p:nvPr>
            <p:ph type="title"/>
          </p:nvPr>
        </p:nvSpPr>
        <p:spPr>
          <a:solidFill>
            <a:schemeClr val="accent2">
              <a:lumMod val="50000"/>
            </a:schemeClr>
          </a:solidFill>
        </p:spPr>
        <p:txBody>
          <a:bodyPr>
            <a:noAutofit/>
          </a:bodyPr>
          <a:lstStyle/>
          <a:p>
            <a:r>
              <a:rPr lang="en-US" sz="1800" dirty="0"/>
              <a:t>With Event Sourcing we also capture each event. If we are using a persistent store the events will be persisted just the same as the ship objects are. I find it useful to say that we are persisting two different things an application state and an event log.</a:t>
            </a:r>
            <a:endParaRPr lang="ro-RO" sz="1800" dirty="0"/>
          </a:p>
        </p:txBody>
      </p:sp>
      <p:pic>
        <p:nvPicPr>
          <p:cNvPr id="5" name="Content Placeholder 4">
            <a:extLst>
              <a:ext uri="{FF2B5EF4-FFF2-40B4-BE49-F238E27FC236}">
                <a16:creationId xmlns:a16="http://schemas.microsoft.com/office/drawing/2014/main" id="{C2945600-AC16-444C-81CA-387028BC6198}"/>
              </a:ext>
            </a:extLst>
          </p:cNvPr>
          <p:cNvPicPr>
            <a:picLocks noGrp="1" noChangeAspect="1"/>
          </p:cNvPicPr>
          <p:nvPr>
            <p:ph idx="1"/>
          </p:nvPr>
        </p:nvPicPr>
        <p:blipFill>
          <a:blip r:embed="rId2"/>
          <a:stretch>
            <a:fillRect/>
          </a:stretch>
        </p:blipFill>
        <p:spPr>
          <a:xfrm>
            <a:off x="2609966" y="2296084"/>
            <a:ext cx="6664036" cy="3522825"/>
          </a:xfrm>
        </p:spPr>
      </p:pic>
      <p:sp>
        <p:nvSpPr>
          <p:cNvPr id="6" name="TextBox 5">
            <a:extLst>
              <a:ext uri="{FF2B5EF4-FFF2-40B4-BE49-F238E27FC236}">
                <a16:creationId xmlns:a16="http://schemas.microsoft.com/office/drawing/2014/main" id="{7ACF6F82-41B0-4A1F-9959-071D4689BBD5}"/>
              </a:ext>
            </a:extLst>
          </p:cNvPr>
          <p:cNvSpPr txBox="1"/>
          <p:nvPr/>
        </p:nvSpPr>
        <p:spPr>
          <a:xfrm>
            <a:off x="677334" y="5972219"/>
            <a:ext cx="7802264" cy="369332"/>
          </a:xfrm>
          <a:prstGeom prst="rect">
            <a:avLst/>
          </a:prstGeom>
          <a:noFill/>
        </p:spPr>
        <p:txBody>
          <a:bodyPr wrap="none" rtlCol="0">
            <a:spAutoFit/>
          </a:bodyPr>
          <a:lstStyle/>
          <a:p>
            <a:r>
              <a:rPr lang="en-US" i="1" dirty="0"/>
              <a:t>Figure 4: State after a few movements tracked by event sourced tracker.</a:t>
            </a:r>
            <a:endParaRPr lang="ro-RO" dirty="0"/>
          </a:p>
        </p:txBody>
      </p:sp>
    </p:spTree>
    <p:extLst>
      <p:ext uri="{BB962C8B-B14F-4D97-AF65-F5344CB8AC3E}">
        <p14:creationId xmlns:p14="http://schemas.microsoft.com/office/powerpoint/2010/main" val="212337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57DC-8935-4FFA-A716-E426422FB45E}"/>
              </a:ext>
            </a:extLst>
          </p:cNvPr>
          <p:cNvSpPr>
            <a:spLocks noGrp="1"/>
          </p:cNvSpPr>
          <p:nvPr>
            <p:ph type="ctrTitle"/>
          </p:nvPr>
        </p:nvSpPr>
        <p:spPr>
          <a:xfrm>
            <a:off x="1507067" y="1111604"/>
            <a:ext cx="7766936" cy="1695563"/>
          </a:xfrm>
        </p:spPr>
        <p:txBody>
          <a:bodyPr/>
          <a:lstStyle/>
          <a:p>
            <a:r>
              <a:rPr lang="en-US" sz="2800" dirty="0"/>
              <a:t>The most obvious thing we've gained by using Event Sourcing is that we now have a log of all the changes.</a:t>
            </a:r>
            <a:endParaRPr lang="ro-RO" sz="2800" dirty="0"/>
          </a:p>
        </p:txBody>
      </p:sp>
      <p:sp>
        <p:nvSpPr>
          <p:cNvPr id="3" name="Subtitle 2">
            <a:extLst>
              <a:ext uri="{FF2B5EF4-FFF2-40B4-BE49-F238E27FC236}">
                <a16:creationId xmlns:a16="http://schemas.microsoft.com/office/drawing/2014/main" id="{62103C36-109C-4783-95C7-3FCE9CF2C859}"/>
              </a:ext>
            </a:extLst>
          </p:cNvPr>
          <p:cNvSpPr>
            <a:spLocks noGrp="1"/>
          </p:cNvSpPr>
          <p:nvPr>
            <p:ph type="subTitle" idx="1"/>
          </p:nvPr>
        </p:nvSpPr>
        <p:spPr>
          <a:xfrm>
            <a:off x="337821" y="4433454"/>
            <a:ext cx="8936182" cy="1836496"/>
          </a:xfrm>
        </p:spPr>
        <p:txBody>
          <a:bodyPr/>
          <a:lstStyle/>
          <a:p>
            <a:r>
              <a:rPr lang="en-US" dirty="0"/>
              <a:t>The key to Event Sourcing is that we guarantee that all changes to the domain objects are initiated by the event objects. This leads to a number of facilities that can be built on top of the event log:</a:t>
            </a:r>
            <a:endParaRPr lang="ro-RO" dirty="0"/>
          </a:p>
        </p:txBody>
      </p:sp>
    </p:spTree>
    <p:extLst>
      <p:ext uri="{BB962C8B-B14F-4D97-AF65-F5344CB8AC3E}">
        <p14:creationId xmlns:p14="http://schemas.microsoft.com/office/powerpoint/2010/main" val="2716509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7A4F-4AEB-49BD-B8AF-D99542BB9354}"/>
              </a:ext>
            </a:extLst>
          </p:cNvPr>
          <p:cNvSpPr>
            <a:spLocks noGrp="1"/>
          </p:cNvSpPr>
          <p:nvPr>
            <p:ph type="title"/>
          </p:nvPr>
        </p:nvSpPr>
        <p:spPr>
          <a:xfrm>
            <a:off x="677334" y="1274618"/>
            <a:ext cx="2162848" cy="706582"/>
          </a:xfrm>
        </p:spPr>
        <p:txBody>
          <a:bodyPr>
            <a:normAutofit fontScale="90000"/>
          </a:bodyPr>
          <a:lstStyle/>
          <a:p>
            <a:r>
              <a:rPr lang="en-US" dirty="0"/>
              <a:t>Facilities:</a:t>
            </a:r>
            <a:endParaRPr lang="ro-RO" dirty="0"/>
          </a:p>
        </p:txBody>
      </p:sp>
      <p:sp>
        <p:nvSpPr>
          <p:cNvPr id="3" name="Content Placeholder 2">
            <a:extLst>
              <a:ext uri="{FF2B5EF4-FFF2-40B4-BE49-F238E27FC236}">
                <a16:creationId xmlns:a16="http://schemas.microsoft.com/office/drawing/2014/main" id="{BE6CDF27-80B8-4735-AF70-2A0A33F56758}"/>
              </a:ext>
            </a:extLst>
          </p:cNvPr>
          <p:cNvSpPr>
            <a:spLocks noGrp="1"/>
          </p:cNvSpPr>
          <p:nvPr>
            <p:ph idx="1"/>
          </p:nvPr>
        </p:nvSpPr>
        <p:spPr/>
        <p:txBody>
          <a:bodyPr>
            <a:normAutofit/>
          </a:bodyPr>
          <a:lstStyle/>
          <a:p>
            <a:r>
              <a:rPr lang="en-US" sz="1600" b="1" dirty="0"/>
              <a:t>Complete Rebuild</a:t>
            </a:r>
            <a:r>
              <a:rPr lang="en-US" sz="1600" dirty="0"/>
              <a:t>: We can discard the application state completely and rebuild it by re-running the events from the event log on an empty application.</a:t>
            </a:r>
          </a:p>
          <a:p>
            <a:r>
              <a:rPr lang="en-US" sz="1600" b="1" dirty="0"/>
              <a:t>Temporal Query</a:t>
            </a:r>
            <a:r>
              <a:rPr lang="en-US" sz="1600" dirty="0"/>
              <a:t>: We can determine the application state at any point in time. Notionally we do this by starting with a blank state and rerunning the events up to a particular time or event. We can take this further by considering multiple time-lines (analogous to branching in a version control system).</a:t>
            </a:r>
          </a:p>
          <a:p>
            <a:r>
              <a:rPr lang="en-US" sz="1600" b="1" dirty="0"/>
              <a:t>Event Replay</a:t>
            </a:r>
            <a:r>
              <a:rPr lang="en-US" sz="1600" dirty="0"/>
              <a:t>: If we find a past event was incorrect, we can compute the consequences by reversing it and later events and then replaying the new event and later events. (Or indeed by throwing away the application state and replaying all events with the correct event in sequence.) The same technique can handle events received in the wrong sequence - a common problem with systems that communicate with asynchronous messaging.</a:t>
            </a:r>
          </a:p>
          <a:p>
            <a:endParaRPr lang="ro-RO" sz="1600" dirty="0"/>
          </a:p>
        </p:txBody>
      </p:sp>
    </p:spTree>
    <p:extLst>
      <p:ext uri="{BB962C8B-B14F-4D97-AF65-F5344CB8AC3E}">
        <p14:creationId xmlns:p14="http://schemas.microsoft.com/office/powerpoint/2010/main" val="131620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896F-4ECF-4A39-B498-A7E8914D45E7}"/>
              </a:ext>
            </a:extLst>
          </p:cNvPr>
          <p:cNvSpPr>
            <a:spLocks noGrp="1"/>
          </p:cNvSpPr>
          <p:nvPr>
            <p:ph type="title"/>
          </p:nvPr>
        </p:nvSpPr>
        <p:spPr>
          <a:xfrm>
            <a:off x="2201334" y="484909"/>
            <a:ext cx="8596668" cy="1320800"/>
          </a:xfrm>
        </p:spPr>
        <p:txBody>
          <a:bodyPr>
            <a:normAutofit fontScale="90000"/>
          </a:bodyPr>
          <a:lstStyle/>
          <a:p>
            <a:r>
              <a:rPr lang="en-US" b="1" dirty="0"/>
              <a:t>The advantages of Event Sourcing</a:t>
            </a:r>
            <a:br>
              <a:rPr lang="en-US" b="1" dirty="0"/>
            </a:br>
            <a:br>
              <a:rPr lang="ro-RO" b="1" dirty="0"/>
            </a:br>
            <a:endParaRPr lang="ro-RO" dirty="0"/>
          </a:p>
        </p:txBody>
      </p:sp>
      <p:sp>
        <p:nvSpPr>
          <p:cNvPr id="3" name="Content Placeholder 2">
            <a:extLst>
              <a:ext uri="{FF2B5EF4-FFF2-40B4-BE49-F238E27FC236}">
                <a16:creationId xmlns:a16="http://schemas.microsoft.com/office/drawing/2014/main" id="{FF5523D3-510D-4500-8350-DF1ABDA30EA2}"/>
              </a:ext>
            </a:extLst>
          </p:cNvPr>
          <p:cNvSpPr>
            <a:spLocks noGrp="1"/>
          </p:cNvSpPr>
          <p:nvPr>
            <p:ph idx="1"/>
          </p:nvPr>
        </p:nvSpPr>
        <p:spPr>
          <a:xfrm>
            <a:off x="677334" y="3481389"/>
            <a:ext cx="8596668" cy="2106611"/>
          </a:xfrm>
        </p:spPr>
        <p:txBody>
          <a:bodyPr>
            <a:normAutofit/>
          </a:bodyPr>
          <a:lstStyle/>
          <a:p>
            <a:r>
              <a:rPr lang="en-US" sz="2400" dirty="0"/>
              <a:t>Complete log of every state change ever</a:t>
            </a:r>
          </a:p>
          <a:p>
            <a:r>
              <a:rPr lang="ro-RO" sz="2400" dirty="0"/>
              <a:t>Unmatched traceability and debugability</a:t>
            </a:r>
          </a:p>
          <a:p>
            <a:r>
              <a:rPr lang="ro-RO" sz="2400" dirty="0"/>
              <a:t>Very good performance characteristics</a:t>
            </a:r>
          </a:p>
          <a:p>
            <a:r>
              <a:rPr lang="en-US" sz="2400" dirty="0"/>
              <a:t>No more mapping objects to tables</a:t>
            </a:r>
          </a:p>
          <a:p>
            <a:endParaRPr lang="ro-RO" sz="2400" dirty="0"/>
          </a:p>
        </p:txBody>
      </p:sp>
    </p:spTree>
    <p:extLst>
      <p:ext uri="{BB962C8B-B14F-4D97-AF65-F5344CB8AC3E}">
        <p14:creationId xmlns:p14="http://schemas.microsoft.com/office/powerpoint/2010/main" val="263567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46BC-E587-4490-826A-855EF40B7943}"/>
              </a:ext>
            </a:extLst>
          </p:cNvPr>
          <p:cNvSpPr>
            <a:spLocks noGrp="1"/>
          </p:cNvSpPr>
          <p:nvPr>
            <p:ph type="title"/>
          </p:nvPr>
        </p:nvSpPr>
        <p:spPr>
          <a:xfrm>
            <a:off x="4376498" y="4544291"/>
            <a:ext cx="5681902" cy="1320800"/>
          </a:xfrm>
        </p:spPr>
        <p:txBody>
          <a:bodyPr>
            <a:normAutofit fontScale="90000"/>
          </a:bodyPr>
          <a:lstStyle/>
          <a:p>
            <a:r>
              <a:rPr lang="en-US" b="1" dirty="0"/>
              <a:t>Thank</a:t>
            </a:r>
            <a:r>
              <a:rPr lang="ro-RO" b="1" dirty="0"/>
              <a:t>s</a:t>
            </a:r>
            <a:r>
              <a:rPr lang="en-US" b="1" dirty="0"/>
              <a:t> you for watching..</a:t>
            </a:r>
            <a:br>
              <a:rPr lang="en-US" b="1" dirty="0"/>
            </a:br>
            <a:endParaRPr lang="ro-RO" dirty="0"/>
          </a:p>
        </p:txBody>
      </p:sp>
      <p:sp>
        <p:nvSpPr>
          <p:cNvPr id="3" name="Content Placeholder 2">
            <a:extLst>
              <a:ext uri="{FF2B5EF4-FFF2-40B4-BE49-F238E27FC236}">
                <a16:creationId xmlns:a16="http://schemas.microsoft.com/office/drawing/2014/main" id="{9840ED21-5FD9-4A5D-8A80-5CA1F684763E}"/>
              </a:ext>
            </a:extLst>
          </p:cNvPr>
          <p:cNvSpPr>
            <a:spLocks noGrp="1"/>
          </p:cNvSpPr>
          <p:nvPr>
            <p:ph idx="1"/>
          </p:nvPr>
        </p:nvSpPr>
        <p:spPr>
          <a:xfrm>
            <a:off x="677334" y="2160589"/>
            <a:ext cx="8596668" cy="3880773"/>
          </a:xfrm>
        </p:spPr>
        <p:txBody>
          <a:bodyPr/>
          <a:lstStyle/>
          <a:p>
            <a:pPr marL="0" indent="0">
              <a:buNone/>
            </a:pPr>
            <a:endParaRPr lang="ro-RO" b="1" dirty="0"/>
          </a:p>
          <a:p>
            <a:endParaRPr lang="ro-RO" dirty="0"/>
          </a:p>
        </p:txBody>
      </p:sp>
      <p:sp>
        <p:nvSpPr>
          <p:cNvPr id="5" name="TextBox 4">
            <a:extLst>
              <a:ext uri="{FF2B5EF4-FFF2-40B4-BE49-F238E27FC236}">
                <a16:creationId xmlns:a16="http://schemas.microsoft.com/office/drawing/2014/main" id="{C71EA175-D4AE-4270-B255-E856EC787A77}"/>
              </a:ext>
            </a:extLst>
          </p:cNvPr>
          <p:cNvSpPr txBox="1"/>
          <p:nvPr/>
        </p:nvSpPr>
        <p:spPr>
          <a:xfrm>
            <a:off x="374073" y="6550223"/>
            <a:ext cx="3209533" cy="307777"/>
          </a:xfrm>
          <a:prstGeom prst="rect">
            <a:avLst/>
          </a:prstGeom>
          <a:noFill/>
        </p:spPr>
        <p:txBody>
          <a:bodyPr wrap="none" rtlCol="0">
            <a:spAutoFit/>
          </a:bodyPr>
          <a:lstStyle/>
          <a:p>
            <a:r>
              <a:rPr lang="en-GB" sz="1400" dirty="0">
                <a:latin typeface="Adobe Devanagari" panose="02040503050201020203" pitchFamily="18" charset="0"/>
                <a:cs typeface="Adobe Devanagari" panose="02040503050201020203" pitchFamily="18" charset="0"/>
              </a:rPr>
              <a:t>@Marius </a:t>
            </a:r>
            <a:r>
              <a:rPr lang="en-GB" sz="1400" dirty="0" err="1">
                <a:latin typeface="Adobe Devanagari" panose="02040503050201020203" pitchFamily="18" charset="0"/>
                <a:cs typeface="Adobe Devanagari" panose="02040503050201020203" pitchFamily="18" charset="0"/>
              </a:rPr>
              <a:t>Cre</a:t>
            </a:r>
            <a:r>
              <a:rPr lang="ro-RO" sz="1400" dirty="0">
                <a:latin typeface="Adobe Devanagari" panose="02040503050201020203" pitchFamily="18" charset="0"/>
                <a:cs typeface="Adobe Devanagari" panose="02040503050201020203" pitchFamily="18" charset="0"/>
              </a:rPr>
              <a:t>țu – Ingineria Programarii 2018</a:t>
            </a:r>
          </a:p>
        </p:txBody>
      </p:sp>
    </p:spTree>
    <p:extLst>
      <p:ext uri="{BB962C8B-B14F-4D97-AF65-F5344CB8AC3E}">
        <p14:creationId xmlns:p14="http://schemas.microsoft.com/office/powerpoint/2010/main" val="118364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4206-DFE3-47B6-8546-D5D5966A43A6}"/>
              </a:ext>
            </a:extLst>
          </p:cNvPr>
          <p:cNvSpPr>
            <a:spLocks noGrp="1"/>
          </p:cNvSpPr>
          <p:nvPr>
            <p:ph type="title"/>
          </p:nvPr>
        </p:nvSpPr>
        <p:spPr/>
        <p:txBody>
          <a:bodyPr/>
          <a:lstStyle/>
          <a:p>
            <a:r>
              <a:rPr lang="en-GB" dirty="0"/>
              <a:t>Short Description</a:t>
            </a:r>
            <a:endParaRPr lang="ro-RO" dirty="0"/>
          </a:p>
        </p:txBody>
      </p:sp>
      <p:sp>
        <p:nvSpPr>
          <p:cNvPr id="3" name="Content Placeholder 2">
            <a:extLst>
              <a:ext uri="{FF2B5EF4-FFF2-40B4-BE49-F238E27FC236}">
                <a16:creationId xmlns:a16="http://schemas.microsoft.com/office/drawing/2014/main" id="{069D035F-52A8-45E7-B182-A6117148631F}"/>
              </a:ext>
            </a:extLst>
          </p:cNvPr>
          <p:cNvSpPr>
            <a:spLocks noGrp="1"/>
          </p:cNvSpPr>
          <p:nvPr>
            <p:ph idx="1"/>
          </p:nvPr>
        </p:nvSpPr>
        <p:spPr/>
        <p:txBody>
          <a:bodyPr>
            <a:normAutofit/>
          </a:bodyPr>
          <a:lstStyle/>
          <a:p>
            <a:r>
              <a:rPr lang="en-US" sz="2000" dirty="0"/>
              <a:t>Event Sourcing ensures that all changes to application state are stored as a sequence of events. Not just can we query these events, we can also use the event log to reconstruct past states, and as a foundation to automatically adjust the state to cope with retroactive changes.</a:t>
            </a:r>
            <a:endParaRPr lang="ro-RO" sz="2000" dirty="0"/>
          </a:p>
        </p:txBody>
      </p:sp>
    </p:spTree>
    <p:extLst>
      <p:ext uri="{BB962C8B-B14F-4D97-AF65-F5344CB8AC3E}">
        <p14:creationId xmlns:p14="http://schemas.microsoft.com/office/powerpoint/2010/main" val="212308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3A71-A570-426C-9341-06AD97CBE5D1}"/>
              </a:ext>
            </a:extLst>
          </p:cNvPr>
          <p:cNvSpPr>
            <a:spLocks noGrp="1"/>
          </p:cNvSpPr>
          <p:nvPr>
            <p:ph type="title"/>
          </p:nvPr>
        </p:nvSpPr>
        <p:spPr/>
        <p:txBody>
          <a:bodyPr/>
          <a:lstStyle/>
          <a:p>
            <a:r>
              <a:rPr lang="ro-RO" b="1" dirty="0"/>
              <a:t>How it Works</a:t>
            </a:r>
            <a:br>
              <a:rPr lang="ro-RO" b="1" dirty="0"/>
            </a:br>
            <a:endParaRPr lang="ro-RO" dirty="0"/>
          </a:p>
        </p:txBody>
      </p:sp>
      <p:sp>
        <p:nvSpPr>
          <p:cNvPr id="3" name="Content Placeholder 2">
            <a:extLst>
              <a:ext uri="{FF2B5EF4-FFF2-40B4-BE49-F238E27FC236}">
                <a16:creationId xmlns:a16="http://schemas.microsoft.com/office/drawing/2014/main" id="{4A803D69-A0E7-45C9-AB03-DBE3D5927A1B}"/>
              </a:ext>
            </a:extLst>
          </p:cNvPr>
          <p:cNvSpPr>
            <a:spLocks noGrp="1"/>
          </p:cNvSpPr>
          <p:nvPr>
            <p:ph idx="1"/>
          </p:nvPr>
        </p:nvSpPr>
        <p:spPr/>
        <p:txBody>
          <a:bodyPr>
            <a:normAutofit/>
          </a:bodyPr>
          <a:lstStyle/>
          <a:p>
            <a:r>
              <a:rPr lang="en-US" sz="2000" dirty="0"/>
              <a:t>The fundamental idea of Event Sourcing is that of ensuring every change to the state of an application is captured in an event object, and that these event objects are themselves stored in the sequence they were applied for the same lifetime as the application state itself.</a:t>
            </a:r>
            <a:endParaRPr lang="ro-RO" sz="2000" dirty="0"/>
          </a:p>
        </p:txBody>
      </p:sp>
    </p:spTree>
    <p:extLst>
      <p:ext uri="{BB962C8B-B14F-4D97-AF65-F5344CB8AC3E}">
        <p14:creationId xmlns:p14="http://schemas.microsoft.com/office/powerpoint/2010/main" val="155213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C7C4-8EFC-4F32-80E6-25285115A90D}"/>
              </a:ext>
            </a:extLst>
          </p:cNvPr>
          <p:cNvSpPr>
            <a:spLocks noGrp="1"/>
          </p:cNvSpPr>
          <p:nvPr>
            <p:ph type="title"/>
          </p:nvPr>
        </p:nvSpPr>
        <p:spPr/>
        <p:txBody>
          <a:bodyPr/>
          <a:lstStyle/>
          <a:p>
            <a:r>
              <a:rPr lang="ro-RO" b="1" dirty="0"/>
              <a:t>Saving objects</a:t>
            </a:r>
            <a:br>
              <a:rPr lang="ro-RO" b="1" dirty="0"/>
            </a:br>
            <a:endParaRPr lang="ro-RO" dirty="0"/>
          </a:p>
        </p:txBody>
      </p:sp>
      <p:pic>
        <p:nvPicPr>
          <p:cNvPr id="5" name="Content Placeholder 4">
            <a:extLst>
              <a:ext uri="{FF2B5EF4-FFF2-40B4-BE49-F238E27FC236}">
                <a16:creationId xmlns:a16="http://schemas.microsoft.com/office/drawing/2014/main" id="{8BD8B556-221A-4CCD-86C1-4A560BB90593}"/>
              </a:ext>
            </a:extLst>
          </p:cNvPr>
          <p:cNvPicPr>
            <a:picLocks noGrp="1" noChangeAspect="1"/>
          </p:cNvPicPr>
          <p:nvPr>
            <p:ph idx="1"/>
          </p:nvPr>
        </p:nvPicPr>
        <p:blipFill>
          <a:blip r:embed="rId2"/>
          <a:stretch>
            <a:fillRect/>
          </a:stretch>
        </p:blipFill>
        <p:spPr>
          <a:xfrm>
            <a:off x="566854" y="2507039"/>
            <a:ext cx="8596312" cy="1043913"/>
          </a:xfrm>
        </p:spPr>
      </p:pic>
      <p:sp>
        <p:nvSpPr>
          <p:cNvPr id="6" name="TextBox 5">
            <a:extLst>
              <a:ext uri="{FF2B5EF4-FFF2-40B4-BE49-F238E27FC236}">
                <a16:creationId xmlns:a16="http://schemas.microsoft.com/office/drawing/2014/main" id="{F29E1417-B0C6-494D-9CAF-B9A408562AD1}"/>
              </a:ext>
            </a:extLst>
          </p:cNvPr>
          <p:cNvSpPr txBox="1"/>
          <p:nvPr/>
        </p:nvSpPr>
        <p:spPr>
          <a:xfrm>
            <a:off x="1983452" y="1607234"/>
            <a:ext cx="5763116" cy="646331"/>
          </a:xfrm>
          <a:prstGeom prst="rect">
            <a:avLst/>
          </a:prstGeom>
          <a:noFill/>
        </p:spPr>
        <p:txBody>
          <a:bodyPr wrap="none" rtlCol="0">
            <a:spAutoFit/>
          </a:bodyPr>
          <a:lstStyle/>
          <a:p>
            <a:r>
              <a:rPr lang="en-US" dirty="0"/>
              <a:t>Create an event for every state change of the object:</a:t>
            </a:r>
          </a:p>
          <a:p>
            <a:endParaRPr lang="ro-RO" dirty="0"/>
          </a:p>
        </p:txBody>
      </p:sp>
      <p:sp>
        <p:nvSpPr>
          <p:cNvPr id="7" name="TextBox 6">
            <a:extLst>
              <a:ext uri="{FF2B5EF4-FFF2-40B4-BE49-F238E27FC236}">
                <a16:creationId xmlns:a16="http://schemas.microsoft.com/office/drawing/2014/main" id="{6512A7AF-E0E2-4FDF-891C-74E7F20C516B}"/>
              </a:ext>
            </a:extLst>
          </p:cNvPr>
          <p:cNvSpPr txBox="1"/>
          <p:nvPr/>
        </p:nvSpPr>
        <p:spPr>
          <a:xfrm>
            <a:off x="1983452" y="4391891"/>
            <a:ext cx="5625643" cy="646331"/>
          </a:xfrm>
          <a:prstGeom prst="rect">
            <a:avLst/>
          </a:prstGeom>
          <a:noFill/>
        </p:spPr>
        <p:txBody>
          <a:bodyPr wrap="none" rtlCol="0">
            <a:spAutoFit/>
          </a:bodyPr>
          <a:lstStyle/>
          <a:p>
            <a:r>
              <a:rPr lang="en-US" dirty="0"/>
              <a:t>Persist this stream of events, preserving event order</a:t>
            </a:r>
          </a:p>
          <a:p>
            <a:endParaRPr lang="ro-RO" dirty="0"/>
          </a:p>
        </p:txBody>
      </p:sp>
    </p:spTree>
    <p:extLst>
      <p:ext uri="{BB962C8B-B14F-4D97-AF65-F5344CB8AC3E}">
        <p14:creationId xmlns:p14="http://schemas.microsoft.com/office/powerpoint/2010/main" val="366280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0AC5-4622-4CE7-85CC-F4FBF10C7F44}"/>
              </a:ext>
            </a:extLst>
          </p:cNvPr>
          <p:cNvSpPr>
            <a:spLocks noGrp="1"/>
          </p:cNvSpPr>
          <p:nvPr>
            <p:ph type="title"/>
          </p:nvPr>
        </p:nvSpPr>
        <p:spPr>
          <a:xfrm>
            <a:off x="677334" y="609600"/>
            <a:ext cx="5643698" cy="635501"/>
          </a:xfrm>
        </p:spPr>
        <p:txBody>
          <a:bodyPr>
            <a:normAutofit fontScale="90000"/>
          </a:bodyPr>
          <a:lstStyle/>
          <a:p>
            <a:r>
              <a:rPr lang="ro-RO" b="1" dirty="0"/>
              <a:t>Restoring objects</a:t>
            </a:r>
            <a:br>
              <a:rPr lang="ro-RO" b="1" dirty="0"/>
            </a:br>
            <a:endParaRPr lang="ro-RO" dirty="0"/>
          </a:p>
        </p:txBody>
      </p:sp>
      <p:pic>
        <p:nvPicPr>
          <p:cNvPr id="5" name="Content Placeholder 4">
            <a:extLst>
              <a:ext uri="{FF2B5EF4-FFF2-40B4-BE49-F238E27FC236}">
                <a16:creationId xmlns:a16="http://schemas.microsoft.com/office/drawing/2014/main" id="{13453735-F4C0-4C67-BC5F-97FFA3DD4E30}"/>
              </a:ext>
            </a:extLst>
          </p:cNvPr>
          <p:cNvPicPr>
            <a:picLocks noGrp="1" noChangeAspect="1"/>
          </p:cNvPicPr>
          <p:nvPr>
            <p:ph idx="1"/>
          </p:nvPr>
        </p:nvPicPr>
        <p:blipFill>
          <a:blip r:embed="rId2"/>
          <a:stretch>
            <a:fillRect/>
          </a:stretch>
        </p:blipFill>
        <p:spPr>
          <a:xfrm>
            <a:off x="250409" y="1815560"/>
            <a:ext cx="6857999" cy="743834"/>
          </a:xfrm>
        </p:spPr>
      </p:pic>
      <p:sp>
        <p:nvSpPr>
          <p:cNvPr id="12" name="Rectangle 5">
            <a:extLst>
              <a:ext uri="{FF2B5EF4-FFF2-40B4-BE49-F238E27FC236}">
                <a16:creationId xmlns:a16="http://schemas.microsoft.com/office/drawing/2014/main" id="{7F84FD88-F0A9-4444-91FF-68EE2C780E26}"/>
              </a:ext>
            </a:extLst>
          </p:cNvPr>
          <p:cNvSpPr>
            <a:spLocks noChangeArrowheads="1"/>
          </p:cNvSpPr>
          <p:nvPr/>
        </p:nvSpPr>
        <p:spPr bwMode="auto">
          <a:xfrm>
            <a:off x="863798" y="3097834"/>
            <a:ext cx="523220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solidFill>
                  <a:srgbClr val="444444"/>
                </a:solidFill>
                <a:effectLst/>
                <a:latin typeface="Helvetica Neue"/>
              </a:rPr>
              <a:t>Subsequently apply the events from the respective </a:t>
            </a:r>
            <a:endParaRPr kumimoji="0" lang="en-GB" altLang="ro-RO" b="0" i="0" u="none" strike="noStrike" cap="none" normalizeH="0" baseline="0" dirty="0">
              <a:ln>
                <a:noFill/>
              </a:ln>
              <a:solidFill>
                <a:srgbClr val="444444"/>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EventStream</a:t>
            </a:r>
            <a:r>
              <a:rPr kumimoji="0" lang="ro-RO" altLang="ro-RO" b="0" i="0" u="none" strike="noStrike" cap="none" normalizeH="0" baseline="0" dirty="0">
                <a:ln>
                  <a:noFill/>
                </a:ln>
                <a:solidFill>
                  <a:srgbClr val="444444"/>
                </a:solidFill>
                <a:effectLst/>
                <a:latin typeface="Helvetica Neue"/>
              </a:rPr>
              <a:t> to a "blank" object instance</a:t>
            </a:r>
            <a:r>
              <a:rPr kumimoji="0" lang="ro-RO" altLang="ro-RO" sz="1000" b="0" i="0" u="none" strike="noStrike" cap="none" normalizeH="0" baseline="0" dirty="0">
                <a:ln>
                  <a:noFill/>
                </a:ln>
                <a:solidFill>
                  <a:schemeClr val="tx1"/>
                </a:solidFill>
                <a:effectLst/>
              </a:rPr>
              <a:t> </a:t>
            </a:r>
            <a:endParaRPr kumimoji="0" lang="ro-RO" altLang="ro-RO" sz="14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0CB93FB-D489-4D0D-898E-E171EDDC9507}"/>
              </a:ext>
            </a:extLst>
          </p:cNvPr>
          <p:cNvPicPr>
            <a:picLocks noChangeAspect="1"/>
          </p:cNvPicPr>
          <p:nvPr/>
        </p:nvPicPr>
        <p:blipFill>
          <a:blip r:embed="rId3"/>
          <a:stretch>
            <a:fillRect/>
          </a:stretch>
        </p:blipFill>
        <p:spPr>
          <a:xfrm>
            <a:off x="7046795" y="326430"/>
            <a:ext cx="4977923" cy="6406879"/>
          </a:xfrm>
          <a:prstGeom prst="rect">
            <a:avLst/>
          </a:prstGeom>
        </p:spPr>
      </p:pic>
    </p:spTree>
    <p:extLst>
      <p:ext uri="{BB962C8B-B14F-4D97-AF65-F5344CB8AC3E}">
        <p14:creationId xmlns:p14="http://schemas.microsoft.com/office/powerpoint/2010/main" val="327029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082E-CBBD-4A34-A6D0-6E027504B3C1}"/>
              </a:ext>
            </a:extLst>
          </p:cNvPr>
          <p:cNvSpPr>
            <a:spLocks noGrp="1"/>
          </p:cNvSpPr>
          <p:nvPr>
            <p:ph type="title"/>
          </p:nvPr>
        </p:nvSpPr>
        <p:spPr/>
        <p:txBody>
          <a:bodyPr/>
          <a:lstStyle/>
          <a:p>
            <a:r>
              <a:rPr lang="ro-RO" b="1" dirty="0"/>
              <a:t>Updating objects</a:t>
            </a:r>
            <a:br>
              <a:rPr lang="ro-RO" b="1" dirty="0"/>
            </a:br>
            <a:endParaRPr lang="ro-RO" dirty="0"/>
          </a:p>
        </p:txBody>
      </p:sp>
      <p:sp>
        <p:nvSpPr>
          <p:cNvPr id="5" name="Rectangle 2">
            <a:extLst>
              <a:ext uri="{FF2B5EF4-FFF2-40B4-BE49-F238E27FC236}">
                <a16:creationId xmlns:a16="http://schemas.microsoft.com/office/drawing/2014/main" id="{AB8F48E7-5D8C-426F-8DC3-264950F7D116}"/>
              </a:ext>
            </a:extLst>
          </p:cNvPr>
          <p:cNvSpPr>
            <a:spLocks noGrp="1" noChangeArrowheads="1"/>
          </p:cNvSpPr>
          <p:nvPr>
            <p:ph idx="1"/>
          </p:nvPr>
        </p:nvSpPr>
        <p:spPr bwMode="auto">
          <a:xfrm>
            <a:off x="677334" y="1930400"/>
            <a:ext cx="6714723" cy="14529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ro-RO" sz="2100" b="1" i="0" u="none" strike="noStrike" cap="none" normalizeH="0" baseline="0" dirty="0">
                <a:ln>
                  <a:noFill/>
                </a:ln>
                <a:solidFill>
                  <a:srgbClr val="000000"/>
                </a:solidFill>
                <a:effectLst/>
                <a:latin typeface="inherit"/>
                <a:cs typeface="Courier New" panose="02070309020205020404" pitchFamily="49" charset="0"/>
              </a:rPr>
              <a:t>   </a:t>
            </a:r>
            <a:r>
              <a:rPr kumimoji="0" lang="ro-RO" altLang="ro-RO" sz="2800" b="1" i="0" u="none" strike="noStrike" cap="none" normalizeH="0" baseline="0" dirty="0">
                <a:ln>
                  <a:noFill/>
                </a:ln>
                <a:solidFill>
                  <a:srgbClr val="000000"/>
                </a:solidFill>
                <a:effectLst/>
                <a:latin typeface="inherit"/>
                <a:cs typeface="Courier New" panose="02070309020205020404" pitchFamily="49" charset="0"/>
              </a:rPr>
              <a:t>val</a:t>
            </a:r>
            <a:r>
              <a:rPr kumimoji="0" lang="ro-RO" altLang="ro-RO" sz="28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ro-RO" altLang="ro-RO" sz="1600" b="0" i="0" u="none" strike="noStrike" cap="none" normalizeH="0" baseline="0" dirty="0">
                <a:ln>
                  <a:noFill/>
                </a:ln>
                <a:solidFill>
                  <a:schemeClr val="tx1"/>
                </a:solidFill>
                <a:effectLst/>
                <a:latin typeface="inherit"/>
              </a:rPr>
              <a:t>account</a:t>
            </a:r>
            <a:r>
              <a:rPr kumimoji="0" lang="ro-RO" altLang="ro-RO" sz="28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ro-RO" altLang="ro-RO" sz="2800" b="1" i="0" u="none" strike="noStrike" cap="none" normalizeH="0" baseline="0" dirty="0">
                <a:ln>
                  <a:noFill/>
                </a:ln>
                <a:solidFill>
                  <a:srgbClr val="000000"/>
                </a:solidFill>
                <a:effectLst/>
                <a:latin typeface="inherit"/>
                <a:cs typeface="Courier New" panose="02070309020205020404" pitchFamily="49" charset="0"/>
              </a:rPr>
              <a:t>=</a:t>
            </a:r>
            <a:r>
              <a:rPr kumimoji="0" lang="ro-RO" altLang="ro-RO" sz="28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ro-RO" altLang="ro-RO" sz="1600" b="0" i="0" u="none" strike="noStrike" cap="none" normalizeH="0" baseline="0" dirty="0">
                <a:ln>
                  <a:noFill/>
                </a:ln>
                <a:solidFill>
                  <a:schemeClr val="tx1"/>
                </a:solidFill>
                <a:effectLst/>
                <a:latin typeface="inherit"/>
              </a:rPr>
              <a:t>accountRepository</a:t>
            </a:r>
            <a:r>
              <a:rPr kumimoji="0" lang="ro-RO" altLang="ro-RO" sz="2400" b="1" i="0" u="none" strike="noStrike" cap="none" normalizeH="0" baseline="0" dirty="0">
                <a:ln>
                  <a:noFill/>
                </a:ln>
                <a:solidFill>
                  <a:srgbClr val="000000"/>
                </a:solidFill>
                <a:effectLst/>
                <a:latin typeface="inherit"/>
              </a:rPr>
              <a:t>.</a:t>
            </a:r>
            <a:r>
              <a:rPr kumimoji="0" lang="ro-RO" altLang="ro-RO" sz="1600" b="0" i="0" u="none" strike="noStrike" cap="none" normalizeH="0" baseline="0" dirty="0">
                <a:ln>
                  <a:noFill/>
                </a:ln>
                <a:solidFill>
                  <a:schemeClr val="tx1"/>
                </a:solidFill>
                <a:effectLst/>
                <a:latin typeface="inherit"/>
              </a:rPr>
              <a:t>get</a:t>
            </a:r>
            <a:r>
              <a:rPr kumimoji="0" lang="ro-RO" altLang="ro-RO" sz="2400" b="1" i="0" u="none" strike="noStrike" cap="none" normalizeH="0" baseline="0" dirty="0">
                <a:ln>
                  <a:noFill/>
                </a:ln>
                <a:solidFill>
                  <a:srgbClr val="000000"/>
                </a:solidFill>
                <a:effectLst/>
                <a:latin typeface="inherit"/>
              </a:rPr>
              <a:t>(</a:t>
            </a:r>
            <a:r>
              <a:rPr kumimoji="0" lang="ro-RO" altLang="ro-RO" sz="2800" b="0" i="0" u="none" strike="noStrike" cap="none" normalizeH="0" baseline="0" dirty="0">
                <a:ln>
                  <a:noFill/>
                </a:ln>
                <a:solidFill>
                  <a:srgbClr val="009999"/>
                </a:solidFill>
                <a:effectLst/>
                <a:latin typeface="inherit"/>
                <a:cs typeface="Courier New" panose="02070309020205020404" pitchFamily="49" charset="0"/>
              </a:rPr>
              <a:t>123</a:t>
            </a:r>
            <a:r>
              <a:rPr kumimoji="0" lang="ro-RO" altLang="ro-RO" sz="2400" b="1" i="0" u="none" strike="noStrike" cap="none" normalizeH="0" baseline="0" dirty="0">
                <a:ln>
                  <a:noFill/>
                </a:ln>
                <a:solidFill>
                  <a:srgbClr val="000000"/>
                </a:solidFill>
                <a:effectLst/>
                <a:latin typeface="inherit"/>
              </a:rPr>
              <a:t>)</a:t>
            </a:r>
            <a:endParaRPr kumimoji="0" lang="en-GB" altLang="ro-RO" sz="2400" b="1" i="0" u="none" strike="noStrike" cap="none" normalizeH="0" baseline="0" dirty="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28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ro-RO" altLang="ro-RO" sz="2800" b="1" i="0" u="none" strike="noStrike" cap="none" normalizeH="0" baseline="0" dirty="0">
                <a:ln>
                  <a:noFill/>
                </a:ln>
                <a:solidFill>
                  <a:srgbClr val="000000"/>
                </a:solidFill>
                <a:effectLst/>
                <a:latin typeface="inherit"/>
                <a:cs typeface="Courier New" panose="02070309020205020404" pitchFamily="49" charset="0"/>
              </a:rPr>
              <a:t>val</a:t>
            </a:r>
            <a:r>
              <a:rPr kumimoji="0" lang="ro-RO" altLang="ro-RO" sz="28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ro-RO" altLang="ro-RO" sz="1600" b="0" i="0" u="none" strike="noStrike" cap="none" normalizeH="0" baseline="0" dirty="0">
                <a:ln>
                  <a:noFill/>
                </a:ln>
                <a:solidFill>
                  <a:schemeClr val="tx1"/>
                </a:solidFill>
                <a:effectLst/>
                <a:latin typeface="inherit"/>
              </a:rPr>
              <a:t>modifiedAccount</a:t>
            </a:r>
            <a:r>
              <a:rPr kumimoji="0" lang="ro-RO" altLang="ro-RO" sz="28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ro-RO" altLang="ro-RO" sz="2800" b="1" i="0" u="none" strike="noStrike" cap="none" normalizeH="0" baseline="0" dirty="0">
                <a:ln>
                  <a:noFill/>
                </a:ln>
                <a:solidFill>
                  <a:srgbClr val="000000"/>
                </a:solidFill>
                <a:effectLst/>
                <a:latin typeface="inherit"/>
                <a:cs typeface="Courier New" panose="02070309020205020404" pitchFamily="49" charset="0"/>
              </a:rPr>
              <a:t>=</a:t>
            </a:r>
            <a:r>
              <a:rPr kumimoji="0" lang="ro-RO" altLang="ro-RO" sz="28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ro-RO" altLang="ro-RO" sz="1600" b="0" i="0" u="none" strike="noStrike" cap="none" normalizeH="0" baseline="0" dirty="0">
                <a:ln>
                  <a:noFill/>
                </a:ln>
                <a:solidFill>
                  <a:schemeClr val="tx1"/>
                </a:solidFill>
                <a:effectLst/>
                <a:latin typeface="inherit"/>
              </a:rPr>
              <a:t>account</a:t>
            </a:r>
            <a:r>
              <a:rPr kumimoji="0" lang="ro-RO" altLang="ro-RO" sz="2400" b="1" i="0" u="none" strike="noStrike" cap="none" normalizeH="0" baseline="0" dirty="0">
                <a:ln>
                  <a:noFill/>
                </a:ln>
                <a:solidFill>
                  <a:srgbClr val="000000"/>
                </a:solidFill>
                <a:effectLst/>
                <a:latin typeface="inherit"/>
              </a:rPr>
              <a:t>.</a:t>
            </a:r>
            <a:r>
              <a:rPr kumimoji="0" lang="ro-RO" altLang="ro-RO" sz="1600" b="0" i="0" u="none" strike="noStrike" cap="none" normalizeH="0" baseline="0" dirty="0">
                <a:ln>
                  <a:noFill/>
                </a:ln>
                <a:solidFill>
                  <a:schemeClr val="tx1"/>
                </a:solidFill>
                <a:effectLst/>
                <a:latin typeface="inherit"/>
              </a:rPr>
              <a:t>withdraw</a:t>
            </a:r>
            <a:r>
              <a:rPr kumimoji="0" lang="ro-RO" altLang="ro-RO" sz="2400" b="1" i="0" u="none" strike="noStrike" cap="none" normalizeH="0" baseline="0" dirty="0">
                <a:ln>
                  <a:noFill/>
                </a:ln>
                <a:solidFill>
                  <a:srgbClr val="000000"/>
                </a:solidFill>
                <a:effectLst/>
                <a:latin typeface="inherit"/>
              </a:rPr>
              <a:t>(</a:t>
            </a:r>
            <a:r>
              <a:rPr kumimoji="0" lang="ro-RO" altLang="ro-RO" sz="2800" b="1" i="0" u="none" strike="noStrike" cap="none" normalizeH="0" baseline="0" dirty="0">
                <a:ln>
                  <a:noFill/>
                </a:ln>
                <a:solidFill>
                  <a:srgbClr val="000000"/>
                </a:solidFill>
                <a:effectLst/>
                <a:latin typeface="inherit"/>
                <a:cs typeface="Courier New" panose="02070309020205020404" pitchFamily="49" charset="0"/>
              </a:rPr>
              <a:t>new</a:t>
            </a:r>
            <a:r>
              <a:rPr kumimoji="0" lang="ro-RO" altLang="ro-RO" sz="28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ro-RO" altLang="ro-RO" sz="2800" b="1" i="0" u="none" strike="noStrike" cap="none" normalizeH="0" baseline="0" dirty="0">
                <a:ln>
                  <a:noFill/>
                </a:ln>
                <a:solidFill>
                  <a:srgbClr val="445588"/>
                </a:solidFill>
                <a:effectLst/>
                <a:latin typeface="inherit"/>
                <a:cs typeface="Courier New" panose="02070309020205020404" pitchFamily="49" charset="0"/>
              </a:rPr>
              <a:t>Euro</a:t>
            </a:r>
            <a:r>
              <a:rPr kumimoji="0" lang="ro-RO" altLang="ro-RO" sz="2400" b="1" i="0" u="none" strike="noStrike" cap="none" normalizeH="0" baseline="0" dirty="0">
                <a:ln>
                  <a:noFill/>
                </a:ln>
                <a:solidFill>
                  <a:srgbClr val="000000"/>
                </a:solidFill>
                <a:effectLst/>
                <a:latin typeface="inherit"/>
              </a:rPr>
              <a:t>(</a:t>
            </a:r>
            <a:r>
              <a:rPr kumimoji="0" lang="ro-RO" altLang="ro-RO" sz="2800" b="0" i="0" u="none" strike="noStrike" cap="none" normalizeH="0" baseline="0" dirty="0">
                <a:ln>
                  <a:noFill/>
                </a:ln>
                <a:solidFill>
                  <a:srgbClr val="009999"/>
                </a:solidFill>
                <a:effectLst/>
                <a:latin typeface="inherit"/>
                <a:cs typeface="Courier New" panose="02070309020205020404" pitchFamily="49" charset="0"/>
              </a:rPr>
              <a:t>10</a:t>
            </a:r>
            <a:r>
              <a:rPr kumimoji="0" lang="ro-RO" altLang="ro-RO" sz="2400" b="1" i="0" u="none" strike="noStrike" cap="none" normalizeH="0" baseline="0" dirty="0">
                <a:ln>
                  <a:noFill/>
                </a:ln>
                <a:solidFill>
                  <a:srgbClr val="000000"/>
                </a:solidFill>
                <a:effectLst/>
                <a:latin typeface="inherit"/>
              </a:rPr>
              <a:t>))</a:t>
            </a:r>
            <a:endParaRPr kumimoji="0" lang="en-GB" altLang="ro-RO" sz="2400" b="1" i="0" u="none" strike="noStrike" cap="none" normalizeH="0" baseline="0" dirty="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28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ro-RO" altLang="ro-RO" sz="1600" b="0" i="0" u="none" strike="noStrike" cap="none" normalizeH="0" baseline="0" dirty="0">
                <a:ln>
                  <a:noFill/>
                </a:ln>
                <a:solidFill>
                  <a:schemeClr val="tx1"/>
                </a:solidFill>
                <a:effectLst/>
                <a:latin typeface="inherit"/>
              </a:rPr>
              <a:t>accountRepository</a:t>
            </a:r>
            <a:r>
              <a:rPr kumimoji="0" lang="ro-RO" altLang="ro-RO" sz="2400" b="1" i="0" u="none" strike="noStrike" cap="none" normalizeH="0" baseline="0" dirty="0">
                <a:ln>
                  <a:noFill/>
                </a:ln>
                <a:solidFill>
                  <a:srgbClr val="000000"/>
                </a:solidFill>
                <a:effectLst/>
                <a:latin typeface="inherit"/>
              </a:rPr>
              <a:t>.</a:t>
            </a:r>
            <a:r>
              <a:rPr kumimoji="0" lang="ro-RO" altLang="ro-RO" sz="1600" b="0" i="0" u="none" strike="noStrike" cap="none" normalizeH="0" baseline="0" dirty="0">
                <a:ln>
                  <a:noFill/>
                </a:ln>
                <a:solidFill>
                  <a:schemeClr val="tx1"/>
                </a:solidFill>
                <a:effectLst/>
                <a:latin typeface="inherit"/>
              </a:rPr>
              <a:t>save</a:t>
            </a:r>
            <a:r>
              <a:rPr kumimoji="0" lang="ro-RO" altLang="ro-RO" sz="2400" b="1" i="0" u="none" strike="noStrike" cap="none" normalizeH="0" baseline="0" dirty="0">
                <a:ln>
                  <a:noFill/>
                </a:ln>
                <a:solidFill>
                  <a:srgbClr val="000000"/>
                </a:solidFill>
                <a:effectLst/>
                <a:latin typeface="inherit"/>
              </a:rPr>
              <a:t>(</a:t>
            </a:r>
            <a:r>
              <a:rPr kumimoji="0" lang="ro-RO" altLang="ro-RO" sz="1600" b="0" i="0" u="none" strike="noStrike" cap="none" normalizeH="0" baseline="0" dirty="0">
                <a:ln>
                  <a:noFill/>
                </a:ln>
                <a:solidFill>
                  <a:schemeClr val="tx1"/>
                </a:solidFill>
                <a:effectLst/>
                <a:latin typeface="inherit"/>
              </a:rPr>
              <a:t>modifiedAccount</a:t>
            </a:r>
            <a:r>
              <a:rPr kumimoji="0" lang="ro-RO" altLang="ro-RO" sz="2400" b="1" i="0" u="none" strike="noStrike" cap="none" normalizeH="0" baseline="0" dirty="0">
                <a:ln>
                  <a:noFill/>
                </a:ln>
                <a:solidFill>
                  <a:srgbClr val="000000"/>
                </a:solidFill>
                <a:effectLst/>
                <a:latin typeface="inherit"/>
              </a:rPr>
              <a:t>)</a:t>
            </a:r>
            <a:r>
              <a:rPr kumimoji="0" lang="ro-RO" altLang="ro-RO" sz="1400" b="0" i="0" u="none" strike="noStrike" cap="none" normalizeH="0" baseline="0" dirty="0">
                <a:ln>
                  <a:noFill/>
                </a:ln>
                <a:solidFill>
                  <a:schemeClr val="tx1"/>
                </a:solidFill>
                <a:effectLst/>
              </a:rPr>
              <a:t> </a:t>
            </a:r>
            <a:endParaRPr kumimoji="0" lang="ro-RO" altLang="ro-RO"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0A5ACCD-9C8A-4A64-A347-5EBD9D24E86B}"/>
              </a:ext>
            </a:extLst>
          </p:cNvPr>
          <p:cNvSpPr txBox="1"/>
          <p:nvPr/>
        </p:nvSpPr>
        <p:spPr>
          <a:xfrm>
            <a:off x="677334" y="3768436"/>
            <a:ext cx="2895600" cy="369332"/>
          </a:xfrm>
          <a:prstGeom prst="rect">
            <a:avLst/>
          </a:prstGeom>
          <a:noFill/>
        </p:spPr>
        <p:txBody>
          <a:bodyPr wrap="square" rtlCol="0">
            <a:spAutoFit/>
          </a:bodyPr>
          <a:lstStyle/>
          <a:p>
            <a:r>
              <a:rPr lang="ro-RO" dirty="0"/>
              <a:t>What should be persisted?</a:t>
            </a:r>
          </a:p>
        </p:txBody>
      </p:sp>
      <p:pic>
        <p:nvPicPr>
          <p:cNvPr id="8" name="Picture 7">
            <a:extLst>
              <a:ext uri="{FF2B5EF4-FFF2-40B4-BE49-F238E27FC236}">
                <a16:creationId xmlns:a16="http://schemas.microsoft.com/office/drawing/2014/main" id="{F6136DCA-9C43-4982-A06E-903A0F7319B2}"/>
              </a:ext>
            </a:extLst>
          </p:cNvPr>
          <p:cNvPicPr>
            <a:picLocks noChangeAspect="1"/>
          </p:cNvPicPr>
          <p:nvPr/>
        </p:nvPicPr>
        <p:blipFill>
          <a:blip r:embed="rId2"/>
          <a:stretch>
            <a:fillRect/>
          </a:stretch>
        </p:blipFill>
        <p:spPr>
          <a:xfrm>
            <a:off x="677334" y="4345710"/>
            <a:ext cx="9240981" cy="1469638"/>
          </a:xfrm>
          <a:prstGeom prst="rect">
            <a:avLst/>
          </a:prstGeom>
        </p:spPr>
      </p:pic>
    </p:spTree>
    <p:extLst>
      <p:ext uri="{BB962C8B-B14F-4D97-AF65-F5344CB8AC3E}">
        <p14:creationId xmlns:p14="http://schemas.microsoft.com/office/powerpoint/2010/main" val="22487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9342-94D9-4DFF-9EBF-D3764F6A8227}"/>
              </a:ext>
            </a:extLst>
          </p:cNvPr>
          <p:cNvSpPr>
            <a:spLocks noGrp="1"/>
          </p:cNvSpPr>
          <p:nvPr>
            <p:ph type="title"/>
          </p:nvPr>
        </p:nvSpPr>
        <p:spPr/>
        <p:txBody>
          <a:bodyPr/>
          <a:lstStyle/>
          <a:p>
            <a:r>
              <a:rPr lang="ro-RO" b="1" dirty="0"/>
              <a:t>Deleting objects</a:t>
            </a:r>
            <a:br>
              <a:rPr lang="ro-RO" b="1" dirty="0"/>
            </a:br>
            <a:endParaRPr lang="ro-RO" dirty="0"/>
          </a:p>
        </p:txBody>
      </p:sp>
      <p:sp>
        <p:nvSpPr>
          <p:cNvPr id="3" name="Content Placeholder 2">
            <a:extLst>
              <a:ext uri="{FF2B5EF4-FFF2-40B4-BE49-F238E27FC236}">
                <a16:creationId xmlns:a16="http://schemas.microsoft.com/office/drawing/2014/main" id="{538D8A80-41E7-4A30-AB7F-745DAAF98823}"/>
              </a:ext>
            </a:extLst>
          </p:cNvPr>
          <p:cNvSpPr>
            <a:spLocks noGrp="1"/>
          </p:cNvSpPr>
          <p:nvPr>
            <p:ph idx="1"/>
          </p:nvPr>
        </p:nvSpPr>
        <p:spPr>
          <a:xfrm>
            <a:off x="677334" y="2160590"/>
            <a:ext cx="8596668" cy="651884"/>
          </a:xfrm>
        </p:spPr>
        <p:txBody>
          <a:bodyPr/>
          <a:lstStyle/>
          <a:p>
            <a:r>
              <a:rPr lang="en-US" dirty="0"/>
              <a:t>How do you delete an object?</a:t>
            </a:r>
            <a:endParaRPr lang="ro-RO" dirty="0"/>
          </a:p>
        </p:txBody>
      </p:sp>
      <p:pic>
        <p:nvPicPr>
          <p:cNvPr id="5" name="Picture 4">
            <a:extLst>
              <a:ext uri="{FF2B5EF4-FFF2-40B4-BE49-F238E27FC236}">
                <a16:creationId xmlns:a16="http://schemas.microsoft.com/office/drawing/2014/main" id="{4C8DB4B5-7705-4C29-A3B7-6FEAA9F363CD}"/>
              </a:ext>
            </a:extLst>
          </p:cNvPr>
          <p:cNvPicPr>
            <a:picLocks noChangeAspect="1"/>
          </p:cNvPicPr>
          <p:nvPr/>
        </p:nvPicPr>
        <p:blipFill>
          <a:blip r:embed="rId2"/>
          <a:stretch>
            <a:fillRect/>
          </a:stretch>
        </p:blipFill>
        <p:spPr>
          <a:xfrm>
            <a:off x="5500933" y="969367"/>
            <a:ext cx="3933333" cy="1009524"/>
          </a:xfrm>
          <a:prstGeom prst="rect">
            <a:avLst/>
          </a:prstGeom>
        </p:spPr>
      </p:pic>
      <p:sp>
        <p:nvSpPr>
          <p:cNvPr id="6" name="TextBox 5">
            <a:extLst>
              <a:ext uri="{FF2B5EF4-FFF2-40B4-BE49-F238E27FC236}">
                <a16:creationId xmlns:a16="http://schemas.microsoft.com/office/drawing/2014/main" id="{A4628449-802B-47FA-97A8-6BD8711337E3}"/>
              </a:ext>
            </a:extLst>
          </p:cNvPr>
          <p:cNvSpPr txBox="1"/>
          <p:nvPr/>
        </p:nvSpPr>
        <p:spPr>
          <a:xfrm>
            <a:off x="193964" y="4417445"/>
            <a:ext cx="10414389" cy="461665"/>
          </a:xfrm>
          <a:prstGeom prst="rect">
            <a:avLst/>
          </a:prstGeom>
          <a:noFill/>
        </p:spPr>
        <p:txBody>
          <a:bodyPr wrap="none" rtlCol="0">
            <a:spAutoFit/>
          </a:bodyPr>
          <a:lstStyle/>
          <a:p>
            <a:r>
              <a:rPr lang="en-US" sz="2400" dirty="0">
                <a:hlinkClick r:id="rId3"/>
              </a:rPr>
              <a:t>Retroactive Event</a:t>
            </a:r>
            <a:r>
              <a:rPr lang="en-US" sz="2400" dirty="0"/>
              <a:t>. An event undoing something that happened in the past</a:t>
            </a:r>
            <a:endParaRPr lang="ro-RO" sz="2400" dirty="0"/>
          </a:p>
        </p:txBody>
      </p:sp>
    </p:spTree>
    <p:extLst>
      <p:ext uri="{BB962C8B-B14F-4D97-AF65-F5344CB8AC3E}">
        <p14:creationId xmlns:p14="http://schemas.microsoft.com/office/powerpoint/2010/main" val="180992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1562-BFC4-4C65-8E26-7749926A06E5}"/>
              </a:ext>
            </a:extLst>
          </p:cNvPr>
          <p:cNvSpPr>
            <a:spLocks noGrp="1"/>
          </p:cNvSpPr>
          <p:nvPr>
            <p:ph type="title"/>
          </p:nvPr>
        </p:nvSpPr>
        <p:spPr>
          <a:solidFill>
            <a:schemeClr val="accent2">
              <a:lumMod val="50000"/>
            </a:schemeClr>
          </a:solidFill>
          <a:ln>
            <a:solidFill>
              <a:srgbClr val="00B0F0"/>
            </a:solidFill>
          </a:ln>
        </p:spPr>
        <p:txBody>
          <a:bodyPr>
            <a:noAutofit/>
          </a:bodyPr>
          <a:lstStyle/>
          <a:p>
            <a:r>
              <a:rPr lang="en-US" sz="1800" dirty="0"/>
              <a:t>Let's consider a simple example to do with shipping notifications. In this example we have many ships on the high seas, and we need to know where they are. A simple way to do this is to have a tracking application with methods to allow us to tell when a ship arrives or leaves at a port.</a:t>
            </a:r>
            <a:endParaRPr lang="ro-RO" sz="1050" dirty="0"/>
          </a:p>
        </p:txBody>
      </p:sp>
      <p:pic>
        <p:nvPicPr>
          <p:cNvPr id="5" name="Content Placeholder 4">
            <a:extLst>
              <a:ext uri="{FF2B5EF4-FFF2-40B4-BE49-F238E27FC236}">
                <a16:creationId xmlns:a16="http://schemas.microsoft.com/office/drawing/2014/main" id="{B256FEAD-C3C4-428F-808C-6A7383FBFC20}"/>
              </a:ext>
            </a:extLst>
          </p:cNvPr>
          <p:cNvPicPr>
            <a:picLocks noGrp="1" noChangeAspect="1"/>
          </p:cNvPicPr>
          <p:nvPr>
            <p:ph idx="1"/>
          </p:nvPr>
        </p:nvPicPr>
        <p:blipFill>
          <a:blip r:embed="rId2"/>
          <a:stretch>
            <a:fillRect/>
          </a:stretch>
        </p:blipFill>
        <p:spPr>
          <a:xfrm>
            <a:off x="3166633" y="2718232"/>
            <a:ext cx="6107369" cy="2557669"/>
          </a:xfrm>
        </p:spPr>
      </p:pic>
      <p:sp>
        <p:nvSpPr>
          <p:cNvPr id="6" name="TextBox 5">
            <a:extLst>
              <a:ext uri="{FF2B5EF4-FFF2-40B4-BE49-F238E27FC236}">
                <a16:creationId xmlns:a16="http://schemas.microsoft.com/office/drawing/2014/main" id="{9F17A1AD-9FAB-4878-9590-774D79D54AD2}"/>
              </a:ext>
            </a:extLst>
          </p:cNvPr>
          <p:cNvSpPr txBox="1"/>
          <p:nvPr/>
        </p:nvSpPr>
        <p:spPr>
          <a:xfrm>
            <a:off x="677334" y="6063733"/>
            <a:ext cx="6610157" cy="369332"/>
          </a:xfrm>
          <a:prstGeom prst="rect">
            <a:avLst/>
          </a:prstGeom>
          <a:noFill/>
        </p:spPr>
        <p:txBody>
          <a:bodyPr wrap="square" rtlCol="0">
            <a:spAutoFit/>
          </a:bodyPr>
          <a:lstStyle/>
          <a:p>
            <a:r>
              <a:rPr lang="en-US" i="1" dirty="0"/>
              <a:t>Figure 1: A simple interface for tracking shipping movements.</a:t>
            </a:r>
            <a:endParaRPr lang="ro-RO" dirty="0"/>
          </a:p>
        </p:txBody>
      </p:sp>
    </p:spTree>
    <p:extLst>
      <p:ext uri="{BB962C8B-B14F-4D97-AF65-F5344CB8AC3E}">
        <p14:creationId xmlns:p14="http://schemas.microsoft.com/office/powerpoint/2010/main" val="298351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5774-08A9-4F47-B531-F2FCE309B20F}"/>
              </a:ext>
            </a:extLst>
          </p:cNvPr>
          <p:cNvSpPr>
            <a:spLocks noGrp="1"/>
          </p:cNvSpPr>
          <p:nvPr>
            <p:ph type="title"/>
          </p:nvPr>
        </p:nvSpPr>
        <p:spPr>
          <a:xfrm>
            <a:off x="511080" y="156238"/>
            <a:ext cx="8596668" cy="1320800"/>
          </a:xfrm>
          <a:solidFill>
            <a:schemeClr val="accent2">
              <a:lumMod val="50000"/>
            </a:schemeClr>
          </a:solidFill>
        </p:spPr>
        <p:txBody>
          <a:bodyPr>
            <a:noAutofit/>
          </a:bodyPr>
          <a:lstStyle/>
          <a:p>
            <a:pPr fontAlgn="base"/>
            <a:r>
              <a:rPr lang="en-US" sz="1800" dirty="0"/>
              <a:t>In this case when the service is called, it finds the relevant ship and updates its location. The ship objects record the current known state of the ships.</a:t>
            </a:r>
            <a:br>
              <a:rPr lang="en-US" sz="1800" dirty="0"/>
            </a:br>
            <a:r>
              <a:rPr lang="en-US" sz="1800" dirty="0"/>
              <a:t>Introducing Event Sourcing adds a step to this process. Now the service creates an event object to record the change and processes it to update the ship.</a:t>
            </a:r>
            <a:br>
              <a:rPr lang="en-US" sz="1800" dirty="0"/>
            </a:br>
            <a:endParaRPr lang="ro-RO" sz="1800" dirty="0"/>
          </a:p>
        </p:txBody>
      </p:sp>
      <p:pic>
        <p:nvPicPr>
          <p:cNvPr id="5" name="Content Placeholder 4">
            <a:extLst>
              <a:ext uri="{FF2B5EF4-FFF2-40B4-BE49-F238E27FC236}">
                <a16:creationId xmlns:a16="http://schemas.microsoft.com/office/drawing/2014/main" id="{7F5EDF12-E5BF-44F5-9A15-5C3875BCB5E8}"/>
              </a:ext>
            </a:extLst>
          </p:cNvPr>
          <p:cNvPicPr>
            <a:picLocks noGrp="1" noChangeAspect="1"/>
          </p:cNvPicPr>
          <p:nvPr>
            <p:ph idx="1"/>
          </p:nvPr>
        </p:nvPicPr>
        <p:blipFill>
          <a:blip r:embed="rId2"/>
          <a:stretch>
            <a:fillRect/>
          </a:stretch>
        </p:blipFill>
        <p:spPr>
          <a:xfrm>
            <a:off x="2810532" y="1693638"/>
            <a:ext cx="6297216" cy="4467252"/>
          </a:xfrm>
        </p:spPr>
      </p:pic>
      <p:sp>
        <p:nvSpPr>
          <p:cNvPr id="6" name="TextBox 5">
            <a:extLst>
              <a:ext uri="{FF2B5EF4-FFF2-40B4-BE49-F238E27FC236}">
                <a16:creationId xmlns:a16="http://schemas.microsoft.com/office/drawing/2014/main" id="{D6706C95-61CC-4A58-A40E-2741D9DA34FE}"/>
              </a:ext>
            </a:extLst>
          </p:cNvPr>
          <p:cNvSpPr txBox="1"/>
          <p:nvPr/>
        </p:nvSpPr>
        <p:spPr>
          <a:xfrm>
            <a:off x="511080" y="6377490"/>
            <a:ext cx="5158785" cy="369332"/>
          </a:xfrm>
          <a:prstGeom prst="rect">
            <a:avLst/>
          </a:prstGeom>
          <a:noFill/>
        </p:spPr>
        <p:txBody>
          <a:bodyPr wrap="none" rtlCol="0">
            <a:spAutoFit/>
          </a:bodyPr>
          <a:lstStyle/>
          <a:p>
            <a:r>
              <a:rPr lang="en-US" i="1" dirty="0"/>
              <a:t>Figure 2: Using an event to capture the change.</a:t>
            </a:r>
            <a:endParaRPr lang="ro-RO" dirty="0"/>
          </a:p>
        </p:txBody>
      </p:sp>
    </p:spTree>
    <p:extLst>
      <p:ext uri="{BB962C8B-B14F-4D97-AF65-F5344CB8AC3E}">
        <p14:creationId xmlns:p14="http://schemas.microsoft.com/office/powerpoint/2010/main" val="1992382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TotalTime>
  <Words>455</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Adobe Devanagari</vt:lpstr>
      <vt:lpstr>Arial</vt:lpstr>
      <vt:lpstr>Calibri</vt:lpstr>
      <vt:lpstr>Courier New</vt:lpstr>
      <vt:lpstr>Helvetica Neue</vt:lpstr>
      <vt:lpstr>inherit</vt:lpstr>
      <vt:lpstr>Trebuchet MS</vt:lpstr>
      <vt:lpstr>Wingdings 3</vt:lpstr>
      <vt:lpstr>Facet</vt:lpstr>
      <vt:lpstr>Event Sourcing</vt:lpstr>
      <vt:lpstr>Short Description</vt:lpstr>
      <vt:lpstr>How it Works </vt:lpstr>
      <vt:lpstr>Saving objects </vt:lpstr>
      <vt:lpstr>Restoring objects </vt:lpstr>
      <vt:lpstr>Updating objects </vt:lpstr>
      <vt:lpstr>Deleting objects </vt:lpstr>
      <vt:lpstr>Let's consider a simple example to do with shipping notifications. In this example we have many ships on the high seas, and we need to know where they are. A simple way to do this is to have a tracking application with methods to allow us to tell when a ship arrives or leaves at a port.</vt:lpstr>
      <vt:lpstr>In this case when the service is called, it finds the relevant ship and updates its location. The ship objects record the current known state of the ships. Introducing Event Sourcing adds a step to this process. Now the service creates an event object to record the change and processes it to update the ship. </vt:lpstr>
      <vt:lpstr>With Event Sourcing we also capture each event. If we are using a persistent store the events will be persisted just the same as the ship objects are. I find it useful to say that we are persisting two different things an application state and an event log.</vt:lpstr>
      <vt:lpstr>The most obvious thing we've gained by using Event Sourcing is that we now have a log of all the changes.</vt:lpstr>
      <vt:lpstr>Facilities:</vt:lpstr>
      <vt:lpstr>The advantages of Event Sourcing  </vt:lpstr>
      <vt:lpstr>Thanks you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Sourcing</dc:title>
  <dc:creator>Marius Cretu</dc:creator>
  <cp:lastModifiedBy>Marius Cretu</cp:lastModifiedBy>
  <cp:revision>6</cp:revision>
  <dcterms:created xsi:type="dcterms:W3CDTF">2018-05-26T10:47:39Z</dcterms:created>
  <dcterms:modified xsi:type="dcterms:W3CDTF">2018-05-26T11:52:46Z</dcterms:modified>
</cp:coreProperties>
</file>