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2E7"/>
    <a:srgbClr val="32D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4D8E-5F8C-4627-ABE3-24BEC0F10A35}" type="datetimeFigureOut">
              <a:rPr lang="es-CL" smtClean="0"/>
              <a:t>11-01-2023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B70A9-2DBE-42E9-84DB-690EEFB14A1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7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98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20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28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23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35F2-45D2-438B-A966-C33EE671BBF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75C7-D527-4C2C-83FE-693B1B30F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22400" y="0"/>
            <a:ext cx="12214400" cy="692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360467" y="1968267"/>
            <a:ext cx="755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20748"/>
          <a:stretch/>
        </p:blipFill>
        <p:spPr>
          <a:xfrm>
            <a:off x="9712734" y="4373931"/>
            <a:ext cx="2041967" cy="20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767764" y="2108539"/>
            <a:ext cx="8386000" cy="21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4020"/>
            </a:pPr>
            <a:r>
              <a:rPr lang="es-MX" sz="6027" dirty="0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rPr>
              <a:t>EL LENGUAJE JAVA Y SU ENTORNO </a:t>
            </a:r>
            <a:endParaRPr lang="es-MX" sz="2533" dirty="0">
              <a:solidFill>
                <a:srgbClr val="EFEFE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BDDBBE20-D7B4-49DF-BFFA-A3EFB050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59" y="314599"/>
            <a:ext cx="2133348" cy="179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88;p3">
            <a:extLst>
              <a:ext uri="{FF2B5EF4-FFF2-40B4-BE49-F238E27FC236}">
                <a16:creationId xmlns:a16="http://schemas.microsoft.com/office/drawing/2014/main" id="{F3CDB221-E4A5-49AE-B738-8B15E035593A}"/>
              </a:ext>
            </a:extLst>
          </p:cNvPr>
          <p:cNvSpPr/>
          <p:nvPr/>
        </p:nvSpPr>
        <p:spPr>
          <a:xfrm>
            <a:off x="678952" y="1588665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Lógica proposicional</a:t>
            </a:r>
          </a:p>
        </p:txBody>
      </p:sp>
      <p:sp>
        <p:nvSpPr>
          <p:cNvPr id="17" name="Google Shape;89;p3">
            <a:extLst>
              <a:ext uri="{FF2B5EF4-FFF2-40B4-BE49-F238E27FC236}">
                <a16:creationId xmlns:a16="http://schemas.microsoft.com/office/drawing/2014/main" id="{4B796A7B-413A-47CD-8393-8D793D7BD6C2}"/>
              </a:ext>
            </a:extLst>
          </p:cNvPr>
          <p:cNvSpPr/>
          <p:nvPr/>
        </p:nvSpPr>
        <p:spPr>
          <a:xfrm>
            <a:off x="5769179" y="2597969"/>
            <a:ext cx="571797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conoce la notación simbólica empleada por la lógica proposicional. Ahora solo resta convertir expresiones del lenguaje natural en otras formalizadas.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Para ello se considera cada proposición (sujeto, predicado) como un todo. 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simbolizarán las proposiciones como letras a las que se denominarán “variables proposicionales”. 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anota el significado de cada variable proposicional, y a continuación se enlazan mediante conectores. </a:t>
            </a:r>
          </a:p>
        </p:txBody>
      </p:sp>
      <p:pic>
        <p:nvPicPr>
          <p:cNvPr id="18" name="Picture 2" descr="Reasoning skills Royalty Free Vector Image - VectorStock">
            <a:extLst>
              <a:ext uri="{FF2B5EF4-FFF2-40B4-BE49-F238E27FC236}">
                <a16:creationId xmlns:a16="http://schemas.microsoft.com/office/drawing/2014/main" id="{38D61881-49DA-46B1-B215-A10607EAB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980600" y="2600540"/>
            <a:ext cx="3805687" cy="37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C5BAE45D-F347-42FD-9C22-1490D79E2CF4}"/>
              </a:ext>
            </a:extLst>
          </p:cNvPr>
          <p:cNvSpPr/>
          <p:nvPr/>
        </p:nvSpPr>
        <p:spPr>
          <a:xfrm>
            <a:off x="361653" y="2222964"/>
            <a:ext cx="573434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Conjunción Λ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suele expresarse con la expresión “y”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Disyunción V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en el lenguaje natural puede ser débil o fuerte, inclusiva o exclusiva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Disyunción exclusiva W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será verdadera cuando lo sea solo una de las proposiciones.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Condicional </a:t>
            </a: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expresa oraciones tipo “si… entonces”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Bicondicional ↔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 ambos extremos se condicionan mutuamente, lo emplearemos para expresiones del tipo “sólo si…” “si y sólo si…” o “cuando y solamente cuando”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Negador ┐ 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se usa tanto en negaciones explícitas como implícitas</a:t>
            </a:r>
          </a:p>
        </p:txBody>
      </p:sp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87F911EB-7B2D-4039-8830-99BA00772144}"/>
              </a:ext>
            </a:extLst>
          </p:cNvPr>
          <p:cNvSpPr/>
          <p:nvPr/>
        </p:nvSpPr>
        <p:spPr>
          <a:xfrm>
            <a:off x="772575" y="1428264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Lógica proposicional</a:t>
            </a:r>
          </a:p>
        </p:txBody>
      </p:sp>
      <p:pic>
        <p:nvPicPr>
          <p:cNvPr id="12" name="Picture 2" descr="Ejercicios de lógica: la importancia de entrenar a tu cerebro">
            <a:extLst>
              <a:ext uri="{FF2B5EF4-FFF2-40B4-BE49-F238E27FC236}">
                <a16:creationId xmlns:a16="http://schemas.microsoft.com/office/drawing/2014/main" id="{4777D14D-4529-4BB0-994A-7CF7EFEC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48" y="2906127"/>
            <a:ext cx="5030370" cy="282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89;p3">
            <a:extLst>
              <a:ext uri="{FF2B5EF4-FFF2-40B4-BE49-F238E27FC236}">
                <a16:creationId xmlns:a16="http://schemas.microsoft.com/office/drawing/2014/main" id="{8A3FB4C4-2952-4653-9FC7-3A66060044FB}"/>
              </a:ext>
            </a:extLst>
          </p:cNvPr>
          <p:cNvSpPr/>
          <p:nvPr/>
        </p:nvSpPr>
        <p:spPr>
          <a:xfrm>
            <a:off x="440561" y="2562764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Formalice la siguiente oración “Si los elefantes volaran o supieran tocar el acordeón pensaría que estoy loco de remate y dejaría que me internaran en un psiquiátrico.”</a:t>
            </a:r>
          </a:p>
        </p:txBody>
      </p:sp>
      <p:sp>
        <p:nvSpPr>
          <p:cNvPr id="17" name="Google Shape;88;p3">
            <a:extLst>
              <a:ext uri="{FF2B5EF4-FFF2-40B4-BE49-F238E27FC236}">
                <a16:creationId xmlns:a16="http://schemas.microsoft.com/office/drawing/2014/main" id="{1949BDF4-B627-4343-B63A-D98B02E6ABFC}"/>
              </a:ext>
            </a:extLst>
          </p:cNvPr>
          <p:cNvSpPr/>
          <p:nvPr/>
        </p:nvSpPr>
        <p:spPr>
          <a:xfrm>
            <a:off x="823492" y="1428264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1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A274886B-29F2-4777-81AD-EBE4E88FC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38276"/>
              </p:ext>
            </p:extLst>
          </p:nvPr>
        </p:nvGraphicFramePr>
        <p:xfrm>
          <a:off x="2881271" y="3592420"/>
          <a:ext cx="653129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 : Los elefantes vuelan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Q : Los elefantes tocan el acordeón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 : Estoy loco de remate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 : Debo dejar que me internen en un psiquiátrico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Respuesta: (P v Q) </a:t>
                      </a:r>
                      <a:r>
                        <a:rPr lang="es-MX" sz="20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MX" sz="2000" dirty="0">
                          <a:effectLst/>
                        </a:rPr>
                        <a:t> (R ^ 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9A019361-2E59-4ADB-8825-449F982A8098}"/>
              </a:ext>
            </a:extLst>
          </p:cNvPr>
          <p:cNvSpPr/>
          <p:nvPr/>
        </p:nvSpPr>
        <p:spPr>
          <a:xfrm>
            <a:off x="361653" y="2645300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Formalice la siguiente oración “Si no apruebas o no resuelves este problema, entonces es falso que hayas estudiado o domines la deducción lógica. Pero no dominas la deducción lógica aunque has estudiado.”</a:t>
            </a:r>
          </a:p>
        </p:txBody>
      </p:sp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C75EA96B-AF39-4154-A3BC-D92859C577ED}"/>
              </a:ext>
            </a:extLst>
          </p:cNvPr>
          <p:cNvSpPr/>
          <p:nvPr/>
        </p:nvSpPr>
        <p:spPr>
          <a:xfrm>
            <a:off x="744584" y="151080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2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53D84A-6C05-4C15-9DD0-EA788AFF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35063"/>
              </p:ext>
            </p:extLst>
          </p:nvPr>
        </p:nvGraphicFramePr>
        <p:xfrm>
          <a:off x="2802363" y="3674956"/>
          <a:ext cx="6531293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 : Apruebo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Q : Resuelvo el problema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 : He estudiado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 : Domino la deducción lógica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Respuesta: [(┐P v ┐Q)  ┐(R v S)] ^ ┐S ^ 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6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9;p3">
            <a:extLst>
              <a:ext uri="{FF2B5EF4-FFF2-40B4-BE49-F238E27FC236}">
                <a16:creationId xmlns:a16="http://schemas.microsoft.com/office/drawing/2014/main" id="{D4087BEA-754C-45AB-AECF-2F6F5A616F18}"/>
              </a:ext>
            </a:extLst>
          </p:cNvPr>
          <p:cNvSpPr/>
          <p:nvPr/>
        </p:nvSpPr>
        <p:spPr>
          <a:xfrm>
            <a:off x="361653" y="2142500"/>
            <a:ext cx="573434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Sirven para plantear condiciones o comparaciones que dan como resultado un valor booleano verdadero o falso, es decir, se cumple o no se cumple la condición.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pueden clasificar en simples y complejas: 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Simples: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son las que usan operadores relacionales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Complejas: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las que usan operadores lógicos.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forman combinando expresiones relacionales simples con operadores lógicos. El operador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logico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“Y” (AND o &amp;&amp;) y el operador lógico “O” (OR o ||) son ambos operadores binarios. </a:t>
            </a:r>
          </a:p>
          <a:p>
            <a:pPr marL="34290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El operador lógico de negación (NOT) requiere solo un operando simple. </a:t>
            </a:r>
          </a:p>
        </p:txBody>
      </p:sp>
      <p:sp>
        <p:nvSpPr>
          <p:cNvPr id="14" name="Google Shape;88;p3">
            <a:extLst>
              <a:ext uri="{FF2B5EF4-FFF2-40B4-BE49-F238E27FC236}">
                <a16:creationId xmlns:a16="http://schemas.microsoft.com/office/drawing/2014/main" id="{62EC044A-ACEF-4E10-BB6B-6F8F39FB994F}"/>
              </a:ext>
            </a:extLst>
          </p:cNvPr>
          <p:cNvSpPr/>
          <p:nvPr/>
        </p:nvSpPr>
        <p:spPr>
          <a:xfrm>
            <a:off x="772575" y="1347800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Expresiones lógicas</a:t>
            </a:r>
          </a:p>
        </p:txBody>
      </p:sp>
      <p:pic>
        <p:nvPicPr>
          <p:cNvPr id="15" name="Picture 2" descr="37 preguntas de lógica con respuestas para poner a prueba a niños y a  adultos | Acertijos de logica, Niños y Preguntas">
            <a:extLst>
              <a:ext uri="{FF2B5EF4-FFF2-40B4-BE49-F238E27FC236}">
                <a16:creationId xmlns:a16="http://schemas.microsoft.com/office/drawing/2014/main" id="{E8502118-53E4-4865-B13C-19C48968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09" y="2700812"/>
            <a:ext cx="4879956" cy="24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160F3AD0-07DA-497F-AB63-F7E1F983635D}"/>
              </a:ext>
            </a:extLst>
          </p:cNvPr>
          <p:cNvSpPr/>
          <p:nvPr/>
        </p:nvSpPr>
        <p:spPr>
          <a:xfrm>
            <a:off x="772575" y="1347800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Operadores lógicos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D371BB7-3E80-457E-939D-359D3D1E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27125"/>
              </p:ext>
            </p:extLst>
          </p:nvPr>
        </p:nvGraphicFramePr>
        <p:xfrm>
          <a:off x="1550662" y="2055800"/>
          <a:ext cx="9090676" cy="4413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518">
                  <a:extLst>
                    <a:ext uri="{9D8B030D-6E8A-4147-A177-3AD203B41FA5}">
                      <a16:colId xmlns:a16="http://schemas.microsoft.com/office/drawing/2014/main" val="256959945"/>
                    </a:ext>
                  </a:extLst>
                </a:gridCol>
                <a:gridCol w="2977390">
                  <a:extLst>
                    <a:ext uri="{9D8B030D-6E8A-4147-A177-3AD203B41FA5}">
                      <a16:colId xmlns:a16="http://schemas.microsoft.com/office/drawing/2014/main" val="352755978"/>
                    </a:ext>
                  </a:extLst>
                </a:gridCol>
                <a:gridCol w="3385768">
                  <a:extLst>
                    <a:ext uri="{9D8B030D-6E8A-4147-A177-3AD203B41FA5}">
                      <a16:colId xmlns:a16="http://schemas.microsoft.com/office/drawing/2014/main" val="3112280435"/>
                    </a:ext>
                  </a:extLst>
                </a:gridCol>
              </a:tblGrid>
              <a:tr h="5896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Conectiva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Expresión lenguaje natural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Ejemplo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2021323158"/>
                  </a:ext>
                </a:extLst>
              </a:tr>
              <a:tr h="2858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Negación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No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No está lloviendo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1115335771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Conjunción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Y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Está lloviendo y está nublado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1477059215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Disyunción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O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Está lloviendo o está soleado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3307973332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Condicional material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Si … entonces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Si está soleado, entonces es de día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1914759936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Bicondicional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Si y sólo si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Está nublado si y sólo si hay nubes visibles 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936711790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Disyunción opuesta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Ni … ni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Ni está soleado ni está nublado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2034501624"/>
                  </a:ext>
                </a:extLst>
              </a:tr>
              <a:tr h="5896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Disyunción exclusiva 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>
                          <a:effectLst/>
                        </a:rPr>
                        <a:t>O bien … o bien</a:t>
                      </a:r>
                      <a:endParaRPr lang="es-CL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700" dirty="0">
                          <a:effectLst/>
                        </a:rPr>
                        <a:t>O bien está soleado, o bien está nublado</a:t>
                      </a:r>
                      <a:endParaRPr lang="es-CL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6" marR="94236" marT="0" marB="0"/>
                </a:tc>
                <a:extLst>
                  <a:ext uri="{0D108BD9-81ED-4DB2-BD59-A6C34878D82A}">
                    <a16:rowId xmlns:a16="http://schemas.microsoft.com/office/drawing/2014/main" val="176655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3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9;p3">
            <a:extLst>
              <a:ext uri="{FF2B5EF4-FFF2-40B4-BE49-F238E27FC236}">
                <a16:creationId xmlns:a16="http://schemas.microsoft.com/office/drawing/2014/main" id="{6ABB3885-12EF-4062-8480-CE1186D09E91}"/>
              </a:ext>
            </a:extLst>
          </p:cNvPr>
          <p:cNvSpPr/>
          <p:nvPr/>
        </p:nvSpPr>
        <p:spPr>
          <a:xfrm>
            <a:off x="389643" y="2482300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“Una escuela aplica dos exámenes a sus aspirantes, por lo que cada uno de ellos obtiene dos calificaciones denotadas como C1 y C2. El aspirante que obtenga calificaciones mayores que 80 en ambos exámenes es aceptado; en caso contrario es rechazado.”</a:t>
            </a:r>
          </a:p>
        </p:txBody>
      </p:sp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C8E24EAE-FD47-441F-87B8-6C50A872A1EA}"/>
              </a:ext>
            </a:extLst>
          </p:cNvPr>
          <p:cNvSpPr/>
          <p:nvPr/>
        </p:nvSpPr>
        <p:spPr>
          <a:xfrm>
            <a:off x="772574" y="134780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3: Usando el operador lógico AND 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5AB1CD2-2DDA-454C-88B4-4CCB8340F609}"/>
              </a:ext>
            </a:extLst>
          </p:cNvPr>
          <p:cNvGraphicFramePr>
            <a:graphicFrameLocks noGrp="1"/>
          </p:cNvGraphicFramePr>
          <p:nvPr/>
        </p:nvGraphicFramePr>
        <p:xfrm>
          <a:off x="2830353" y="4183760"/>
          <a:ext cx="653129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Si (C1 &gt;= 80) Y (C2 &gt;= 80) entonces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    Escribir (“Aceptado”)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 err="1">
                          <a:effectLst/>
                        </a:rPr>
                        <a:t>SiNo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    Escribir (“Rechazado”)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Fin Si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5BA252E3-AE9C-45B8-8E05-52251E0DAC35}"/>
              </a:ext>
            </a:extLst>
          </p:cNvPr>
          <p:cNvSpPr/>
          <p:nvPr/>
        </p:nvSpPr>
        <p:spPr>
          <a:xfrm>
            <a:off x="389643" y="2482300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“Una escuela aplica dos exámenes a sus aspirantes, por lo que cada uno de ellos obtiene dos calificaciones denotadas como C1 y C2. El aspirante que obtenga una calificación mayor que 90 en cualquiera de los exámenes es aceptado; en caso contrario es rechazado.”</a:t>
            </a:r>
          </a:p>
        </p:txBody>
      </p:sp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4C332545-75A0-44C3-AC16-7035CB45A995}"/>
              </a:ext>
            </a:extLst>
          </p:cNvPr>
          <p:cNvSpPr/>
          <p:nvPr/>
        </p:nvSpPr>
        <p:spPr>
          <a:xfrm>
            <a:off x="772574" y="134780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4: Usando el operador lógico OR 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747565F-B824-48B4-999D-6CF4B11F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11825"/>
              </p:ext>
            </p:extLst>
          </p:nvPr>
        </p:nvGraphicFramePr>
        <p:xfrm>
          <a:off x="2830353" y="4183760"/>
          <a:ext cx="6531293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Si (C1 &gt;=90) O (C2 &gt;=90)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Escribir (“aceptado”)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SiNo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Escribir (“rechazado”)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Si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2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9;p3">
            <a:extLst>
              <a:ext uri="{FF2B5EF4-FFF2-40B4-BE49-F238E27FC236}">
                <a16:creationId xmlns:a16="http://schemas.microsoft.com/office/drawing/2014/main" id="{81ED4644-C8A9-46E2-A2FA-A757C4A69480}"/>
              </a:ext>
            </a:extLst>
          </p:cNvPr>
          <p:cNvSpPr/>
          <p:nvPr/>
        </p:nvSpPr>
        <p:spPr>
          <a:xfrm>
            <a:off x="361653" y="2629950"/>
            <a:ext cx="469035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“Una escuela está procesando las notas de fin de año de sus alumnos. Cada promedio define si el alumno aprobó o no el año escolar; además, se sabe de cada alumno si es honorario (más de tres años en la escuela) o no. Si el alumno aprueba el año y es honorario, recibe el diploma de excelencia honoraria; si aprueba pero no es honorario, recibe el diploma de alumno destacado, y si no aprueba se le envía una carta de motivación para que al otro año le vaya mejor.”</a:t>
            </a:r>
          </a:p>
        </p:txBody>
      </p:sp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7CEE0F92-A9F3-472C-8DB7-49271940C832}"/>
              </a:ext>
            </a:extLst>
          </p:cNvPr>
          <p:cNvSpPr/>
          <p:nvPr/>
        </p:nvSpPr>
        <p:spPr>
          <a:xfrm>
            <a:off x="744584" y="149545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5: Usando el operador lógico NOT 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92E7B51-4A1F-48B5-885F-09834713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18570"/>
              </p:ext>
            </p:extLst>
          </p:nvPr>
        </p:nvGraphicFramePr>
        <p:xfrm>
          <a:off x="5372843" y="2290150"/>
          <a:ext cx="6531293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aprueba = Verdadero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honorario = No(Verdadero)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Si (aprueba = Verdadero) Y (honorario = Verdadero)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Escribir (“Recibe diploma de excelencia honoraria”)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SiNo</a:t>
                      </a:r>
                      <a:r>
                        <a:rPr lang="es-MX" sz="2000" dirty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Si (aprueba = Verdadero) Y (honorario = Falso)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    Escribir (“Recibe diploma de alumno destacado”)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</a:t>
                      </a:r>
                      <a:r>
                        <a:rPr lang="es-MX" sz="2000" dirty="0" err="1">
                          <a:effectLst/>
                        </a:rPr>
                        <a:t>SiNo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    Escribir (“Recibe carta de motivación”)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Fin Si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Si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1C534E76-F02C-4A8F-BB3A-515E0F7F22DB}"/>
              </a:ext>
            </a:extLst>
          </p:cNvPr>
          <p:cNvSpPr/>
          <p:nvPr/>
        </p:nvSpPr>
        <p:spPr>
          <a:xfrm>
            <a:off x="772575" y="168003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Condicional material (implicancia)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92EB86E-35DE-4F13-A802-A4A4D249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15544"/>
              </p:ext>
            </p:extLst>
          </p:nvPr>
        </p:nvGraphicFramePr>
        <p:xfrm>
          <a:off x="2667974" y="2936911"/>
          <a:ext cx="6856052" cy="2589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86">
                  <a:extLst>
                    <a:ext uri="{9D8B030D-6E8A-4147-A177-3AD203B41FA5}">
                      <a16:colId xmlns:a16="http://schemas.microsoft.com/office/drawing/2014/main" val="2500489806"/>
                    </a:ext>
                  </a:extLst>
                </a:gridCol>
                <a:gridCol w="2285086">
                  <a:extLst>
                    <a:ext uri="{9D8B030D-6E8A-4147-A177-3AD203B41FA5}">
                      <a16:colId xmlns:a16="http://schemas.microsoft.com/office/drawing/2014/main" val="259209290"/>
                    </a:ext>
                  </a:extLst>
                </a:gridCol>
                <a:gridCol w="2285880">
                  <a:extLst>
                    <a:ext uri="{9D8B030D-6E8A-4147-A177-3AD203B41FA5}">
                      <a16:colId xmlns:a16="http://schemas.microsoft.com/office/drawing/2014/main" val="3668735548"/>
                    </a:ext>
                  </a:extLst>
                </a:gridCol>
              </a:tblGrid>
              <a:tr h="41255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Condicional material (implicancia)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34" marR="114334" marT="57167" marB="57167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16575"/>
                  </a:ext>
                </a:extLst>
              </a:tr>
              <a:tr h="4125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 </a:t>
                      </a:r>
                      <a:r>
                        <a:rPr lang="es-ES" sz="25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" sz="2500">
                          <a:effectLst/>
                        </a:rPr>
                        <a:t> 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extLst>
                  <a:ext uri="{0D108BD9-81ED-4DB2-BD59-A6C34878D82A}">
                    <a16:rowId xmlns:a16="http://schemas.microsoft.com/office/drawing/2014/main" val="1897440894"/>
                  </a:ext>
                </a:extLst>
              </a:tr>
              <a:tr h="412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Verdadero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extLst>
                  <a:ext uri="{0D108BD9-81ED-4DB2-BD59-A6C34878D82A}">
                    <a16:rowId xmlns:a16="http://schemas.microsoft.com/office/drawing/2014/main" val="4264286521"/>
                  </a:ext>
                </a:extLst>
              </a:tr>
              <a:tr h="412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extLst>
                  <a:ext uri="{0D108BD9-81ED-4DB2-BD59-A6C34878D82A}">
                    <a16:rowId xmlns:a16="http://schemas.microsoft.com/office/drawing/2014/main" val="145358722"/>
                  </a:ext>
                </a:extLst>
              </a:tr>
              <a:tr h="412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extLst>
                  <a:ext uri="{0D108BD9-81ED-4DB2-BD59-A6C34878D82A}">
                    <a16:rowId xmlns:a16="http://schemas.microsoft.com/office/drawing/2014/main" val="2482536432"/>
                  </a:ext>
                </a:extLst>
              </a:tr>
              <a:tr h="4125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Verdadero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750" marR="85750" marT="0" marB="0"/>
                </a:tc>
                <a:extLst>
                  <a:ext uri="{0D108BD9-81ED-4DB2-BD59-A6C34878D82A}">
                    <a16:rowId xmlns:a16="http://schemas.microsoft.com/office/drawing/2014/main" val="217661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2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 rot="-5400000">
            <a:off x="4496000" y="-838000"/>
            <a:ext cx="6858000" cy="8534000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613849" y="1906063"/>
            <a:ext cx="4632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CL" sz="3200" b="1" dirty="0">
                <a:solidFill>
                  <a:schemeClr val="bg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sz="3200" b="1" dirty="0">
              <a:solidFill>
                <a:schemeClr val="bg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512249" y="2751147"/>
            <a:ext cx="6272400" cy="15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lnSpc>
                <a:spcPct val="115000"/>
              </a:lnSpc>
              <a:buClr>
                <a:srgbClr val="F3F3F3"/>
              </a:buClr>
              <a:buSzPts val="1800"/>
              <a:buFont typeface="Rubik"/>
              <a:buChar char="●"/>
            </a:pPr>
            <a:r>
              <a:rPr lang="es-MX" sz="2400" b="1" dirty="0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Reconocer las características fundamentales del lenguaje Java para el desarrollo de aplicaciones empresariales</a:t>
            </a:r>
            <a:endParaRPr lang="es-MX" sz="3200" dirty="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3CA21415-ECC9-4A65-8F9B-1C653736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" y="2138277"/>
            <a:ext cx="2263444" cy="19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8;p3">
            <a:extLst>
              <a:ext uri="{FF2B5EF4-FFF2-40B4-BE49-F238E27FC236}">
                <a16:creationId xmlns:a16="http://schemas.microsoft.com/office/drawing/2014/main" id="{DD6C425A-4DC4-4E36-8B57-E0F0CEFB50A8}"/>
              </a:ext>
            </a:extLst>
          </p:cNvPr>
          <p:cNvSpPr/>
          <p:nvPr/>
        </p:nvSpPr>
        <p:spPr>
          <a:xfrm>
            <a:off x="715425" y="1626728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Bicondicional</a:t>
            </a:r>
            <a:endParaRPr lang="es-ES_tradnl" sz="36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8434817-3548-4152-8105-43999480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11571"/>
              </p:ext>
            </p:extLst>
          </p:nvPr>
        </p:nvGraphicFramePr>
        <p:xfrm>
          <a:off x="1985893" y="3048964"/>
          <a:ext cx="8105913" cy="2608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1658">
                  <a:extLst>
                    <a:ext uri="{9D8B030D-6E8A-4147-A177-3AD203B41FA5}">
                      <a16:colId xmlns:a16="http://schemas.microsoft.com/office/drawing/2014/main" val="98773749"/>
                    </a:ext>
                  </a:extLst>
                </a:gridCol>
                <a:gridCol w="2701658">
                  <a:extLst>
                    <a:ext uri="{9D8B030D-6E8A-4147-A177-3AD203B41FA5}">
                      <a16:colId xmlns:a16="http://schemas.microsoft.com/office/drawing/2014/main" val="3768605374"/>
                    </a:ext>
                  </a:extLst>
                </a:gridCol>
                <a:gridCol w="2702597">
                  <a:extLst>
                    <a:ext uri="{9D8B030D-6E8A-4147-A177-3AD203B41FA5}">
                      <a16:colId xmlns:a16="http://schemas.microsoft.com/office/drawing/2014/main" val="1305486776"/>
                    </a:ext>
                  </a:extLst>
                </a:gridCol>
              </a:tblGrid>
              <a:tr h="54672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Bicondicional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48" marR="95048" marT="47524" marB="47524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80265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 </a:t>
                      </a:r>
                      <a:r>
                        <a:rPr lang="es-ES" sz="2500">
                          <a:effectLst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s-ES" sz="2500">
                          <a:effectLst/>
                        </a:rPr>
                        <a:t> 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2964488578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3899036717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1446478093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3260894263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Verdadero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190980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1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8;p3">
            <a:extLst>
              <a:ext uri="{FF2B5EF4-FFF2-40B4-BE49-F238E27FC236}">
                <a16:creationId xmlns:a16="http://schemas.microsoft.com/office/drawing/2014/main" id="{DD6C425A-4DC4-4E36-8B57-E0F0CEFB50A8}"/>
              </a:ext>
            </a:extLst>
          </p:cNvPr>
          <p:cNvSpPr/>
          <p:nvPr/>
        </p:nvSpPr>
        <p:spPr>
          <a:xfrm>
            <a:off x="715425" y="1626728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Bicondicional</a:t>
            </a:r>
            <a:endParaRPr lang="es-ES_tradnl" sz="36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77"/>
              <a:ea typeface="DIN Next LT Pro" charset="0"/>
              <a:cs typeface="DIN Next LT Pro" charset="0"/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8434817-3548-4152-8105-439994805243}"/>
              </a:ext>
            </a:extLst>
          </p:cNvPr>
          <p:cNvGraphicFramePr>
            <a:graphicFrameLocks noGrp="1"/>
          </p:cNvGraphicFramePr>
          <p:nvPr/>
        </p:nvGraphicFramePr>
        <p:xfrm>
          <a:off x="1985893" y="3048964"/>
          <a:ext cx="8105913" cy="2608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1658">
                  <a:extLst>
                    <a:ext uri="{9D8B030D-6E8A-4147-A177-3AD203B41FA5}">
                      <a16:colId xmlns:a16="http://schemas.microsoft.com/office/drawing/2014/main" val="98773749"/>
                    </a:ext>
                  </a:extLst>
                </a:gridCol>
                <a:gridCol w="2701658">
                  <a:extLst>
                    <a:ext uri="{9D8B030D-6E8A-4147-A177-3AD203B41FA5}">
                      <a16:colId xmlns:a16="http://schemas.microsoft.com/office/drawing/2014/main" val="3768605374"/>
                    </a:ext>
                  </a:extLst>
                </a:gridCol>
                <a:gridCol w="2702597">
                  <a:extLst>
                    <a:ext uri="{9D8B030D-6E8A-4147-A177-3AD203B41FA5}">
                      <a16:colId xmlns:a16="http://schemas.microsoft.com/office/drawing/2014/main" val="1305486776"/>
                    </a:ext>
                  </a:extLst>
                </a:gridCol>
              </a:tblGrid>
              <a:tr h="54672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Bicondicional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48" marR="95048" marT="47524" marB="47524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80265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 </a:t>
                      </a:r>
                      <a:r>
                        <a:rPr lang="es-ES" sz="2500">
                          <a:effectLst/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s-ES" sz="2500">
                          <a:effectLst/>
                        </a:rPr>
                        <a:t> 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2964488578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3899036717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1446478093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3260894263"/>
                  </a:ext>
                </a:extLst>
              </a:tr>
              <a:tr h="4115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Verdadero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382" marR="101382" marT="0" marB="0"/>
                </a:tc>
                <a:extLst>
                  <a:ext uri="{0D108BD9-81ED-4DB2-BD59-A6C34878D82A}">
                    <a16:rowId xmlns:a16="http://schemas.microsoft.com/office/drawing/2014/main" val="190980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3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702E46EB-25BA-4283-9988-554788CD59F8}"/>
              </a:ext>
            </a:extLst>
          </p:cNvPr>
          <p:cNvSpPr/>
          <p:nvPr/>
        </p:nvSpPr>
        <p:spPr>
          <a:xfrm>
            <a:off x="667800" y="1542321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Disyunción opuesta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C878EE-57EC-4435-AD43-C3647DE1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0419"/>
              </p:ext>
            </p:extLst>
          </p:nvPr>
        </p:nvGraphicFramePr>
        <p:xfrm>
          <a:off x="2674779" y="2964557"/>
          <a:ext cx="6632892" cy="2578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708">
                  <a:extLst>
                    <a:ext uri="{9D8B030D-6E8A-4147-A177-3AD203B41FA5}">
                      <a16:colId xmlns:a16="http://schemas.microsoft.com/office/drawing/2014/main" val="787077042"/>
                    </a:ext>
                  </a:extLst>
                </a:gridCol>
                <a:gridCol w="2210708">
                  <a:extLst>
                    <a:ext uri="{9D8B030D-6E8A-4147-A177-3AD203B41FA5}">
                      <a16:colId xmlns:a16="http://schemas.microsoft.com/office/drawing/2014/main" val="3647896575"/>
                    </a:ext>
                  </a:extLst>
                </a:gridCol>
                <a:gridCol w="2211476">
                  <a:extLst>
                    <a:ext uri="{9D8B030D-6E8A-4147-A177-3AD203B41FA5}">
                      <a16:colId xmlns:a16="http://schemas.microsoft.com/office/drawing/2014/main" val="484444237"/>
                    </a:ext>
                  </a:extLst>
                </a:gridCol>
              </a:tblGrid>
              <a:tr h="51597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Disyunción opuesta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620" marR="93620" marT="46810" marB="4681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74713"/>
                  </a:ext>
                </a:extLst>
              </a:tr>
              <a:tr h="405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 ↓ 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extLst>
                  <a:ext uri="{0D108BD9-81ED-4DB2-BD59-A6C34878D82A}">
                    <a16:rowId xmlns:a16="http://schemas.microsoft.com/office/drawing/2014/main" val="434450865"/>
                  </a:ext>
                </a:extLst>
              </a:tr>
              <a:tr h="405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extLst>
                  <a:ext uri="{0D108BD9-81ED-4DB2-BD59-A6C34878D82A}">
                    <a16:rowId xmlns:a16="http://schemas.microsoft.com/office/drawing/2014/main" val="1961157711"/>
                  </a:ext>
                </a:extLst>
              </a:tr>
              <a:tr h="405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extLst>
                  <a:ext uri="{0D108BD9-81ED-4DB2-BD59-A6C34878D82A}">
                    <a16:rowId xmlns:a16="http://schemas.microsoft.com/office/drawing/2014/main" val="20240883"/>
                  </a:ext>
                </a:extLst>
              </a:tr>
              <a:tr h="405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extLst>
                  <a:ext uri="{0D108BD9-81ED-4DB2-BD59-A6C34878D82A}">
                    <a16:rowId xmlns:a16="http://schemas.microsoft.com/office/drawing/2014/main" val="3621991254"/>
                  </a:ext>
                </a:extLst>
              </a:tr>
              <a:tr h="4053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Verdadero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59" marR="82959" marT="0" marB="0"/>
                </a:tc>
                <a:extLst>
                  <a:ext uri="{0D108BD9-81ED-4DB2-BD59-A6C34878D82A}">
                    <a16:rowId xmlns:a16="http://schemas.microsoft.com/office/drawing/2014/main" val="336472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5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8;p3">
            <a:extLst>
              <a:ext uri="{FF2B5EF4-FFF2-40B4-BE49-F238E27FC236}">
                <a16:creationId xmlns:a16="http://schemas.microsoft.com/office/drawing/2014/main" id="{35FDB527-0118-49D8-AF4E-824CDF9A2472}"/>
              </a:ext>
            </a:extLst>
          </p:cNvPr>
          <p:cNvSpPr/>
          <p:nvPr/>
        </p:nvSpPr>
        <p:spPr>
          <a:xfrm>
            <a:off x="561975" y="1542321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77"/>
                <a:ea typeface="DIN Next LT Pro" charset="0"/>
                <a:cs typeface="DIN Next LT Pro" charset="0"/>
              </a:rPr>
              <a:t>Disyunción exclusiva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2DADB5B-C648-4212-B6EA-5C872D00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03755"/>
              </p:ext>
            </p:extLst>
          </p:nvPr>
        </p:nvGraphicFramePr>
        <p:xfrm>
          <a:off x="2563874" y="2964557"/>
          <a:ext cx="6643052" cy="2577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094">
                  <a:extLst>
                    <a:ext uri="{9D8B030D-6E8A-4147-A177-3AD203B41FA5}">
                      <a16:colId xmlns:a16="http://schemas.microsoft.com/office/drawing/2014/main" val="3626006860"/>
                    </a:ext>
                  </a:extLst>
                </a:gridCol>
                <a:gridCol w="2214094">
                  <a:extLst>
                    <a:ext uri="{9D8B030D-6E8A-4147-A177-3AD203B41FA5}">
                      <a16:colId xmlns:a16="http://schemas.microsoft.com/office/drawing/2014/main" val="2714453394"/>
                    </a:ext>
                  </a:extLst>
                </a:gridCol>
                <a:gridCol w="2214864">
                  <a:extLst>
                    <a:ext uri="{9D8B030D-6E8A-4147-A177-3AD203B41FA5}">
                      <a16:colId xmlns:a16="http://schemas.microsoft.com/office/drawing/2014/main" val="4228071329"/>
                    </a:ext>
                  </a:extLst>
                </a:gridCol>
              </a:tblGrid>
              <a:tr h="51500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Disyunción exclusiva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358" marR="93358" marT="46679" marB="46679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03634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X &lt;-/-&gt; Y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extLst>
                  <a:ext uri="{0D108BD9-81ED-4DB2-BD59-A6C34878D82A}">
                    <a16:rowId xmlns:a16="http://schemas.microsoft.com/office/drawing/2014/main" val="3703149591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extLst>
                  <a:ext uri="{0D108BD9-81ED-4DB2-BD59-A6C34878D82A}">
                    <a16:rowId xmlns:a16="http://schemas.microsoft.com/office/drawing/2014/main" val="2505229729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extLst>
                  <a:ext uri="{0D108BD9-81ED-4DB2-BD59-A6C34878D82A}">
                    <a16:rowId xmlns:a16="http://schemas.microsoft.com/office/drawing/2014/main" val="665287697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Verdadero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extLst>
                  <a:ext uri="{0D108BD9-81ED-4DB2-BD59-A6C34878D82A}">
                    <a16:rowId xmlns:a16="http://schemas.microsoft.com/office/drawing/2014/main" val="1965046779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>
                          <a:effectLst/>
                        </a:rPr>
                        <a:t>Falso</a:t>
                      </a:r>
                      <a:endParaRPr lang="es-CL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500" dirty="0">
                          <a:effectLst/>
                        </a:rPr>
                        <a:t>Falso</a:t>
                      </a:r>
                      <a:endParaRPr lang="es-CL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086" marR="83086" marT="0" marB="0"/>
                </a:tc>
                <a:extLst>
                  <a:ext uri="{0D108BD9-81ED-4DB2-BD59-A6C34878D82A}">
                    <a16:rowId xmlns:a16="http://schemas.microsoft.com/office/drawing/2014/main" val="363234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2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20F35334-9A56-4C27-A781-FFB28EA532A8}"/>
              </a:ext>
            </a:extLst>
          </p:cNvPr>
          <p:cNvSpPr/>
          <p:nvPr/>
        </p:nvSpPr>
        <p:spPr>
          <a:xfrm>
            <a:off x="361653" y="2500629"/>
            <a:ext cx="5367343" cy="24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Toda expresión lógica regresa un valor.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Si hay más de un operador, se evalúan primero los operadores de mayor precedencia y, en caso de empate, se aplica la regla de asociatividad.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Para evaluar una expresión se deben aplicar las operaciones aritméticas o lógicas respectivas, y reemplazar dicha sentencia por el valor de verdad correspondiente. Después se evalúa la proposición siguiente, hasta obtener un valor de verdad de la sentencia completa.</a:t>
            </a:r>
          </a:p>
        </p:txBody>
      </p:sp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26C87116-7102-44B3-85E7-8CB7B41643A5}"/>
              </a:ext>
            </a:extLst>
          </p:cNvPr>
          <p:cNvSpPr/>
          <p:nvPr/>
        </p:nvSpPr>
        <p:spPr>
          <a:xfrm>
            <a:off x="772575" y="1347800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Evaluación de expresiones lógicas</a:t>
            </a:r>
          </a:p>
        </p:txBody>
      </p:sp>
      <p:pic>
        <p:nvPicPr>
          <p:cNvPr id="14" name="Picture 4" descr="Pensamiento Matemático">
            <a:extLst>
              <a:ext uri="{FF2B5EF4-FFF2-40B4-BE49-F238E27FC236}">
                <a16:creationId xmlns:a16="http://schemas.microsoft.com/office/drawing/2014/main" id="{04087B7C-2BB7-42BD-822D-D46F1B15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99" y="2214879"/>
            <a:ext cx="5130165" cy="38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9;p3">
            <a:extLst>
              <a:ext uri="{FF2B5EF4-FFF2-40B4-BE49-F238E27FC236}">
                <a16:creationId xmlns:a16="http://schemas.microsoft.com/office/drawing/2014/main" id="{43E41FB3-7689-4956-AD88-B04DB37439EF}"/>
              </a:ext>
            </a:extLst>
          </p:cNvPr>
          <p:cNvSpPr/>
          <p:nvPr/>
        </p:nvSpPr>
        <p:spPr>
          <a:xfrm>
            <a:off x="6096000" y="2142500"/>
            <a:ext cx="591722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Hay tres reglas de prioridad a seguir para evaluar una expresión:</a:t>
            </a:r>
          </a:p>
          <a:p>
            <a:pPr marL="457200" lvl="0" indent="-4572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457200" lvl="0" indent="-4572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Los paréntesis (si tiene)</a:t>
            </a:r>
          </a:p>
          <a:p>
            <a:pPr marL="457200" lvl="0" indent="-4572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Seguir el orden de prioridad de operadores</a:t>
            </a:r>
          </a:p>
          <a:p>
            <a:pPr marL="457200" lvl="0" indent="-4572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Si aparecen dos o más operadores iguales, se evalúan de izquierda a derecha.</a:t>
            </a:r>
          </a:p>
          <a:p>
            <a:pPr marL="457200" lvl="0" indent="-4572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puede construir una expresión válida por medio de:</a:t>
            </a:r>
          </a:p>
          <a:p>
            <a:pPr lvl="0" algn="just">
              <a:buClr>
                <a:srgbClr val="33CCCC"/>
              </a:buClr>
              <a:buSzPts val="2400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457200" lvl="0" indent="-457200" algn="just">
              <a:buClr>
                <a:srgbClr val="33CCCC"/>
              </a:buClr>
              <a:buSzPts val="2400"/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Una sola constante o variable, la cual puede estar precedida por un signo + </a:t>
            </a:r>
            <a:r>
              <a:rPr lang="es-MX" sz="2000" dirty="0" err="1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ó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– .</a:t>
            </a:r>
          </a:p>
          <a:p>
            <a:pPr marL="457200" lvl="0" indent="-457200" algn="just">
              <a:buClr>
                <a:srgbClr val="33CCCC"/>
              </a:buClr>
              <a:buSzPts val="2400"/>
              <a:buFont typeface="+mj-lt"/>
              <a:buAutoNum type="arabicPeriod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Una secuencia de términos (constantes, variables, funciones) separados por operadores.</a:t>
            </a:r>
          </a:p>
          <a:p>
            <a:pPr lvl="0" algn="just">
              <a:buClr>
                <a:srgbClr val="33CCCC"/>
              </a:buClr>
              <a:buSzPts val="2400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EFA9237D-529F-43C2-9A18-6FB16510630B}"/>
              </a:ext>
            </a:extLst>
          </p:cNvPr>
          <p:cNvSpPr/>
          <p:nvPr/>
        </p:nvSpPr>
        <p:spPr>
          <a:xfrm>
            <a:off x="772574" y="134780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Evaluación de expresiones lógicas</a:t>
            </a:r>
          </a:p>
        </p:txBody>
      </p:sp>
      <p:pic>
        <p:nvPicPr>
          <p:cNvPr id="15" name="Picture 2" descr="Resuelve esta expresión matemática con animales #gimnasiamental |  Expresiones matemáticas, Rompecabezas matematicos, Acertijos matemáticos">
            <a:extLst>
              <a:ext uri="{FF2B5EF4-FFF2-40B4-BE49-F238E27FC236}">
                <a16:creationId xmlns:a16="http://schemas.microsoft.com/office/drawing/2014/main" id="{758A4D6A-C8AB-414C-B5A9-CCBAFC9F0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" y="2269160"/>
            <a:ext cx="4935817" cy="42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7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Expresiones lógicas</a:t>
            </a:r>
            <a:endParaRPr lang="es-CL" sz="2000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F343A19C-4F51-4F31-AAA9-E7D67AA4D6DA}"/>
              </a:ext>
            </a:extLst>
          </p:cNvPr>
          <p:cNvSpPr/>
          <p:nvPr/>
        </p:nvSpPr>
        <p:spPr>
          <a:xfrm>
            <a:off x="361653" y="2814537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“Una escuela aplica dos exámenes a sus aspirantes, por lo que cada uno de ellos obtiene dos calificaciones denotadas como C1 y C2. El aspirante que obtenga calificaciones mayores que 80 en ambos exámenes es aceptado; en caso contrario es rechazado.”</a:t>
            </a:r>
          </a:p>
        </p:txBody>
      </p:sp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5A1470B4-8F1E-4FC3-B327-1370B0DAD51B}"/>
              </a:ext>
            </a:extLst>
          </p:cNvPr>
          <p:cNvSpPr/>
          <p:nvPr/>
        </p:nvSpPr>
        <p:spPr>
          <a:xfrm>
            <a:off x="744584" y="1680037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28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6: ¿Qué resultado tendrá la siguiente expresión? 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A1FD130B-2241-4AC1-B606-0C07F1C0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45252"/>
              </p:ext>
            </p:extLst>
          </p:nvPr>
        </p:nvGraphicFramePr>
        <p:xfrm>
          <a:off x="2802363" y="4328487"/>
          <a:ext cx="653129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Resultado = No(((5&gt;4) O (3&lt;6)) Y (8==5))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Escribir(Resultado)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  <p:sp>
        <p:nvSpPr>
          <p:cNvPr id="16" name="Google Shape;89;p3">
            <a:extLst>
              <a:ext uri="{FF2B5EF4-FFF2-40B4-BE49-F238E27FC236}">
                <a16:creationId xmlns:a16="http://schemas.microsoft.com/office/drawing/2014/main" id="{294BFB15-D0E9-47AB-8FF9-28C656C2339B}"/>
              </a:ext>
            </a:extLst>
          </p:cNvPr>
          <p:cNvSpPr/>
          <p:nvPr/>
        </p:nvSpPr>
        <p:spPr>
          <a:xfrm>
            <a:off x="460936" y="5958595"/>
            <a:ext cx="11313431" cy="5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33CCCC"/>
              </a:buClr>
              <a:buSzPts val="2400"/>
            </a:pPr>
            <a:r>
              <a:rPr lang="es-MX" sz="24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Respuesta: </a:t>
            </a:r>
            <a:r>
              <a:rPr lang="es-MX" sz="24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Verdadero</a:t>
            </a:r>
          </a:p>
        </p:txBody>
      </p:sp>
    </p:spTree>
    <p:extLst>
      <p:ext uri="{BB962C8B-B14F-4D97-AF65-F5344CB8AC3E}">
        <p14:creationId xmlns:p14="http://schemas.microsoft.com/office/powerpoint/2010/main" val="40974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22400" y="0"/>
            <a:ext cx="12214400" cy="692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360467" y="1968267"/>
            <a:ext cx="755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20748"/>
          <a:stretch/>
        </p:blipFill>
        <p:spPr>
          <a:xfrm>
            <a:off x="9712734" y="4373931"/>
            <a:ext cx="2041967" cy="20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767764" y="2108539"/>
            <a:ext cx="8386000" cy="210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4020"/>
            </a:pPr>
            <a:r>
              <a:rPr lang="es-MX" sz="6027" dirty="0">
                <a:solidFill>
                  <a:srgbClr val="EFEFEF"/>
                </a:solidFill>
                <a:latin typeface="Rubik Light"/>
                <a:ea typeface="Rubik Light"/>
                <a:cs typeface="Rubik Light"/>
                <a:sym typeface="Rubik Light"/>
              </a:rPr>
              <a:t>ESTRUCTURAS DE CONTROL REPETITIVAS</a:t>
            </a:r>
            <a:endParaRPr lang="es-MX" sz="2533" dirty="0">
              <a:solidFill>
                <a:srgbClr val="EFEFE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BDDBBE20-D7B4-49DF-BFFA-A3EFB050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59" y="314599"/>
            <a:ext cx="2133348" cy="179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51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 rot="-5400000">
            <a:off x="4496000" y="-838000"/>
            <a:ext cx="6858000" cy="8534000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613849" y="1906063"/>
            <a:ext cx="4632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s-CL" sz="3200" b="1" dirty="0">
                <a:solidFill>
                  <a:schemeClr val="bg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sz="3200" b="1" dirty="0">
              <a:solidFill>
                <a:schemeClr val="bg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512249" y="2751147"/>
            <a:ext cx="6272400" cy="15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57189">
              <a:lnSpc>
                <a:spcPct val="115000"/>
              </a:lnSpc>
              <a:buClr>
                <a:srgbClr val="F3F3F3"/>
              </a:buClr>
              <a:buSzPts val="1800"/>
              <a:buFont typeface="Rubik"/>
              <a:buChar char="●"/>
            </a:pPr>
            <a:r>
              <a:rPr lang="es-MX" sz="2400" b="1" dirty="0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Reconocer las características fundamentales del lenguaje Java para el desarrollo de aplicaciones empresariales</a:t>
            </a:r>
            <a:endParaRPr lang="es-MX" sz="3200" dirty="0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3CA21415-ECC9-4A65-8F9B-1C653736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" y="2138277"/>
            <a:ext cx="2263444" cy="19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7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1" y="0"/>
            <a:ext cx="94041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533" y="0"/>
            <a:ext cx="8887467" cy="69494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6365564" y="1090829"/>
            <a:ext cx="4868800" cy="6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s-CL" sz="3333" b="1" dirty="0">
                <a:solidFill>
                  <a:srgbClr val="F07424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sz="3333" b="1" dirty="0">
              <a:solidFill>
                <a:srgbClr val="F0742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6365564" y="2181658"/>
            <a:ext cx="5561428" cy="16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Definición</a:t>
            </a: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endParaRPr lang="es-MX" sz="2533" dirty="0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Tipos de estructuras de control repetitivas</a:t>
            </a: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75D95B48-A782-4C63-8CF9-C0A70FC8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62" y="196060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l="10580"/>
          <a:stretch/>
        </p:blipFill>
        <p:spPr>
          <a:xfrm>
            <a:off x="1" y="0"/>
            <a:ext cx="94041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533" y="0"/>
            <a:ext cx="8887467" cy="69494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6413189" y="222859"/>
            <a:ext cx="4868800" cy="6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s-CL" sz="3333" b="1" dirty="0">
                <a:solidFill>
                  <a:srgbClr val="F07424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sz="3333" b="1" dirty="0">
              <a:solidFill>
                <a:srgbClr val="F0742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6465891" y="1101542"/>
            <a:ext cx="5561428" cy="47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Teoría de Conjuntos</a:t>
            </a: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endParaRPr lang="es-MX" sz="2533" dirty="0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Lógica Preposicional</a:t>
            </a: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endParaRPr lang="es-MX" sz="2533" dirty="0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Expresiones lógicas</a:t>
            </a: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endParaRPr lang="es-MX" sz="2533" dirty="0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Estructuras de control repetitivas (mientras, repetir, para)</a:t>
            </a: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endParaRPr lang="es-MX" sz="2533" dirty="0">
              <a:solidFill>
                <a:srgbClr val="2D2D2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09585" indent="-609585">
              <a:buClr>
                <a:srgbClr val="000000"/>
              </a:buClr>
              <a:buSzPts val="1900"/>
              <a:buFont typeface="+mj-lt"/>
              <a:buAutoNum type="arabicPeriod"/>
            </a:pPr>
            <a: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  <a:t>Diagramación de algoritmos Arreglos unidimensionales</a:t>
            </a:r>
            <a:br>
              <a:rPr lang="es-MX" sz="2533" dirty="0">
                <a:solidFill>
                  <a:srgbClr val="2D2D2D"/>
                </a:solidFill>
                <a:latin typeface="Rubik"/>
                <a:ea typeface="Rubik"/>
                <a:cs typeface="Rubik"/>
                <a:sym typeface="Rubik"/>
              </a:rPr>
            </a:br>
            <a:endParaRPr lang="es-MX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75D95B48-A782-4C63-8CF9-C0A70FC8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62" y="196060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9;p3">
            <a:extLst>
              <a:ext uri="{FF2B5EF4-FFF2-40B4-BE49-F238E27FC236}">
                <a16:creationId xmlns:a16="http://schemas.microsoft.com/office/drawing/2014/main" id="{69AD1FF6-F264-43AD-B36B-6BD729D96082}"/>
              </a:ext>
            </a:extLst>
          </p:cNvPr>
          <p:cNvSpPr/>
          <p:nvPr/>
        </p:nvSpPr>
        <p:spPr>
          <a:xfrm>
            <a:off x="361652" y="2761840"/>
            <a:ext cx="949064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Definición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20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Tipos de estructuras repetitivas</a:t>
            </a:r>
            <a:endParaRPr sz="2200" i="0" u="none" strike="noStrike" cap="none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200" b="1" i="0" u="none" strike="noStrike" cap="none" dirty="0">
              <a:solidFill>
                <a:srgbClr val="FF2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2" descr="Fundamentos de Programación: Ciclo Mientras (WHILE)">
            <a:extLst>
              <a:ext uri="{FF2B5EF4-FFF2-40B4-BE49-F238E27FC236}">
                <a16:creationId xmlns:a16="http://schemas.microsoft.com/office/drawing/2014/main" id="{CF373AFC-D87D-4542-9595-156BC3320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40" y="2142500"/>
            <a:ext cx="4627602" cy="35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81;p5">
            <a:extLst>
              <a:ext uri="{FF2B5EF4-FFF2-40B4-BE49-F238E27FC236}">
                <a16:creationId xmlns:a16="http://schemas.microsoft.com/office/drawing/2014/main" id="{5A176C0A-5AC0-4AD3-89C2-5EDF3FA29F1B}"/>
              </a:ext>
            </a:extLst>
          </p:cNvPr>
          <p:cNvSpPr txBox="1"/>
          <p:nvPr/>
        </p:nvSpPr>
        <p:spPr>
          <a:xfrm>
            <a:off x="361652" y="1908150"/>
            <a:ext cx="4868800" cy="6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s-CL" sz="3333" b="1" dirty="0">
                <a:solidFill>
                  <a:srgbClr val="F07424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sz="3333" b="1" dirty="0">
              <a:solidFill>
                <a:srgbClr val="F07424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90891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B78DE430-7C31-4246-A5FF-700711194E87}"/>
              </a:ext>
            </a:extLst>
          </p:cNvPr>
          <p:cNvSpPr/>
          <p:nvPr/>
        </p:nvSpPr>
        <p:spPr>
          <a:xfrm>
            <a:off x="561975" y="1555993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Definición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C475E094-ACE6-4061-87D9-18FFAD50EDFD}"/>
              </a:ext>
            </a:extLst>
          </p:cNvPr>
          <p:cNvSpPr/>
          <p:nvPr/>
        </p:nvSpPr>
        <p:spPr>
          <a:xfrm>
            <a:off x="361653" y="2482300"/>
            <a:ext cx="591722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Están diseñadas para que una expresión sea evaluada muchas veces, sin tener que escribirla muchas veces.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conocen como “bucles” o “ciclos”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Dependiendo del tipo de solución a implementar, se ejecuta una secuencia de sentencias o instrucciones una cierta cantidad de veces.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4" descr="esultado de imagen para bucle">
            <a:extLst>
              <a:ext uri="{FF2B5EF4-FFF2-40B4-BE49-F238E27FC236}">
                <a16:creationId xmlns:a16="http://schemas.microsoft.com/office/drawing/2014/main" id="{928DED9C-27B0-40E1-8056-CD320746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19" y="2433893"/>
            <a:ext cx="5098869" cy="286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8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02FCF576-26BD-4A93-8EC8-B641215BD7C1}"/>
              </a:ext>
            </a:extLst>
          </p:cNvPr>
          <p:cNvSpPr/>
          <p:nvPr/>
        </p:nvSpPr>
        <p:spPr>
          <a:xfrm>
            <a:off x="772575" y="1347800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Definición</a:t>
            </a:r>
          </a:p>
        </p:txBody>
      </p:sp>
      <p:pic>
        <p:nvPicPr>
          <p:cNvPr id="14" name="Picture 2" descr="esultado de imagen para ciclos">
            <a:extLst>
              <a:ext uri="{FF2B5EF4-FFF2-40B4-BE49-F238E27FC236}">
                <a16:creationId xmlns:a16="http://schemas.microsoft.com/office/drawing/2014/main" id="{42BCEBB7-E080-482B-A855-3828265C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8" y="2336554"/>
            <a:ext cx="4528457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89;p3">
            <a:extLst>
              <a:ext uri="{FF2B5EF4-FFF2-40B4-BE49-F238E27FC236}">
                <a16:creationId xmlns:a16="http://schemas.microsoft.com/office/drawing/2014/main" id="{615982B1-DAC0-4C84-B59C-975D92923F93}"/>
              </a:ext>
            </a:extLst>
          </p:cNvPr>
          <p:cNvSpPr/>
          <p:nvPr/>
        </p:nvSpPr>
        <p:spPr>
          <a:xfrm>
            <a:off x="5878286" y="2520776"/>
            <a:ext cx="613494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Existen varios tipos: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Mientras … hacer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Repetir …  hasta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Para … hacer </a:t>
            </a:r>
            <a:endParaRPr sz="24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0103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C9645DFC-F105-4E39-8C75-C426244E7D22}"/>
              </a:ext>
            </a:extLst>
          </p:cNvPr>
          <p:cNvSpPr/>
          <p:nvPr/>
        </p:nvSpPr>
        <p:spPr>
          <a:xfrm>
            <a:off x="487122" y="168003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Mientras … hacer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6F927442-9964-4610-9F39-B04B711B6E56}"/>
              </a:ext>
            </a:extLst>
          </p:cNvPr>
          <p:cNvSpPr/>
          <p:nvPr/>
        </p:nvSpPr>
        <p:spPr>
          <a:xfrm>
            <a:off x="561975" y="2686237"/>
            <a:ext cx="591722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Repite instrucciones del ciclo, mientras la condición evaluada sea verdadera.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Si condición es falsa, se termina el ciclo.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Primero se evalúa la opción, después se ejecutan las acciones.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Las instrucciones se generan como mínimo cero veces. </a:t>
            </a: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FAAED8C-970D-418D-8477-E9E8F370D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59171"/>
              </p:ext>
            </p:extLst>
          </p:nvPr>
        </p:nvGraphicFramePr>
        <p:xfrm>
          <a:off x="7041335" y="3343725"/>
          <a:ext cx="3828733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733">
                  <a:extLst>
                    <a:ext uri="{9D8B030D-6E8A-4147-A177-3AD203B41FA5}">
                      <a16:colId xmlns:a16="http://schemas.microsoft.com/office/drawing/2014/main" val="25090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Mientras (condición) Hacer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    Instrucciones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Fin Mientras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6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9;p3">
            <a:extLst>
              <a:ext uri="{FF2B5EF4-FFF2-40B4-BE49-F238E27FC236}">
                <a16:creationId xmlns:a16="http://schemas.microsoft.com/office/drawing/2014/main" id="{73163BA4-3E3A-49B4-99FB-84820113533D}"/>
              </a:ext>
            </a:extLst>
          </p:cNvPr>
          <p:cNvSpPr/>
          <p:nvPr/>
        </p:nvSpPr>
        <p:spPr>
          <a:xfrm>
            <a:off x="361653" y="2676821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Realice un algoritmo que permita mostrar por pantalla la suma de los 20 primeros números naturales.</a:t>
            </a:r>
          </a:p>
        </p:txBody>
      </p:sp>
      <p:sp>
        <p:nvSpPr>
          <p:cNvPr id="14" name="Google Shape;88;p3">
            <a:extLst>
              <a:ext uri="{FF2B5EF4-FFF2-40B4-BE49-F238E27FC236}">
                <a16:creationId xmlns:a16="http://schemas.microsoft.com/office/drawing/2014/main" id="{3A567F1A-6175-4F2E-95E4-6E72DEC39939}"/>
              </a:ext>
            </a:extLst>
          </p:cNvPr>
          <p:cNvSpPr/>
          <p:nvPr/>
        </p:nvSpPr>
        <p:spPr>
          <a:xfrm>
            <a:off x="744584" y="1542321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1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3F0DB22-5C78-48CF-8650-F77A86A17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94690"/>
              </p:ext>
            </p:extLst>
          </p:nvPr>
        </p:nvGraphicFramePr>
        <p:xfrm>
          <a:off x="2802363" y="3391057"/>
          <a:ext cx="6531293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acumulador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contador &lt;- 1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contador &lt;= 20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acumulador &lt;- acumulador + contador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contador &lt;- contador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Mientras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"El resultado final es: ", acumulador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4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F874369E-1518-430C-8FBC-4FCB9DECE65D}"/>
              </a:ext>
            </a:extLst>
          </p:cNvPr>
          <p:cNvSpPr/>
          <p:nvPr/>
        </p:nvSpPr>
        <p:spPr>
          <a:xfrm>
            <a:off x="778925" y="168003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Repetir … Hasta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82C11C6F-B007-412A-AFCB-CE0F9381FF3E}"/>
              </a:ext>
            </a:extLst>
          </p:cNvPr>
          <p:cNvSpPr/>
          <p:nvPr/>
        </p:nvSpPr>
        <p:spPr>
          <a:xfrm>
            <a:off x="384379" y="2474737"/>
            <a:ext cx="5128692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Repite un conjunto de instrucciones hasta que la condición lógica es verdadera.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Si la condición de término es: 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Falsa: el flujo vuelve al principio del ciclo y se continua ejecutando.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Verdadera: el ciclo termina y el flujo continúa con el algoritmo.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Las instrucciones se ejecutan con mínimo una vez.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C69D1F-A27D-4700-83D8-1088D0311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03440"/>
              </p:ext>
            </p:extLst>
          </p:nvPr>
        </p:nvGraphicFramePr>
        <p:xfrm>
          <a:off x="7658417" y="3343725"/>
          <a:ext cx="3828733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733">
                  <a:extLst>
                    <a:ext uri="{9D8B030D-6E8A-4147-A177-3AD203B41FA5}">
                      <a16:colId xmlns:a16="http://schemas.microsoft.com/office/drawing/2014/main" val="25090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Repetir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Instrucciones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Hasta Que (condición)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6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07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9;p3">
            <a:extLst>
              <a:ext uri="{FF2B5EF4-FFF2-40B4-BE49-F238E27FC236}">
                <a16:creationId xmlns:a16="http://schemas.microsoft.com/office/drawing/2014/main" id="{0B455232-9DCC-4D2D-854B-96F1132340B7}"/>
              </a:ext>
            </a:extLst>
          </p:cNvPr>
          <p:cNvSpPr/>
          <p:nvPr/>
        </p:nvSpPr>
        <p:spPr>
          <a:xfrm>
            <a:off x="361653" y="2589020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Realice un algoritmo que permita mostrar por pantalla la suma de los 20 primeros números naturales. Esta vez utilice una estructura “Repetir … Hasta”</a:t>
            </a:r>
          </a:p>
        </p:txBody>
      </p:sp>
      <p:sp>
        <p:nvSpPr>
          <p:cNvPr id="14" name="Google Shape;88;p3">
            <a:extLst>
              <a:ext uri="{FF2B5EF4-FFF2-40B4-BE49-F238E27FC236}">
                <a16:creationId xmlns:a16="http://schemas.microsoft.com/office/drawing/2014/main" id="{35971BEC-9E61-4E60-9119-56E7A3881644}"/>
              </a:ext>
            </a:extLst>
          </p:cNvPr>
          <p:cNvSpPr/>
          <p:nvPr/>
        </p:nvSpPr>
        <p:spPr>
          <a:xfrm>
            <a:off x="744584" y="145452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2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13B0A0D-D029-406F-84D7-150E39E3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20530"/>
              </p:ext>
            </p:extLst>
          </p:nvPr>
        </p:nvGraphicFramePr>
        <p:xfrm>
          <a:off x="2802363" y="3618676"/>
          <a:ext cx="6531293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acumulador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contador &lt;- 1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Repetir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acumulador &lt;- acumulador + contador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contador &lt;- contador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Hasta Que contador &gt; 20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"El resultado final es: ", acumulador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BE813820-4220-4905-A58F-7169ED5EDE21}"/>
              </a:ext>
            </a:extLst>
          </p:cNvPr>
          <p:cNvSpPr/>
          <p:nvPr/>
        </p:nvSpPr>
        <p:spPr>
          <a:xfrm>
            <a:off x="772575" y="1347800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Para … hacer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BD0F1AE5-BB09-449F-8749-278F95DBA06E}"/>
              </a:ext>
            </a:extLst>
          </p:cNvPr>
          <p:cNvSpPr/>
          <p:nvPr/>
        </p:nvSpPr>
        <p:spPr>
          <a:xfrm>
            <a:off x="6506922" y="2055800"/>
            <a:ext cx="502737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Repite las instrucciones una cantidad determinada de veces. Mínimo cero veces.</a:t>
            </a: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 cantidad de veces depende del valor de la variable de control del ciclo y del valor del incremento o paso. </a:t>
            </a: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Una variable de control se inicia con un valor inicial previamente definido, y aumenta de acuerdo al paso por cada ciclo. </a:t>
            </a: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Termina cuando la variable de control obtiene el valor determinado.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E6CB53A-61E1-4105-941D-5AE9863C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0069"/>
              </p:ext>
            </p:extLst>
          </p:nvPr>
        </p:nvGraphicFramePr>
        <p:xfrm>
          <a:off x="361653" y="3259100"/>
          <a:ext cx="5734347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4347">
                  <a:extLst>
                    <a:ext uri="{9D8B030D-6E8A-4147-A177-3AD203B41FA5}">
                      <a16:colId xmlns:a16="http://schemas.microsoft.com/office/drawing/2014/main" val="1247249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Para (variable = </a:t>
                      </a:r>
                      <a:r>
                        <a:rPr lang="es-MX" sz="2000" dirty="0" err="1">
                          <a:effectLst/>
                        </a:rPr>
                        <a:t>vinicial</a:t>
                      </a:r>
                      <a:r>
                        <a:rPr lang="es-MX" sz="2000" dirty="0">
                          <a:effectLst/>
                        </a:rPr>
                        <a:t> Hasta </a:t>
                      </a:r>
                      <a:r>
                        <a:rPr lang="es-MX" sz="2000" dirty="0" err="1">
                          <a:effectLst/>
                        </a:rPr>
                        <a:t>vfinal</a:t>
                      </a:r>
                      <a:r>
                        <a:rPr lang="es-MX" sz="2000" dirty="0">
                          <a:effectLst/>
                        </a:rPr>
                        <a:t> Con Paso)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Instrucciones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Para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12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9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9;p3">
            <a:extLst>
              <a:ext uri="{FF2B5EF4-FFF2-40B4-BE49-F238E27FC236}">
                <a16:creationId xmlns:a16="http://schemas.microsoft.com/office/drawing/2014/main" id="{540CDD0B-48A4-4F4E-AA24-06668220EA71}"/>
              </a:ext>
            </a:extLst>
          </p:cNvPr>
          <p:cNvSpPr/>
          <p:nvPr/>
        </p:nvSpPr>
        <p:spPr>
          <a:xfrm>
            <a:off x="389643" y="2482300"/>
            <a:ext cx="1131343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Realice un algoritmo que permita mostrar por pantalla la suma de los 20 primeros números naturales. Esta vez utilice una estructura “Repetir … Hasta”</a:t>
            </a:r>
          </a:p>
        </p:txBody>
      </p:sp>
      <p:sp>
        <p:nvSpPr>
          <p:cNvPr id="14" name="Google Shape;88;p3">
            <a:extLst>
              <a:ext uri="{FF2B5EF4-FFF2-40B4-BE49-F238E27FC236}">
                <a16:creationId xmlns:a16="http://schemas.microsoft.com/office/drawing/2014/main" id="{B8EB1291-0BAE-4984-81CC-AD9A3018BAE8}"/>
              </a:ext>
            </a:extLst>
          </p:cNvPr>
          <p:cNvSpPr/>
          <p:nvPr/>
        </p:nvSpPr>
        <p:spPr>
          <a:xfrm>
            <a:off x="772574" y="1347800"/>
            <a:ext cx="9444445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MX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Ejemplo 3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5EBD237-6CE4-4FF0-B0F9-D33A4E136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40212"/>
              </p:ext>
            </p:extLst>
          </p:nvPr>
        </p:nvGraphicFramePr>
        <p:xfrm>
          <a:off x="2830353" y="3511956"/>
          <a:ext cx="65312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acumulador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Para i&lt;-1 Hasta 20 Con Paso 1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acumulador &lt;- acumulador + 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Para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"El resultado final es: ", acumulador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3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C8F421CE-B125-46C1-944F-15A2B118D9FD}"/>
              </a:ext>
            </a:extLst>
          </p:cNvPr>
          <p:cNvSpPr/>
          <p:nvPr/>
        </p:nvSpPr>
        <p:spPr>
          <a:xfrm>
            <a:off x="772575" y="1347800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Patrones Comunes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7D18EBD8-A011-4E7C-80FE-77F09FB069BF}"/>
              </a:ext>
            </a:extLst>
          </p:cNvPr>
          <p:cNvSpPr/>
          <p:nvPr/>
        </p:nvSpPr>
        <p:spPr>
          <a:xfrm>
            <a:off x="3122646" y="2207815"/>
            <a:ext cx="571797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 patrón se puede definir como una solución aplicable a un problema que ocurre a menudo. 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Si bien existen muchos problemas diferentes que se pueden resolver, existen situaciones que son comunes a cada problema desarrollable bajo un algoritmo. 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Dicho de otro modo, existen formas de abordar un problema que se pueden replicar en diversos contextos, haciendo las adaptaciones necesarias según lo solicite el problema.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 continuación, analizaremos diferentes tipos de patrones en los cuales aplican las estructuras repetitivas.</a:t>
            </a:r>
          </a:p>
        </p:txBody>
      </p:sp>
      <p:pic>
        <p:nvPicPr>
          <p:cNvPr id="12" name="Picture 6" descr="Memes De Pablo Escobar Como - Galeria: 24739 Imagenes Graciosas">
            <a:extLst>
              <a:ext uri="{FF2B5EF4-FFF2-40B4-BE49-F238E27FC236}">
                <a16:creationId xmlns:a16="http://schemas.microsoft.com/office/drawing/2014/main" id="{733BE41D-720C-49F6-AE80-D7AE6D8AD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6"/>
          <a:stretch/>
        </p:blipFill>
        <p:spPr bwMode="auto">
          <a:xfrm>
            <a:off x="9069355" y="2431749"/>
            <a:ext cx="2618014" cy="34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emes De Pablo Escobar Como - Galeria: 24739 Imagenes Graciosas">
            <a:extLst>
              <a:ext uri="{FF2B5EF4-FFF2-40B4-BE49-F238E27FC236}">
                <a16:creationId xmlns:a16="http://schemas.microsoft.com/office/drawing/2014/main" id="{55DBFE28-403A-40A8-A277-9EC420FA7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74"/>
          <a:stretch/>
        </p:blipFill>
        <p:spPr bwMode="auto">
          <a:xfrm>
            <a:off x="456494" y="2431748"/>
            <a:ext cx="2551783" cy="34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3">
            <a:extLst>
              <a:ext uri="{FF2B5EF4-FFF2-40B4-BE49-F238E27FC236}">
                <a16:creationId xmlns:a16="http://schemas.microsoft.com/office/drawing/2014/main" id="{792BC1B4-6FB5-4EF5-B2B3-BAAFAA26EDB4}"/>
              </a:ext>
            </a:extLst>
          </p:cNvPr>
          <p:cNvSpPr/>
          <p:nvPr/>
        </p:nvSpPr>
        <p:spPr>
          <a:xfrm>
            <a:off x="510451" y="1428264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¿Qué es?</a:t>
            </a:r>
          </a:p>
        </p:txBody>
      </p:sp>
      <p:sp>
        <p:nvSpPr>
          <p:cNvPr id="5" name="Google Shape;89;p3">
            <a:extLst>
              <a:ext uri="{FF2B5EF4-FFF2-40B4-BE49-F238E27FC236}">
                <a16:creationId xmlns:a16="http://schemas.microsoft.com/office/drawing/2014/main" id="{C3E77462-6505-43C2-B7B1-1C68273D3813}"/>
              </a:ext>
            </a:extLst>
          </p:cNvPr>
          <p:cNvSpPr/>
          <p:nvPr/>
        </p:nvSpPr>
        <p:spPr>
          <a:xfrm>
            <a:off x="361653" y="2354000"/>
            <a:ext cx="591722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 teoría de conjuntos se entiende como el estudio de grupos de elementos u objetos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Ayuda a afirmar si un objeto pertenece o no a una agrupación determinada.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Permite utilizar los conjuntos como herramienta para analizar, clasificar y ordenar los conocimientos adquiridos.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Existen cuatro formas de definir los conjuntos</a:t>
            </a:r>
          </a:p>
        </p:txBody>
      </p:sp>
      <p:pic>
        <p:nvPicPr>
          <p:cNvPr id="6" name="Picture 2" descr="Unión de conjuntos - Wikipedia, la enciclopedia libre">
            <a:extLst>
              <a:ext uri="{FF2B5EF4-FFF2-40B4-BE49-F238E27FC236}">
                <a16:creationId xmlns:a16="http://schemas.microsoft.com/office/drawing/2014/main" id="{4915843E-EE15-4758-A7A5-6A6150C1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89" y="1428264"/>
            <a:ext cx="4142436" cy="47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25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A54625F2-5F3C-4EC1-87EF-44E5A8178539}"/>
              </a:ext>
            </a:extLst>
          </p:cNvPr>
          <p:cNvSpPr/>
          <p:nvPr/>
        </p:nvSpPr>
        <p:spPr>
          <a:xfrm>
            <a:off x="772575" y="1347800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Sumar cosas</a:t>
            </a:r>
          </a:p>
        </p:txBody>
      </p:sp>
      <p:sp>
        <p:nvSpPr>
          <p:cNvPr id="14" name="Google Shape;89;p3">
            <a:extLst>
              <a:ext uri="{FF2B5EF4-FFF2-40B4-BE49-F238E27FC236}">
                <a16:creationId xmlns:a16="http://schemas.microsoft.com/office/drawing/2014/main" id="{9F59D38F-417B-4F56-B8F6-73364DB969FA}"/>
              </a:ext>
            </a:extLst>
          </p:cNvPr>
          <p:cNvSpPr/>
          <p:nvPr/>
        </p:nvSpPr>
        <p:spPr>
          <a:xfrm>
            <a:off x="524883" y="1856792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4: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Escriba un programa que reciba como entrada un número entero. El programa debe mostrar el resultado de la suma de los números al cuadrado desde el 1 hasta el valor ingresado.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CAEEC348-8C86-4A93-A0BC-D1BD9F20E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34022"/>
              </p:ext>
            </p:extLst>
          </p:nvPr>
        </p:nvGraphicFramePr>
        <p:xfrm>
          <a:off x="2826242" y="2801569"/>
          <a:ext cx="6531293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"Ingrese n: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Leer 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suma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&lt;- 1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&lt;=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d &lt;- cont^2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suma &lt;- suma + 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&lt;- 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Fin Mientras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"La suma de los </a:t>
                      </a:r>
                      <a:r>
                        <a:rPr lang="es-MX" sz="2000" dirty="0" err="1">
                          <a:effectLst/>
                        </a:rPr>
                        <a:t>numeros</a:t>
                      </a:r>
                      <a:r>
                        <a:rPr lang="es-MX" sz="2000" dirty="0">
                          <a:effectLst/>
                        </a:rPr>
                        <a:t> al cuadrado es:", suma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0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D42EA655-CB68-4E81-A910-432CDF52C738}"/>
              </a:ext>
            </a:extLst>
          </p:cNvPr>
          <p:cNvSpPr/>
          <p:nvPr/>
        </p:nvSpPr>
        <p:spPr>
          <a:xfrm>
            <a:off x="772575" y="1347800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Multiplicar cosas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07059624-B885-413C-BE46-012DAEC108A8}"/>
              </a:ext>
            </a:extLst>
          </p:cNvPr>
          <p:cNvSpPr/>
          <p:nvPr/>
        </p:nvSpPr>
        <p:spPr>
          <a:xfrm>
            <a:off x="524883" y="1856792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5: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Escriba una programa que calcule el factorial de un número  n  ingresada como entrada:  3!=1⋅2⋅3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F1EFEC4-5ECB-4BF0-98E3-0B0292C60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80211"/>
              </p:ext>
            </p:extLst>
          </p:nvPr>
        </p:nvGraphicFramePr>
        <p:xfrm>
          <a:off x="1351384" y="2491852"/>
          <a:ext cx="9489231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9231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Escribir "Ingrese n: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Leer 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Si n &lt; 0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Escribir "El factorial está definido sólo para números naturales mayores o igual que 0."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SiNo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</a:t>
                      </a:r>
                      <a:r>
                        <a:rPr lang="es-MX" sz="1800" dirty="0" err="1">
                          <a:effectLst/>
                        </a:rPr>
                        <a:t>prod</a:t>
                      </a:r>
                      <a:r>
                        <a:rPr lang="es-MX" sz="1800" dirty="0">
                          <a:effectLst/>
                        </a:rPr>
                        <a:t> =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</a:t>
                      </a:r>
                      <a:r>
                        <a:rPr lang="es-MX" sz="1800" dirty="0" err="1">
                          <a:effectLst/>
                        </a:rPr>
                        <a:t>cont</a:t>
                      </a:r>
                      <a:r>
                        <a:rPr lang="es-MX" sz="1800" dirty="0">
                          <a:effectLst/>
                        </a:rPr>
                        <a:t> =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Mientras  </a:t>
                      </a:r>
                      <a:r>
                        <a:rPr lang="es-MX" sz="1800" dirty="0" err="1">
                          <a:effectLst/>
                        </a:rPr>
                        <a:t>cont</a:t>
                      </a:r>
                      <a:r>
                        <a:rPr lang="es-MX" sz="1800" dirty="0">
                          <a:effectLst/>
                        </a:rPr>
                        <a:t> &lt;=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	</a:t>
                      </a:r>
                      <a:r>
                        <a:rPr lang="es-MX" sz="1800" dirty="0" err="1">
                          <a:effectLst/>
                        </a:rPr>
                        <a:t>prod</a:t>
                      </a:r>
                      <a:r>
                        <a:rPr lang="es-MX" sz="1800" dirty="0">
                          <a:effectLst/>
                        </a:rPr>
                        <a:t>  &lt;- </a:t>
                      </a:r>
                      <a:r>
                        <a:rPr lang="es-MX" sz="1800" dirty="0" err="1">
                          <a:effectLst/>
                        </a:rPr>
                        <a:t>prod</a:t>
                      </a:r>
                      <a:r>
                        <a:rPr lang="es-MX" sz="1800" dirty="0">
                          <a:effectLst/>
                        </a:rPr>
                        <a:t> * </a:t>
                      </a:r>
                      <a:r>
                        <a:rPr lang="es-MX" sz="1800" dirty="0" err="1">
                          <a:effectLst/>
                        </a:rPr>
                        <a:t>cont</a:t>
                      </a:r>
                      <a:r>
                        <a:rPr lang="es-MX" sz="1800" dirty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	</a:t>
                      </a:r>
                      <a:r>
                        <a:rPr lang="es-MX" sz="1800" dirty="0" err="1">
                          <a:effectLst/>
                        </a:rPr>
                        <a:t>cont</a:t>
                      </a:r>
                      <a:r>
                        <a:rPr lang="es-MX" sz="1800" dirty="0">
                          <a:effectLst/>
                        </a:rPr>
                        <a:t> &lt;- </a:t>
                      </a:r>
                      <a:r>
                        <a:rPr lang="es-MX" sz="1800" dirty="0" err="1">
                          <a:effectLst/>
                        </a:rPr>
                        <a:t>cont</a:t>
                      </a:r>
                      <a:r>
                        <a:rPr lang="es-MX" sz="1800" dirty="0">
                          <a:effectLst/>
                        </a:rPr>
                        <a:t>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</a:t>
                      </a:r>
                      <a:r>
                        <a:rPr lang="es-MX" sz="1800" dirty="0" err="1">
                          <a:effectLst/>
                        </a:rPr>
                        <a:t>FinMientras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	Escribir "El factorial de ", n, " es: ", </a:t>
                      </a:r>
                      <a:r>
                        <a:rPr lang="es-MX" sz="1800" dirty="0" err="1">
                          <a:effectLst/>
                        </a:rPr>
                        <a:t>prod</a:t>
                      </a:r>
                      <a:endParaRPr lang="es-MX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 err="1">
                          <a:effectLst/>
                        </a:rPr>
                        <a:t>FinSi</a:t>
                      </a:r>
                      <a:endParaRPr lang="es-MX" sz="1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71C95E5E-AA8C-42C8-8F80-71E061C3F735}"/>
              </a:ext>
            </a:extLst>
          </p:cNvPr>
          <p:cNvSpPr/>
          <p:nvPr/>
        </p:nvSpPr>
        <p:spPr>
          <a:xfrm>
            <a:off x="696375" y="1565979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Contar cosas</a:t>
            </a:r>
          </a:p>
        </p:txBody>
      </p:sp>
      <p:sp>
        <p:nvSpPr>
          <p:cNvPr id="14" name="Google Shape;89;p3">
            <a:extLst>
              <a:ext uri="{FF2B5EF4-FFF2-40B4-BE49-F238E27FC236}">
                <a16:creationId xmlns:a16="http://schemas.microsoft.com/office/drawing/2014/main" id="{CE8239B3-F2D5-49D7-9749-E3D746AE77D4}"/>
              </a:ext>
            </a:extLst>
          </p:cNvPr>
          <p:cNvSpPr/>
          <p:nvPr/>
        </p:nvSpPr>
        <p:spPr>
          <a:xfrm>
            <a:off x="448683" y="2074971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6: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Escriba un programa que solicite el ingreso de  n  números, luego entregue la cantidad de números pares ingresados.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529728E-37FF-41E2-A4CE-C8DBF0E05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80499"/>
              </p:ext>
            </p:extLst>
          </p:nvPr>
        </p:nvGraphicFramePr>
        <p:xfrm>
          <a:off x="548168" y="2950610"/>
          <a:ext cx="4880693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06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"Ingrese n: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Leer 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pares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&lt;- 0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Escribir "Ingrese numero: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Leer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EC7BE88-8478-439D-B435-E6D2253C2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31035"/>
              </p:ext>
            </p:extLst>
          </p:nvPr>
        </p:nvGraphicFramePr>
        <p:xfrm>
          <a:off x="5705668" y="2950610"/>
          <a:ext cx="578576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5764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Si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r>
                        <a:rPr lang="es-MX" sz="2000" dirty="0">
                          <a:effectLst/>
                        </a:rPr>
                        <a:t> MOD 2 = 0 Entonces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pares &lt;- pares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FinSi</a:t>
                      </a: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Escribir "pares =", pares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&lt;- </a:t>
                      </a:r>
                      <a:r>
                        <a:rPr lang="es-MX" sz="2000" dirty="0" err="1">
                          <a:effectLst/>
                        </a:rPr>
                        <a:t>cont</a:t>
                      </a:r>
                      <a:r>
                        <a:rPr lang="es-MX" sz="2000" dirty="0">
                          <a:effectLst/>
                        </a:rPr>
                        <a:t>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FinMientras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"La cantidad de pares ingresados es:", pares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88;p3">
            <a:extLst>
              <a:ext uri="{FF2B5EF4-FFF2-40B4-BE49-F238E27FC236}">
                <a16:creationId xmlns:a16="http://schemas.microsoft.com/office/drawing/2014/main" id="{BF88DD20-FF91-447F-917E-F8088A7DCE67}"/>
              </a:ext>
            </a:extLst>
          </p:cNvPr>
          <p:cNvSpPr/>
          <p:nvPr/>
        </p:nvSpPr>
        <p:spPr>
          <a:xfrm>
            <a:off x="772575" y="1347800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Encontrar el máximo</a:t>
            </a:r>
          </a:p>
        </p:txBody>
      </p:sp>
      <p:sp>
        <p:nvSpPr>
          <p:cNvPr id="20" name="Google Shape;89;p3">
            <a:extLst>
              <a:ext uri="{FF2B5EF4-FFF2-40B4-BE49-F238E27FC236}">
                <a16:creationId xmlns:a16="http://schemas.microsoft.com/office/drawing/2014/main" id="{43A357E9-6546-47DC-8A0B-1EF0B1A2812F}"/>
              </a:ext>
            </a:extLst>
          </p:cNvPr>
          <p:cNvSpPr/>
          <p:nvPr/>
        </p:nvSpPr>
        <p:spPr>
          <a:xfrm>
            <a:off x="524883" y="1856792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7: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Escribir un programa que solicite n números y luego muestre el número mayor que haya sido ingresado.</a:t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</a:b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Opción 2: sin usar número muy pequeño para comparar.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97851DDC-BADF-41EE-B116-D61EF8F79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0441"/>
              </p:ext>
            </p:extLst>
          </p:nvPr>
        </p:nvGraphicFramePr>
        <p:xfrm>
          <a:off x="624368" y="3086994"/>
          <a:ext cx="4880693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06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3715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"Ingrese n: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Leer 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i &lt;- 1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i &lt;=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Escribir "Ingrese numero: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Leer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r>
                        <a:rPr lang="es-MX" sz="2000" dirty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Si i = 1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</a:t>
                      </a:r>
                      <a:r>
                        <a:rPr lang="es-MX" sz="2000" dirty="0" err="1">
                          <a:effectLst/>
                        </a:rPr>
                        <a:t>nummayor</a:t>
                      </a:r>
                      <a:r>
                        <a:rPr lang="es-MX" sz="2000" dirty="0">
                          <a:effectLst/>
                        </a:rPr>
                        <a:t> =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263EB3E-2D06-49B9-A57B-3720A22A7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66951"/>
              </p:ext>
            </p:extLst>
          </p:nvPr>
        </p:nvGraphicFramePr>
        <p:xfrm>
          <a:off x="5781868" y="3086994"/>
          <a:ext cx="5785764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5764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SiNo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Si </a:t>
                      </a:r>
                      <a:r>
                        <a:rPr lang="es-MX" sz="2000" dirty="0" err="1">
                          <a:effectLst/>
                        </a:rPr>
                        <a:t>nummayor</a:t>
                      </a:r>
                      <a:r>
                        <a:rPr lang="es-MX" sz="2000" dirty="0">
                          <a:effectLst/>
                        </a:rPr>
                        <a:t> &lt;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r>
                        <a:rPr lang="es-MX" sz="2000" dirty="0">
                          <a:effectLst/>
                        </a:rPr>
                        <a:t>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	</a:t>
                      </a:r>
                      <a:r>
                        <a:rPr lang="es-MX" sz="2000" dirty="0" err="1">
                          <a:effectLst/>
                        </a:rPr>
                        <a:t>nummayor</a:t>
                      </a:r>
                      <a:r>
                        <a:rPr lang="es-MX" sz="2000" dirty="0">
                          <a:effectLst/>
                        </a:rPr>
                        <a:t> =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</a:t>
                      </a:r>
                      <a:r>
                        <a:rPr lang="es-MX" sz="2000" dirty="0" err="1">
                          <a:effectLst/>
                        </a:rPr>
                        <a:t>FinSi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FinSi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i &lt;- i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FinMientras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"El numero mayor es ", </a:t>
                      </a:r>
                      <a:r>
                        <a:rPr lang="es-MX" sz="2000" dirty="0" err="1">
                          <a:effectLst/>
                        </a:rPr>
                        <a:t>nummayor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8;p3">
            <a:extLst>
              <a:ext uri="{FF2B5EF4-FFF2-40B4-BE49-F238E27FC236}">
                <a16:creationId xmlns:a16="http://schemas.microsoft.com/office/drawing/2014/main" id="{C08A8979-8303-4191-8418-4786E16E6D2C}"/>
              </a:ext>
            </a:extLst>
          </p:cNvPr>
          <p:cNvSpPr/>
          <p:nvPr/>
        </p:nvSpPr>
        <p:spPr>
          <a:xfrm>
            <a:off x="772575" y="1428264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Encontrar el mínimo</a:t>
            </a:r>
          </a:p>
        </p:txBody>
      </p:sp>
      <p:sp>
        <p:nvSpPr>
          <p:cNvPr id="12" name="Google Shape;89;p3">
            <a:extLst>
              <a:ext uri="{FF2B5EF4-FFF2-40B4-BE49-F238E27FC236}">
                <a16:creationId xmlns:a16="http://schemas.microsoft.com/office/drawing/2014/main" id="{26CF6423-1339-449E-9AE8-10E0AD8F1492}"/>
              </a:ext>
            </a:extLst>
          </p:cNvPr>
          <p:cNvSpPr/>
          <p:nvPr/>
        </p:nvSpPr>
        <p:spPr>
          <a:xfrm>
            <a:off x="524883" y="1937256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8: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¿Cómo cambia el patrón anterior si ahora se quiere encontrar el mínimo?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039EF9D-F3A9-4A05-A351-169739D60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90367"/>
              </p:ext>
            </p:extLst>
          </p:nvPr>
        </p:nvGraphicFramePr>
        <p:xfrm>
          <a:off x="524883" y="2896870"/>
          <a:ext cx="4880693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06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3715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"Ingrese n: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Leer 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i &lt;- 1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nummenor</a:t>
                      </a:r>
                      <a:r>
                        <a:rPr lang="es-MX" sz="2000" dirty="0">
                          <a:effectLst/>
                        </a:rPr>
                        <a:t> &lt;- 9999999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i &lt;=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Escribir "Ingrese numero: 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Leer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r>
                        <a:rPr lang="es-MX" sz="2000" dirty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E2F3B8B-1418-4263-8238-BBCC14DB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4572"/>
              </p:ext>
            </p:extLst>
          </p:nvPr>
        </p:nvGraphicFramePr>
        <p:xfrm>
          <a:off x="5682383" y="2896870"/>
          <a:ext cx="578576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5764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            Si </a:t>
                      </a:r>
                      <a:r>
                        <a:rPr lang="es-MX" sz="2000" dirty="0" err="1">
                          <a:effectLst/>
                        </a:rPr>
                        <a:t>nummenor</a:t>
                      </a:r>
                      <a:r>
                        <a:rPr lang="es-MX" sz="2000" dirty="0">
                          <a:effectLst/>
                        </a:rPr>
                        <a:t> &gt;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r>
                        <a:rPr lang="es-MX" sz="2000" dirty="0">
                          <a:effectLst/>
                        </a:rPr>
                        <a:t> Entonces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</a:t>
                      </a:r>
                      <a:r>
                        <a:rPr lang="es-MX" sz="2000" dirty="0" err="1">
                          <a:effectLst/>
                        </a:rPr>
                        <a:t>nummenor</a:t>
                      </a:r>
                      <a:r>
                        <a:rPr lang="es-MX" sz="2000" dirty="0">
                          <a:effectLst/>
                        </a:rPr>
                        <a:t> &lt;- </a:t>
                      </a:r>
                      <a:r>
                        <a:rPr lang="es-MX" sz="2000" dirty="0" err="1">
                          <a:effectLst/>
                        </a:rPr>
                        <a:t>num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FinSi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                i &lt;- i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FinMientras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Escribir "El numero menor es:", </a:t>
                      </a:r>
                      <a:r>
                        <a:rPr lang="es-MX" sz="2000" dirty="0" err="1">
                          <a:effectLst/>
                        </a:rPr>
                        <a:t>nummenor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dirty="0">
                <a:solidFill>
                  <a:schemeClr val="dk1"/>
                </a:solidFill>
                <a:latin typeface="Montserrat" panose="00000500000000000000" pitchFamily="2" charset="0"/>
                <a:ea typeface="Raleway Light"/>
                <a:cs typeface="Calibri"/>
                <a:sym typeface="Calibri"/>
              </a:rPr>
              <a:t>Estructuras de Control</a:t>
            </a:r>
            <a:endParaRPr lang="es-CL"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88;p3">
            <a:extLst>
              <a:ext uri="{FF2B5EF4-FFF2-40B4-BE49-F238E27FC236}">
                <a16:creationId xmlns:a16="http://schemas.microsoft.com/office/drawing/2014/main" id="{5A1F4423-BE8D-4FF2-B8E0-A7686A7BD26C}"/>
              </a:ext>
            </a:extLst>
          </p:cNvPr>
          <p:cNvSpPr/>
          <p:nvPr/>
        </p:nvSpPr>
        <p:spPr>
          <a:xfrm>
            <a:off x="772575" y="1347800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Generar pares de cosas</a:t>
            </a:r>
          </a:p>
        </p:txBody>
      </p:sp>
      <p:sp>
        <p:nvSpPr>
          <p:cNvPr id="16" name="Google Shape;89;p3">
            <a:extLst>
              <a:ext uri="{FF2B5EF4-FFF2-40B4-BE49-F238E27FC236}">
                <a16:creationId xmlns:a16="http://schemas.microsoft.com/office/drawing/2014/main" id="{C840FF96-312D-4771-A601-29464DFCF98C}"/>
              </a:ext>
            </a:extLst>
          </p:cNvPr>
          <p:cNvSpPr/>
          <p:nvPr/>
        </p:nvSpPr>
        <p:spPr>
          <a:xfrm>
            <a:off x="524883" y="1856792"/>
            <a:ext cx="11142234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Ejemplo 9: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Escribir un programa que muestre todas las combinaciones posibles al lanzar 2 dados.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0BE96F17-811B-410F-BC09-CEDEACD7E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9946"/>
              </p:ext>
            </p:extLst>
          </p:nvPr>
        </p:nvGraphicFramePr>
        <p:xfrm>
          <a:off x="2826242" y="2484328"/>
          <a:ext cx="6531293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1293">
                  <a:extLst>
                    <a:ext uri="{9D8B030D-6E8A-4147-A177-3AD203B41FA5}">
                      <a16:colId xmlns:a16="http://schemas.microsoft.com/office/drawing/2014/main" val="3034888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 &lt;- 6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 &lt;- 6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i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Mientras i &lt; n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j &lt;- 0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i &lt;- i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Mientras j &lt; m Hacer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j &lt;- j + 1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	Escribir i , " , ", j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	</a:t>
                      </a:r>
                      <a:r>
                        <a:rPr lang="es-MX" sz="2000" dirty="0" err="1">
                          <a:effectLst/>
                        </a:rPr>
                        <a:t>FinMientras</a:t>
                      </a:r>
                      <a:r>
                        <a:rPr lang="es-MX" sz="2000" dirty="0">
                          <a:effectLst/>
                        </a:rPr>
                        <a:t>	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FinMientras</a:t>
                      </a:r>
                      <a:endParaRPr lang="es-MX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MX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22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9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22400" y="0"/>
            <a:ext cx="12214400" cy="6926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360467" y="1968267"/>
            <a:ext cx="7555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25B8C376-C64B-4AB4-8186-E0C2BF48BA26}"/>
              </a:ext>
            </a:extLst>
          </p:cNvPr>
          <p:cNvSpPr/>
          <p:nvPr/>
        </p:nvSpPr>
        <p:spPr>
          <a:xfrm>
            <a:off x="-295844" y="0"/>
            <a:ext cx="5141011" cy="692640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/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E87A64C9-3230-4E72-BF34-BB325B68C12A}"/>
              </a:ext>
            </a:extLst>
          </p:cNvPr>
          <p:cNvPicPr/>
          <p:nvPr/>
        </p:nvPicPr>
        <p:blipFill>
          <a:blip r:embed="rId3"/>
          <a:srcRect t="32210" b="27752"/>
          <a:stretch>
            <a:fillRect/>
          </a:stretch>
        </p:blipFill>
        <p:spPr>
          <a:xfrm>
            <a:off x="-145913" y="2611077"/>
            <a:ext cx="4841149" cy="2019980"/>
          </a:xfrm>
          <a:prstGeom prst="rect">
            <a:avLst/>
          </a:prstGeom>
          <a:ln/>
        </p:spPr>
      </p:pic>
      <p:sp>
        <p:nvSpPr>
          <p:cNvPr id="6" name="Google Shape;88;p3">
            <a:extLst>
              <a:ext uri="{FF2B5EF4-FFF2-40B4-BE49-F238E27FC236}">
                <a16:creationId xmlns:a16="http://schemas.microsoft.com/office/drawing/2014/main" id="{E37C87C9-7972-4F08-AB7E-66A20B4DF70E}"/>
              </a:ext>
            </a:extLst>
          </p:cNvPr>
          <p:cNvSpPr/>
          <p:nvPr/>
        </p:nvSpPr>
        <p:spPr>
          <a:xfrm>
            <a:off x="5626798" y="2668501"/>
            <a:ext cx="5820135" cy="23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5333" b="1" dirty="0">
                <a:solidFill>
                  <a:schemeClr val="bg1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GRACIAS POR LA ATENCIÓN!!!</a:t>
            </a:r>
          </a:p>
        </p:txBody>
      </p:sp>
    </p:spTree>
    <p:extLst>
      <p:ext uri="{BB962C8B-B14F-4D97-AF65-F5344CB8AC3E}">
        <p14:creationId xmlns:p14="http://schemas.microsoft.com/office/powerpoint/2010/main" val="21885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8CFD173E-7D63-44A2-BC75-2B5D0CE1BD13}"/>
              </a:ext>
            </a:extLst>
          </p:cNvPr>
          <p:cNvSpPr/>
          <p:nvPr/>
        </p:nvSpPr>
        <p:spPr>
          <a:xfrm>
            <a:off x="5106761" y="2473151"/>
            <a:ext cx="613494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Sus elementos son encerrados entre llaves y separados por comas.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Cada conjunto describe un listado de elementos.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enumeran o nombran los elementos del conjunto.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 conjunto puede ser finito o infinito: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Finito: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los elementos se escriben entre llaves, separados por comas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Infinito: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se escriben entre llaves algunos elementos y se ponen puntos suspensivos.</a:t>
            </a: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2BA9030-C64F-4B40-8C54-BF3A7C4BD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1243"/>
              </p:ext>
            </p:extLst>
          </p:nvPr>
        </p:nvGraphicFramePr>
        <p:xfrm>
          <a:off x="633730" y="3255581"/>
          <a:ext cx="3319145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9145">
                  <a:extLst>
                    <a:ext uri="{9D8B030D-6E8A-4147-A177-3AD203B41FA5}">
                      <a16:colId xmlns:a16="http://schemas.microsoft.com/office/drawing/2014/main" val="1897774486"/>
                    </a:ext>
                  </a:extLst>
                </a:gridCol>
              </a:tblGrid>
              <a:tr h="12789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 </a:t>
                      </a:r>
                      <a:endParaRPr lang="es-CL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A = {</a:t>
                      </a:r>
                      <a:r>
                        <a:rPr lang="es-ES" sz="2400" dirty="0" err="1">
                          <a:effectLst/>
                        </a:rPr>
                        <a:t>a,e,i,o,u</a:t>
                      </a:r>
                      <a:r>
                        <a:rPr lang="es-ES" sz="2400" dirty="0">
                          <a:effectLst/>
                        </a:rPr>
                        <a:t>}</a:t>
                      </a:r>
                      <a:endParaRPr lang="es-CL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B = {5,6,7,8,9}</a:t>
                      </a:r>
                      <a:endParaRPr lang="es-CL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 </a:t>
                      </a:r>
                      <a:endParaRPr lang="es-CL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676325"/>
                  </a:ext>
                </a:extLst>
              </a:tr>
            </a:tbl>
          </a:graphicData>
        </a:graphic>
      </p:graphicFrame>
      <p:sp>
        <p:nvSpPr>
          <p:cNvPr id="12" name="Google Shape;88;p3">
            <a:extLst>
              <a:ext uri="{FF2B5EF4-FFF2-40B4-BE49-F238E27FC236}">
                <a16:creationId xmlns:a16="http://schemas.microsoft.com/office/drawing/2014/main" id="{7253E0DA-9D6B-46CC-ACF2-6E0EF1A0990F}"/>
              </a:ext>
            </a:extLst>
          </p:cNvPr>
          <p:cNvSpPr/>
          <p:nvPr/>
        </p:nvSpPr>
        <p:spPr>
          <a:xfrm>
            <a:off x="361653" y="1356949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Extensión o enumeración</a:t>
            </a:r>
          </a:p>
        </p:txBody>
      </p:sp>
    </p:spTree>
    <p:extLst>
      <p:ext uri="{BB962C8B-B14F-4D97-AF65-F5344CB8AC3E}">
        <p14:creationId xmlns:p14="http://schemas.microsoft.com/office/powerpoint/2010/main" val="376677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C3796FA5-CF58-4846-8896-6BD88DAC3AF5}"/>
              </a:ext>
            </a:extLst>
          </p:cNvPr>
          <p:cNvSpPr/>
          <p:nvPr/>
        </p:nvSpPr>
        <p:spPr>
          <a:xfrm>
            <a:off x="772575" y="168003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Comprensión</a:t>
            </a:r>
          </a:p>
        </p:txBody>
      </p:sp>
      <p:sp>
        <p:nvSpPr>
          <p:cNvPr id="14" name="Google Shape;89;p3">
            <a:extLst>
              <a:ext uri="{FF2B5EF4-FFF2-40B4-BE49-F238E27FC236}">
                <a16:creationId xmlns:a16="http://schemas.microsoft.com/office/drawing/2014/main" id="{B2B9626B-B7D5-47E8-953B-C487DCFA081F}"/>
              </a:ext>
            </a:extLst>
          </p:cNvPr>
          <p:cNvSpPr/>
          <p:nvPr/>
        </p:nvSpPr>
        <p:spPr>
          <a:xfrm>
            <a:off x="772575" y="2629950"/>
            <a:ext cx="591722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Sus elementos se determinan a través de una condición que se establece entre llaves.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Un conjunto se determina por comprensión enunciando la propiedad o cualidad que distingue a los elementos.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Para tal fin se utiliza lo siguiente: </a:t>
            </a:r>
          </a:p>
          <a:p>
            <a:pPr marL="800100" lvl="1" indent="-342900" algn="just">
              <a:buClr>
                <a:srgbClr val="33CCCC"/>
              </a:buClr>
              <a:buSzPts val="2400"/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{x/x cumple la propiedad}, que se lee: el conjunto de las x tal que x cumple la propiedad. </a:t>
            </a: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F1176F2-701F-4270-B0A6-81803841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43096"/>
              </p:ext>
            </p:extLst>
          </p:nvPr>
        </p:nvGraphicFramePr>
        <p:xfrm>
          <a:off x="7316787" y="3998251"/>
          <a:ext cx="3087053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053">
                  <a:extLst>
                    <a:ext uri="{9D8B030D-6E8A-4147-A177-3AD203B41FA5}">
                      <a16:colId xmlns:a16="http://schemas.microsoft.com/office/drawing/2014/main" val="2529995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 = {x/x es una vocal}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B= {x є N / 5 &lt;= x &lt;= 9}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95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7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9;p3">
            <a:extLst>
              <a:ext uri="{FF2B5EF4-FFF2-40B4-BE49-F238E27FC236}">
                <a16:creationId xmlns:a16="http://schemas.microsoft.com/office/drawing/2014/main" id="{9C5BF02B-CD05-4F15-A1A0-B61209CDCDC2}"/>
              </a:ext>
            </a:extLst>
          </p:cNvPr>
          <p:cNvSpPr/>
          <p:nvPr/>
        </p:nvSpPr>
        <p:spPr>
          <a:xfrm>
            <a:off x="561975" y="2482300"/>
            <a:ext cx="5128692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Regiones cerradas que nos permiten visualizar las relaciones entre los conjuntos.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Consisten en figuras geométricas planas y cerradas; dentro de cada figura se ponen los elementos que le corresponden.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665A06-5471-4C98-8924-09CD80306B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13069" r="3611" b="10639"/>
          <a:stretch/>
        </p:blipFill>
        <p:spPr bwMode="auto">
          <a:xfrm>
            <a:off x="6501335" y="2395859"/>
            <a:ext cx="5451751" cy="20662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Google Shape;88;p3">
            <a:extLst>
              <a:ext uri="{FF2B5EF4-FFF2-40B4-BE49-F238E27FC236}">
                <a16:creationId xmlns:a16="http://schemas.microsoft.com/office/drawing/2014/main" id="{E9D3E4C7-57F4-454C-AF15-97805EF5F83F}"/>
              </a:ext>
            </a:extLst>
          </p:cNvPr>
          <p:cNvSpPr/>
          <p:nvPr/>
        </p:nvSpPr>
        <p:spPr>
          <a:xfrm>
            <a:off x="753525" y="144848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Diagramas de </a:t>
            </a:r>
            <a:r>
              <a:rPr lang="es-CL" sz="3600" b="1" dirty="0" err="1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Venn</a:t>
            </a:r>
            <a:endParaRPr lang="es-CL" sz="3600" b="1" dirty="0">
              <a:solidFill>
                <a:srgbClr val="000000"/>
              </a:solidFill>
              <a:latin typeface="Montserrat" panose="00000500000000000000" pitchFamily="2" charset="0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851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88;p3">
            <a:extLst>
              <a:ext uri="{FF2B5EF4-FFF2-40B4-BE49-F238E27FC236}">
                <a16:creationId xmlns:a16="http://schemas.microsoft.com/office/drawing/2014/main" id="{61B1E191-F862-4048-BC11-E95924E7C4AE}"/>
              </a:ext>
            </a:extLst>
          </p:cNvPr>
          <p:cNvSpPr/>
          <p:nvPr/>
        </p:nvSpPr>
        <p:spPr>
          <a:xfrm>
            <a:off x="867825" y="1680037"/>
            <a:ext cx="75345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36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Descripción verbal</a:t>
            </a:r>
          </a:p>
        </p:txBody>
      </p:sp>
      <p:sp>
        <p:nvSpPr>
          <p:cNvPr id="14" name="Google Shape;89;p3">
            <a:extLst>
              <a:ext uri="{FF2B5EF4-FFF2-40B4-BE49-F238E27FC236}">
                <a16:creationId xmlns:a16="http://schemas.microsoft.com/office/drawing/2014/main" id="{1FE42B1B-9BE2-4F38-9901-6CECF3922B1B}"/>
              </a:ext>
            </a:extLst>
          </p:cNvPr>
          <p:cNvSpPr/>
          <p:nvPr/>
        </p:nvSpPr>
        <p:spPr>
          <a:xfrm>
            <a:off x="443593" y="2077387"/>
            <a:ext cx="10644777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rgbClr val="33CCCC"/>
              </a:buClr>
              <a:buSzPts val="2400"/>
            </a:pPr>
            <a:endParaRPr lang="es-MX" sz="20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Se trata de un enunciado que describe una característica común a todos los elementos del conjunto.</a:t>
            </a: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2000" b="0" i="0" u="none" strike="noStrike" cap="none" dirty="0">
              <a:solidFill>
                <a:schemeClr val="bg1">
                  <a:lumMod val="50000"/>
                </a:schemeClr>
              </a:solidFill>
              <a:latin typeface="Raleway"/>
              <a:ea typeface="Raleway"/>
              <a:cs typeface="Calibri"/>
              <a:sym typeface="Calibri"/>
            </a:endParaRPr>
          </a:p>
          <a:p>
            <a:pPr marL="34290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bg1">
                    <a:lumMod val="50000"/>
                  </a:schemeClr>
                </a:solidFill>
                <a:latin typeface="Raleway"/>
                <a:ea typeface="Raleway"/>
                <a:cs typeface="Calibri"/>
                <a:sym typeface="Calibri"/>
              </a:rPr>
              <a:t>Ejemplo:</a:t>
            </a:r>
            <a:endParaRPr sz="2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6DE3C89-975E-463C-A788-F6B9FA5B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04254"/>
              </p:ext>
            </p:extLst>
          </p:nvPr>
        </p:nvGraphicFramePr>
        <p:xfrm>
          <a:off x="3449637" y="3693451"/>
          <a:ext cx="6517401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7401">
                  <a:extLst>
                    <a:ext uri="{9D8B030D-6E8A-4147-A177-3AD203B41FA5}">
                      <a16:colId xmlns:a16="http://schemas.microsoft.com/office/drawing/2014/main" val="1247249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El conjunto A está compuesto por todas las letras del abecedario clásico que son vocales.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El conjunto B está compuesto por todos los números naturales mayores o iguales a 5, y menores o iguales a 9.</a:t>
                      </a:r>
                      <a:endParaRPr lang="es-CL" sz="2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CL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12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2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3">
            <a:extLst>
              <a:ext uri="{FF2B5EF4-FFF2-40B4-BE49-F238E27FC236}">
                <a16:creationId xmlns:a16="http://schemas.microsoft.com/office/drawing/2014/main" id="{185C0E75-E686-4D01-A166-505F37B6C471}"/>
              </a:ext>
            </a:extLst>
          </p:cNvPr>
          <p:cNvSpPr/>
          <p:nvPr/>
        </p:nvSpPr>
        <p:spPr>
          <a:xfrm>
            <a:off x="361653" y="720264"/>
            <a:ext cx="66851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i="0" u="none" strike="noStrike" cap="none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Teoría de conjuntos</a:t>
            </a:r>
            <a:endParaRPr sz="2000" b="0" i="0" u="none" strike="noStrike" cap="none" dirty="0">
              <a:solidFill>
                <a:srgbClr val="59595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2C03851-9E29-47EE-8337-6A4F41B897F9}"/>
              </a:ext>
            </a:extLst>
          </p:cNvPr>
          <p:cNvCxnSpPr>
            <a:cxnSpLocks/>
          </p:cNvCxnSpPr>
          <p:nvPr/>
        </p:nvCxnSpPr>
        <p:spPr>
          <a:xfrm>
            <a:off x="561975" y="1200150"/>
            <a:ext cx="109251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UNAB - fondo transparente - logo color con texto azul">
            <a:extLst>
              <a:ext uri="{FF2B5EF4-FFF2-40B4-BE49-F238E27FC236}">
                <a16:creationId xmlns:a16="http://schemas.microsoft.com/office/drawing/2014/main" id="{6585BBD6-B303-4525-80DC-9A7AADAF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37" y="191324"/>
            <a:ext cx="1064057" cy="8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3">
            <a:extLst>
              <a:ext uri="{FF2B5EF4-FFF2-40B4-BE49-F238E27FC236}">
                <a16:creationId xmlns:a16="http://schemas.microsoft.com/office/drawing/2014/main" id="{B0FD3CED-F894-449B-A68F-A8F8060B6AAF}"/>
              </a:ext>
            </a:extLst>
          </p:cNvPr>
          <p:cNvSpPr/>
          <p:nvPr/>
        </p:nvSpPr>
        <p:spPr>
          <a:xfrm>
            <a:off x="756199" y="1565979"/>
            <a:ext cx="4107335" cy="50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buSzPts val="3600"/>
            </a:pPr>
            <a:r>
              <a:rPr lang="es-CL" sz="2400" b="1" dirty="0">
                <a:solidFill>
                  <a:srgbClr val="000000"/>
                </a:solidFill>
                <a:latin typeface="Montserrat" panose="00000500000000000000" pitchFamily="2" charset="0"/>
                <a:ea typeface="Raleway"/>
                <a:cs typeface="Raleway"/>
                <a:sym typeface="Raleway"/>
              </a:rPr>
              <a:t>Lógica proposicional</a:t>
            </a:r>
          </a:p>
        </p:txBody>
      </p:sp>
      <p:sp>
        <p:nvSpPr>
          <p:cNvPr id="10" name="Google Shape;89;p3">
            <a:extLst>
              <a:ext uri="{FF2B5EF4-FFF2-40B4-BE49-F238E27FC236}">
                <a16:creationId xmlns:a16="http://schemas.microsoft.com/office/drawing/2014/main" id="{95A8DB96-C60E-475F-A9C5-771370BF54AF}"/>
              </a:ext>
            </a:extLst>
          </p:cNvPr>
          <p:cNvSpPr/>
          <p:nvPr/>
        </p:nvSpPr>
        <p:spPr>
          <a:xfrm>
            <a:off x="361653" y="2360679"/>
            <a:ext cx="5717971" cy="30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Rama de la lógica clásica que estudia las variables proposicionales o sentencias lógicas, sus posibles implicaciones, evaluaciones de verdad y en algunos casos su nivel absoluto de verdad. 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Algunos autores también la identifican con la lógica matemática o la lógica simbólica, ya que utiliza una serie de símbolos especiales que lo acercan al lenguaje matemático.</a:t>
            </a: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285750" lvl="0" indent="-28575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Las lógicas proposicionales tienen variables proposicionales que se pueden interpretar como proposiciones con un valor de verdad definido. </a:t>
            </a:r>
          </a:p>
        </p:txBody>
      </p:sp>
      <p:pic>
        <p:nvPicPr>
          <p:cNvPr id="12" name="Picture 2" descr="Definición de Lógica, Qué es, su Significado y Concepto">
            <a:extLst>
              <a:ext uri="{FF2B5EF4-FFF2-40B4-BE49-F238E27FC236}">
                <a16:creationId xmlns:a16="http://schemas.microsoft.com/office/drawing/2014/main" id="{334F5B2C-42A7-4EAE-942B-A34F1C64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61" y="2613082"/>
            <a:ext cx="5012194" cy="315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2929</Words>
  <Application>Microsoft Office PowerPoint</Application>
  <PresentationFormat>Panorámica</PresentationFormat>
  <Paragraphs>526</Paragraphs>
  <Slides>46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Montserrat</vt:lpstr>
      <vt:lpstr>Raleway</vt:lpstr>
      <vt:lpstr>Raleway Light</vt:lpstr>
      <vt:lpstr>Rubik</vt:lpstr>
      <vt:lpstr>Rubik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Vicencio</dc:creator>
  <cp:lastModifiedBy>Oscar</cp:lastModifiedBy>
  <cp:revision>48</cp:revision>
  <dcterms:created xsi:type="dcterms:W3CDTF">2020-06-17T12:22:56Z</dcterms:created>
  <dcterms:modified xsi:type="dcterms:W3CDTF">2023-01-11T23:23:01Z</dcterms:modified>
</cp:coreProperties>
</file>