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7345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4405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E37F2-3097-4810-85EB-E444267AFA89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85F2-4820-41EF-A8BC-B38FF10E59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3052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9A98BBE-1453-42FA-A830-CCA5D191DC00}" type="datetimeFigureOut">
              <a:rPr lang="es-CL" smtClean="0"/>
              <a:t>29-05-2014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C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F210D7F-23D6-4CE1-8AFD-40D4DA7C75A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Teoría General de Sistemas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2337374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Ludwig Von </a:t>
            </a:r>
            <a:r>
              <a:rPr lang="es-CL" dirty="0" smtClean="0"/>
              <a:t>Bertalanffy, Vida y Obra</a:t>
            </a:r>
            <a:r>
              <a:rPr lang="es-CL" dirty="0" smtClean="0"/>
              <a:t>.</a:t>
            </a:r>
          </a:p>
          <a:p>
            <a:endParaRPr lang="es-CL" sz="2200" dirty="0"/>
          </a:p>
          <a:p>
            <a:r>
              <a:rPr lang="es-CL" sz="2200" dirty="0" smtClean="0"/>
              <a:t>Integrantes: 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es-CL" sz="2200" dirty="0" smtClean="0"/>
              <a:t>Esteban Hernández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es-CL" sz="2200" dirty="0" smtClean="0"/>
              <a:t>Cristian Yáñez</a:t>
            </a:r>
          </a:p>
          <a:p>
            <a:r>
              <a:rPr lang="es-CL" dirty="0"/>
              <a:t>	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-15133"/>
            <a:ext cx="2381250" cy="3105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8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 smtClean="0"/>
              <a:t>TGS, objetivos originales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460432" cy="4896544"/>
          </a:xfrm>
        </p:spPr>
        <p:txBody>
          <a:bodyPr>
            <a:normAutofit/>
          </a:bodyPr>
          <a:lstStyle/>
          <a:p>
            <a:pPr marL="566928" lvl="0" indent="-457200">
              <a:buFont typeface="+mj-lt"/>
              <a:buAutoNum type="arabicPeriod"/>
            </a:pPr>
            <a:r>
              <a:rPr lang="es-CL" sz="2000" dirty="0"/>
              <a:t>Generar e impulsar una terminología general que permita explicar y distinguir las características funcionales y comportamientos de sistemas </a:t>
            </a:r>
          </a:p>
          <a:p>
            <a:pPr marL="566928" lvl="0" indent="-457200">
              <a:buFont typeface="+mj-lt"/>
              <a:buAutoNum type="arabicPeriod"/>
            </a:pPr>
            <a:r>
              <a:rPr lang="es-CL" sz="2000" dirty="0"/>
              <a:t>Desarrollar un conjunto de leyes que expliquen y presagien el comportamiento y los efectos de un sistema.</a:t>
            </a:r>
          </a:p>
          <a:p>
            <a:pPr marL="566928" lvl="0" indent="-457200">
              <a:buFont typeface="+mj-lt"/>
              <a:buAutoNum type="arabicPeriod"/>
            </a:pPr>
            <a:r>
              <a:rPr lang="es-CL" sz="2000" dirty="0"/>
              <a:t>Promover una formalización matemática de estas leyes. </a:t>
            </a:r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242" name="Picture 2" descr="https://encrypted-tbn2.gstatic.com/images?q=tbn:ANd9GcSMkfW11TGhPwZeKG2J_R1MS0mqSz4ma2uQZtD26H4dOiUMAvMv9fQSP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6"/>
            <a:ext cx="3888432" cy="307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 smtClean="0"/>
              <a:t>TGS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4320480" cy="4896544"/>
          </a:xfrm>
        </p:spPr>
        <p:txBody>
          <a:bodyPr>
            <a:normAutofit/>
          </a:bodyPr>
          <a:lstStyle/>
          <a:p>
            <a:r>
              <a:rPr lang="es-CL" sz="2000" dirty="0"/>
              <a:t>D</a:t>
            </a:r>
            <a:r>
              <a:rPr lang="es-CL" sz="2000" dirty="0" smtClean="0"/>
              <a:t>esde </a:t>
            </a:r>
            <a:r>
              <a:rPr lang="es-CL" sz="2000" dirty="0"/>
              <a:t>la concepción de Bertalanffy se desprende que el principio clave en el que basa la TGS es como la noción de totalidad orgánica, debido a que su enfoque principal fue en la biología y las ciencias sociales. </a:t>
            </a:r>
            <a:endParaRPr lang="es-CL" sz="2000" dirty="0" smtClean="0"/>
          </a:p>
          <a:p>
            <a:r>
              <a:rPr lang="es-CL" sz="2000" dirty="0" smtClean="0"/>
              <a:t>Pero </a:t>
            </a:r>
            <a:r>
              <a:rPr lang="es-CL" sz="2000" dirty="0"/>
              <a:t>bajo estas mismas bases se construyó en 1954 la </a:t>
            </a:r>
            <a:r>
              <a:rPr lang="es-CL" sz="2000" i="1" dirty="0" err="1"/>
              <a:t>Society</a:t>
            </a:r>
            <a:r>
              <a:rPr lang="es-CL" sz="2000" i="1" dirty="0"/>
              <a:t> </a:t>
            </a:r>
            <a:r>
              <a:rPr lang="es-CL" sz="2000" i="1" dirty="0" err="1"/>
              <a:t>for</a:t>
            </a:r>
            <a:r>
              <a:rPr lang="es-CL" sz="2000" i="1" dirty="0"/>
              <a:t> General </a:t>
            </a:r>
            <a:r>
              <a:rPr lang="es-CL" sz="2000" i="1" dirty="0" err="1"/>
              <a:t>Systems</a:t>
            </a:r>
            <a:r>
              <a:rPr lang="es-CL" sz="2000" i="1" dirty="0"/>
              <a:t> </a:t>
            </a:r>
            <a:r>
              <a:rPr lang="es-CL" sz="2000" i="1" dirty="0" err="1"/>
              <a:t>Research</a:t>
            </a:r>
            <a:r>
              <a:rPr lang="es-CL" sz="2000" dirty="0"/>
              <a:t> cuyos objetivos fueron fundados en una imagen inorgánica del mundo.</a:t>
            </a: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2290" name="Picture 2" descr="http://www.isss.org/dsymbo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3843808" cy="38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1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 smtClean="0"/>
              <a:t>TGS, objetivos de la sociedad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460432" cy="4896544"/>
          </a:xfrm>
        </p:spPr>
        <p:txBody>
          <a:bodyPr>
            <a:normAutofit/>
          </a:bodyPr>
          <a:lstStyle/>
          <a:p>
            <a:pPr lvl="0"/>
            <a:r>
              <a:rPr lang="es-CL" sz="2000" dirty="0"/>
              <a:t>Investigar el isomorfismo de conceptos, leyes y modelos en distintos campos y facilitar la transferencia de ellos.</a:t>
            </a:r>
          </a:p>
          <a:p>
            <a:pPr lvl="0"/>
            <a:r>
              <a:rPr lang="es-CL" sz="2000" dirty="0"/>
              <a:t>Promoción y desarrollo de modelos teóricos en campos que carecen de ellos.</a:t>
            </a:r>
          </a:p>
          <a:p>
            <a:pPr lvl="0"/>
            <a:r>
              <a:rPr lang="es-CL" sz="2000" dirty="0"/>
              <a:t>Reducir la duplicación de esfuerzos teóricos</a:t>
            </a:r>
          </a:p>
          <a:p>
            <a:pPr lvl="0"/>
            <a:r>
              <a:rPr lang="es-CL" sz="2000" dirty="0"/>
              <a:t>Promover la unidad de la ciencia a través de principios conceptuales.</a:t>
            </a:r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1266" name="Picture 2" descr="http://upload.wikimedia.org/wikipedia/en/2/2c/ISS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83968"/>
            <a:ext cx="8918037" cy="9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 smtClean="0"/>
              <a:t>TGS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460432" cy="4896544"/>
          </a:xfrm>
        </p:spPr>
        <p:txBody>
          <a:bodyPr>
            <a:normAutofit/>
          </a:bodyPr>
          <a:lstStyle/>
          <a:p>
            <a:r>
              <a:rPr lang="es-CL" sz="2000" dirty="0"/>
              <a:t>En particular, la TGS parece proporcionar un marco teórico unificador tanto para las ciencias naturales como para las sociales, </a:t>
            </a:r>
            <a:endParaRPr lang="es-CL" sz="2000" dirty="0" smtClean="0"/>
          </a:p>
          <a:p>
            <a:r>
              <a:rPr lang="es-CL" sz="2000" dirty="0"/>
              <a:t>E</a:t>
            </a:r>
            <a:r>
              <a:rPr lang="es-CL" sz="2000" dirty="0" smtClean="0"/>
              <a:t>mplear </a:t>
            </a:r>
            <a:r>
              <a:rPr lang="es-CL" sz="2000" dirty="0"/>
              <a:t>conceptos como “organización”, “totalidad”, “globalidad” e interacción </a:t>
            </a:r>
            <a:r>
              <a:rPr lang="es-CL" sz="2000" dirty="0" smtClean="0"/>
              <a:t>dinámica</a:t>
            </a:r>
          </a:p>
          <a:p>
            <a:r>
              <a:rPr lang="es-CL" sz="2000" dirty="0" smtClean="0"/>
              <a:t>Se pierde </a:t>
            </a:r>
            <a:r>
              <a:rPr lang="es-CL" sz="2000" dirty="0"/>
              <a:t>importancia el enfoque individual del mecanicismo.</a:t>
            </a:r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3314" name="Picture 2" descr="http://1.bp.blogspot.com/-bwi1-twsz9A/TmyhTTohGkI/AAAAAAAAAOE/5cRsmz3ax64/s320/soluciones_web_rompecabez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93040"/>
            <a:ext cx="4345905" cy="32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Definiciones para Sistemas Generales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6056" y="1484784"/>
            <a:ext cx="3851920" cy="4752528"/>
          </a:xfrm>
        </p:spPr>
        <p:txBody>
          <a:bodyPr>
            <a:normAutofit/>
          </a:bodyPr>
          <a:lstStyle/>
          <a:p>
            <a:r>
              <a:rPr lang="es-CL" sz="2400" dirty="0"/>
              <a:t>Cada vez que hablamos de un sistema se tiene que considerar la totalidad. </a:t>
            </a:r>
            <a:endParaRPr lang="es-CL" sz="2400" dirty="0" smtClean="0"/>
          </a:p>
          <a:p>
            <a:endParaRPr lang="es-CL" sz="2000" dirty="0" smtClean="0"/>
          </a:p>
          <a:p>
            <a:r>
              <a:rPr lang="es-CL" sz="2400" dirty="0" smtClean="0"/>
              <a:t>Definición simple y general.</a:t>
            </a:r>
            <a:endParaRPr lang="es-CL" sz="24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307975" y="14586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i="1" dirty="0" smtClean="0"/>
              <a:t>“la totalidad es más que la suma de sus partes individuales.”</a:t>
            </a:r>
            <a:endParaRPr lang="es-CL" i="1" dirty="0"/>
          </a:p>
        </p:txBody>
      </p:sp>
      <p:pic>
        <p:nvPicPr>
          <p:cNvPr id="14338" name="Picture 2" descr="http://www.mti.cl/img/a_raceved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4462">
            <a:off x="8388424" y="6021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encrypted-tbn3.gstatic.com/images?q=tbn:ANd9GcR4PBcmipxgubU3xgaERrq6DBbeGF9P1ThKGri91UdB4twkCO_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6" y="2492896"/>
            <a:ext cx="4671492" cy="35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Clasificaciones de Sistemas Generales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4784"/>
            <a:ext cx="3851920" cy="4752528"/>
          </a:xfrm>
        </p:spPr>
        <p:txBody>
          <a:bodyPr>
            <a:normAutofit/>
          </a:bodyPr>
          <a:lstStyle/>
          <a:p>
            <a:r>
              <a:rPr lang="es-CL" sz="2000" dirty="0" err="1"/>
              <a:t>Entividad</a:t>
            </a:r>
            <a:endParaRPr lang="es-CL" sz="2000" dirty="0"/>
          </a:p>
          <a:p>
            <a:pPr lvl="1"/>
            <a:r>
              <a:rPr lang="es-CL" sz="1800" dirty="0"/>
              <a:t>Reales, donde su existencia es independiente del observador</a:t>
            </a:r>
          </a:p>
          <a:p>
            <a:pPr lvl="1"/>
            <a:r>
              <a:rPr lang="es-CL" sz="1800" dirty="0"/>
              <a:t>Ideales, construcciones simbólicas como la lógica y las matemáticas</a:t>
            </a:r>
          </a:p>
          <a:p>
            <a:pPr lvl="1"/>
            <a:r>
              <a:rPr lang="es-CL" sz="1800" dirty="0"/>
              <a:t>Modelos, abstracciones de la realidad donde combina conceptos con objetos.</a:t>
            </a:r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5362" name="Picture 2" descr="https://encrypted-tbn1.gstatic.com/images?q=tbn:ANd9GcSS-rmlChtxiXafXCn4UAbf1l4nAOr-eQ4CdxSuc9vIKODGkYII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81" y="1772816"/>
            <a:ext cx="44767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Clasificaciones de Sistemas Generales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4784"/>
            <a:ext cx="3851920" cy="4752528"/>
          </a:xfrm>
        </p:spPr>
        <p:txBody>
          <a:bodyPr>
            <a:normAutofit/>
          </a:bodyPr>
          <a:lstStyle/>
          <a:p>
            <a:r>
              <a:rPr lang="es-CL" sz="2000" dirty="0"/>
              <a:t>Origen </a:t>
            </a:r>
          </a:p>
          <a:p>
            <a:pPr lvl="1"/>
            <a:r>
              <a:rPr lang="es-CL" sz="1800" dirty="0"/>
              <a:t>Naturales</a:t>
            </a:r>
          </a:p>
          <a:p>
            <a:pPr lvl="1"/>
            <a:r>
              <a:rPr lang="es-CL" sz="1800" dirty="0"/>
              <a:t>Artificiales</a:t>
            </a:r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155575" y="-12271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6390" name="Picture 6" descr="http://pensamientoadministrativoii.files.wordpress.com/2012/10/diseno-del-sistema-de-gestion-de-aprovisionamientos-de-la-empres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6" y="2821079"/>
            <a:ext cx="394036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s://lh5.googleusercontent.com/_X9G5Ll41RY8/TVmo7sWZvsI/AAAAAAAAEV0/2p7rp_dGXVo/s800/the%20water%20cyc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87" y="2821079"/>
            <a:ext cx="379277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Clasificaciones de Sistemas Generales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4784"/>
            <a:ext cx="3851920" cy="4752528"/>
          </a:xfrm>
        </p:spPr>
        <p:txBody>
          <a:bodyPr>
            <a:normAutofit/>
          </a:bodyPr>
          <a:lstStyle/>
          <a:p>
            <a:r>
              <a:rPr lang="es-CL" sz="2000" dirty="0"/>
              <a:t>Ambiente</a:t>
            </a:r>
          </a:p>
          <a:p>
            <a:pPr lvl="1"/>
            <a:r>
              <a:rPr lang="es-CL" sz="1800" dirty="0"/>
              <a:t>Cerrados, aislados bajo circunstancias ideales. </a:t>
            </a:r>
          </a:p>
          <a:p>
            <a:pPr lvl="1"/>
            <a:r>
              <a:rPr lang="es-CL" sz="1800" dirty="0"/>
              <a:t>Abiertos, que interactúan con el medio y responden a los cambios</a:t>
            </a:r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155575" y="-12271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7410" name="Picture 2" descr="http://1.bp.blogspot.com/_E7Tq93kwenk/Sh_xFVa-C4I/AAAAAAAAAGc/XYoqF1LAFHc/s400/sistema_abiertoycerrd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53938"/>
            <a:ext cx="8744322" cy="24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Propiedades de los Sistemas Abiertos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4" y="1484784"/>
            <a:ext cx="8368481" cy="4752528"/>
          </a:xfrm>
        </p:spPr>
        <p:txBody>
          <a:bodyPr>
            <a:normAutofit/>
          </a:bodyPr>
          <a:lstStyle/>
          <a:p>
            <a:r>
              <a:rPr lang="es-CL" sz="1800" dirty="0"/>
              <a:t>Dado que la TGS basa su estudio en particular a los sistemas abiertos, se presentan las propiedades que este tipo de sistema tiene</a:t>
            </a:r>
            <a:r>
              <a:rPr lang="es-CL" sz="1800" dirty="0" smtClean="0"/>
              <a:t>:</a:t>
            </a:r>
          </a:p>
          <a:p>
            <a:endParaRPr lang="es-CL" sz="1800" dirty="0"/>
          </a:p>
          <a:p>
            <a:r>
              <a:rPr lang="es-CL" sz="1800" dirty="0"/>
              <a:t>Sinergia o Totalidad</a:t>
            </a:r>
          </a:p>
          <a:p>
            <a:pPr lvl="1"/>
            <a:r>
              <a:rPr lang="es-CL" sz="1600" dirty="0"/>
              <a:t>La TGS establece que un sistema es una totalidad y que sus componentes y sus propiedades solo pueden abordarse como funciones de la </a:t>
            </a:r>
            <a:r>
              <a:rPr lang="es-CL" sz="1600" dirty="0" smtClean="0"/>
              <a:t>totalidad</a:t>
            </a:r>
          </a:p>
          <a:p>
            <a:pPr lvl="2"/>
            <a:r>
              <a:rPr lang="es-CL" sz="1400" dirty="0"/>
              <a:t>“El todo constituye más que la suma de sus partes</a:t>
            </a:r>
            <a:r>
              <a:rPr lang="es-CL" sz="1400" dirty="0" smtClean="0"/>
              <a:t>”</a:t>
            </a:r>
          </a:p>
          <a:p>
            <a:pPr lvl="1"/>
            <a:r>
              <a:rPr lang="es-CL" sz="1600" dirty="0"/>
              <a:t>. En simples palabras, es imposible comprender un sistema con el solo estudio de sus partes individuales.</a:t>
            </a:r>
          </a:p>
          <a:p>
            <a:pPr lvl="1"/>
            <a:endParaRPr lang="es-CL" sz="1600" dirty="0"/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155575" y="-12271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8434" name="Picture 2" descr="http://t2.gstatic.com/images?q=tbn:ANd9GcQpnNmylCb8KK5dgQbwD8xe-O7vVYdPkSijOBTeVbA2nrIqlFk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4108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Propiedades de los Sistemas Abiertos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4784"/>
            <a:ext cx="4264025" cy="4752528"/>
          </a:xfrm>
        </p:spPr>
        <p:txBody>
          <a:bodyPr>
            <a:normAutofit/>
          </a:bodyPr>
          <a:lstStyle/>
          <a:p>
            <a:r>
              <a:rPr lang="es-CL" sz="1800" dirty="0"/>
              <a:t>Interrelaciones</a:t>
            </a:r>
          </a:p>
          <a:p>
            <a:pPr lvl="1"/>
            <a:r>
              <a:rPr lang="es-CL" sz="1600" dirty="0"/>
              <a:t>Las relaciones entre los elementos de un sistema o entre éste y su ambiente son de vital importancia para el análisis de un sistema </a:t>
            </a:r>
            <a:r>
              <a:rPr lang="es-CL" sz="1600" dirty="0" smtClean="0"/>
              <a:t>vivo</a:t>
            </a:r>
          </a:p>
          <a:p>
            <a:pPr lvl="1"/>
            <a:r>
              <a:rPr lang="es-CL" sz="1600" dirty="0"/>
              <a:t>Estas relaciones pueden ser reales o ideas (modelos), activas o latentes, naturales o artificiales, recíprocas </a:t>
            </a:r>
            <a:r>
              <a:rPr lang="es-CL" sz="1600" dirty="0" smtClean="0"/>
              <a:t>o unidireccionales</a:t>
            </a:r>
            <a:r>
              <a:rPr lang="es-CL" sz="2000" dirty="0" smtClean="0"/>
              <a:t> </a:t>
            </a:r>
            <a:r>
              <a:rPr lang="es-CL" sz="1600" dirty="0"/>
              <a:t>en cualquier caso significa la identificación de un intercambio de energía, materia o informaciones. </a:t>
            </a:r>
          </a:p>
          <a:p>
            <a:pPr marL="109728" indent="0">
              <a:buNone/>
            </a:pPr>
            <a:endParaRPr lang="es-CL" sz="1800" dirty="0"/>
          </a:p>
          <a:p>
            <a:pPr marL="411480" lvl="1" indent="0">
              <a:buNone/>
            </a:pPr>
            <a:endParaRPr lang="es-CL" sz="16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155575" y="-12271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2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155575" y="-17907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" name="AutoShape 4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307975" y="-16383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" name="AutoShape 6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460375" y="-14859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9464" name="Picture 8" descr="http://3.bp.blogspot.com/-YUdkdSalc3I/UdUljDNnMNI/AAAAAAAABHA/BU0nIVuTtGE/s571/Sin+t%C3%AD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1629103"/>
            <a:ext cx="3619698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S</a:t>
            </a:r>
            <a:r>
              <a:rPr lang="es-CL" sz="2400" dirty="0" smtClean="0"/>
              <a:t>e </a:t>
            </a:r>
            <a:r>
              <a:rPr lang="es-CL" sz="2400" dirty="0"/>
              <a:t>introduce el aporte más significativo en el ámbito del análisis del </a:t>
            </a:r>
            <a:r>
              <a:rPr lang="es-CL" sz="2400" dirty="0" smtClean="0"/>
              <a:t>comportamiento de </a:t>
            </a:r>
            <a:r>
              <a:rPr lang="es-CL" sz="2400" dirty="0"/>
              <a:t>los sistemas como un ente funcional y </a:t>
            </a:r>
            <a:r>
              <a:rPr lang="es-CL" sz="2400" dirty="0" smtClean="0"/>
              <a:t>dinámico</a:t>
            </a:r>
          </a:p>
          <a:p>
            <a:r>
              <a:rPr lang="es-CL" sz="2400" dirty="0" smtClean="0"/>
              <a:t>Profundizar </a:t>
            </a:r>
            <a:r>
              <a:rPr lang="es-CL" sz="2400" dirty="0"/>
              <a:t>de manera más especifica cómo esta teoría abarcó un amplio abanico de disciplinas que </a:t>
            </a:r>
            <a:r>
              <a:rPr lang="es-CL" sz="2400" dirty="0" smtClean="0"/>
              <a:t>trascendieron</a:t>
            </a:r>
            <a:endParaRPr lang="es-CL" sz="2400" dirty="0"/>
          </a:p>
        </p:txBody>
      </p:sp>
      <p:pic>
        <p:nvPicPr>
          <p:cNvPr id="2050" name="Picture 2" descr="http://3.bp.blogspot.com/_RGRsAfTrwno/SgD4lB9YebI/AAAAAAAAACg/NMKy9uYmC7c/s320/sist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87989"/>
            <a:ext cx="3384376" cy="25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Propiedades de los Sistemas Abiertos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39952" y="1506784"/>
            <a:ext cx="4264025" cy="4752528"/>
          </a:xfrm>
        </p:spPr>
        <p:txBody>
          <a:bodyPr>
            <a:normAutofit/>
          </a:bodyPr>
          <a:lstStyle/>
          <a:p>
            <a:r>
              <a:rPr lang="es-CL" sz="1800" dirty="0"/>
              <a:t>Objetivo</a:t>
            </a:r>
          </a:p>
          <a:p>
            <a:pPr lvl="1"/>
            <a:r>
              <a:rPr lang="es-CL" sz="1600" dirty="0"/>
              <a:t>La TGS reconoce la tendencia de un sistema a luchar por mantenerse vivo aun cuando está a momentos de dejar de </a:t>
            </a:r>
            <a:r>
              <a:rPr lang="es-CL" sz="1600" dirty="0" smtClean="0"/>
              <a:t>existir.</a:t>
            </a:r>
          </a:p>
          <a:p>
            <a:pPr lvl="1"/>
            <a:r>
              <a:rPr lang="es-CL" sz="1600" dirty="0" smtClean="0"/>
              <a:t>Las relaciones entre los elementos siguen una estructura definida, que permite alcanzar estos objetivos.</a:t>
            </a:r>
            <a:endParaRPr lang="es-CL" sz="1600" dirty="0"/>
          </a:p>
          <a:p>
            <a:pPr marL="109728" indent="0">
              <a:buNone/>
            </a:pPr>
            <a:endParaRPr lang="es-CL" sz="1800" dirty="0"/>
          </a:p>
          <a:p>
            <a:pPr marL="411480" lvl="1" indent="0">
              <a:buNone/>
            </a:pPr>
            <a:endParaRPr lang="es-CL" sz="16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155575" y="-12271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2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155575" y="-17907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" name="AutoShape 4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307975" y="-16383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" name="AutoShape 6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460375" y="-14859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0482" name="Picture 2" descr="http://t0.gstatic.com/images?q=tbn:ANd9GcTuYj0T5E5Yz0H9rBFZ00J55MHqbkiY6yqxpOdiOSR0XlJaNz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681830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1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Propiedades de los Sistemas Abiertos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7488"/>
            <a:ext cx="4264025" cy="4752528"/>
          </a:xfrm>
        </p:spPr>
        <p:txBody>
          <a:bodyPr>
            <a:normAutofit/>
          </a:bodyPr>
          <a:lstStyle/>
          <a:p>
            <a:r>
              <a:rPr lang="es-CL" sz="1800" dirty="0" err="1"/>
              <a:t>Equifinidad</a:t>
            </a:r>
            <a:endParaRPr lang="es-CL" sz="1800" dirty="0"/>
          </a:p>
          <a:p>
            <a:pPr lvl="1"/>
            <a:r>
              <a:rPr lang="es-CL" sz="1600" dirty="0"/>
              <a:t>La conducta final de un sistema está basada en su independencia con respecto a las condiciones iniciales</a:t>
            </a:r>
            <a:r>
              <a:rPr lang="es-CL" sz="1600" dirty="0" smtClean="0"/>
              <a:t>.</a:t>
            </a:r>
          </a:p>
          <a:p>
            <a:pPr lvl="1"/>
            <a:endParaRPr lang="es-CL" sz="1600" dirty="0"/>
          </a:p>
          <a:p>
            <a:pPr lvl="1"/>
            <a:r>
              <a:rPr lang="es-CL" sz="1600" dirty="0"/>
              <a:t>Este concepto indica que idénticos resultados pueden tener distintos orígenes. </a:t>
            </a:r>
            <a:endParaRPr lang="es-CL" sz="1600" dirty="0" smtClean="0"/>
          </a:p>
          <a:p>
            <a:pPr lvl="2"/>
            <a:r>
              <a:rPr lang="es-CL" sz="1400" dirty="0" smtClean="0"/>
              <a:t>Así </a:t>
            </a:r>
            <a:r>
              <a:rPr lang="es-CL" sz="1400" dirty="0"/>
              <a:t>mismo, distintos resultados pueden tener los mismos orígenes. </a:t>
            </a:r>
            <a:endParaRPr lang="es-CL" sz="1600" dirty="0"/>
          </a:p>
          <a:p>
            <a:pPr marL="411480" lvl="1" indent="0">
              <a:buNone/>
            </a:pPr>
            <a:endParaRPr lang="es-CL" sz="16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155575" y="-12271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2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155575" y="-17907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" name="AutoShape 4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307975" y="-16383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" name="AutoShape 6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460375" y="-14859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1506" name="Picture 2" descr="https://encrypted-tbn3.gstatic.com/images?q=tbn:ANd9GcRYg23b_t4fHdrY7vmg-cvYZ-7AEPmvEFrEMz3V0PnEJEuwi6N8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1700808"/>
            <a:ext cx="366040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0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Propiedades de los Sistemas Abiertos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7488"/>
            <a:ext cx="8080449" cy="4752528"/>
          </a:xfrm>
        </p:spPr>
        <p:txBody>
          <a:bodyPr>
            <a:normAutofit/>
          </a:bodyPr>
          <a:lstStyle/>
          <a:p>
            <a:r>
              <a:rPr lang="es-CL" sz="1800" dirty="0"/>
              <a:t>Diferenciación</a:t>
            </a:r>
          </a:p>
          <a:p>
            <a:pPr lvl="1"/>
            <a:r>
              <a:rPr lang="es-CL" sz="1600" dirty="0"/>
              <a:t>El desarrollo de un sistema se entiende como especialización </a:t>
            </a:r>
            <a:r>
              <a:rPr lang="es-CL" sz="1600" dirty="0" smtClean="0"/>
              <a:t>funcional.</a:t>
            </a:r>
          </a:p>
          <a:p>
            <a:pPr lvl="1"/>
            <a:r>
              <a:rPr lang="es-CL" sz="1600" dirty="0" smtClean="0"/>
              <a:t>Las partes adquieren una especialización a medida que desarrollan una actividad</a:t>
            </a:r>
          </a:p>
          <a:p>
            <a:pPr lvl="1"/>
            <a:r>
              <a:rPr lang="es-CL" sz="1600" dirty="0" smtClean="0"/>
              <a:t>Ejemplo: Empresa de desarrollo de SW.</a:t>
            </a:r>
          </a:p>
          <a:p>
            <a:pPr marL="411480" lvl="1" indent="0">
              <a:buNone/>
            </a:pPr>
            <a:endParaRPr lang="es-CL" sz="1600" dirty="0" smtClean="0"/>
          </a:p>
          <a:p>
            <a:pPr marL="411480" lvl="1" indent="0">
              <a:buNone/>
            </a:pPr>
            <a:endParaRPr lang="es-CL" sz="16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155575" y="-12271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2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155575" y="-17907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" name="AutoShape 4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307975" y="-16383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" name="AutoShape 6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460375" y="-14859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" name="AutoShape 2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155575" y="-16462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" name="AutoShape 4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307975" y="-14938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6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460375" y="-13414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" name="AutoShape 8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612775" y="-11890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AutoShape 10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765175" y="-10366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AutoShape 12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917575" y="-8842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3068960"/>
            <a:ext cx="5461578" cy="304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L" dirty="0"/>
              <a:t>Propiedades de los Sistemas Abiertos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7488"/>
            <a:ext cx="8080449" cy="4752528"/>
          </a:xfrm>
        </p:spPr>
        <p:txBody>
          <a:bodyPr>
            <a:normAutofit/>
          </a:bodyPr>
          <a:lstStyle/>
          <a:p>
            <a:r>
              <a:rPr lang="es-CL" sz="1800" dirty="0" err="1" smtClean="0"/>
              <a:t>Equipotencialidad</a:t>
            </a:r>
            <a:endParaRPr lang="es-CL" sz="1800" dirty="0" smtClean="0"/>
          </a:p>
          <a:p>
            <a:pPr lvl="1"/>
            <a:r>
              <a:rPr lang="es-CL" sz="1600" dirty="0" smtClean="0"/>
              <a:t>Este </a:t>
            </a:r>
            <a:r>
              <a:rPr lang="es-CL" sz="1600" dirty="0"/>
              <a:t>principio lleva a la idea de tener distintos estados partiendo de una misma situación </a:t>
            </a:r>
            <a:r>
              <a:rPr lang="es-CL" sz="1600" dirty="0" smtClean="0"/>
              <a:t>inicial (no determinista). </a:t>
            </a:r>
          </a:p>
          <a:p>
            <a:pPr lvl="1"/>
            <a:r>
              <a:rPr lang="es-CL" sz="1600" dirty="0" smtClean="0"/>
              <a:t>Este </a:t>
            </a:r>
            <a:r>
              <a:rPr lang="es-CL" sz="1600" dirty="0"/>
              <a:t>concepto alude a que las partes que conforman un sistema son reemplazables.</a:t>
            </a:r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" name="AutoShape 6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460375" y="-14859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6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460375" y="-13414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3554" name="Picture 2" descr="https://encrypted-tbn1.gstatic.com/images?q=tbn:ANd9GcT-ieNCRJDouitBPAvDHtPan57g143AGbyWQoOaQbUFYMDOBHBT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977" y="2996952"/>
            <a:ext cx="478807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/>
          </a:bodyPr>
          <a:lstStyle/>
          <a:p>
            <a:r>
              <a:rPr lang="es-CL" dirty="0" smtClean="0"/>
              <a:t>Aplicaciones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7488"/>
            <a:ext cx="3903985" cy="4752528"/>
          </a:xfrm>
        </p:spPr>
        <p:txBody>
          <a:bodyPr>
            <a:normAutofit/>
          </a:bodyPr>
          <a:lstStyle/>
          <a:p>
            <a:r>
              <a:rPr lang="es-CL" sz="1600" dirty="0" smtClean="0"/>
              <a:t>La </a:t>
            </a:r>
            <a:r>
              <a:rPr lang="es-CL" sz="1600" dirty="0"/>
              <a:t>TGS rápidamente recibe aportes diversos y comienzan a producirse dentro de ella distintas tendencias, referidos a aplicaciones más o menos </a:t>
            </a:r>
            <a:r>
              <a:rPr lang="es-CL" sz="1600" dirty="0" smtClean="0"/>
              <a:t>tecnológicas</a:t>
            </a:r>
          </a:p>
          <a:p>
            <a:r>
              <a:rPr lang="es-CL" sz="1600" dirty="0"/>
              <a:t>U</a:t>
            </a:r>
            <a:r>
              <a:rPr lang="es-CL" sz="1600" dirty="0" smtClean="0"/>
              <a:t>na </a:t>
            </a:r>
            <a:r>
              <a:rPr lang="es-CL" sz="1600" dirty="0"/>
              <a:t>de las corrientes de investigación que mayores aportes </a:t>
            </a:r>
            <a:r>
              <a:rPr lang="es-CL" sz="1600" dirty="0" smtClean="0"/>
              <a:t>hizo </a:t>
            </a:r>
            <a:r>
              <a:rPr lang="es-CL" sz="1600" dirty="0"/>
              <a:t>es la cibernética</a:t>
            </a:r>
            <a:r>
              <a:rPr lang="es-CL" sz="1600" dirty="0" smtClean="0"/>
              <a:t>.</a:t>
            </a:r>
            <a:endParaRPr lang="es-CL" sz="1600" dirty="0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" name="AutoShape 6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460375" y="-14859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6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460375" y="-13414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4578" name="Picture 2" descr="http://muyseguridad.net/wp-content/uploads/2010/12/Cibersegur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16832"/>
            <a:ext cx="4369812" cy="29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/>
          </a:bodyPr>
          <a:lstStyle/>
          <a:p>
            <a:r>
              <a:rPr lang="es-CL" dirty="0" smtClean="0"/>
              <a:t>Aplicaciones e influencia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7488"/>
            <a:ext cx="7792417" cy="4752528"/>
          </a:xfrm>
        </p:spPr>
        <p:txBody>
          <a:bodyPr>
            <a:normAutofit/>
          </a:bodyPr>
          <a:lstStyle/>
          <a:p>
            <a:pPr lvl="0"/>
            <a:r>
              <a:rPr lang="es-CL" sz="1600" dirty="0"/>
              <a:t>Wiener y la retroalimentación.</a:t>
            </a:r>
          </a:p>
          <a:p>
            <a:pPr lvl="0"/>
            <a:r>
              <a:rPr lang="es-CL" sz="1600" dirty="0" err="1"/>
              <a:t>Turing</a:t>
            </a:r>
            <a:r>
              <a:rPr lang="es-CL" sz="1600" dirty="0"/>
              <a:t> y la computación.</a:t>
            </a:r>
          </a:p>
          <a:p>
            <a:pPr lvl="0"/>
            <a:r>
              <a:rPr lang="es-CL" sz="1600" dirty="0" err="1"/>
              <a:t>Shanon</a:t>
            </a:r>
            <a:r>
              <a:rPr lang="es-CL" sz="1600" dirty="0"/>
              <a:t> y la teoría de la información.</a:t>
            </a:r>
          </a:p>
          <a:p>
            <a:pPr lvl="0"/>
            <a:r>
              <a:rPr lang="es-CL" sz="1600" dirty="0"/>
              <a:t>Von Neumann y la inteligencia artificial  y robótica.</a:t>
            </a:r>
          </a:p>
          <a:p>
            <a:pPr lvl="0"/>
            <a:r>
              <a:rPr lang="es-CL" sz="1600" dirty="0" err="1"/>
              <a:t>Weaver</a:t>
            </a:r>
            <a:r>
              <a:rPr lang="es-CL" sz="1600" dirty="0"/>
              <a:t> y la comunicación</a:t>
            </a:r>
            <a:r>
              <a:rPr lang="es-CL" sz="1600" dirty="0" smtClean="0"/>
              <a:t>.</a:t>
            </a:r>
          </a:p>
          <a:p>
            <a:pPr lvl="0"/>
            <a:r>
              <a:rPr lang="es-CL" sz="1600" dirty="0" err="1"/>
              <a:t>Beer</a:t>
            </a:r>
            <a:r>
              <a:rPr lang="es-CL" sz="1600" dirty="0"/>
              <a:t> con la teoría de juegos.</a:t>
            </a:r>
          </a:p>
          <a:p>
            <a:pPr lvl="0"/>
            <a:r>
              <a:rPr lang="es-CL" sz="1600" dirty="0" err="1"/>
              <a:t>Lange</a:t>
            </a:r>
            <a:r>
              <a:rPr lang="es-CL" sz="1600" dirty="0"/>
              <a:t> con la macroeconomía.</a:t>
            </a:r>
          </a:p>
          <a:p>
            <a:pPr lvl="0"/>
            <a:r>
              <a:rPr lang="es-CL" sz="1600" dirty="0"/>
              <a:t>Mc </a:t>
            </a:r>
            <a:r>
              <a:rPr lang="es-CL" sz="1600" dirty="0" err="1"/>
              <a:t>Culloch</a:t>
            </a:r>
            <a:r>
              <a:rPr lang="es-CL" sz="1600" dirty="0"/>
              <a:t> y la neurología.</a:t>
            </a:r>
          </a:p>
          <a:p>
            <a:pPr lvl="0"/>
            <a:r>
              <a:rPr lang="es-CL" sz="1600" dirty="0" err="1"/>
              <a:t>Cannon</a:t>
            </a:r>
            <a:r>
              <a:rPr lang="es-CL" sz="1600" dirty="0"/>
              <a:t> y la homeostasis.</a:t>
            </a:r>
          </a:p>
          <a:p>
            <a:pPr lvl="0"/>
            <a:r>
              <a:rPr lang="es-CL" sz="1600" dirty="0" err="1"/>
              <a:t>Maruana</a:t>
            </a:r>
            <a:r>
              <a:rPr lang="es-CL" sz="1600" dirty="0"/>
              <a:t> con la autopsiéis.</a:t>
            </a:r>
          </a:p>
          <a:p>
            <a:pPr lvl="0"/>
            <a:endParaRPr lang="es-CL" sz="1600" dirty="0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" name="AutoShape 6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460375" y="-14859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6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460375" y="-13414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5602" name="Picture 2" descr="https://encrypted-tbn3.gstatic.com/images?q=tbn:ANd9GcT5NOlchDljzbj9xr2ZR7HZFb6tMitH9j4PjPC_x2cSUVWmhD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9695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>
            <a:normAutofit/>
          </a:bodyPr>
          <a:lstStyle/>
          <a:p>
            <a:r>
              <a:rPr lang="es-CL" dirty="0"/>
              <a:t>Conclusiones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487488"/>
            <a:ext cx="7792417" cy="4752528"/>
          </a:xfrm>
        </p:spPr>
        <p:txBody>
          <a:bodyPr>
            <a:normAutofit/>
          </a:bodyPr>
          <a:lstStyle/>
          <a:p>
            <a:pPr lvl="0"/>
            <a:r>
              <a:rPr lang="es-CL" sz="1600" dirty="0"/>
              <a:t>En particular, como consenso llegamos que el alcance de una TGS es enorme </a:t>
            </a:r>
            <a:endParaRPr lang="es-CL" sz="1600" dirty="0" smtClean="0"/>
          </a:p>
          <a:p>
            <a:pPr lvl="0"/>
            <a:r>
              <a:rPr lang="es-CL" sz="1600" dirty="0" smtClean="0"/>
              <a:t>Sus aplicaciones </a:t>
            </a:r>
            <a:r>
              <a:rPr lang="es-CL" sz="1600" dirty="0"/>
              <a:t>tecnológicas y sin desconsiderar las otras disciplinas multivariadas donde existe el concepto. </a:t>
            </a:r>
            <a:endParaRPr lang="es-CL" sz="1600" dirty="0" smtClean="0"/>
          </a:p>
          <a:p>
            <a:pPr lvl="0"/>
            <a:r>
              <a:rPr lang="es-CL" sz="1600" dirty="0" smtClean="0"/>
              <a:t>Comprender la </a:t>
            </a:r>
            <a:r>
              <a:rPr lang="es-CL" sz="1600" dirty="0"/>
              <a:t>importancia general que tuvo y tiene hoy en día, </a:t>
            </a:r>
            <a:endParaRPr lang="es-CL" sz="1600" dirty="0" smtClean="0"/>
          </a:p>
          <a:p>
            <a:pPr lvl="0"/>
            <a:r>
              <a:rPr lang="es-CL" sz="1600" dirty="0" smtClean="0"/>
              <a:t>Da </a:t>
            </a:r>
            <a:r>
              <a:rPr lang="es-CL" sz="1600" dirty="0"/>
              <a:t>pie a desarrollos de investigaciones tan influyentes en la actualidad como lo son la cibernética o la computación</a:t>
            </a:r>
            <a:r>
              <a:rPr lang="es-CL" sz="1600" dirty="0" smtClean="0"/>
              <a:t>.</a:t>
            </a:r>
          </a:p>
          <a:p>
            <a:pPr lvl="0"/>
            <a:r>
              <a:rPr lang="es-CL" sz="1600" dirty="0" smtClean="0"/>
              <a:t>Revoluciona un pensamiento científico de la época</a:t>
            </a:r>
          </a:p>
          <a:p>
            <a:pPr lvl="0"/>
            <a:endParaRPr lang="es-CL" sz="1600" dirty="0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data:image/jpeg;base64,/9j/4AAQSkZJRgABAQAAAQABAAD/2wCEAAkGBhQSERUUEBQTFRUWGRgZGRgXFyAXGBcYFxsXGBobFxwXHCYeFxkkHRgXHy8hIygpLCwsHx4xNTAqNyYsLCkBCQoKDgwOGg8PGiwkHyQsLCwsKSwsLCwsLCwsLCwsLCwsLCwsLCwsLCksLCksLCwsLCwsLCwsLCwsLCwpLCwsLP/AABEIAM4A9QMBIgACEQEDEQH/xAAcAAABBQEBAQAAAAAAAAAAAAAAAQIFBgcEAwj/xAA9EAACAgEDAgUCBAQEBQMFAAABAgMREgAEIQUxBhMiQVEyYQcjQnEUUoGRFTND0SShscHwCCViU4KisuH/xAAZAQEAAwEBAAAAAAAAAAAAAAAAAQIDBAX/xAAjEQACAgMBAAIDAAMAAAAAAAAAAQIRAxIhMSJBE1FhBHGB/9oADAMBAAIRAxEAPwDcdGjRoA0aNGgEY68zJWvRteEy2pHa9Q/AcEviGNZBHYzNUDf6rxs1SlqbEHlqNakY5cgCNZ317dD+MbaFkymZKGBZh5vJZhX5gB44NAKptcGvQNrGVFX7/wCw5+Sau/nWOOU23si8kl4dI0ukGl1uUDRo0hOgF0aQHS6ANGjRoA0aNGgDRo0aANGjRoA0aNGgDRo0aANGjRoA0HRoOgPLzNGlYaTQHro0aNAGjRo0A1tc273CojO7KqqCzMzYqABZyJ+kffXSx1UvG+U0ZgRwgC+ZIWXNG59EcgAtkNMzBSGpK7E6dfgKzP1vchDv56UgVH6C/lKxUUFrJUcgAGizgqSE9NaH0TqPn7eGYhQZI0elbJQWUEgH3Fmr1m/TmeWOXaySKTD6ZmDlnHmMzeSDjiYyvJcG1W4x/MLXD4rTaeTBu0EIYYxvGAIMF4Fi7hr0gryBkOSORnCM1bkaTcXSRbr0uvNdPGtDMXSaXSaAaX15xblXBwYMASCVYGiO4NHg6q/4nbuWPpszQEq3oUsLBCMyhqxBYWOOKIBuxVjINjun6Ju4p4mJgevNhv1FGALA0Ajso9QZeB2sjlq7K6LKLas+jctLrxgkDAMpsEAgj3BFg/tWvUasVF0aNGgDRo0aANGjRoA0aNGgDRo0aANGjRoA0jaXSNoBsmjRJo0A/Ro0aANMLaVjqueNOqNBCpxfB3wkdDTRqwNUf05NS5/pu/jQHvJ1SWR2/hygjjLKWcFhJILUqKIxRDdt7sMR2NwG96c53bGa2jc+Y0aHJisYGIAPIhtRkODn6RYdgeza+LNoYwsP5eKhURlIQECgpZLFA9/jnUWs06qxxjkkcgyTxMWBPZFUBrGIPAFgc9yxOtFFiyJ8L9QdItyd8HWeWcyLGVBkcAEUOwJF0Bxwvf2Hr1FF3+0jiQsCZgiCiWRuQyyxrZpVZiwFUMSarj22vTyxzZpEYH0uvD2DbAE3ivFEV+3a9M6pNDBG+5lAjSNQMlvKrGKICfWWIHB70CTxerqL+6oWjQG3TKSbsX2/213g6qXgd5Z9lDJLIZPNBkUtyyRN9CO3eRwAbb5J9q1bk1gB+mMdBPGuPd9VijNSSKposR8KASWNfSODye9VoCpeNeoLJu4dhI5WOWKSRkA5mrhULE0qii5U8NQU8EjWZda6AqRJ52e6tzmQSGReAuHNKrMTmflVxpBzP9Gnff76bfyezCPboeCsZyRCQT6QFLm24LuQKxI1Ey+IHlmmTbIXCEfo7YEggg8SA8jFqLcj6Tq6UXHv/C3U+F//AA08Y+ai7Of0zRIBG3YTRIFH9JFBAYe/DDgmr+h1nX4deD/p3+4kWWSTJosTkqeZYZ2IoPKQceAAoGI1oiazX9Eqvg/Reky0hbUlRctNJ147zfJEjPIwRFFsxNAD76gj1/zgXibyoFVi8ki4nJbtcZB6VTksx+AB+ogDj69+JUG1maHGWR0KiTAcKCMjV/W4BU4juCaJIrVo2O9SVFkiYOjAFWU2rA+4I1k/ivq7FTuJfKjlkTExgAK0S3TOzrkjlWLC/oyC1lzq3+Et68OzgVdoY41FMudNGCGclw3d2JyIuxn6qIYCWmvSS4rqN6716LZwPPuXwjTuaskngKoHJYn2GuEeNdsv+czQUFJ81CoXI1RcWnHF88WD76h/xP3+3G2WKYhnd0eNF9TMENkgE4HiwA/pZiBySNVbpCjq8JfibtOouY4GdJAMgkqhS6j9SUSGH2ux8atqN86yLd7Xp0HUdpu4kZCiqzLt46ADK6RZRj1GR8vpUFqjJIrk6vttwrqGQhlPYjkH29v7arCW8bDVM6dGkGl1cgNI2l0jaAbJo0SaNAP0aNGgE1FeIeIvbl09vv8AfUrWovruyeaIrEyq4ZWUsuSkqbph3o9rBsd/tqV6CodcTb4l5olPsSi4ubtgAVK3ZHbUKkcberbbh1qz6hwCa9LcApVg4/DKf1DU11joO7mVYREI2kazKGDxxhbBL9ieDarRsiiQLvw8eeAdxJtIIOmkFYmZnVnxeSRhxKzn62BLEjiywPsBrd5EvCqRwHqO6jNPjIBS0bBH7g9h9q/rqp+I96d5OPMUpDt+I4T+qT9csnHNngD3AHt3mtlIPI24DB6jVSwsBiO5API79j/y1DrsDuN1NGpYAHJ2UesBjQWMXzK5sLdAepzQXm0mtbYS7Rp3gNq6ZsiDRECf9+NW+FyQCRR+NUjo/XfISOKOGNlRVCLH2xJOAjZj6roqrNWeLynFALnNv4vibENYJqiOVOX0lTwSGAdhYFojPQWieH8kX9mmrO/q/VBCl1bmwi3QJAuyQCQgFljRoA9yQDVdx0p91DNEZmQPeUw4Z5lqqAvFEIANG1oICCrsa34g6ruJN3M8c7oFJRSnbyxjiAPYEEPkDbMUPCoo1P8ASOsy+XH9BXBSFZfUgIugy1dftetJKkQiAXwd/Bkr5M28VhfnDKNVPopY1ie0fj1HgPwMgbOmNs9jFE4J3cRJPE0fmGT0lUsDFTVEKCcvRzQHN/2m8s0BgT7g2Of+399U/rPVy7yyyfSrFQh/0gpVS0g/+ozUC/Kj0KCOQb4+ukRIf0vxbJslAZfO25twob8yJG9ZKGvzjyWxNXzjwoyvsfUvMRXiZWjdQyMvOSsLBBPyCNZQxZiWa75r5/f7n/vrQ/DEYXYbYAAflL2/vq+SCXUQmSf8SwPDEn4PN6kAePj7ffXlsl9I/c18gXVajfE2x3E0OG2eNGJ9WeQDL2xtPUoPc1RIBUFS2QxJKtvfEY30xWCQLt9vbs5UFSoseeCeGFh0j9sg0psIqtHdQ8UCSMFsRFHXlLVNOqhcGlQj0BG9Xl9nOBIAUg83W/R5mwjJXCSNpJebllMaEl41oMiqY6QEKKC1SDLk8UwomEcQeVnBIyHqtMbN/wCsCLIHHJLcdtaRS+wzm8PAbjeGXcAuIlMiL7ZhlxZ8uWVSxbH+aiboatMvVSuUUttG7rJYJEhv08cXwRlfc0VAPY1zoC0xcFCSmOB5u8WByHN2vJ7H7DjUlN1Eb04QqsJitXYks3rJ4JXnySBwR6wbHudauP2yE0em/wB4JrjAONHJmpsgbFc9wRyfkcftx9Q2zMqSZwwqIwpjlkCP5MTPFGducKTPzVIY8KwUG++vXabEwvMNwwVVQnEkYKByzF/YEcEcAAfJ0eKum26ZMs7SQo1EAsmLEDLlgIwCQLJs5c8awkrquGsYpy1TJLpmzljlO73rhEjiby8lwdA9eZNOBWEpAA4JYki+aGpz8Neqrudq8qx+Vc8gKVWJGI5AAAY9yAO5Osy9TRxoGL4kBFY5KDxXAq1Sr5sjEm9Xf8KN4UE+17op82NjyzBzUmTfq9dEH4ahYHFpqkV0fX+jRVOlGqX038QfN6g21MYETEpFIO7SRgl8h2CtTYkfy8/UNTfV/FEG1khSd8TO2K8WB7Auf0qWKrZ4tlHydZhxa9RNaRtMB+dOOhUSTRok0aAfo0aNAGmjQz1rnk3iK2LOoarokAgfJ+B++gOitNI02+L9vn7fvqJ23ieJ7NSBMlVJCtpIG4Doyk/lk8ZGh/TnQHNvvAmzlYs0IRycmaJmiLN8t5ZAb+t66uieGINrCYY0tWLM7PTNIzcEuaAPp9NVQFAccakYN9G9YOjXYFEc4mjX7EHXsW+dLfgIvceHIJDbRizlfcA5VlYujkFCn5UY/TY1GT+DObjkN82ZBneWOWXbIMQGb+bFEsICps4rTsdUcIv6JUmjGt8Gz3SoCXjdvMYDMRgyFQ7/AAzUzUaAJZyAi8zXTNzG6jymVloAU2VgKD3PLfvrRU2iqWKqoLm2IABYgBbbj1GgBz7Aa4934d28vMkMZJ9wuLcf/JaOrvtfwWQu0cg37j+/Y6j4/Csaqs7FxIoalAAQZ2l40bUrYwPpIJ4uql9x4cljB/hpSfhZvVVkWVkrKwCT6gwJxB1276IxbMqFeXy4xdXk2I5NCyzdziLJ7D20XA+mY7ZQkQYjgDsP+Si/tYF9gLNAE60TosZTbQxsULpGqtgbAIUEgZAHgEdwO4sCwNVzpngrcMgkZ0U/6SYm41PeSmJHmsAtRtaoastjRc/hqeNrEbHkcxtkeCG4LH1EMxK5fXLlNJwoXU5srb4uCMVRfNumKgH+v9dehN/Gs8j6puIhQeQdgBRewbVRFn/mHghM6LkPM5CKoMpt/GMmQDRq4NV5Zu8vpwPGWX0pYGYDyemMC8VlX2W0ZW/xE2A228SUPY3Z9anvGY0VMxQLGMjEE1SGjYDHUVt9ysE0UkrFViZ6FZUGtWaOh61UtkzKTjYI4OpX8SeqCcbR4/MH+cBiisPXGwtXeg4IV6jNCVMyvKodHhrwlHvel7P88wyxLLgUIas5JDGTmMigUWo4NX310RmqTKU/CX2E22nwLttpEc8SGlysEkqxosaVubNFT76qnhjqS7BX/iwwO6ICuBZBhLo8r9l8vKRVD3y1tSgBtc/izoI2cex25fzMIN0WZFJHrbJx5Y7weogmsgAH58s1yboSf4Z0pwsjqkO7yYL53l24CllNrIlDGm9LCx8anZtEUWCfdCdisRuJSGxkUpJI2RKtJG/qWNTwLHqf1HhVGvGSLyFmpmhLrQIF4pwCQOeSAAexHFex1wSeA0aPbSLPF5u4jLFWctnx5jU5cmQICFDL6gP5iSdR+2j3u1bESkHiUrYKixQCkfUSCHyo8kGrJrDSansu/wAOhTjrr4S2x2bs0Tqpjgvs4YSS445EKaxDDsPfuRyNd3ROufwe5edo/RLkvlA26JllkCBWC2FN0DaBeaUpFO+6i80GaQrmTQKR5xkm1xYjzB9JWyHyJUmyB4dF8TbJROjbafaykr5rlmLAhyVbNjkhQ+vABveg+J0Wa0010s04ql9jIAI95tmt5MWidgqEsgXIVjWRZVAteTRPcga9/wARz/ENNNHTxiOg60waLCwEI5ILM5796rnnXr0PbbfeSr/7hC0dAvDHGYZZAt3bO1xxsBzVWLAIBrTOqdMcSeQkMm4ZHWUDbMMfWCY5WJOMQIFANQFHGwOdePwhZfkm14qNT6S97eEkhiY0JIIIY4iyCODf2125caqPhzw7Lt9uPMn8pyrlki528TMRxGrD2r55YuffXf4c6y+482wDHG+KSrwJCLDrR4JUgAsvpJJA5U6rf0YP9k9JpNBOjQrYrNqK3fiBVk8pFaSQUXx+mMHkeY3sxHIQWxHNVzrw6/1ox1FCbmcXdWsMd00r/Pwq/rah2DEQO63Q28ITb5eY5YKzesgkhnmkJ+t7557tXYAVeEGyRvinxZuJGG02amOVvrk4JTiyEyHpIFszsPStUCzAA2HQ44YhF/mkgGWSQEtPJQt5C3LD2AawBVahenxpGSishk+lhmM7POJJ5LE+o+5PJqtO2+6nAKI9vI5EMjgC24LY80QKZaHCEhgKNa2cFDwgm4tiJHZUZ1iHpmAb0Sn3iIPJoY5sKPaPuX1Ng+3/AJ8e3Ht7ce3tqPg3yxrj5LKFBH5ZzAxPpAuiS3e7BJu+Troj6hE3AkUG1FNakl+QBfc+3HY8a5W9nZeh0uzjY28ak+rmqPqFNyK7ihpE2rItRSyx8KBzmAFPFBvkek/37866USxYojtYIYA/FjTTqoHR9QnDCzE6liT3RglekDuCb9/jXqviGh+bFKhC5HEeYLuqBXk+xugK14ajuu9XO3ASKvPflb5EKdjLIPi+Av62odgxF1bdIhlm2fUklyEbqxQ4sAeVNA0w7jggj5B99dWsu6TK8G6gO3yaSQ+XIhNtNHeTySt/PGWz8w/zYdmWtPXVpQ1dMgcU0mHGkLar/iPx1s9iypuZsXcZBQrO2I7sQgNL3Nn4NXWqgsHl6GiGvHZ7xJUSSNldHUMrKbDAiwRr3vQHnLtFYEOoYG7BF3Yo/wBxx+3Go7c+Gtu5to+93RNHIjKx2OQAU+5UY/TY1KhtAI/fUNJ+k2zOPHHgSaREO1UTYeYzLK+JkLKBXHBcnkHgKERFxBOuboHhDdrtIBNGA3lnNMja5kkhsTfIALkc4hYkoFjrT60lftqrimqJ26Yv4yLI8EcpkDYSsokcRtl9V5qPTLQv0AovMAHrvU9+H/XJU2O1ggRXJjcgkkAet7Y1yqoSM67MyxqDyV6fxc8QbSDb4TRxTbh1Kxo1ZIjEZOaIKL6QQePUq+66jvC3iopCq7dII3SNS0bA00S8h42JDNH6ixyJZGZssrDapJqKSsvGLmcfijpU/liJ4JnagivRPktcfrgKiuWtiwphiRypFeO32J3O4SOGRJGWCESS1camKMIXYC7BawqWCTfsCTdenfiEC8UM8RSeQMSqtYofTjkAcmHODURyDyNcn8Ss29m8kmN3jWjioZaABkojFyr45FgfpT2OumGRNmbi16VzpUkyRS7bNIgga7seUMiWAcKS0chBxJXKi/IP09ex6ou7hzmpmXlWQDDGM0oQivLZWPqHe8XGNhRAzB45mkySPducA6tcUi0OYSbLllxtz6zYJPY69dtvIR6ZKgdiEjKN5SiU48FiGWE0LJZSGNUWF1lkxx1er6zeGz+TXENTw5t5Nz5EhKwMr+YwYKY2jBkayRTih6w9heP1BseRun+WyrtpJ4PTSTKxExXFLy5FrwpKmgAvpCgDUlNsWiFTMAkeOOK4/S3MjrLiFKkcI/Af1MfoDee43okmVY2eVo1VI0AKiFl7tIzD0fqyLcnHGr4OeK3B98NeRl5xo7P8T34jMUu4/iIz7/5UygHjGQJ6W98yGrgKL51evCHibbbkPBtkaE7bFGiYAYKbC1iStekqRdqQQQDrP+vdU/hyiRAtLIe4IAhjokytf0mlLLYpaLG/SDO/hI6g73FFjHmobwwLlvMORyJYDsAh+kDuWZzqMO0usyzariNIYaNIH+CP76NbnPRmW2mei8hylc5SP/Mw9IofpQLwE7Cz7kk+W8dz6oxz2ajT4AfoJ4LX7HsLK8gUx94sZK7i4GQWyyAggfIofmA8ABLJJC971zdN6uJ1LBJI0DKgeQriXN+n0/SQaB5IBKrd8nvuK4U6QfVyikIQVNgKCpHLAkUfk/vkTd2buybizP0nIsa3CAA8UPKf9h/1/c66vMsFW5HYqwsX+zDj37UdeMe1/P2xBZvLmUxg84BiAQO9mifUeSBQxFk55INqwmWNhya+Sf8Az50wx37X7c/fm/nXrItE399ML1+/31wmx4LtlBtLQ2TatieeG7e59/vz316DdzAGpAfSo/MUMBR5Pbkkdyexo9r0XoZ9AP3PXmijeQwZ4GwqN6jZVV4J5OTUas9qBsarT7pYo33O6lGJxeSYA01ikWJfijiiDsLJ/WdTHVVvabj7Rk8Gj6Srdx+2sd2ku46iFXcTnyYQZXIRQkQfuwVAPMmcnFQeSSews62xyUbZRqzZfwt3PnLPOyKJGZFBvLGIosiRjjsuZs36mJbiwBegdUH8LWVIJyiMFMqqoLXiEjVMMyKcoFCkj3+OwvUMwcWLHt/X/vql30VXCtdd6kNwWiQgwISspB/zZBx5PHPljnM+/Cfz1jn4pbZIt2u4jf8AzQqlMrK4KpVlr6EbsBQ5UkenV92j4PuiKH5+4NntfmyfV9u3f5+5uA8Q+VFvoWSCGSVVHnmRcopVkIdcg1/mAEEcUBiAAAAOfHKTy8OmUUsZZvwP6gz7GVTflJMxiJ4XB1VmCD2VXz+1k/BqX6h1I7mQFXdIVP5eBwaVgf8AOJ4uMc4KfS3LsGXC68gzklnkw8yXayo6/SpiUEml7FV9A+baubOujZ7v8hQ4LghVAYmiSaW2HqCj3I7Dj31bPKUaX7Iwwi22zLvGvjHfDqUkqbiZFgkeOKmoKIiVojsWNWcrsH37a+iPCvVG3Oz288ihXlijdgO1uoPH2PcfatZP1HwXH/H7hp184KVYjIKkoNYEoKOa1i3IzAzy5YG4eCuoSxT/AMKzmSJkZ48rYxFauMMeSlXQ9q44oDoUJa2znbV8L4G01m4vk+9D3/a9VzrXVi7mKJmVEI8x0NMzij5SEdqFF2HYEKOWONe6h4w3G2RmWdHVR3mSxfc8pRr24uuKv3weWKdGscUpK0ePUem9N3pYdREf8Ry7CSUxPCGbER5ikIWqqyCwYge+oefo0cPUU2+2ualRQ0pvynZLUegU6KihnJ9mXuAQZ7cs0g82fbRr5q5vE7lnR/YWVrIriMbHNcCiBwR9HG4mLbAtDLCmToWpxmDYj55LX/mCl9OHeyMut16ar4q/Cv7j8OeoJPPPMY94JFPMbhWBDKVJV8SpUA1iTXz317dULTbKKaSbN0lTCRCR5lh0JY8FnADDj+UtXqOrJvU3LQtF/ESFZISCJo8ZmjB9ZyK3ZFobBABvvqt7/pjjYNKsb4JPGnAD5nIoxiX3QWq3HzIQo5WO2mHymiX8Yu2O2PmpEsMeTozBIlr1o7nlIXAuFSOSf0rniV7ant54Jk/LCiGRkJ8ygB5ik2VEb8WCMlBJALN2yrUNt9g+7i/h4HCOzAlw1CNVJuyBZYkYhRRJBJ9KnVjO33KgrHu5ksRoROPNw4xNMec+9t80aqr6M8lCS1MsN16Q3Qd4SjNMclilaNErMpVBIrYk7gryqM3B5JLBQwkN3um20HOBchzDET6TithbHMscYAGZ5f0qOWXUPsY49tA80wwh2/pLfV5ooKqRg+lgSe/vZjBCeYRJ+FvDH8ZMOpblpYy0artkDBvLQA+tbFiwxA7Gyz8Flrljj3ds1lPXiILd9Imj20Dbx8ty8shlxofVi6RtXpZlIWz2BVF5EY1bPw22r+XuJCvoldAhB+vy8wxHyoJq/kN8WfXeeDZJWjWWZDCpZnwVkkPsAo5q1NFgbXmh6uLtsdoEAAUKAAqqoAVEAoKAOBwAOPjXe3FLWJydfWem22+A+57nRr1xvSazJOfd7ISAZBSFNgMtgEdiPg9xY51j/iL8Pup7VZdv00CfazdgWjDxA8EfmkYtj6M1u1AsAgE7Zox0IM92PhPcjbxjc7oNuQpDkx5IWFBOQQeBwzUcjydc3UvC+5ZCMY5B6TcUlN3+lcipXnnKwSLWxZJ0lhrk3axqpZxQHJxBv+gXkn7DnV1lkkRSM6l3PUPOSMZR0QZWkVSJLNLGvpCsz4sBj9NHI1VyO767FGhkkYKPYX9R5oAkWaq7APHIusdO6m5nbmyPoWPg2T/pg8gg16yLU+kisCdHWvw0G4gkLPluTGBHkfyoiCWZVUAEBxaM3JAJIqzrmjk3k0lw1cdV0e24TyVnSSCWJrsxHng+ry7PrK9sTRv7kDS/xKYqVYuGAZcFLEoeMvsCewNfqHfjVC2XVd9/EQbSXp8uf0SHEgELaxyAhfLGBolwSCpKigQB19F6zNs91uYtzuvKkjBem9O2aQgEsRYsOotb5bk2rDA60UstfV5P+DnZCGBVU/8AjbSIpVvccNyODXbVH6X0vAJBt43NGo1PDSzEU0sp/SFWxzflJf6jbTm13cnUjntCGEwHmFuI4lRwAJCoBMqveFUzKG4UMCJCTwvJBIxiEjlsfXwCWF/QBYS29a5WsfqkaysK6xyxbjX19mkGrLb0XpfkwxbdSDgCCwUILJyYhR2WzQHftZJs6m0QKAB2Gs/g67PDVua7kyAoKoNzkCY0CgHmzHH6myllCiSi8bMt+dHwLtuUPpC5FlolKyyYclQ0SeqRiq2WSK4VcGc3i/wI0jCbZcMXzkhzwWRuSJFJBCyAkgg8EMx+qjqgdRlMm6ZmIJLY0opRh6KAPJAK42eTXHGtc2/iyEj1ZRnkU47G8aNXyGKoe/rOHLAgYvtFKyqkgKulCRTwRIoxkBr75HjuORwdb4VHZyXpWTlVM0nwzsVdyrqpEkDI1j1YNxSsOVu2uu/HxqFn6FuOmzTTTGXcbSKMvAAwGOJUVKTWMgB+o2GFsfUijU74VlymziOSRoyuTx63oqtHnLjntQ4766PxBJfpe9z5/Ic12FiiP7HnU5GnOyE2lRUOndWEuRkIMjsWYjsSeKHvioAUXzQ5vnUz0rf+TuFcIXby5sFHJLhQ3HuBSkFh2sD41l/T5pY4jKys0SAMzrz6SQPULteSPtz3rWmeFTjtYplt5po1lIPGI+pIoz7IDyfdjZ+ALZs6hAnHjc3wZ0GceSoI9JyOPYKWJYgDuhsnjuDd2bOvCbbxp1IKQWVIhMisbxcgEe3qo8gN3Nfy68NhHINyYIB9NvKZQfyVNEk2cnJsAA8tYJ7Xr16lGRuPPcoRgIyqHlVoAObFYXxXB4B54GvJ76ejzw7+t+YI/NWmWwCCaYFmxBI9xZ5AP971w+GpZI91LJGyg+QCWkXISetK9xWJvt8gUTWn7jqaTbO482811VAVxLtG2RC5H1fSQCDRo80DrxTGEFZf8yU8yoCyripYIVqxGvuwvk5nuoCNrolUlTLNtPHWc0W33MAHnsUDKwYWQSA6NyFIFXzzQ15S70yS+kKqwkxwxKB+XjalyF9JcgUqr9CH+ZiFqu13Plz7eVgSyzoWUfUSbjxjsc8MaX9VVwSa7+n9SDySAkLJ5j5xk20bFi2Jv3HyOD7HWjnJw6ZrHFZDy6vv/NJQgE88EUVHYs3Y5ew/2vVh8NzH/D4JJZCQsbM7uboK72zH9RAHfua+TxCdekaTdosYzleJFVb7kGSyx/Sqg2x9h9yoPAuyk6g0Gw2O6b+E2jXuJ0GPmMrF1xI9JXIlUFmyrMbxUtOKNlcsqo6ekbSTq+6klngKbDbvjFGeGmdLUiRQK9hl/LQjHd9aJfHsB9uAK+B7CtOSFIY1hgUIiCqHsB7A+5+SeTz76dBBkf8A4j/n9tdaVHI3Y/awWcj29vv99dw0KNOI41JA1+O2k0smjQD9NJ0mWuDqPWooMfPkVMyQt9ziCzHj2AHftyB3I0B2STVy1AAWSeAAOTfwBqo9a6kZW74xpyO9g/zN8Of0igy8MCbrT+p+Jkl/LjYAimZJLjfnlcgRwn9wWGJFXr26H0e2WWQegG4wf1kj/MYe3f0r/XjiuTJJzekTaK1VyOrw90bCpJFp6pF4/LT2HH6z3Nft+875ehV04a6IQUVSMm23YhTUD4o8CbTqCgbqMllFLIrFHUd6sfUt801i+a1Ol69+P/P7a89vulcZIysvypDD+hB1cgjui+EtvtIRDtU8tLLH9Rdj3Z2b1MfbvqQg2ePuSfn/AGHtr3B0o0B4Ns1P1BT27gHsch/+QB/cA6jJ/CEDcqCjcUyGiMe1XdEWxHwzF/qphNE6TLUNJkptFP33g1lVjt2DMF9CNaglQwRQw5SgQikfQDIw9blxnx3Es8PlNFW885M1KDMhEsxLE3+X6KONhHRWpgXo7eQNch6VF543Hlp5wTyxJXqCWTiD7C9UUI/ospszno/iSRg00fpiYqFC20TY1kEGIdgGcKbp3bCFaIZtL4x8TH/Dd4siKbiKekgsC7LEC5BxxV7DMOC2SrYjLHTTApFFVrniuObv/qf7nUfP4f27BlMSUwploYsuISiOx9AwHwpIFWbjRp/F8G1+mEQIR03dZcfk0T2WzJEKv+mrl4ZmrabVWDCtvD3BX2JB59iOQexH9tP3v4UQQTqxfdybLljtwPMUFbKxkhsvL7mipJpRd6mdt0Ha4f8ADbqSJAVADgOiCP1BVY1a5FiWybI5cmjp/kNTSRfDLR2RE26P+Ibgc/RG3HHDCJR/U4tR9wDXA0vi1VfaghRn50QLDgsjZ5Bvm69+f+VScvhCYkFRBKAZDlGxR1WT1cZWWY8HlwooUANRnU9nL5Qj3Mc0KjB2ZUzAYcABltTZ5IHIBIBHccbXbOhZItEyFM35YcR84qVX0hRwFx/SAKHBH9expu53IVDJKCx5QKoJ+sMoCrVsbPbubJ/SCJvpnWUViWYWhskfSOLGRF4g1XPIIr3B1z7Pp80EY3imEmMkJG1PIMvQpxNfnyE4iO1Kg43bPqtl3JJcPHZ7jy5UmVRuZgzgRAX5NMQZEFHzJBeLsAaJULYGWpabxzs5iV30AVgMWMsWDKt9i4sp+3F/GpUbFoWSbcNGu63FhlVgAAPVhHYBbEd2HLFmJ4AAbup8xUgDqOwdQw/swND9tejiwXE4pZOlV8U+Idukpg2iuzbiIGSUNlhGbQQxZC1zIqhVmhwTazv4RoIumsqDEefJXABAKobJH1t9z+w9IXVb8SQRxyRNGioGWUsF4UspAyIPAOGQs+19uTq0+AnEcZ20jKNw7NuBExp/KkAAYj2sreP1AEX31q8agjPa2WqKLI4j+p+3++pKNQOB2GmQwhRQ5Pcn516qPjVAPrSNoGhtANk0aJNGgPDdziNHcgkIrMQO5xBNCyBfHyNZh1XfSybnbTCnaZ1ZVWsUQMFSNHdfZvUwIpm9Q+lRrU59uGUqwDKwKkH3B4IP2rWdeJPDsOxbauHl8kSrGFJFQqQ5pXADKrUI/USaagRkxOWRNrhrjaT6QkO9QT79yuLKlRMwLFbenAuxixxWj6mNAD57/AvX5IHeMsz7fFnjjPqk5ILMrMfQl5HBj9WYXsFPjsdpPNNvU20avCymNv8ATiLuAFlUnksFvLHkKFUWcdM2Uo2qRSxnz1lURutjMvwA1ikZSSvvxShSFU3zpuPyOhpS+JpPR/EsG5UtC4NMyEN6WDoMmFHvQINixWpMtWsk6ZtTHN/BYl2pnvglfqlwQPXnx2FYWQGkpmtaGpcbncQcAyofYcv3LD03RlbItV0ZpCWOMUetll/aOeWOn6SvjXq03q20cLBJEp52BKYsQpWMKeZKbuxUAkfVyNUvcxRIp8oSLKRkiw2JWYUA1Cr5Nlnpfm+2rWPEsro0ThWDqF9PqIDnAUapwSCiNX5r5sAsaE6d0rxXAyskijbzY4MzqpVmUYglxXF1iWpSKxNEa6cWVVSRm4ssm33bhEyIY4pfY2Sos2KB5vkcakwdV9pplhRiizP+plfFDRPrs36SBde3vron646KpbbyMzVwjBgL+7UK++qkEwWsarPWPEDmQw7b6lP5j/erMcfsHAIZnIIQEcFmA1B+N95LNNAIXdIoyHkbGzG1jCRBicmX1IB2tuRQJHRtwiKAjKXbjhroMc6N8sST5jPXqY5DgatGNgm+k9VkMkqSMsiJREgGLAvZCMgFEVyHB54sA6nYpQwsf9P+o1lHRfxFVXijVDKN1uAAD6JVRyq5sFsUGNAUMgCSAQ5OpbWLFe983fz8ahg6NAGl0uoB5ldV+TwVtyy+i0BYmMgFWyIYLyLVFYZBRQ9u3GrJppGoaT9JshH8KQ5BkDxMGd7jci3fuzAkhj8XwNRHUdtvdsYxBM8qN6S0ihir97kCgWrfIxC0fciredKBrOWKL+iVJlE/i33C5np0e4jDKFdWjJZuc2r2CEYkgm2BxsUdP6J0KGN5OoSRmGJEYxpLkGXEHOaQPyjMAQqmyq2eCxAutagvHO8jj2MwlR5BKpiEaEB5GkBGKlgQvFmyDQBPNapDBGDtFtnLiMz6t4+3oMc+824/hdwzGOAkAFUIxwcIHXcGslLGnBNBeCdDh8PQbmJJ9tLNGkoWVabJSrL2wcEC/f73qidfST/DNvtI5oHMuEYz4fCO2KsosK6Cs5BzwaAJJ1ofgOKNNhBHEzsIgY2L8MHVjmGAsD1dgCRWNEiidoZBODj6VjrvQ12hTcb6UTxoajiCGMPKcmCykllC2qcnEEgZXwDCzFh1WCWiGfcIQx9/MPkyAe5GGSfPpHJAGrFut9JO+6E00dIxO3joIIzGzJk0hUgtwCGNhC116QdVmXYGRoxHDJIFXAIbWKIZWxlcfTi2R4JLMBj3DC26lbbLY/j9eosn4n9RlBiiikeKvzckJBZ7YR8juEKlyvYnG+NWzwp1U7naQzNWToMq4Ga+l6+2QOs56qZH8xHbz3TBA7Eh48MSzMPbOrA5oHK2uxJeF/Fr7eFYkiG4ijJVZEfBibcsqqwxlCn0+YCqseBZU6huoqTJ1Tior00zLSk8ap3hjxk273u6h8vCOJY2WxT2SUYNRIYWpoj7jmr1cAeNT6YUJJo0SaNAOrXnIoPBFg+3++vXSVoDm2mySJQkKJGgJIVFCiySSaHySTqC3PgDaPYMbBTkcFcqgdjkZFA+iS7oiqyb51Zq0XqKTJTaIDo/hiOCZ5izSyuMRI4AKx3eC4gCr5J7ngdgAJt4wRRF/v8A20+tLWlJEekZuegwP9US+/ItTyqofprnBQl98eBwTqI6j4GhlABLgj6X7Ovc+hlrEfStUVCilCkk6tOOkOo1XpNszPdeD99tCTtG86M8ERkROV+Gib8l+5HFHjtZ1G9H37+cINu022kvlAjYRqvcywS8rEqYgFTzios2daN4i8RptFQuru0jhERAcnY8kL7ZYhiASCxFDk6gWlaR2kmrKypA7BeKgQ8HEEBpDwS9DsBW8ZN8Knl/HbqIDz128yVw8DGNqGQso12KFlhweAoN6j911baSny9xGUY+kiVCoOPJAmiOPAs0CKFiuRrz6r1P+UFibCqqlmdq4VFWsjQ7CgAOSALEdv8Awr1EEOYUcMq/lxSgvHyGIcPispyVeRY4AX3JvxesExt9hEkon2iwiVLAv142PUCpNocQosAMAKvkg2XpniwMwj3EfksaAcHKBiapQ/Hlub4VwL5AJI1kO63EsWPmpuYSCKLxMhGNGgxXhbxNDvQvjjXj1jxGm5aM7sqyxkny0UxxOayYyoTyexPAoAdr1ElFoH0OG0obWW+DfG26WFhuomKqwELMcGkQoXVKbksoAbzHoCP1u3AyuWz8YQPXLqSQAHUg+oZLY7raXJRohKZgoI1zbItqywg6a3bXLtuoxyAFHU3Vc88jIcHn6ab9iD76j/FHVJIYPyAPNc4IWFqnBJdh7gAEge5ocasu+EGL/iD+LG/XqEkW0kMKQSeWECgl2U8tJmDdnsO1f1Otj6R4rik2W13M7pEZ0T6jQ8wrbKL9gQ3PwNYF4x6cPOklzcySH1uxGTEnGziAq3VGlHb+988E+KIXjRNwiQSrH5aMo/IeL6iqD/ScnlkP1kA2QAAmpRV0TFJumx/ibqO+3D7gSCZdtkVgWGIniMg+YzVfmEAFQaAJsWBqO6d1ySRE27s0gR2kVmJehi2cdsSzAfVbH0taXQvUr0/xZL/ike1TOPboroEYYsZWQsrgHkxAG1HYLbewqPl2/wDEdUkjywzaV7BxJEahaBXlTbfUORZ78aq3yzbG6a/2HV4x5gK0SScGjHrNMHJXH3Bolj2PuNXX8NGbDcKRVTAGiSgcIodUbsQKF0TRJH21UoN1BOC3mybNy4jk8sFopBETwrAegWeXXG+OCASZnwr4wg2Ltsd1NwrEpIEPkrlTeSGC0tXdHgZYAkrqq67N/wDJzLIqSInxPIDs5iayG7cA2B9RnJr9yimvsCe2k8VdQkgnDQPJGnpBVXLK1yFfWfdmBX70FojuZbpfTl3J3MciiSESGTGxbtlK8fvYTkNlwGJxulN13q+6Hlqkzqih2LhlImLCisaD6vyyAAh5NL7atFRm2jDG1B/Iu3Vfw/8ANKsXWbELispZQSLvIxnlCCfTXB5+2q34u6VNt9tLkBGES0MTFQQrouK4C0UKe3APHIPOp7YeJt3HFGZljkNWyv6JRYGIZlLKXr6jXf2HYRXjXxCN1tHVonjYIQbYMpzeK8COWrE8EA/A1ivxyZa8kUen4b7MR7/cAG8trtXJqgS+TGh2Uc0FHCjgE60wHjWcfh/Mr9QnKEEDZ7Nb7cqGBHP7f9NaQO2t14cz9Ek0aJNGpA/Ro0aANGjRoA0aNGgDXkz0OePf+n3166j+rbHzomjyxuvawwBBKuO5RqxYCiQSAR30BUd11P8AjJQ6/wCRHzGxXlSbBnF85uMkjFAhSz9mXXDvd4WdIYEzcj8uJTXoB5ZmN+XEPeRr57BmNalt90feM2ITbgGi0oYkdhmxjAt2445F8AkAUZDpPS026lY8nkcgyO1GSVgK9ZHAA7BRSqKAGtNklwFC6z4F6hK/lZxGKRlzmRsQkQHMYQnMC+6i/N9JLLVa1ZNtk2Tf0H/c6NvtKotRP/6//wB5OusDWd2BAp15y7YN3AP/AJ/5+/bXsNLoCC3XhDbubKkH5yJu2LnINYYM5DMDw5VMrCgajtx4JpSscgIJPEgLj1MrEtZJktgZGBP5jYhiEULq2kaaRqjhFltmUKXw9uE5wLcGyDmeac5djJyAzDvNJipwjTXOGlJCSF7s0r+pjiSxCu31Ucrb/UawgCR86HjrPPx0sdMDhnBjniYYtjZ9S9xyKuxXuBqIw1laJ3vhmPjDlv3Jojkd+/3+f66f4P3JCStKwVIWjXJlviQSUGxHq5QAWV7myKvVT6h4w3EwuQrKRyXaMZ//AHFayP3I51pH4G9Gh3Szz7myY5oiqDiMsqPiWQcORkSL7EDW8pNr4lFS9LW8EQmLtuHO4VFTJxgViYDGPD2jLBjXcngmuNM6XsREWdmEkjsC8gHZQeETuQt2TzbMTd0Kvm6lSQYtGri+zgEWORwQfcar3XPDHmRt/CGPbSklsqJVsqysA2CaHqHbnjnXHLFN/Z0wywXqKXstjhazI1F2OS2VbMkiqojj+3Oubd7ETbqTywGjdiUysrgiqJGl9xt0P1n9ZKRrRZyLDP0jfxugIj3KNZeUVGqcqMSKBQAHIMASxu8Rrp8Jj/hN9Oy1NTIx/lVIBIsaAE0qmRuLJZsmJOQ1Md/JCeq7EqO/3BXazujOJU3ESeZxmVZGlZeBioYqCUHpA9IBo3dZuniDZpvEa3aOFsPKQszPyFQ8FScgo5oAD41UejdHG8j3UBZ0uWCUuo5QKjpQB4Zm5AH7twAAbT1aaoYtq4UxcDJbzWNFxGQa7IAIyuySKqjVlpJqJHyXfojuj7993DJIETKHiTFiByuQcBhwhF8dxR41EdX38c23l8vMhRypGLfUpAAJo2Bx9/bgjXT0LdhE3I7LO0aRM3AfF7wccGyCBl9myK8XF9QiEazorhj9JINgNldfuGqvg2OSDc/giuo3lJ/NX4Wb8MNo0W93CyMGJ222e1+mnaRwFvmgGqzyTZ4FAaeDxrN/BjMvUJj3/wCB2Pc3fFd/f351ocM+Qsf1HwfvrRHC+nrJo0SaTUkHpo03zNHmaAdo03zNHmaAdo03zNHmaAdpCuk8zR5mgEC6UD7DR5mjzNAKF0um+Zo8zQDtGm+Zo8zQDtJWk8zR5mgFI1nf47D/ANpf4EsP9svfWhZ6jPEXQIt9tpNvuA3lyAA4mmBBsEH5BAPNj5GgPj7bD0Sft/vrZP8A0975PI3cVnPON6o/SQU4Pzft31IdQ/8ATzE0KDb7hlmyJkkdfSyEAUqJQSqsd7trPar94K8DwdM24i29lmoySsBnI33/AJVHsvt9ySSBI/w7/wAp/uNdEG0rluWP9QPfjXu3tp2gIfxWcdjuSo7RORX7agvA0KPBvFkAMck7Ag9irQRAj7+41Z+tdOO428sQbAyIyBqvEsODR76ifB/hZttt6ndZJXcyPjxGCVVQq8WVAUC25Pf4ArXS1/GiqeCPDO5jk38aF4USdViEqFxLGpapMuMiUpcgfYXyNSnVfDu6erRARlUkRyoXwGVyuQYd1o0aII1eQOPto1XRXa9LfkdV9GTf4N5Hrdtw24UCn3CCNArUMBVrGCRy1lj6SQRqG6rBIiEyNCEsgrC3pyDL63ZhkPj7Vd+2tyK3xql/iH4GO8ijXa+RDJ5ozdk7o/1ViOWsKee9VY0qXl+k7x/RA/hntJRPuHaORVaGAAsp9VkutX9PoYHAfSDzyTrStttiDk3B+B8ff50dP2PlRRxgk4IiWe5CqFBocDtdDXSurpUZt30GN6NMrS6kg//Z"/>
          <p:cNvSpPr>
            <a:spLocks noChangeAspect="1" noChangeArrowheads="1"/>
          </p:cNvSpPr>
          <p:nvPr/>
        </p:nvSpPr>
        <p:spPr bwMode="auto">
          <a:xfrm>
            <a:off x="307975" y="-1074738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" name="AutoShape 6" descr="data:image/jpeg;base64,/9j/4AAQSkZJRgABAQAAAQABAAD/2wCEAAkGBxITEhQTExMWFRUVGBoVGBcYFxoYGBcaGxgWGxcYGhocHCgiGxolGxUWITQiJikrLi4uGB8zODMsNyguMCsBCgoKDg0OGxAQGywkICQ1LCw0LCwsLDQsLi8sLCwsLCwsLCwsLC8sLywsLCwsLCwsLywsLCwsLCwsLCwsLCwsLP/AABEIAMwA9wMBIgACEQEDEQH/xAAbAAEAAgMBAQAAAAAAAAAAAAAAAwQCBQYBB//EAEUQAAIBAgQDBAYGCQMEAQUAAAECEQADBBIhMSJBUQUTYXEGFDKBkaFCUnKSsdEjM1NigpOywdKi0/AHFTRUwiRDY3Px/8QAGQEBAQEBAQEAAAAAAAAAAAAAAAECAwQF/8QALREAAgIBAwIDBwUBAAAAAAAAAAECEQMhMUES8AQTUSJhcYGRoeEUMrHB0fH/2gAMAwEAAhEDEQA/APuNKUoBSlKAUpSgFKVX78t7ABH1j7PuG7fIeNKBWxeNZTcOdES2FksjN7U9GHgIivLmKZdGv2AddChB0idO95SJ6TUN5J9aDr3oKLKjhzDK3DvzrXl8EeMYcnOH4ssA52y3FknSTbGnPhiTpQG0THSMwxOHIjNOXYZQ0n9LoMpDeRBrWdudrXQi93etkOcpdF1U5Qyrq7QWBnaYFRrfwWWfVnCsAnsEjib1bLoZ2+C69asYTF4UTaGHZRdKsVKSDmbulLDkf0Y90e7UGk7ZmSbVI530V7exL907OWF25lCklgyF4DjNqpy8e+29fRa1OA7PtW8RcyIqxbtkQNRLXpg8pyj4CttWsklLYkItbilKVzNilKUApSlAKUpQClKUApSlAKUpQClKUApSlAU/W3JOW0WAJE5lExvpNe+sXf2J++v51re17Nl7Dreu90jXcuaV1LPCrxAiSSANN4jWtfeTDXMxXtC8sG+CUvGFNxu7j6oa27QoOoO80BsO1+3mswO5JZgSBmEQImYk8xA51T9HvS71gqGTKHZlVhI4lJBBUjQSpAIma2naHZ9rForB9pyusHnDDxEr8q13o76NW8O4UEsLAVbYiFXhidSSTHMnx31rsnj6ddzk+vq02OmpSsL1zKpY8gTXE6kN3jbJ9Ee349F+Gp8COtWAKjw1vKoB33J6k6n3TUtVkRTvYEly63biZgAQotkGJg8SEzr1rH1G5/7N74Wf9qrd0wpPQGufx/aVvD2s9+9eAFrvWaViOEHlvLDwqFNr6jc/9m98LP8AtU9Ruf8As3vhZ/2q0uJ9I8EglsY8SiyDm1uXHtqNF3z2rikcshmIqRe2bBuC2L94sVVtOIwzsimFU8Mo+vIKSdKA3OEwWRmc3HuMwVZbIICliIyKv1zVutZavi3edHukrktsucjctdDQYHJV+FWvX7Ux3qT0zCfxqWjShJ6pFmleAztXtUyKUpQClKUApSlAKUpQClKUApSlAKUpQClKUBpceyC3x23uf/UABUDFg3eaNw65RueUAzpNa2xdssMo7O0ClxOGKCBduMqwye3nso8dSrc1nornZ9skkrqdTBI/A1Dd7JQwVkEdWYg+YzUBB2b2mGfu1w122sniNsoklRcJ1A3LkTHtAg66Vdw/627/AA/01W9RUb2ifs3Cf6iv960va+Ha1dW/ba6ltbF9GtAElrjd0UfYzAtvrmkaRoWq0yWdbVTtC+q5FJjMyxpvBBjzMbedajte6lhv/Gu3UFtnJt947kqCQiqBBYxzZdxE6xjav2nuKhwmJH6RrYZlOVcvefpCc+iHJoRrxrIE0QZsPR+xikRxirlu45uOVKIyAIWJUQ1x+UQJECBrEnaVT/7Za+qfvN+dQW8tq5cCgn9HbITNqzTe0XM0SQo5jbXaoU2NxZBHURVWwt5VVYtmABOZuQj6tVuxe1zdso91DZuNvbYqW8wFZtPfNXe+ZvYU/abQfd3Plp51aJZG966Coy25afpNoANT7O0wPeK4n059Lb+GFw6ILRVYUwDmAOZmKMQusaLuPHTvbNmJJMsdyfwHQeH96r4/smze1uICRpIJVo6ZlIMeFbhKMXqZkm1oaT0Sx9y7cuF2zzbtkNABADXCAYA3zmNB7JrqDVfBYK3aGW2gUHUxuT1JOpPnVipNpu0WCaWpXOBtb5FB6gQfiNaerEey7jwJzA+eaTHkRVilc6R165epWz3F3UP4qcp+6xj/AFVnaxKsYBhvqkEN5wdY8dqmrC7aVhDAEeI+fnQWnuvp3/hnSq3dOnsHMPqudfc+/wAZ8xWdnEBjGqsN1OhHj4jxEilkceVqTUpSqZFK+del3pxesYi9aVSi2bTXcwyEvlySOIGBxjWB7+W/9BvSB8XazOBIVWzLsc2YRsNQVOsDyFeSHjMcsvlq/S+LR6ZeGnGHXa9a5OmpSles8wpSlAKUpQClKUApSlAR37uUDSSdAOp/KqXaWHmzdLnMe7fT6I4Tsu3vOtWcNxfpOui+C9f4t/KOlWKuxNzS9qYnEFiLDWMnd7u5Vu8LqNGEwAmc6rqSuu9RW7+M53MMdW5mMuZsh39rLknWJBgcq3fcr9UfAVFicMCJCglSGAgaxuPeJHvqFND216VDB4a018LdxDwuSyYVniWIJJKoPGTqBqa1nZ3pALmOFjG4RbF50UW4uLeHCbjFWZQMpYToRBy67idx6TejVnH2lAbu3QlkcKDlOxVkMSOqmDI5RVTsr0NZcSmKxN8XntDLaVLQs209oTlDNJ4mO4ALHTQR7sf6dYva/dr63fFcV62cJeY56bafn8HVogAgAAdAIrKlK8J3FKUoBSlKAUpSgFKUoBUd6yrbjbUHYg9QRqDUlV7uJ1KoM7DfWAv2m5ctBJ12qM1FO9BbLqQrcQOzaT5MB+I+A5mxiDQHMdoUFo88oMe+vPVc36xs37uyfD6X8RPur27mSColAIKAaj95Y38V+GogzU3UW+139jXY/s21ebM+GYtEZsyqSOhKvJHga0ottbGFW12cl9LlpmuOcgNtlCFQSwM5hnA8cuw1rsbbhgCDIOoNVU7NtgADOANABduADwHFWVigpdaSv1pWJZZOPS9lxbOas3rhVCeyEDFZZS1vhMJoD3fFq7fcMxtUd7GvwlexiZ1IIsgj29+kZVnf2hAbUjq/UE63P5tz/KnqCdbn825/lXQ5HK38RcCrl7HGYkyItEKBbzCSIBYngiYmdSNayfFPDR2PqpgaWuL24IkD6q7wOPUiNeo9QTrc/m3P8qeoJ1ufzbn+VAaHsFTdJF/s1LI4yGK2yNCmUFRJErcgHmbbmF4Qd52P/wCPZ/8A1p/SKy9QTrc/m3P8qnsWgiqiiFUBQJJ0AganU0BnSlKAVXxeoCfXMH7O7fLSerCrFQW9XY/VAQe+Gb8V+FVEZPSlKhRSlKAhfDqTOoJ3IJE+cb++ocRdNoBi2ZZCwYmWIVQpA1JJAg7zvUR7bs+sercfeZc36q5kiJ/WZck+E1ru3cJbxKEYi3hzatXQQb0QCjKZOZYAJ0I5gkc6tko34uDLmkZYmeUdZ6VGMQT7Kk+J4V+ep8wCK1OFt3AxQ3LTlSWyszSJ1XSNQADB6yd6ujFXQbci2Vdssqx6MZGkHajoalmbnRB/ET/8RTPcG6KfJtfgQB86nqvjr5RJUAnMqiduJ1WT5ZppYM7eIBMaq3Q6H3cj7pqna7UnFPh+7bgtpczxwnObgj/RvzM9NcL2e5ntZ7WYRIUnOk6q2hlTzBqr2nhMScO1sMjPALZZV3GaXAkwM3EI21jSpJ0rRJNxTdWba3jrTNkW4hb6oYE/CZqxXyjB4DEtfvLkdki2LS5CnduO8LaxwaG0cxPiK+qWFIVQxlgACepjU1wwZpZLuNHLFlc2/wCjOlKq3D3hKD2R7Z6n6g/ufdzMdmemMbPC5uaKYTYsN26heg6t8OosWrYUQogDlUL4tEOSGkAGFR2ABkD2VIHsnSvPX06XP5Vz/GiQlK9FsWqVV9fTpc/lXP8AGnr6dLn8q5/jVMnl1TbJdRKnV1HLq6jr1HPca6G0rAiQZB1BqsMekgcYkgCbdwCToNSsDWiDu2y/QY8P7rblfI6kdDI5gVNjf7l7y1SlKpgUpSgFKUoBSlKA8JqHBjgB5txHzYzHumKY48BH1oT7xC/3qerwTkUpSoUVA18klUEkbk+yv5nwHvIpfYk5AY0ljzA8PEwfgfCpUQAAAQByqkOX9Nu30wVkNcz3XukoiKwQTGpnkokb5txXNYD0rUOMBjcK1pb54Dbum5IclVGZDJBIKyrHWR5d16Rej9jG2xbvqSAcysDDKeoP9jIqhh/QvDjEpinl7ltVVAQqogWQpCIoEgaDkIEDSuMvMb0eh9DDLwixVki+rXXW/dWtfGzFOz8CrMgsOHd2xBGW5LMXZmc9eK43lMbAVdWykW7du3cVRdLmQ6xm7xmOY7cTbTzgaV528mI73DdxaRgbp712cq1tRbuQVi23Py1hdnJXZ5rg3AcdRwt8Dp75HlXb4HzxZYglGMndT1Hj4g/iKj7UUm3oCxD22gbwtxGMe4Gl64dGysuUg6xsdG1BOwM+6p7jsNApPjIAHnz+ANGgjS43A4e64uXMPdZldLokNAdBCMBmgEeW4B3AqrZ7GwcrcGHvkg2rgYtdJJtZzaLEvLR3rnimSZMkCugNlm9siPqrsfBidWHwHWasUKUuzpJvMVKhrgIzaEgW7azHmp+FXaUqAgxVwiFX2m0HgObe78SBzqSzaCgKNh/wk9Sd5qDB8RNz62i/YGxHmZbyI6VJiHOir7TbHoObe78SKi1Nz9n2e7KlxGZ74Q5WNpArdCe9g+41Wazi54L1oqWJEgkhMjRG+bjNs77SOleY+3YVcWL2lnuJukyeDLd7wk6k8M+NaoW+zMj2wXAeLjBReBIS5ZtTIWYD2ranwDTpNUwbW5Zxo1F21plkmYgW2znLl0JfKdzoD5Uw9jFC5LXrcE2+GSxKzdLiIABMrDAfROgArV2D2e113Hem5da5c1FwglcyMVcjLbBFogDMs6aaisV7M7LvJeysSLdtu9h7isiXpuROhUFYgD6IUDSKBujpe0iMq+F23P30/OrN60GUqefTcdCPEHWvnmH9LMOoHc2wLd7ENckuZa53ozj2cgJcZRxQSRBM13+CxS3UW4vssJE7jqD4g6e6ucMsJ2kzEMsZP2d/me4S6SIb2lOVvMc/Igg++pqrXOG4p5OMh8xJU/DMPetWa2jrNa2uRSlKpkUpSgFKUoCDE72x1bX3KxHzAqLtbtSzhrZu37gtoNJPM8goGrNodACdKlufrE+yx+aD+5rmP+oXo5exaWWskF7DFshbKHDRMEggOMukiNT1rthjCU1GbpGJtqLcVbL/AGL6ZYHFP3dm9xnZXR7ZaJJy51GbQEwJIArf18rbsDEX8cL922+HTDrauuWe2165kzQR3RIzMbRBJIge4DrcR2zhUJDXcQMqPdOl6AiSWYnLGykgbkaia34nHjg15b+6dfNGcUpyT6lR0GD1XN9c5vdsv+kLU9cpY7dwMi2L94EBOA96GUP3AWVIkf8Ak2ZnbNrEGt1ctG3csw7nM5UhmLAjurjc/FRXnZ1RsaUpUArQX/S3DqwADsCYDALlJ19nMwLaAnQGY0mt66Agg7ERXzntP0HunEYdhcB7tpSTAIVLgOZchKkh9Sp1yjQQI4ZpZFXlo45ZTVdP8Wd76xbu2SysCjKRO3UazsQdIO1VLXbqHEJh8tws9s3Mwt3O7EEAjvMmSd/pbiNyK0mGxWHsWsl5sQpNw2zCvDszOJVUzQhyPBPJSTU+C7RwhcWrb3eEWkXKXMC53nd7DhQ90dTpXeLfSr3Nw6mk5bnVUqhg1K3riZmZQltgGMwS14HU+Cr8Kv0Niq+NPDlG7nIOuu5HiFzH3VYqs+t1R9VS3kTwqfhnHvqM3De/QsKI0FQ2tXY/VhB8AxPzA/hqeoMD7AP1pb7xLf3rS2OZFiMBmYsLjpmUKwAtkEDNvnRvrGoV7Kja848ksf7XgPhWypUKa9ezWG1+4P4bPPf/AO141G/Y0qyd9cyuCGAWyMwOhmLXiatKWubEqg0kbv115L5aneY39GEj2XcHxZnHvDE6eUVLNuC2k+/ecgP+naAoFxDhEuPeAygsWdizSZynVmjh0muyweFW0i209lRA6+JPiTrTD3SZVhDLvGxB2YeBg+8EcqmrEMcI6xRxWGMHoV8cs22jccQ81OYD4gVOrSJHOvHYAEnYCTzrSWPWHbCmzct9yoK3RkLFoWOFhcA302MH4Vvk7U3C/R/z/wAN7SocZeKLIAJlVAJgSzBRJgwJPQ1Vu4q+oLMllQNyb7AD3mzVMGwpVLvcR+ytfzm/2a+XekHamN73FBxldGQWVh2XiJA+rwjhJYDQSSTvXl8X4r9PFSq70PR4fB5zauj69StH6I3rrWP0hLANCMd2WBrJ3EzBpXXDlWXGppVeupzy4/Lm4Pg2p/WjwQ/Mj/Gp6gH60/YH4tU9dmckay4XF7EFAC/cW8oOxbNicoOo0mKoviMULjP6iruoVFuLctgurdyXEsZRQzXDlkz3U7kCtzfwNtzmZFLQBJGsCSBPTU/E1qcZawzG5ZQqLlsK7hYzBST/AImfDzFErKyz2djMUzhb2GFtP0nGLqt7Pc93wbjPnvaScvdCTxaZ9s4cXDYVpg3TsSD+pvdPwOh51Q7Z7CLI/dNkY2ynCo0JGjiQYM+ZyzGsVsey8DbVUIh2URngTMQToAAdxsOdNtUTfQr9kNdc3g6XLQt3MiHNmzrlUzBLDcnkOnI1sclwbMG+0IPxGn+mp6UsUQDExo4K+J1U+TfnBqLFfrbPm39Bq2RVK9hElQyhknhB1yNB2/dIkeGg2OjcFRsZjFaDhxcUluNXVcqj2QVZpJO0+eg53eyL157KPftCzdYS9sMHyGTw5ho0CNRvUF3BWTKpbUtsTGi+LePhufLUTr2VZAA7saaa70opF3U4i5DFSLVqCNvbv7jY/wDNquYe6SDOjAww8fDwIIPvrHD4S2hJRApMAkDUxMAnwk/E0t/rH+yvxl/7R8qcEI+1rFy5ZuJafJcZCFboSND4efKq/ZdzjZGfO6IiuYjUFzJ6TmkdRVntQxZukaHu3/pNa3F27du5lGFzgqpLKpkySIGmU5QJMsDB0BOlZZuLSTs3GIuhVLHYCT4ePlWpwdrEG9adbierCzlKZGzFuGCG7yOUzk2nrIo+uWygI7OxBzBZQ20VhmVG1zOF0z5TxaFWGsVI2ItgsowF45SqyEUKQ3eQRLAkDu1mBobixOpGuDB0lQY5yLbkGCFMHxgx861vZ9uzeR29Xe3lZ0i4mQnKYzqOaHcHnVbEdtW0wnesSyWLa3LxXU8ChsgJ0Ls0CJ6yRWWdMat3wjY4qyDctJxBAjmFZl9k2wPZImAT8a5fD+l2CZUzJi1a4AwQd+5EiYYoxUEagidGDLupjrWTvCl226+yQCVLAhsp+sPqissl79pb/lN/uVTByeF9Kez7itctetPAMkd+NEaCJZgJBJ4SZHMCRMtn0iwjP3eXFBuHf1gghucgkRtvrxDTUVu8bcv2guTu2BcZotkQGOp/WasWYac5NTYs4lUJQ23bkvdsAT4nvDA8alm+huvf38jlMJ6Y4K4bYVMXmuXhZUZrvO6LYcnPCrqHg65dQDBjQYr04Wx3rpntLaELb1IcMGfQXGgkC2xkZfCZ1+lYO9cuKHW5bggaG2ZEiYP6XfWtZe9D7Fx3a4qEXARcVFKC59qXMiC2gj2jXLLGUkuhnDNCd0vpdd8k+B7RN/Dh2ADC7bU5fZMXLZlfAgjy1GtQ+kvaWAJ9XxN9bbaOBMMNgIkEEnOBGurjmRW39QUWxbtgIFKldJAKsG1E6yRrrJk1DewTGWY2DpqTZJ00nU3NtB8K6RTSV7moJqKT3OHvYrsS219ReZclwJcysYz3Sy5RpLQc89CrSdK60YrDXcPcW0y3O5tZZOpHAcpJI3IG9Z2sDnzHLhypI1OH9uPpe3qNdD58iKnbs58rIptKHXKctkjSCP2nKau5tpxZsV2FKCvapCBv1q+KN8iv5mp6gxOhRujQfJgQP9RWp6rIKqP2dbzXHCgPdQIzcyBmj+o/8Aq3SoUjsXMyq20gGOnhXlzDqTMQeoMH3kb+RrHD6MydDmHk2v8AVm+VT1dmQg7u4NnB+0sn4qR+FJu9EP8AER/8anpSxRBF080HuLf3FeXbLFTxS0hhMASCCBpyMc5qdmAEkwKxtXVYSpBHUGRSxoY4ZlK8IgDSIiDzBHI1lcuBRLEAf8086wvWROYHK3XkR+8OY+e8EVErGQ7Jm00ZddPsnVSegnYdKtAzOJJ9hWJ8QVA8SSNfdNSWLWUbySZJ6n/kDyAqP123zYL4Nwn4NFZHF2/rr94Upg4T0i9N2V0sqgC4gtaU5C5OoXMYdcvtgxDGJJ0BjcWu3cRdk22wtsKoUrdLZu8zoSQQR+j7omNJzHoNce0vRjA3ri3M4zKxZQpR8rEhiVBViDmVTppIBit1gMPbtJkt23ImSSIJJ3JLxP8A/K82OGZTub07r7HnxrIpav4/g1PruMISb+BmULAFxsj95BzmQbndwIEKGmSQRm2NxYQxiME1zKYPEiZobKcveMQM2UHiMgGImt0cOW0YKq81XUnzaBA8APfWo7Vt4i1mOFtpdd7tpmFxygCFlViItv8ARUjYQonUiD6KPRZsx2hbycV21my6w4iY1jXaaq9m4H/6dUyWmR7YDIQVVgy8QI1GsmdNZrbd2Og+FZVC29iv37D2kPmpzD4aN8BWRKXFZTDKQVZfAiCCOWlTVFfsqdTMjZh7Q8o/DnV0IU+y+xMPh7JsWLS27Rk5VkCTud96kuMcpt3A5BGXOmaSD42+JG8RA6HkKfo/28mIUkBlKu6DOj2y2R2ScrqD9HXptoQQNzUaNxlpTNL6PdlWbOHs4dXZjZtrbzFmFwhQBJk5gs7LsNhoK2Pc3Btcn7ag/wBOWvccilCWMZdQw3U9R+XPbWaltElQWEGBI6GNRWTblpa+5CLd3ncX+FIP+pmHyr0YRd2Jcj6x08DlELPjFWKpv2rhwSDetAgkEG4oII0IOu81aM9bLlKpf93w/wC3tfzF/On/AHfD/t7X8xfzqmC7SosPiEcZkdXExKkMJ6SKUB7iLeZSOfI9DyPuMGvbNzMobqJ8vCs6r2eF2XkeNfeeIfEz/HV4IWKUpUKQYoEQ43XcdVPtD5A/wxzqZTOo1Br2qycBy/QY8P7p+r5Hl8OlXchZpSlQpxP/AFIw2Kb1drMm0txDcAAPD3iZy0nbu82sHwgnXWeh9nFDFXGABQvwk8CNa7leHSZIuEnmdCdAa+i3/ZbyP4VzPpC+EFlRiLz2icO36vW4bYyZykKzAgsmqwZIrg8CeTrs4PBc+q/f2yXDdi4m33/6e5cN4yBdv51tasctsCwsKc0QSdFHStvbuX4HBaIA371j7ye7rnIwUm8cVdOXvrxBOgXvS1wlCmqKbTAaHQEiSZqK9h8Ao48TeVTNuS0KSzW78HhgnJbEE7Jn/eNd7O51D4m6pXPbSCwXhuMSMxgGDbE/GroUVrcTilu2bN20wZLjWnRtYKsVKnkdQRVybo5IfeV/saoJ6VB3zje2f4SCPnB+VUe3O2O4w1+8iG41q29wW/ZY5QT9KOHqekxO1KJZtagvqQQ6iSNCOoPTxB2nx61JYuFlBKlSROVokeBgkT5Gs6hSO1eDSNQRuCII/Mb6jTQ1JVfEiCjcw2XzDaEfGD/DViqyCtK2KQJnuNcM3bicLNwgPciQCIAVPlXvpWtw2RkzEZh3gWcxSD01IzZZA5TXzr0QTElm53Rd/RkKgISFnvBbJATNm0J1Ec4rzZM/RJRqzhkz9Eqr/X8PU7W32pgCVIN5WUXHAZMRaZRnQXWIdVI4rikzqZJE61sOysdhsQXFm7cYoLbMCbyQLqC5b9qN0YHw2MHSrLC8HH6qWB1ytMLy9rq3zorX8xWbWgUzlbWSw+tyy/OvQehIp9kY23cRGZ7lwgDVlMZoBMKqgSDzI8q2frqfvfcb8qons3EC5YNvEKlq2oW5b7kM12BEi5nlOWkGtvWUmdZTi3s/r+Ct66n733G/KtHj3x3dWjgRaJ7+4bguyAbee4YHMMTAnl0O1dLXN43Ds4QC5fstbu3WJS07BwzPAJAgiGBqmHXBgb/awuNFrDG2cpUlmBXgGcEAmeOY12PLLxYN29i7LWhirVlQzuG7tyzZArZCqnmWCzOgDHXTWpg+xbtsIvr+NZUXKAbLawpCknLmMGGMmSQROU5RQ7a9FzcOHuC7euXLL5mNy1d/SDI68hAMuTMfCuPiJZI428atm8MYOaU9jquwu1rV17uUkMzZwp0MBLak6SDqp2NK5/8A6f8Aoo+GLXHIXjZlRbZtqJRV0U+yoA95JOggUqeGlllC8qp98cFzxxxlWN6d8ndVDiUJAI9pTI8eo94JHvqaleg4mNq4GAI2P/PcayqseBp+gx1/dY8/I/j5mLNVgVjcQEEESDWVKgKy3CmjmV5P/ZvHx5+e9mvCKg7ll9g6fUbb+E7r5ajpFXchM6yCOoiqC4K7lCl7RAGXWyTpp/8Ak8BVr1oD2gU+0NPvDT51Il1TswPkQaUWzVYyxeto7L3JMHTuSAZkmT3m25NR9m4v1gP3V7DvkbKwFrNlYCIMXTykVunAIIOx0qtgbaosaKSSza7tsW35xNOCckZwl05Q1xMqsrQtsqeEyBJcwNByq/UJxVsbuv3hWPr1r9on3h+dKYtFLEYxwbzZ0RLTBdbbOdUttOjjm8bVBiMSHhGxeGzMxVQBDZ1iQv6acwzDbUSOtL1wE3lNpryXHDcEEQEtrB4gd0NR2haUNGCdVzNdJItKMxJZm1uAySSdBuTSmLRLZxoXKgxeHJjThljwl5MXeaqzT0BNWLuIuoq3DctshKjhttqGIEg94eszBri/TXEW7OBV7WCC2yht8WQAWzbKG3oxyyhKxE7jfUa/sftd3xLYFlLWke0ndu3eB1JXdWBygCSIMEIfdwyZ1GfS132zk8yjKmtPXvc+nWZchzoo1UTJMiMxjTYmB4z5Wa0ePwNxblkWcNh7lsmLr3GIdVldVHdtnMSdWEkDzrZnApyzL4K7qPgpArrbPTUOG/p+SzSq/qxG1xx4GGHzE/OvJujkrjwlD7gZB+IpY6VwzLe79lf6iPwyfOvMSpBDjXLIIHNTEx4ggH4jnWFi+oJBlWYzDCJ6AHZoAGxNW6r1Irg9TG3cDAEGQeYrKoHwiEk6qTuVYrPiYOp86wZXTUEuvNTGb+EjfyO/XrLL0p7P69/4WqVjbcMAQZBEg+FZVTApSlAKUpQClKUB4ygiCJB0IqujFCFbVTorH5Kx69Dz233s146gggiQdCDzqpkPaVWlk3lk67svnzYeO/Wd6sIwIkGQdiNqUU9pSlQCo3sKd1U+YBqSlAQep2/2afdH5VhftqsNkXL9LhGnRvIc/OeVWqVbJRiqAbACsqropQwBKHYc0/Nfw8tpLt5V3Op2A1J8gNTSgSVWvnPNsbfTPQdPtH5DXpPvG37i/wCo/wBl+Z8qmtoFEAQKbDc1nZ2GvH1hcT3b22ufo1C6ZMqzILGeKd4MyeYq1hOzLNszbtIp2kATHSenhVulZpbkcU3dClKVTQqs3G0fRU8Xiw2XyG59w6ijXC/ChgbF/wAQvU+PLzqe2gUAAQBV2JuVLvaOHMq1y2dSpBYHUGCCPMVWt9pWUYAXlZG01YEoYJ3+qYO+xgbHSC6cULanDBGIu3y6vpmUNeKqGngJuBFzQ0BiYMVVXtHtWGnBWSYOWMREkOAAZXQFJaeXQnSs0bUqVG7/AO62P2yfeFT2MQjiUYMNpBnXpWqw2JxxewHs21QrmvEPmyNlbgXWWhsvFHI9dPbOOi/ftKpLlw0kQg/RWuZjN5LJ2mJo3QjBydI2GC+mOWdo98Fv9RarNR4e2FUKDMc+ZJ1JPiSSffUlEJu2KUpVMilKUApSlAKUpQCoGw+sqcpOp5g+a/3EHxqelLBB3rD2lnxXX4jf3CaeuW+bBftcJ+Bip6VdCEHrlr9on3h+dPXLfJwfIz+FT0poNSD1oclcn7JHzaB86d5cOyAfabX4LI+dT0pYIBaY+058lGUf3PzrK7baZVoPQ6qfMf3HzqWlLFEHrEe2pXxHEvxG3vAqW3cDCQQR1BmsqiuYZGMlQT1jX4700BLSq/qa9X/mP/lXvqacxm+0S/8AUTTQahsUuy8R6Lr8TsPeRXndM3t6D6oO/wBpv7D51OBFe0sUeKABA0Ar2lKhTmO0cCt1UVrmJsvavXLitaS5uWuRMKVdSrbGd619v0egiMf2llHeGP0xlnmGJKTwkggTHDsZM9vSgPmmI9M7loXbam+wwotKSbea5cDO9vM2ZSSR3bMYA0+sd+v9Fcb39u47QS7K0gcJBtW4+QHxrPtL0Wwd9na5ZVjcy59NHyklc42aCSRO01s8LhUtqERQqjkPxJ5nxr5+Dw/iIZnOc7i+PkuONb2PVky45QqK1+H98lXsXsTD4RDbw1pbSM2cquxYgAnzhR8K2FKV9A8opSlAKUpQH//Z"/>
          <p:cNvSpPr>
            <a:spLocks noChangeAspect="1" noChangeArrowheads="1"/>
          </p:cNvSpPr>
          <p:nvPr/>
        </p:nvSpPr>
        <p:spPr bwMode="auto">
          <a:xfrm>
            <a:off x="460375" y="-1485900"/>
            <a:ext cx="4524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6" descr="data:image/jpeg;base64,/9j/4AAQSkZJRgABAQAAAQABAAD/2wCEAAkGBhISEBQUExQVFRQUFRQVFRUWFhQWFxcUFBYZFxcXGBUZGyYeFxsjGhYXIC8gIycpLCwtFR4xNTAqNSYrLCkBCQoKDgwOGg8PGi0fHyUpLCwsLCwpLi80LC8sLCkqLCwqNC0sLC0sLCwpLCwsKSwsNSwsLCwsLCkpLCwsLCwsLP/AABEIAK4BIgMBIgACEQEDEQH/xAAcAAABBQEBAQAAAAAAAAAAAAAAAQIEBQYDBwj/xABEEAACAQIEAwUFBQUGBQUBAAABAgADEQQSITEFQVEGImFxkQcTMoGhFEJSscFicoKS0RUjM6LS8BZTssLhFyRkw9MI/8QAGQEBAAMBAQAAAAAAAAAAAAAAAAECAwQF/8QAMhEAAgIBAgIIBAYDAQAAAAAAAAECEQMhMRJBBBMiUXGhsdEyYYGRFFLB4fDxMzRCJP/aAAwDAQACEQMRAD8A9xhCEAIQhACEIQAhCEAIQhACEIQAhCEAIQhACEIQAhCEAIQhACEIQAhCEAIQhACEIQAhCEAIQhACEIQAhCEAIQhACEIQAhCEAIQhACEIQAhCEAIQhACEJxqYtFBJYWXQ6jQ72PTcesbkNpas7ExhrLcLmFyLgXFyBYE26ajXxmX4vx1RiQqlagNNlKO2SmC2pu2xuu+YHla1zeT/AMV4VdLhiqXui3GhtkUb/S1uc3/D5NHwvUx6/G+ZeDG08pbOuUHKTmFs18tr9b6ec63mBxvbl6jZaKBQSACQCxJPIE2AuR6Tth+MVKrOgsH0/vQAGvTbu3C721IBuORBE0l0TJGNv7Ga6VBujcwkHA8TV9NQw015nzGl/DTykxHBFwQR1GonK4uLpnTGSkrQ6EISCwQhCAEIQgBCEIAQhCAEIQgBCEIAQhCAEIQgBCEIAQjS46xprCAdITzjjXtJxOEx1ak9BK1BSpU02tURWRW74F+ZO4FxbWX/AAj2h4XEUyyCoCpAZSuoJF9wSLeN+UiyaNRCZbFdtDe1Kix6uSCB/Clz62nbs9xGpX94XOoIstgLAg9BqDbqTvtI4kyeFmiLCNNZeokb3MX3MsVOxxK9foY1saoFzsPynP3Mi4ild1W1wAajDrlsFHqb/wAIgBxDjtJKTsS6DKbMFI5aZSwyk9N55lxLtdUqVMwOWxzACw1FtTtmbQXPhG+0ntPmrCipICAFwbX94Rcg25gG251vMQcbPa6Jhjjjxvd+R52dvI65I0FTiBJnP+0CNiR5G0o1xp6w+1TueRnL1VGy4ZRZijUag94Mp0v3cw11ItoNztrYTRcKqJQY2IVyLd8nLYakb787XmR4XjESlnplmrsMuUMbE2G623Gh10i1OH41VDurNc2tfNcEeIK2FtQPpPNyZHN03Xj/ADY3hirVKzVUeIBcSC9YU6agu4B1a2oXxU2HpNZwbiysuYEmm1hTAyWsLm9gAVY3IIJPwdb38t4V2Yq1VvXZqYBsAQMxA1JBOw+Rl7iMbVwq01pn+5p3ugAzAaksDbU63tz+h58zxuoKVvy/s6ccZQ7VHpP9or4+kUcQTx9DKTA8RSsgdAxUhSDlJBDC+hHTbzBndXUmwOvQ3B87HW3jOE6y2GNT8X5iPFdT94eolQUiFIBdgxZQ5Y4VWGzH1MAvISmXHVBzv5gTqvFW5gH1EAtISAvFl5qR6Gdl4jTPO3mCIBJhGpUB2IPlHQAhCEAIQhAGlxGmrAU44JAGFzEykzraLAOIpRwpTpCAeJe1fBW4mGCAlqNNr02tVFiy3ZNcw7uhA5HWJ2OxV/ejPmNqZ7yDPuw1OVr8uZ+Us/bRg74nDNlRs1N1ADZKvcYHunZh39tTc6DUyk7JVv7x1Lm/uj3aif3gysv3rG+/hvsJnI0iaTG1CzC5d7W2JyrbnlJbX+Aec0fYap3qi3bZTZh3tNLg2212vp0F9c3jFzWHee3IfCvmut/5Jf8AYmpas472qfesb2I1B5eWm+0rHctLY2doytUCqWOygk+QF50kbiX+DUubdx9f4TNjEqeIccu5p091F2NwvK+rn4RqPHW2kTg1UMq1GsbrX1FyLJVA3OplRVpAVarMLgCwuNGbL9dRc+U7UGIwC5DlyLiF2Bv3WqWudgbDXlAPBuLcZNevUqNu7sfUzkagubG4ubG1rjkbcpVhtdee/geckU3nrYslnG40WIBsDyJIv4ixP5iT+EcLeu+VdOZJ2A/UnkJVUzNT2P4uKHvCdc2Sw/dJN/0+cvmyyjjbjuVik5JPY2PZ3hi0wALEhbcstxyIB1N9TLCvimcWcABdSdQLeQ0+V+UiUe1lNlt7tVvfUaH6eMYO0FNSDe+Xbffx11ngPicrZ6acFGkydkZHKqjZGBZmNvu2Ci17jTfxlTxrE5FIuO7truN+mm85cT7Xu97WAPQW9eszPEccXvfbeXUHuzOU1sj0f2bYqpWw9QBhalVIyEaEOA+jDVdWbkR4Sr7Qe0hyTTo0Vp5WIzvdnDKbXAFgp+Zi+xJHK4ps1l96ndsO93LXvysenSZKpRapXFgSXKnQX3NifoZaTIR63wDEmrh1ZiWa75iQBc5iRoNLZStvCTykr+zKZaQUixCUiR0YpZvqstwmskEYrGlZWdq+1P2OotNKSuzJnzMxsLki2W2u3USn4N2lxWOrmkaq0VKMwyIORXS7EnmeciwakrGlZKrUSp157TkVkg4lY0rOxWNKwDladUxtQbMfnr+caViEQCWnF25qD5aSRT4qh3uPMf0lUREIgF79sT8a+ohKG0SAaWEIQAhCEAISj7b8Sq4fh+IrUbZ6aZhfkLjMfPLeeLn2gYtGYBmGt/8AEq8xcfe6WkN0WSs3XtroA0sMx92bVHWz90ksoPdqC2Q9w6EgHxsJj+ytXLiEUsy3RwEqLn0y5u4+U6d3kAPOQMd25rV0yVgKq3ByuzMLjY2a9jLn2fcBxOJviKLUwlPEMjUToAMgsVuCp+PmAe7ubyj1LLQ0GKTOoFme33dlXxYWYf5ZbdkGtiB8QDKRqcwYgXtvptp+kk/8EVKgAq1QFGtlAc+rgrf+GWWC7OLhqhekpZmUKWLXaw3FmIAGgPdt5SjuKuvsTaehfyNjanwL+N1Hpdj9FM4/b2Hxgr5oSP5lYj6zliMSGakQyNapy8abjqeslZ4PS68dPUo4tCYzhDVDqwt0sP6TjUolMoU5lRwDoN2BXKOWzbeMtBigDZ7L0N9D5H9JxqgMRlAyhg7Paw7pvp1JPPbfyl5RU1XoQnR8wcS4SlHFVaROZUd1BBtcXIU+ljIlTAOgBOoOzDUf+J637VuzHvScZSAYLZXyK1igAs5b4SQxI05FehnnTViKTA7WsfM7Afn8p14ZSjXMwmkVyrYA3Gt+eosbajlO9GoQbjeR1WdFE9NK0czLduLuAAVGwO55i4O/jChxSoSFNrEjfS0rbx6XMp1EK2IcmXhBnLEqDTbfMLkj9i2pHiN/K/SdKSkIAd7ayZ2c7P1MZilproo71RuQTof3r5beJ6TzGqOiJtPZVgvd4JDa3vKlSoTe5ue4oAB0sijU66nTW81+B4BQpswRAAAhAt1zD8x9Z34Jw2ktKkyixyL3Qz5FbLY5UJsLG42kx9Ko/aUj5qQR9C0wjFRt950EelSAqvYfcp/nUndSMwHjOFfEBHcm3wU7C4FzmqaXOgkJ3pvqxaqeiBig8B90+bG/ltKPNBOr+2voWUWzGe0V74234aaD/qb9Y72eUj7+o17IKYVjyu7ALr13mmxPCErPnamM7WBd2UkKoA+FSdeQF/EnqytgjSpVURdHtYjlY7el4g+LWmvEhqiwxV//AGxOpDshPi1Jv+5ZIIlLTx1RiA66CpTqA87gDOD5kt6jyl2puJqQcyI0idSI0iAciIhE6ERpEA5kRpE6kRpEA52hH2hAL+EIQAhCEArO1GD97gcTT079CstzsCabAH1nj3tH4M7VnrU1BoUKWGpF7gXJVQtl+I/ENbflPYe0jH7LUUb1MtIedVgn/dMMnCKGPxlZaoc0s4oplYqC1JWdzpuAzBPOnIZKZ4+BPVvYZiwExlMkC1Sk4uQPjQg/9Al1X9juBt3PeA+NRiP6y07OdkVwSstGmozkM7NULlsosBqlwBc6DqesynNw/wCW/CvdF9zTgzkuIveytoSDsNR4EyP9nf8ABS/3/DHqKo2FMfM/6ZXrn+SXl7kcHzR0OIb/AJbeqf6pDxdA1SgNG1mVize70C62GViSTty3km9X9j1P+mGar+x6n/TIeZveD8vccL7/ADG/2fb4WdfJsw9GvIho1ahIJV0RrWYFc7De9s1wNrcyD0k0vU/Y9T/SQRi2p0hqtyMxF9bt3jy6mY1FarHJeFL0ZbXm0SKuM0KvT0OhGhBB3HiJ4t2u7K6l8PmNLOwCNYtpYZh+JdLDpb5nb8e4ubHUX5WvuZlK9TNpy2t4Ts6LKWN8TbfydfoZ5YqWi8jCnDkC2XW+/wClogp+E2NegrbgX6219ecjf2VSP4h5BWH5gz2YdIxPnRwSxzXKzNMgvpfl+U6Uh4cj620Prr8pov7Hp2vdjl3AUA2GzanYi2vXzERMKinQX89db+m0s+kYktyOrm3sLgsMauVQbXtdm2GmvmfAT07sutDDULU8xvZmZ8ockACxtoALaC5tfeeZFze/OWOB4mQpU3OYZd/xafrPHztzVQbXhV+Z3YoqPxanofDKtZaSNplZVYjvOVzC9wotpqLqD1OtzJxoNUW4qM3MFbKv+XvdR8UruE8ZWwAAHnr+ksTijfMjIpO+9m/eFt/Hf8pwrhk+1CT8f7N2mtmjnQ4WRVuQuYpobbWbUAsSeYvc/oBYfY/xEmRf7TJAJyD5tcHmNBFOMP4k/mf+k1WWtFB+XuVcb5koYRRyjKeIR/hNx+Kxynya1m+RMgV3DHvCm1uRaoR81IsfmJ1+3t1p+rf6Zbrn+SXl7kcHzRLNEdBDLaQftr8sh8MzD5/BOyPUsSxp+AUNp5sTr6CWhkcnTi1417kONczlSx4NZ6J0ZVV1/aptpmHk4ZT8uskkTK9ralRHoYukuZ6BZXUZu9SqW3A1sCP81+Ur6HtJYkZqK2uM1mbMBzsCN5pdBRvY3BEaRCjWV1DKbqwBBHMHaKZJUYREIjzGmANtCLCAXkIQgBCEIBWcbw7uECi+Vw/OxKq2UG3LMVPylHwTsrVorSBIuneYi+tRiWqHyLux8jNfPMePdvTQ4q+QsyUglKpSF7VEAzsUGwqKztbrlK8wRaMXLYrKajuemoNIsiYbilKpTSpTbOtRQ6FeasLg+A87Rj4/9pR5EE+uw+sxyZYYlc3RdRb2J05NiV63PRQWP02kcd7UKW8WNx6bR4Soeij/AH0/rMPxSl8EXL6V5ui3B3j2qPbRQP3mt+QM4NjnX4qYI6o4P/UFnX7Ff4mY/T/z9Y9MIg+6L9TqfUyeLpEtko+Lv0r1FRXMr63EDVBVabgHRm7p7vMLkJ1I0uSLXvrtDG0mZdaagftGx9Fv+ktMsi8VNqR3AJUOeiFgHPh3b68t+Us8MpfFN/TT9/McSWyMFxemzXIChdQCq6nXU3O3gd9OV5RUuFVXJCIWtuRsPMnQT1THUqITWwGm30A6+AEpcXgKjLlpr7pDvbSo3mR8PkNfEbTDrFF9X0dW+bey8X+hf4tZ7HnmLwzU3KNbMLXsb7i+/wA5HJmxrdjKjEsbknUk3JJ8ZHwfZ80ayl1Ui4HeuANR3h1InW5SjC3q0uRno38jKnMp5qR5giNrMDY2AJve22nMDl5eHym27QcJFZlCpqBfPZlYjXu67jbWxkCn2LduXylcGR5cam1ViaSdLUoMTwWsguyHL+IWIt5jaSuEEqygorAXYAqN7EC5tci5v8prMBwqtT7rDOh3V9dPM/lJ/DOEUve1O7lsUWx5AKG/Nz6TleRrsdIVLk1t+zNmku1j8zlwykp192PkbD0Og9ZdqUUXNMjxtp6i4k2nw9ANBbyjKmB6GbLA18E2vP1M3NPdHDC06WUXyk8z4nU/UmSPsydBIlbBVD97/KhPqVM5qmXQ5vMm/wD4j/0R7pfde47D+RNbCp+ERpwifhEioqDbL81H56zqtvwr8rD8o/E8Pxwa+l+lkcHcx/2VOgilBa04nFoDbMBbcFgfz1nQVha9wR1BmmPPjy/A7IcXHdEVnNJrrbUcxynLEVaNX/GoU38Sqk/UX+sfiTmOmttP1/WUHFOMkV1oUbEpUpfaqh1CZ3UCgn7ZzBmP3RYbtpbVt0QaPh64ZFyUwyLckL3iATqbXJsOdtpBwvH6dXF18PS7woJTL1Li2eoW7gHgFvfzEKY1v0BP0mZ9mdMM/EK+5qYoJ8qKbf5z9ZaDuwzbmNMcYhliBsIsIBdQhCAEgca4ymGpio4YgsF7ovqb2vcgAXFr9SBzk+ccZhEq02puMyuCrDwP5HxgGGx/tKqailRUW5uxbTrlW35zy7iAqVMTzNatUJVwNGao1rEdQWt5EHnp6ans7rlyC6hQSFfcsvIlRsbbjrflLnhfs8w9J0qMWqPTYOt7AB12IA6XjHOUXYy44TjRoOHcOSjRSkgGVEVBpuFULr10E6DB0/wL/KP6TtCRSZNtCARZ5zie3OOp4vFZKSYjDUq5pCmD7usuSnTLFGPdcZmbQ2PjNJ2e7e4PGHIlQpWG9CsPd1h/A3xea3EmiDRQhOVSuBM8mWGJXN0SlZ0ZrSDiMcSciDM3MbAA83b7o+p5AzthznGY3tyvpcdbchM32l7Z08LVp4eiFNapUQPp3aYdgCWAtdyDoL+J5X5WsmdW+zHu5v2LaRLlOGMpDgh3AtlIsgHSnb/DNtL635+E/D1AwuBbkQbXBG4NpzGEJ+J3PgCEHyy2P1nalSCgBRYCdcIRguGKpFW29zlj2cU2KXzW5am3PKObWvYdbSKKFIqrJY3Px7sSDzY63HQ7SykDGYRcwYCzEi5Gma34hs3z1kZf8cvBhbi0qILbCTQsgCvkNypK21Zdbea7keV5PVgQCDcHUEcxOfoP+vH+cyZ7jatO4lI+GKVHBv3iHU875VVgP5QfI+EvoyrSDCxFxOuUVJU9UQnWqKyhjSu+3Xl8+n5SwSsG29JDxGAI+Fj5Nr9dD6kyGhdToBYcgSPS408r28pwPFk6Pri7Ufy93h7Glxnvoy5MYwvI9HHAjUH0/MR4xSHTML9DofQ7zpw9Ix5l2X9OaKSg47iPh1PKR6mBHIyYY0zcqVJwTA7A+YBkn3HdtYDyAElmRMViMsULM5xytVSvhUDFUd66uoPxA4eqyX52DL/u0r+D4JUwFGoGAv7t6g5szYmmcx6nRz4kmWFek1XEox2Ugj5Ag/R29Zk+EY412pYZCRToNnxL9WSo3u6IPjYE9FuPvGAbvE4hRRquCCFQm4Pz/SZz2SXHDwzXvWrVq2u+VmyrvysgI85qsPg6bDbffxklMGo2kRVA6xDFtEkgSEIQC6hCEAIQhACEIQAhCEA867NYmj7vEvVKgVcdjXDMNLLWyXzbDQDmNJy7R9n8JVqpRqJdn/w9Doxv8LixU93cEfOVGPwGP4TmD0xi8Fmdy9NQXQMxY+9otcNue8NPEbTRcB7ZYXFKMrJ3dbW+E9Sh7yb2vqPGSgcfZ9icSMbicK9erUo4cKEFUh2DMiEg1LZmAz6XM69rPaTR4djFoVqVSpdEqB1ZQO8WHwW1sV8YezRQ2I4jWGz4qoq/uo2QW+VMTE+3nhvvMfROZVJwwAzfetVf+o6zOWOEmpSV0SpNbGs4x7XqNTD2wWY1W0Jdbe603sdC3Qctz0OAwbE1kdiSfeIxJNyTnBJJO5lB2WpEe9Q6lXAPof6TU4HBM7qqAliRYDrEtyD3+EZSqXF4+XAhMrHqVGKFmVQxuqBbm29i5O9tbADnva8k8W4kmHovVqXyILnKCzG5AsFG5uZkavb7DNTCmnitP/jvy2IN9DtKZISnBxj3BNJ6mnZu+q+8Klr2ACkm2pOqmwHXbUdRJ1CiEUKLm19Sbkkm5PrMBhe3+FpszVFxTMSFzHDsNPuqANAPLckmaHs925w2MrNRpCqHRC5FSmyaBlU6nndhM+jYZ4sSjLkTKUW9GaKEIhm5AhkWvhQdtJJMaYBTVsOVPTy0iYvjFPD0C9YnIpA0RnJLEKqhVBJJJA25y3ZQZn+2dDNgMSB8S0zUX96jaqPqkzjhxqfElT7yznJqjN8R9o7qCcPQyL+LEvlXwtSp5mHkWXymfpdtMW2Kw71MWCn2hA1KkFp0zTLKpuoux0J+JjsJlqoqVdXawF9ToAD0kL34ufd3e2zKL66/ePdGvjeehLHjgtTzVmyTeiPpQyJjMPmEj8D45TxNMOjAmwzjmrEagjlr6ywM4z0DM1uFtmuCR5G05YDgq09FUAFixsLXZtyepmpKiM92OkA5YenYTqYsSANMSKYkASEIQC6hCEAIQhACEIQAhCEAg4/BFxv8rXHzEwvFfZTh61T3iq1CpuKlBspDdbWt+vjPSIQDKdj+yxwND3ZqGqxZmLlcpYszNci517xnmn/9CuRWwTgA3WupBsQcpQi4Oh+Iz3Ui8pO0XY/DY1AmIpLUUElb3DKTuVZSGXYbHlJQPnPsDTLs6gXJK2A66ie4dlezHuhmYXqHc9B+EfqeckdnfZfgsFUNSgjBiLd6ozgeQOxmspUQu0h6uwLSp2Fo+EIBnvaA5HDcQRuEBHmHWeOVOK1zpe37oAM9l7dUs3D8QLkf3ehFrghgRuCN/CeKtSrf82p8hSH/ANc3xZo400znzYJZacWCYyspBJJ1vZ9QT5H9JrvZZWLcRqM2W5w9T4bf82j/AFmJr4Go3xVKh8/d/wD5zX+yqiUxrXZmvQdRfJ+Om33VH4ZM+kRmqK4+izhLibPYo0xEgZznUIY0xTGmAI0h4rD5lZSNGBU+RFj9DJZjTAPBuNdjquFcLXBcbU6jEsjW/CPhVrcrA+Y1nAYaw1sAOZNgBPeMZg0qoyVFDo2hUi4P9D4jUSlwHYXBUmze694wNw1Ymrl6ZVburbqBfxMq02y6kktjzjs7h8Uzh8IlVzt7xQEpeRqOQjDwBbynrXDjW90vvwgq274plmS99LFgDta+m95KMQyUqIbsQxpimIZJUQxscY0wBDEixIAkIQgF1CEIAQhCAEIQgBCEIAQhCAEIQgBCEIAQhCAVvaHh718NUpUyoZwAC98ujAm9tdgZhH9muMO74T+WqZ6bCRVkptHl/wD6X4v8eE/kqy37K9iMThcStV3oFArqQi1A3eGm+m9puYhikTxMQxpimNMkqIY0xTEMAQxpimNMAQxpjjGwBDGmOMaYAkSKYkAbEMUxDAEiRYkASEIQD//Z"/>
          <p:cNvSpPr>
            <a:spLocks noChangeAspect="1" noChangeArrowheads="1"/>
          </p:cNvSpPr>
          <p:nvPr/>
        </p:nvSpPr>
        <p:spPr bwMode="auto">
          <a:xfrm>
            <a:off x="460375" y="-134143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4265513" cy="239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3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¿Cual es la diferencia entre sistemas cerrados y sistemas </a:t>
            </a:r>
            <a:r>
              <a:rPr lang="es-CL" dirty="0" smtClean="0"/>
              <a:t>abiertos?</a:t>
            </a:r>
          </a:p>
          <a:p>
            <a:endParaRPr lang="es-CL" dirty="0"/>
          </a:p>
          <a:p>
            <a:r>
              <a:rPr lang="es-CL" dirty="0" smtClean="0"/>
              <a:t>¿Cual es la diferencia entre el enfoque de Bertalanffy y el enfoque de la </a:t>
            </a:r>
            <a:r>
              <a:rPr lang="es-CL" i="1" dirty="0" err="1"/>
              <a:t>Society</a:t>
            </a:r>
            <a:r>
              <a:rPr lang="es-CL" i="1" dirty="0"/>
              <a:t> </a:t>
            </a:r>
            <a:r>
              <a:rPr lang="es-CL" i="1" dirty="0" err="1"/>
              <a:t>for</a:t>
            </a:r>
            <a:r>
              <a:rPr lang="es-CL" i="1" dirty="0"/>
              <a:t> General </a:t>
            </a:r>
            <a:r>
              <a:rPr lang="es-CL" i="1" dirty="0" err="1"/>
              <a:t>Systems</a:t>
            </a:r>
            <a:r>
              <a:rPr lang="es-CL" i="1" dirty="0"/>
              <a:t> </a:t>
            </a:r>
            <a:r>
              <a:rPr lang="es-CL" i="1" dirty="0" err="1"/>
              <a:t>Research</a:t>
            </a:r>
            <a:r>
              <a:rPr lang="es-CL" dirty="0"/>
              <a:t> </a:t>
            </a:r>
            <a:r>
              <a:rPr lang="es-CL" dirty="0" smtClean="0"/>
              <a:t>sobre la TGS?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44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/>
              <a:t>Biografía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5050904" cy="4325112"/>
          </a:xfrm>
        </p:spPr>
        <p:txBody>
          <a:bodyPr/>
          <a:lstStyle/>
          <a:p>
            <a:r>
              <a:rPr lang="es-CL" b="1" dirty="0"/>
              <a:t>Karl Ludwig von Bertalanffy </a:t>
            </a:r>
            <a:r>
              <a:rPr lang="es-CL" dirty="0"/>
              <a:t>fue un biólogo nacido en Austria </a:t>
            </a:r>
            <a:r>
              <a:rPr lang="es-ES" dirty="0"/>
              <a:t>conocido como uno de los fundadores de </a:t>
            </a:r>
            <a:r>
              <a:rPr lang="es-ES" dirty="0" smtClean="0"/>
              <a:t>la </a:t>
            </a:r>
            <a:r>
              <a:rPr lang="es-ES" i="1" dirty="0"/>
              <a:t>teoría general de sistema</a:t>
            </a:r>
            <a:endParaRPr lang="es-CL" dirty="0"/>
          </a:p>
        </p:txBody>
      </p:sp>
      <p:pic>
        <p:nvPicPr>
          <p:cNvPr id="3074" name="Picture 2" descr="http://3.bp.blogspot.com/-O93BjKIZI54/UZ7a-nk5JoI/AAAAAAAAAAU/oMD8mjmfjks/s1600/Ludwig_Bertalanff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756" y="764704"/>
            <a:ext cx="4017243" cy="525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/>
              <a:t>Biografía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01311" y="476672"/>
            <a:ext cx="6642689" cy="4325112"/>
          </a:xfrm>
        </p:spPr>
        <p:txBody>
          <a:bodyPr/>
          <a:lstStyle/>
          <a:p>
            <a:r>
              <a:rPr lang="es-CL" dirty="0"/>
              <a:t>Bertalanffy nació y creció en una pequeña villa en </a:t>
            </a:r>
            <a:r>
              <a:rPr lang="es-CL" dirty="0" err="1"/>
              <a:t>Atzgersdorf</a:t>
            </a:r>
            <a:r>
              <a:rPr lang="es-CL" dirty="0"/>
              <a:t> un Septiembre 19 de </a:t>
            </a:r>
            <a:r>
              <a:rPr lang="es-CL" dirty="0" smtClean="0"/>
              <a:t>1901</a:t>
            </a:r>
          </a:p>
          <a:p>
            <a:r>
              <a:rPr lang="es-CL" dirty="0"/>
              <a:t>La familia Bertalanffy tiene orígenes en la nobleza Húngara del siglo dieciséis, que contaba con estudiosos y oficiales de corte.</a:t>
            </a:r>
          </a:p>
        </p:txBody>
      </p:sp>
      <p:pic>
        <p:nvPicPr>
          <p:cNvPr id="4098" name="Picture 2" descr="http://de.academic.ru/pictures/dewiki/76/Liesing_lage_atzgersdor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15049"/>
            <a:ext cx="79248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/>
              <a:t>Biografía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16016" y="908720"/>
            <a:ext cx="4427984" cy="554924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Ludwig creció como hijo único educado en casa por profesores particulares hasta los diez años</a:t>
            </a:r>
            <a:r>
              <a:rPr lang="es-ES" dirty="0" smtClean="0"/>
              <a:t>.</a:t>
            </a:r>
          </a:p>
          <a:p>
            <a:r>
              <a:rPr lang="es-ES" i="1" dirty="0"/>
              <a:t>Paul </a:t>
            </a:r>
            <a:r>
              <a:rPr lang="es-ES" i="1" dirty="0" err="1"/>
              <a:t>Kammerer</a:t>
            </a:r>
            <a:r>
              <a:rPr lang="es-ES" i="1" dirty="0"/>
              <a:t> </a:t>
            </a:r>
            <a:r>
              <a:rPr lang="es-ES" dirty="0"/>
              <a:t>se convirtió en un mentor y ejemplo para el joven Ludwig. </a:t>
            </a:r>
            <a:endParaRPr lang="es-ES" dirty="0" smtClean="0"/>
          </a:p>
          <a:p>
            <a:r>
              <a:rPr lang="es-ES" dirty="0"/>
              <a:t>En 1918 comenzó sus estudios en el ámbito universitario con la filosofía y la historia del arte</a:t>
            </a:r>
            <a:endParaRPr lang="es-CL" dirty="0"/>
          </a:p>
        </p:txBody>
      </p:sp>
      <p:pic>
        <p:nvPicPr>
          <p:cNvPr id="5122" name="Picture 2" descr="http://www.lareserva.com/home/fimage/sa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4795000" cy="4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/>
              <a:t>Biografía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84784"/>
            <a:ext cx="4716016" cy="4896544"/>
          </a:xfrm>
        </p:spPr>
        <p:txBody>
          <a:bodyPr>
            <a:normAutofit/>
          </a:bodyPr>
          <a:lstStyle/>
          <a:p>
            <a:r>
              <a:rPr lang="es-ES" dirty="0"/>
              <a:t>En 1926 terminó su tesis doctoral sobre el psicólogo y filósofo Gustav Theodor </a:t>
            </a:r>
            <a:r>
              <a:rPr lang="es-ES" dirty="0" err="1"/>
              <a:t>Fechner</a:t>
            </a:r>
            <a:r>
              <a:rPr lang="es-ES" dirty="0"/>
              <a:t> cuyo título traducido seria: </a:t>
            </a:r>
            <a:r>
              <a:rPr lang="es-ES" i="1" dirty="0"/>
              <a:t>“</a:t>
            </a:r>
            <a:r>
              <a:rPr lang="es-ES" i="1" dirty="0" err="1"/>
              <a:t>Fechner</a:t>
            </a:r>
            <a:r>
              <a:rPr lang="es-ES" i="1" dirty="0"/>
              <a:t> y el problema de la integración de orden superior”.</a:t>
            </a:r>
            <a:endParaRPr lang="es-CL" dirty="0"/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6150" name="Picture 6" descr="http://serendip.brynmawr.edu/Mind/Images/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68" y="1524935"/>
            <a:ext cx="299085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5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/>
              <a:t>Biografía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84784"/>
            <a:ext cx="4716016" cy="4896544"/>
          </a:xfrm>
        </p:spPr>
        <p:txBody>
          <a:bodyPr>
            <a:normAutofit/>
          </a:bodyPr>
          <a:lstStyle/>
          <a:p>
            <a:r>
              <a:rPr lang="es-ES" dirty="0"/>
              <a:t>Von Bertalanffy conoció a su futura esposa, María, en abril de 1924 </a:t>
            </a:r>
            <a:endParaRPr lang="es-ES" dirty="0" smtClean="0"/>
          </a:p>
          <a:p>
            <a:r>
              <a:rPr lang="es-ES" dirty="0"/>
              <a:t>Tuvieron un </a:t>
            </a:r>
            <a:r>
              <a:rPr lang="es-ES" dirty="0" smtClean="0"/>
              <a:t>hijo </a:t>
            </a:r>
            <a:r>
              <a:rPr lang="es-ES" dirty="0" err="1" smtClean="0"/>
              <a:t>Felix</a:t>
            </a:r>
            <a:r>
              <a:rPr lang="es-ES" dirty="0" smtClean="0"/>
              <a:t>, </a:t>
            </a:r>
            <a:r>
              <a:rPr lang="es-ES" dirty="0"/>
              <a:t>el quien seguiría los pasos de su padre al hacer su profesión en el campo de la investigación del cáncer.</a:t>
            </a:r>
            <a:endParaRPr lang="es-CL" dirty="0"/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7170" name="Picture 2" descr="http://www.bcsss.org/wp-content/gallery/bertalanffy/image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273" y="692696"/>
            <a:ext cx="426964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bcsss.org/wp-content/gallery/bertalanffy/imag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02" y="3744873"/>
            <a:ext cx="4230989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/>
              <a:t>Biografía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11960" y="1484784"/>
            <a:ext cx="4716016" cy="4896544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Von Bertalanffy fue profesor </a:t>
            </a:r>
            <a:r>
              <a:rPr lang="es-ES" dirty="0" smtClean="0"/>
              <a:t>en</a:t>
            </a:r>
          </a:p>
          <a:p>
            <a:r>
              <a:rPr lang="es-ES" dirty="0" smtClean="0"/>
              <a:t>Universidad </a:t>
            </a:r>
            <a:r>
              <a:rPr lang="es-ES" dirty="0"/>
              <a:t>de </a:t>
            </a:r>
            <a:r>
              <a:rPr lang="es-ES" dirty="0" smtClean="0"/>
              <a:t>Viena (1934)</a:t>
            </a:r>
          </a:p>
          <a:p>
            <a:r>
              <a:rPr lang="es-ES" dirty="0" smtClean="0"/>
              <a:t>Universidad </a:t>
            </a:r>
            <a:r>
              <a:rPr lang="es-ES" dirty="0"/>
              <a:t>de Londres </a:t>
            </a:r>
            <a:r>
              <a:rPr lang="es-ES" dirty="0" smtClean="0"/>
              <a:t>(1948) </a:t>
            </a:r>
          </a:p>
          <a:p>
            <a:r>
              <a:rPr lang="es-ES" dirty="0" smtClean="0"/>
              <a:t>la </a:t>
            </a:r>
            <a:r>
              <a:rPr lang="es-ES" dirty="0"/>
              <a:t>Universidad de Montreal </a:t>
            </a:r>
            <a:r>
              <a:rPr lang="es-ES" dirty="0" smtClean="0"/>
              <a:t>(1949)</a:t>
            </a:r>
          </a:p>
          <a:p>
            <a:r>
              <a:rPr lang="es-ES" dirty="0" smtClean="0"/>
              <a:t>Universidad </a:t>
            </a:r>
            <a:r>
              <a:rPr lang="es-ES" dirty="0"/>
              <a:t>de Ottawa de </a:t>
            </a:r>
            <a:r>
              <a:rPr lang="es-ES" dirty="0" smtClean="0"/>
              <a:t>(1950)</a:t>
            </a:r>
          </a:p>
          <a:p>
            <a:r>
              <a:rPr lang="es-ES" dirty="0" smtClean="0"/>
              <a:t>Universidad </a:t>
            </a:r>
            <a:r>
              <a:rPr lang="es-ES" dirty="0"/>
              <a:t>del Sur de California </a:t>
            </a:r>
            <a:r>
              <a:rPr lang="es-ES" dirty="0" smtClean="0"/>
              <a:t>(1955)</a:t>
            </a:r>
          </a:p>
          <a:p>
            <a:r>
              <a:rPr lang="es-ES" dirty="0" smtClean="0"/>
              <a:t>Fundación </a:t>
            </a:r>
            <a:r>
              <a:rPr lang="es-ES" dirty="0" err="1"/>
              <a:t>Menninger</a:t>
            </a:r>
            <a:r>
              <a:rPr lang="es-ES" dirty="0"/>
              <a:t> </a:t>
            </a:r>
            <a:r>
              <a:rPr lang="es-ES" dirty="0" smtClean="0"/>
              <a:t>(1958)</a:t>
            </a:r>
          </a:p>
          <a:p>
            <a:r>
              <a:rPr lang="es-ES" dirty="0" smtClean="0"/>
              <a:t>Universidad </a:t>
            </a:r>
            <a:r>
              <a:rPr lang="es-ES" dirty="0"/>
              <a:t>de Alberta </a:t>
            </a:r>
            <a:r>
              <a:rPr lang="es-ES" dirty="0" smtClean="0"/>
              <a:t>(1961)</a:t>
            </a:r>
          </a:p>
          <a:p>
            <a:r>
              <a:rPr lang="es-ES" dirty="0" smtClean="0"/>
              <a:t>Universidad </a:t>
            </a:r>
            <a:r>
              <a:rPr lang="es-ES" dirty="0"/>
              <a:t>Estatal de Nueva York en </a:t>
            </a:r>
            <a:r>
              <a:rPr lang="es-ES" dirty="0" err="1"/>
              <a:t>Buffalo</a:t>
            </a:r>
            <a:r>
              <a:rPr lang="es-ES" dirty="0"/>
              <a:t> </a:t>
            </a:r>
            <a:r>
              <a:rPr lang="es-ES" dirty="0" smtClean="0"/>
              <a:t>(1969)</a:t>
            </a:r>
          </a:p>
          <a:p>
            <a:pPr marL="109728" indent="0">
              <a:buNone/>
            </a:pPr>
            <a:r>
              <a:rPr lang="es-ES" dirty="0" smtClean="0"/>
              <a:t> </a:t>
            </a:r>
          </a:p>
          <a:p>
            <a:r>
              <a:rPr lang="es-ES" dirty="0" smtClean="0"/>
              <a:t>Por </a:t>
            </a:r>
            <a:r>
              <a:rPr lang="es-ES" dirty="0"/>
              <a:t>ultimo en 1972</a:t>
            </a:r>
            <a:r>
              <a:rPr lang="es-ES" dirty="0" smtClean="0"/>
              <a:t>, en </a:t>
            </a:r>
            <a:r>
              <a:rPr lang="es-ES" dirty="0" err="1" smtClean="0"/>
              <a:t>Buffalo</a:t>
            </a:r>
            <a:r>
              <a:rPr lang="es-ES" dirty="0" smtClean="0"/>
              <a:t> </a:t>
            </a:r>
            <a:r>
              <a:rPr lang="es-ES" dirty="0"/>
              <a:t>él murió de un repentino ataque al corazón</a:t>
            </a:r>
            <a:r>
              <a:rPr lang="es-ES" dirty="0" smtClean="0"/>
              <a:t>.</a:t>
            </a:r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8194" name="Picture 2" descr="http://www.bcsss.org/wp-content/gallery/bertalanffy/imag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" y="2204864"/>
            <a:ext cx="4186336" cy="296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35" y="476672"/>
            <a:ext cx="8229600" cy="1066800"/>
          </a:xfrm>
        </p:spPr>
        <p:txBody>
          <a:bodyPr/>
          <a:lstStyle/>
          <a:p>
            <a:r>
              <a:rPr lang="es-CL" dirty="0" smtClean="0"/>
              <a:t>TGS, ¿que es?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460432" cy="4896544"/>
          </a:xfrm>
        </p:spPr>
        <p:txBody>
          <a:bodyPr>
            <a:normAutofit/>
          </a:bodyPr>
          <a:lstStyle/>
          <a:p>
            <a:r>
              <a:rPr lang="es-CL" sz="2000" dirty="0"/>
              <a:t>En un amplio sentido de explicación, la Teoría General de Sistemas </a:t>
            </a:r>
            <a:r>
              <a:rPr lang="es-CL" sz="2000" dirty="0" smtClean="0"/>
              <a:t>se </a:t>
            </a:r>
            <a:r>
              <a:rPr lang="es-CL" sz="2000" dirty="0"/>
              <a:t>presenta como una interpretación sistemática y científica  de </a:t>
            </a:r>
            <a:r>
              <a:rPr lang="es-CL" sz="2000" dirty="0" smtClean="0"/>
              <a:t>aproximación y representación de la realidad.</a:t>
            </a:r>
          </a:p>
          <a:p>
            <a:r>
              <a:rPr lang="es-CL" sz="2000" dirty="0"/>
              <a:t>Como un punto de partida, debemos destacar que la TGS se caracteriza por su perspectiva holística e integradora, en donde prima la importancia de las relaciones y los conjuntos de donde, a partir de ellas, emergen.</a:t>
            </a:r>
          </a:p>
          <a:p>
            <a:endParaRPr lang="es-CL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sDASIAAhEBAxEB/8QAHAAAAQUBAQEAAAAAAAAAAAAABAECAwUGAAcI/8QAPhAAAQQBAgQFAQMKBQQDAAAAAQACAxEEBSEGEjFBEyJRYXGBFDKRBxUjQlJiobHB0RYkM7LhJlNy8IKz8f/EABQBAQAAAAAAAAAAAAAAAAAAAAD/xAAUEQEAAAAAAAAAAAAAAAAAAAAA/9oADAMBAAIRAxEAPwD014pQPRMndCyX1QROdSQuFdVE8m9kx7jQ2QEc1jqo5DsozIWjdQSTdUDXvIJ9FH4g631UEku19lAMhrnANN+6A9r3O77KVrCasqCGUFTNJJ6oFONzH74F+yHnwJDux4KNBTiSBaChmgniB5mEj1CEdI8WP4LTB1qDIwYMgG2hrj3CChZkHm6ouKVw3tQ5GlzQm2edtduqHE3h2HEj5QXMM/qUZE81d2qDHnJ36qxx5yR0QXEb+iJY7ZVsMhIAHVGxu2CAtqkaoGO3UzKQTN6okVQQzfZEi6CAF56oaTup5T1Qcr0EbyoXuXPeQonOJ9kCvJrshpHDdSvdQpCZUgjje8mqBKDPa9qQZOMWIjbd+/f0SYGSHgAuIIKzsZyct8s5bzGR5O5VlhmSFzB4Ys+m6DW47wB96yUax+wVPjPDmg0Qe6sYL2o2PdAc14NJznilANz0pc9+yDm7O26KRz6UIdQ6peYdUDw/1VbqmA2ZjpIR5vRHOPKLC5h5iTe1dEGaxy6O2u6jqrGCQdiPlP1DD57mjFHuEHCS3vRQXeNIdjasIpLCosebpurKGUbb9UFpG8XuiWnZV8bt7RsW4CAhjj67IoO2CEaESBsEAUp6oKVvVFzHqhHuu0AsrbFbqHpYU0rhSHcDdhBzzYWS431cYWKMaN36abb4b3WqfbQS6htZK8v/ACiYU+VlfnCAO8EMDTZ/iEEUOo+FCJAasVV91Y6Lmh+TZO491hcKaVz2Y8h52Dcb9E+efJw53gOcA49+6D2/BfHIwAlv42jDGG0YwPovFdK4pmxZ2tyHvdG1pF3uF6Rw1xLh54EbZwXkdHHdBoPF/FJz21MyW/rxoQOO/qEBnNSUPo3aHEltSc4NnsgJdKBuntO2yo5MiSR4ZEDV9UbBlXQIIJdy0gs6th2Cz+oMONkkb8p3AV8wlzCFQ8RuqZlfsoFgmFi+6s8eXp6rNY0/NXqrjFdZbug0ONJasYXWFT4itMe63CA5h3RQuhsg2Itt8o+EFdOTRQUhJBI6oycij6IF7gLQDyB1pO26cXWVG/0QVusZzY2txix5fLQDmtPKBe9nsqbi/CZNoWQ6iS1lij0WjyoHTQuY00SNj6FZniaXLmxI9LhxZWy5LuQuNVXevVB53oOE+Nrs6TEfNDH1IIFD1PspsxzJ3yzSRs5I3Uxrfuj+69YxdEgwdJGOGiyynbdVgHcNSSYeQ2E/6cjmub6b2D+BQY7LZE2Z0scYLWlts7bj/hEyTQweDlYDZMedoDnMJsEerSmZWM+PKGM7yO25xV/C12Dwy7NxG88wkoeTmBAb8AINDwfr02pYwZMbcGizXVXkjbkP8Cs1wxw1laPlOe1zHRu9LtawMI3ofUoIOR4FUoJXhrXW7tvSMlD2sPdZeTU4nZsuNLIG8wIFlBeYr4mGJm1o1kUcr2uaBbSaWU8eWKccxsxVzAen/wCKx0zVA6RzQ6jz+Uk7H2QaBnMweb4Wb4kyLc5rerSB87LTskbM1pcOU+6x/EUZOWXbtN7goB8FznEA0KV7iuAc0bLPYknJuArXHmuiSg1GI8bCwraA7LOYUtgEnsrvGkBAr0QWcZ3Rrb5R8KuidfRWDfuj4QVeQeqAldV0iJ3+Y79+qBc+9/dB3MNkhN+qjvdSBw5bJQK0bbqh03UsfL4lzGZJa1+L+jiDv4lXpdewK8u/KdCcHVsfMxS6KWZh5y0/eI2QenSAZJcPEFduUrF8SyzaLmtkaHux5QGvc13K6/lYrRMviTIndPgTSvMe7mF2xHotjI7O4p02SPIxnY72jfmFW4eiCokwItRlbPp8BB6nmNkn1JK1mgytxYGx5LeQ10IWL0vUZdOeYpAQ+Nxa4e4VpkawM3Hc5rg1zfQoPQG5EdAtIpJ9oYRsQvPtN1PIc1oDy4K8hmmfVGrQaCbIjLSNl5jxVEZM+Q49h7Tdj0P/ACtq4yBrt+oVNLgtfK8y9+/ugzreJI4mxty2P8drA1x/aCXH4qxMOdpxsd3KXcz7P9D/AES6/o0WZmRnEDQ1sXK9w/avZVGp6PHg4+M0uHjuBLmoPWdA4hw9Vjb4ZBJHpuEfqODHlwua9jS6vK7uvLeCnuxc5grbmAJBXq75HCEO9Bugwr43Y0roya5SQQjcWUdiPwUnEzGjJZK2rcy3D3QGI7monYX+KDR4klEBX+I/ytWWxZLPa1f4Lrog/KC/gOwVkw+QfCqMZytY/uN+EGdyXkPPVCh9gn3U876c4FAyThvognc8VSjJLmub0sIf7RZA9Sk8YeLy07YXfZAdfosF+U2LxDpxO453Ak/RbbmtYr8pgD8PDDiQ3xTzOaNwKQN4YczClyQS2i/sei1eNqGMG7Pb8WvINMgdPlf5fVjE89DICL+VfTaTrjYy6HIhlI/WY8tJ+iC44p0mPInOfhgc5P6QftKliwacXsBbzAgj39FJoOt5UGQcDVmOa5+3mC0nhRvj5uUc42J9UGb0svgyKeCQdqrZbbCY3wQ7uqeHHZytdyi27FWkGQ2NgbW3qgJla3kJ22Wd4hmkjhDYHASOcAPlWc2VTSAdlgeMNXLpG48RIc13NzA9EGit+n6O52S5mPXmc6I+Yn2tYmGSTUtRc+WR5LzsXG9kNkZ+fqEbWZEz3sb0CstFh8PMYwiuQfpD7oNdo2AbjlhYQGbAnYWtgMpohdEDzcjPMfdZXAzGzt8OF9NaaAb0B9yj8jJh03Akc99j7z3E9T6IK7iTNJnYGEUAAb7KvxdQA8vqqPUNTdkuLyTbyXEeigx8glwpBu8PKDy039VpNPn6WQvOcLKdG4AH6LUabnc1NvdBu8WWyKV7Ebjb8LJaXIXdT3Wrxz+hZ8IMnnTBj3XfU7KkycsWad9FJrmUGF5vcErMPy3SSbWR2QX8eRzkWaPVExzFxdZrf0rZUEMrq7g+yLjyrrfc+qDQRy23qB7rPceNZNowG3P4g5SUZHlUFQ8bzvOnRSxi2Rygv29qQZLA0rNe/ngaHtB35TutvpM74ogyZhFeo6rIaBr50/IJIDo3O6FbX86YuTB4oAa4jYWgr9fhiyWtlDAJGkEOHUJ2FqIdFySDldXX1VdqWrwxSFrx5DtYPRBNz4QOdsgeKQaSDLaIyQRRcfoufnhsZNj3tZaXVY48YUem9KnyNVyp28rLY35QabVdbZDGS11u6AArEzSPyZ3yPsuO5SvL3Ot5J+UZp2A9/NNJbI6NOJoFAZpwiiZH4oAoBxv3H9t1a5mA8N5YHgCZws9KH/pKrIDBk5ErOdv6RgDem1bUtBgzluNG3IiLzCKLmmyRVdEHc7NPxQ2Jwja0bH+vys/rWsvyw2GNzhGwbX3PclRavPIJXhsjnx70aINe6py8E+VBKZXUBalxpeU9apC8yexwCC5xZyXDmO1rVaLkAvA7rE4slO6dVqtGyG2PlB6LpMnSwtnim8eP4WD0iVnLd9luMI3ixH2QeX8RG5pB35ia+qo4GhriX9fhX2vQh2TI43s4mvqs7kv8J11VnpaAwzMay/ZMGU2wATfZVRygbsj+6Vk0d2COvZBeRZQcdj0REz4ZIDHKGujcKc07grOHLDaqqUWVq7IGHmePhA/M4e019uic+K/2TYH4rL5xdhzGKHKdIBtt2Uuoa5kZILI3FjPZVRJO5O6CWSSVwBe5xB6WUuPGJHhviBt9ypWMM2Lysbbmebb0UTI/EHl+8OyAt2DJH982PZStiDG2T8BR4+aWs8KayOlrS6Dw3Jq7m5ExfFhdb6F/x7e6ALh/Q36vMXOBbisPnkHVx9Al4vkhYBjYfK2KB3hlregPotdxFmQcNaLy4zWskcPDx4x2Pd30XlvjvLHtcb5zzEnqSgZC/kfYJAOxK0uia46J36ctpoqyRZWXq1xv1Qelai2DU9LfJC2ECvve/wBF5xOwxSuFUQU6OeWOJ0bJHBjtyAdlE9xd1NoHB19U9qgT2u9UBmO4Xdnbor3S5Q3oe6zsRPburnToy4ts1aD0DQ53FouzvuvTtMdeBAf3V5XoIAAO53XqWmEfYIdh91B55xA/lmlFXTj0+VjdQmNkl1H2Wm4jm5Z5d9+c3+KxGozkudugHmybveioRlVvaEmedz2Qj5XOO2yCxytR8ga3d38lVyPc9xLiSUl3uV3VBy5cdlzQS4Ad0Go4KxDNl+IW8zWnurXifg57ZftmkCmSHzRdOV3t7IjQnQcP6N9rznctiwB1cfQLI61xHn6pkmR00kUQPkjY4gAfTqUGv4b4HNtytZAcRu2EHb/5f2W7LIsaDndTI4236BoC8t4X43ytOkbBqLnZGKduc7vZ/cK34/4rhn06PB02drxkN5pXsPRnp9UGT4r1l2t6vJkAnwGeSFvo31+vVUyS1yBVxK66Cagd2SLr7LkHFdS4JR1QOjeWOvsrzTJQS0hxO6owFPiTOx5Q5vQ9Qg9P0Cbdo62vT9MfeBD/AOK8b4fz4nSMLHj4vcL1zRpQ/TIHCqIP8yg824mLTNkVsRIf5lYXO2dutxxQwtyZzQDi89PlYHUX+Y1dBBX5T7PKOiHTnGzZSFByUUkXAIOUuIWtyoTJ90PF/FqMbpD1QW3EerHU8sCMkY0Xlib/AFVQlAJNBT5eHPhvYzJjLHuYHhp60eiAdcuXUg5KOqRcgUlcNykXIFSd0oXDcoFCc0Wub1Tvu7d0HAdgpQym+66ECilc620Ag7HyJMaZskbiHAr3HgzWDk8M4UrxTi1wNeziP6Lwst2ter8DmuFsLzf9z/7HIBOK98rIvpzu7+6881Q1KRvubXo/E8Y+15APTxHd/crzjWCPtbmjo3ZBXm0icdkiBR8LnLgkcUCt2sp0cL5XBsbHOc40ABZKaOnyvXfycacyPQop5Iml73FwcRv1QVvBXBP2csz9XjBl6xwn9X3PuhPyk8PStyH6uyRnglrWva40Qemy9NLg0BeS/lJ137fqP5vgfcGMfNR2c/8A4/ugxXVKVw6riUCJFy7og6kqRcgUGlw6pEo7oHNO6c3zOUYKmiFboHNdvQUoZtuOqhiHNJSNLQGgIGOjAZ72vT+CR/0xh7f9z/e5eZAE2vUuC2O/wzh7/t/73II+Jmf5uckfru/mvK9UeH5khHqvUuNHiFmU/vzO/mvJpd3k+pQRlcuXIF7JKsruyc3qgfHH4k0cbf1iB+JXv+lYzMTT4II28rWMAA+i8H0ppk1TGa0WTK2h9V9AAiOAOeaobkoM9xrrY0XSXvYR9ol8kQ9/X6LxV73PcXOJLnGyT3Wg431v89ay90brxofJEPX1P1WdJpAhSJUiDly5cgUJEq49EHBcNnJEpO6DlIHGqtR905u5pAbgMFOe7dSxEyP/AHR2S48dsDAflHYeNygoIPBNXS9S4NirhvDtv7f+9y8/ggknyWsaKb7L1zhjC8LQsVldA7/cUGS/KK0tjlra3leVStole38b4JyC9rW316/K8s1LTDFKbaQgzyRETwGN9UaPRROYQOiBoTyOVlprBdp8w5WgILngiAT8Q41i+Q834LfflE13836UMSB9T5A5duze5Xn/AAdmswNYZNKQG8jhZ+L/AKIbiPVZNX1OTJefL91g9AgrEh6pUlWdkHHZNTiN0hCBAlXAJ1IGFKlc29wmoFpcBYXUbUjGE9AgiUsbgwg1ZUZFORmFhyZEgDWkhBY6U3xXCx7rW6bpokjHlG/f0CD0XRXB7CR8re6VpYadvRABo2gxtlDnN6r0PTsZseFExraAH9VX4WG2MAVv6q/gaBC0eyDP6tieM9+3crCazo5c91C9/Ren5DA5zvlVuRhMeSaFoPGM/h992Gk10VHl6Y9gNNOy9tzdJY9vSvgLM5+hc5eDuCfRB5RjwO8YsI7Wocm+cra5HD8kGU13LsSW/QrO6lp0jH0GnYWUFQy+vokJH1R+PpmRPGwxtNOJRzNBeyrDr+EFNHC+S/QKVuM66IWii0Z7W+1eikZpT63bRHsgzk+LyFpA2IXPxbArutTNphfCLbuCoBpjgAC1Bl/sz7IpPjgJNEbrWs0im7t3O6YdHPNYFH4QZpuK4HpsnnS3yN5ohv6LTs0pzq8n4KyxNGcCKFIMRDpMrtnNNq0xdFeG+dtLbY+iju2j8K0xdHG/O0UNxsg80bw1LLKaaQFqdC4fGOwW2/lbCHSmgfdAVhjaa1gugEFbhac0OsNpaDEgaxg23pLBjNb0ARbW8vpsgkiYVZRNHht+FXxHZWMR/Rt+EAkjTzOsd1C+t9wjZaJddUhXQQ8xPhMu+tBAJJED6ISTDa7fZWb4owB5G0PZRFsDhXKx3psEFJkaKyV4NDYgqoyuFGyc5MYNm79Vs/DiG4jbZ70kcyIiixpHwgxen8K+AxrCwbXXRFZHDZeG8sYWmbHEw21gafUBP8RBkf8ADUgH+mCfoozw1kAf6Y+LC2DpmjqQPkpBKHdCCgyX+Gpy3eMX6WFGOGMq75G/iFs+b2ScwroUGQHDWVQ8jfxClZw3M0U6NvzYWra4LnNY8U4WEGYZoEjTYY0H2IRMGjSt+81o+qvPBhu+Rt/C6oC/mIYS3ueyCtbpj6F8t16hER4TmgC2/Fo4RRUB4baHTZOEEJdzGNt9eiAP7K6xRF/KkZA8CrH4opsEIIIiaD2NLhjxdo2fggGdjylzeRwAB33U32eSqJG/upmwRNuo2i+tBT+FGatoOyAeOGQHYj8UbGCGAHqkiiYz7jQ34Cm5Qggk7/KgNqd/U/KiPUoK3XHuZpk5bt5av52UORLFC+Qsrx2wkgV+qP8AkhWWRCyeF8UgtjwQQhn4UTnufJzOe5hjJJ6goBH5GQ2KOQN8RpDecNG+43I+tKN2VM4QOje0iV4YfL02N/yR4xWNEYDnEsAok9aFb/imvxIqYdxyP5xXc/8ApQDvnezLihNckjXb/vCj/K/wTMSeWaSRr6Hhvc1wA6+n8CpziRveJC53MH84I9aqvhPjx445JJG3zSEF30FIBNWaPzflPocwheAa9lHzfZcaCRgaHSuja4kdtgj8iBmRC+J5PK9pa6vQqJ2Ex8MMbnOIiLS09yW9LQAO1J7HQcxHLLI9hoehof0U0ueYjIHDmET2McR35qs/xUrdNiaYy1zrjLyOn63X+ae3Djbu4Fx8pJPcjoSgC/O7oYTJIzmt0rQB+5ZH8ApsnUnRv8PlHMHxAmtqea/oVNFp2OGkOBeCX7O7c3X+aklwYZALJBD2OLh1JabCB2FO7Ih8QtHKXHlI6Ob2KqcAGbU83HfFcJmMhdW1hsdBXONjsxovDYTy8xIvtZuv4puJiR4z53Nc4+M/ncD2NAf0CANupyXmF1f5YuJFdWgbfW1PLmTxYsE1s/SuiHTpzEX/ADUjdPiaX+Z5bI9znt2p1iiPhPfhMfBFEXP5YnMLTtflNj+SAOTUp2YhyqBYyZzZAG9GA0T9Oqf9vlGZBjF7SZYeYODdub+1WiosFjG8gLi3mc4tPQ83VNj0uJhb4b3t5YvCbRum3fdAyLUJTmvgAaSMjkDeh5OUEn6WrcHbZAN02IT+MHO5/F8T68vKfpSsG+Wge/RA9p9VKBsowE4OAFFAx7aJUTq32RT2gnoozGN0AxpRmt0YYh6BNMW3ZAGQD3TJ75HUaJ2BKP8AC27Jj4bG9IKUYuZTf8yLHXbqnuhyfCa0Tt5xfM7l6+itfC+E10R9kFUyDJa8kzh7eboRWylEUom5i8eHX3aR4hI9EpgPsgq2Q5QkJfK0tsbAfim5EWSX3FK1o5eh33/D4Vr4B9lxxf8AxQVOPFliN4fM0uNcprp/BPdBm8p5Z2A/Hf8ABWjMWt/KpPAP7qCmEGoU79PGTZ5fL0HbspoIspscglla5xPlIHQK0EB/dThjG/1UFc6OcwNa17RLW5rZSYzJGN/TPDnewR4xT+6nDFP7qATZcK9UZ9ldtu1cMR3q1AOxSilMMV3q1PGM71aghBCk2UoxnerU77O71CD/2Q=="/>
          <p:cNvSpPr>
            <a:spLocks noChangeAspect="1" noChangeArrowheads="1"/>
          </p:cNvSpPr>
          <p:nvPr/>
        </p:nvSpPr>
        <p:spPr bwMode="auto">
          <a:xfrm>
            <a:off x="307975" y="-1638300"/>
            <a:ext cx="2590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218" name="Picture 2" descr="http://img02.bibliocad.com/biblioteca/image/00030000/3000/engrane3d_338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429" y="3356992"/>
            <a:ext cx="28384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406</TotalTime>
  <Words>1242</Words>
  <Application>Microsoft Office PowerPoint</Application>
  <PresentationFormat>Presentación en pantalla (4:3)</PresentationFormat>
  <Paragraphs>127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Urbano</vt:lpstr>
      <vt:lpstr>Teoría General de Sistemas</vt:lpstr>
      <vt:lpstr>Introducción</vt:lpstr>
      <vt:lpstr>Biografía</vt:lpstr>
      <vt:lpstr>Biografía</vt:lpstr>
      <vt:lpstr>Biografía</vt:lpstr>
      <vt:lpstr>Biografía</vt:lpstr>
      <vt:lpstr>Biografía</vt:lpstr>
      <vt:lpstr>Biografía</vt:lpstr>
      <vt:lpstr>TGS, ¿que es?</vt:lpstr>
      <vt:lpstr>TGS, objetivos originales</vt:lpstr>
      <vt:lpstr>TGS</vt:lpstr>
      <vt:lpstr>TGS, objetivos de la sociedad</vt:lpstr>
      <vt:lpstr>TGS</vt:lpstr>
      <vt:lpstr>Definiciones para Sistemas Generales</vt:lpstr>
      <vt:lpstr>Clasificaciones de Sistemas Generales</vt:lpstr>
      <vt:lpstr>Clasificaciones de Sistemas Generales</vt:lpstr>
      <vt:lpstr>Clasificaciones de Sistemas Generales</vt:lpstr>
      <vt:lpstr>Propiedades de los Sistemas Abiertos</vt:lpstr>
      <vt:lpstr>Propiedades de los Sistemas Abiertos</vt:lpstr>
      <vt:lpstr>Propiedades de los Sistemas Abiertos</vt:lpstr>
      <vt:lpstr>Propiedades de los Sistemas Abiertos</vt:lpstr>
      <vt:lpstr>Propiedades de los Sistemas Abiertos</vt:lpstr>
      <vt:lpstr>Propiedades de los Sistemas Abiertos</vt:lpstr>
      <vt:lpstr>Aplicaciones</vt:lpstr>
      <vt:lpstr>Aplicaciones e influencia</vt:lpstr>
      <vt:lpstr>Conclusiones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19</cp:revision>
  <cp:lastPrinted>2014-05-29T04:10:57Z</cp:lastPrinted>
  <dcterms:created xsi:type="dcterms:W3CDTF">2014-05-02T19:54:48Z</dcterms:created>
  <dcterms:modified xsi:type="dcterms:W3CDTF">2014-05-29T15:27:25Z</dcterms:modified>
</cp:coreProperties>
</file>