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3"/>
  </p:notesMasterIdLst>
  <p:sldIdLst>
    <p:sldId id="262" r:id="rId2"/>
    <p:sldId id="258" r:id="rId3"/>
    <p:sldId id="261" r:id="rId4"/>
    <p:sldId id="297" r:id="rId5"/>
    <p:sldId id="299" r:id="rId6"/>
    <p:sldId id="305" r:id="rId7"/>
    <p:sldId id="302" r:id="rId8"/>
    <p:sldId id="307" r:id="rId9"/>
    <p:sldId id="298" r:id="rId10"/>
    <p:sldId id="306" r:id="rId11"/>
    <p:sldId id="27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98151E-0C3A-494B-B26B-37D62C383CFE}">
  <a:tblStyle styleId="{9698151E-0C3A-494B-B26B-37D62C383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8185A3-63CA-4AD0-B97A-12F4E01556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12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31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731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0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ulavirtual.cuc.edu.co/moodle/pluginfile.php/632043/mod_resource/content/0/Introduccion_A_JavaCC.pdf" TargetMode="External"/><Relationship Id="rId2" Type="http://schemas.openxmlformats.org/officeDocument/2006/relationships/hyperlink" Target="https://ocw.uma.es/pluginfile.php/1025/mod_resource/content/0/Capitulo_5.pdf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 idx="4294967295"/>
          </p:nvPr>
        </p:nvSpPr>
        <p:spPr>
          <a:xfrm>
            <a:off x="648197" y="104896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 smtClean="0">
                <a:solidFill>
                  <a:srgbClr val="ABE33F"/>
                </a:solidFill>
              </a:rPr>
              <a:t>Java </a:t>
            </a:r>
            <a:r>
              <a:rPr lang="es-CO" sz="6000" dirty="0" smtClean="0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endParaRPr sz="6000" dirty="0">
              <a:solidFill>
                <a:srgbClr val="ABE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4294967295"/>
          </p:nvPr>
        </p:nvSpPr>
        <p:spPr>
          <a:xfrm>
            <a:off x="879704" y="2208760"/>
            <a:ext cx="2036135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</a:t>
            </a:r>
            <a:r>
              <a:rPr lang="en" sz="2000" dirty="0" smtClean="0"/>
              <a:t>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 smtClean="0"/>
          </a:p>
        </p:txBody>
      </p:sp>
      <p:sp>
        <p:nvSpPr>
          <p:cNvPr id="146" name="Google Shape;146;p17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l" t="t" r="r" b="b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9" name="Google Shape;145;p17"/>
          <p:cNvSpPr txBox="1">
            <a:spLocks/>
          </p:cNvSpPr>
          <p:nvPr/>
        </p:nvSpPr>
        <p:spPr>
          <a:xfrm>
            <a:off x="2993562" y="2234301"/>
            <a:ext cx="3081669" cy="183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Karla"/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Cristian Aragon</a:t>
            </a:r>
          </a:p>
          <a:p>
            <a:pPr marL="0" indent="0">
              <a:buFont typeface="Karla"/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Jean Pierre Tamara</a:t>
            </a:r>
          </a:p>
          <a:p>
            <a:pPr marL="0" indent="0">
              <a:buFont typeface="Karla"/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Jessica Torres</a:t>
            </a:r>
          </a:p>
          <a:p>
            <a:pPr marL="0" indent="0">
              <a:buFont typeface="Karla"/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Joel Dovale</a:t>
            </a:r>
          </a:p>
          <a:p>
            <a:pPr marL="0" indent="0">
              <a:buFont typeface="Karla"/>
              <a:buNone/>
            </a:pPr>
            <a:endParaRPr lang="en" dirty="0" smtClean="0"/>
          </a:p>
          <a:p>
            <a:pPr marL="0" indent="0">
              <a:buFont typeface="Karla"/>
              <a:buNone/>
            </a:pPr>
            <a:endParaRPr lang="e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BIBLIOGRAFIA</a:t>
            </a:r>
            <a:endParaRPr lang="es-CO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86650" y="1337151"/>
            <a:ext cx="7370700" cy="3327300"/>
          </a:xfrm>
        </p:spPr>
        <p:txBody>
          <a:bodyPr/>
          <a:lstStyle/>
          <a:p>
            <a:r>
              <a:rPr lang="es-CO" sz="23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s-CO" sz="2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ocw.uma.es/pluginfile.php/1025/mod_resource/content/0/Capitulo_5.pdf</a:t>
            </a:r>
            <a:endParaRPr lang="es-CO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23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s-CO" sz="2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aulavirtual.cuc.edu.co/moodle/pluginfile.php/632043/mod_resource/content/0/Introduccion_A_JavaCC.pdf</a:t>
            </a:r>
            <a:endParaRPr lang="es-CO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4271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 idx="4294967295"/>
          </p:nvPr>
        </p:nvSpPr>
        <p:spPr>
          <a:xfrm>
            <a:off x="2776627" y="2186173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en" sz="6000" dirty="0">
                <a:solidFill>
                  <a:srgbClr val="ABE33F"/>
                </a:solidFill>
              </a:rPr>
              <a:t>!</a:t>
            </a:r>
            <a:endParaRPr sz="6000" dirty="0">
              <a:solidFill>
                <a:srgbClr val="ABE33F"/>
              </a:solidFill>
            </a:endParaRPr>
          </a:p>
        </p:txBody>
      </p:sp>
      <p:sp>
        <p:nvSpPr>
          <p:cNvPr id="331" name="Google Shape;331;p3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2624995" y="787898"/>
            <a:ext cx="5351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CO" sz="6000" dirty="0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CC</a:t>
            </a:r>
            <a:endParaRPr sz="6000" dirty="0">
              <a:solidFill>
                <a:srgbClr val="ABE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738660" y="2071451"/>
            <a:ext cx="7764128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23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JavaCC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(Java Compiler Compiler) </a:t>
            </a:r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 </a:t>
            </a:r>
            <a:r>
              <a:rPr lang="es-ES" sz="2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metacompilador</a:t>
            </a:r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 un 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generador de analizadores sintácticos de código abierto para el lenguaje de programación Java. 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48864" y="298192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CARACTERISTICAS DE JAVACC</a:t>
            </a:r>
            <a:endParaRPr sz="2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363067" y="1422551"/>
            <a:ext cx="8142293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 analizadores descendentes, permitiendo el uso de gramáticas de propósito general y la utilización de atributos tanto sintetizados como heredados durante la construcción del árbol sintáctico.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23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extender especificaciones BNF mediante la utilización de expresiones regulares, tales como (A)*, (A)+. </a:t>
            </a:r>
          </a:p>
          <a:p>
            <a:pPr lvl="0" algn="just"/>
            <a:endParaRPr lang="es-ES" sz="2300" dirty="0" smtClean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48864" y="298192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CARACTERISTICAS DE JAVACC</a:t>
            </a:r>
            <a:endParaRPr sz="2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75822" y="1422551"/>
            <a:ext cx="786672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Especificaciones 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léxicas y gramaticales en un solo archivo. De esta manera la gramática puede ser leída y mantenida más fácilmente gracias al uso de las expresiones regulares dentro de la gramática</a:t>
            </a:r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Ofrece estados léxicos y la capacidad de agregar acciones léxicas incluyendo un bloque de código java tras el identificador de un </a:t>
            </a:r>
            <a:r>
              <a:rPr lang="es-ES" sz="2300" u="sng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s-ES" sz="2300" dirty="0" smtClean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144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48864" y="298192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CARACTERISTICAS DE JAVACC</a:t>
            </a:r>
            <a:endParaRPr sz="2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75822" y="1422551"/>
            <a:ext cx="8017033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uso de </a:t>
            </a:r>
            <a:r>
              <a:rPr lang="es-ES" sz="2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Especiales que son ignorados por el </a:t>
            </a:r>
            <a:r>
              <a:rPr lang="es-ES" sz="2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pero </a:t>
            </a:r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están disponibles 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poder ser procesados por el desarrollador</a:t>
            </a:r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especificaciones léxicas pueden definir </a:t>
            </a:r>
            <a:r>
              <a:rPr lang="es-ES" sz="2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manera tal que a </a:t>
            </a:r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nivel global 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se diferencien las mayúsculas de las minúsculas en la </a:t>
            </a:r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especificación léxica 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completa o en una especificación léxica </a:t>
            </a:r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individual.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145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48864" y="298192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CARACTERISTICAS DE JAVACC</a:t>
            </a:r>
            <a:endParaRPr sz="2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25697" y="1422551"/>
            <a:ext cx="8017033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E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Especificaciones </a:t>
            </a:r>
            <a:r>
              <a:rPr lang="es-E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léxicas y gramaticales en un solo archivo. De esta manera la gramática puede ser leída y mantenida más fácilmente gracias al uso de las expresiones regulares dentro de la gramática.</a:t>
            </a:r>
            <a:endParaRPr lang="es-ES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5491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323" y="222231"/>
            <a:ext cx="7370700" cy="857400"/>
          </a:xfrm>
        </p:spPr>
        <p:txBody>
          <a:bodyPr/>
          <a:lstStyle/>
          <a:p>
            <a:r>
              <a:rPr lang="es-CO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SE EVALÚAN LAS EXPRESIONES REGULARES Y DEFINICIONES REGULARES </a:t>
            </a:r>
            <a:endParaRPr lang="es-CO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86650" y="1079631"/>
            <a:ext cx="7370700" cy="3846077"/>
          </a:xfrm>
        </p:spPr>
        <p:txBody>
          <a:bodyPr/>
          <a:lstStyle/>
          <a:p>
            <a:pPr marL="76200" indent="0">
              <a:buNone/>
            </a:pPr>
            <a:r>
              <a:rPr lang="es-CO" sz="2000" dirty="0" err="1" smtClean="0"/>
              <a:t>JavaCC</a:t>
            </a:r>
            <a:r>
              <a:rPr lang="es-ES" sz="2000" dirty="0"/>
              <a:t> </a:t>
            </a:r>
            <a:r>
              <a:rPr lang="es-ES" sz="2000" dirty="0" smtClean="0"/>
              <a:t>genera </a:t>
            </a:r>
            <a:r>
              <a:rPr lang="es-ES" sz="2000" dirty="0"/>
              <a:t>un </a:t>
            </a:r>
            <a:r>
              <a:rPr lang="es-ES" sz="2000" dirty="0" err="1"/>
              <a:t>parser</a:t>
            </a:r>
            <a:r>
              <a:rPr lang="es-ES" sz="2000" dirty="0"/>
              <a:t> para una </a:t>
            </a:r>
            <a:r>
              <a:rPr lang="es-ES" sz="2000" dirty="0" smtClean="0"/>
              <a:t>gramática </a:t>
            </a:r>
            <a:r>
              <a:rPr lang="es-ES" sz="2000" dirty="0"/>
              <a:t>presentada en notación </a:t>
            </a:r>
            <a:r>
              <a:rPr lang="es-ES" sz="2000" dirty="0" smtClean="0"/>
              <a:t>BNF </a:t>
            </a:r>
          </a:p>
          <a:p>
            <a:r>
              <a:rPr lang="es-ES" sz="1600" dirty="0" err="1" smtClean="0"/>
              <a:t>Parser</a:t>
            </a:r>
            <a:r>
              <a:rPr lang="es-ES" sz="1600" dirty="0"/>
              <a:t>: analiza una cadena de símbolos según las reglas de una gramática </a:t>
            </a:r>
            <a:r>
              <a:rPr lang="es-ES" sz="1600" dirty="0" smtClean="0"/>
              <a:t>formal.</a:t>
            </a:r>
          </a:p>
          <a:p>
            <a:r>
              <a:rPr lang="es-ES" sz="1600" dirty="0" smtClean="0"/>
              <a:t>Notación </a:t>
            </a:r>
            <a:r>
              <a:rPr lang="es-ES" sz="1600" dirty="0"/>
              <a:t>BNF: metalenguaje </a:t>
            </a:r>
            <a:endParaRPr lang="es-CO" sz="1600" dirty="0"/>
          </a:p>
          <a:p>
            <a:pPr lvl="1"/>
            <a:r>
              <a:rPr lang="es-CO" sz="1600" dirty="0"/>
              <a:t>::= se define como </a:t>
            </a:r>
            <a:endParaRPr lang="es-CO" sz="1600" dirty="0" smtClean="0"/>
          </a:p>
          <a:p>
            <a:pPr lvl="1"/>
            <a:r>
              <a:rPr lang="es-CO" sz="1600" dirty="0"/>
              <a:t>| </a:t>
            </a:r>
            <a:r>
              <a:rPr lang="es-CO" sz="1600" dirty="0" err="1" smtClean="0"/>
              <a:t>or</a:t>
            </a:r>
            <a:endParaRPr lang="es-CO" sz="1600" dirty="0" smtClean="0"/>
          </a:p>
          <a:p>
            <a:pPr lvl="1"/>
            <a:r>
              <a:rPr lang="es-CO" sz="1600" dirty="0"/>
              <a:t>{ } repetición </a:t>
            </a:r>
            <a:endParaRPr lang="es-CO" sz="1600" dirty="0" smtClean="0"/>
          </a:p>
          <a:p>
            <a:pPr lvl="1"/>
            <a:r>
              <a:rPr lang="es-CO" sz="1600" dirty="0"/>
              <a:t>[ ] opcional </a:t>
            </a:r>
          </a:p>
          <a:p>
            <a:r>
              <a:rPr lang="es-CO" sz="1600" dirty="0" smtClean="0"/>
              <a:t>E-BNF(Extended </a:t>
            </a:r>
            <a:r>
              <a:rPr lang="es-CO" sz="1600" dirty="0"/>
              <a:t>BNF</a:t>
            </a:r>
            <a:r>
              <a:rPr lang="es-CO" sz="1600" dirty="0" smtClean="0"/>
              <a:t>)</a:t>
            </a:r>
          </a:p>
          <a:p>
            <a:pPr lvl="1"/>
            <a:r>
              <a:rPr lang="es-CO" sz="1600" dirty="0"/>
              <a:t>? </a:t>
            </a:r>
            <a:r>
              <a:rPr lang="es-CO" sz="1600" dirty="0" smtClean="0"/>
              <a:t>Opcional</a:t>
            </a:r>
          </a:p>
          <a:p>
            <a:pPr lvl="1"/>
            <a:r>
              <a:rPr lang="es-CO" sz="1600" dirty="0"/>
              <a:t>* 0 a n veces </a:t>
            </a:r>
            <a:endParaRPr lang="es-CO" sz="1600" dirty="0" smtClean="0"/>
          </a:p>
          <a:p>
            <a:pPr lvl="1"/>
            <a:r>
              <a:rPr lang="es-CO" sz="1600" dirty="0"/>
              <a:t>+ 1 a n veces</a:t>
            </a:r>
            <a:endParaRPr lang="es-CO" sz="1600" dirty="0"/>
          </a:p>
          <a:p>
            <a:endParaRPr lang="es-ES" sz="1800" dirty="0" smtClean="0"/>
          </a:p>
          <a:p>
            <a:endParaRPr lang="es-ES" sz="1800" dirty="0" smtClean="0"/>
          </a:p>
          <a:p>
            <a:pPr marL="76200" indent="0">
              <a:buNone/>
            </a:pPr>
            <a:r>
              <a:rPr lang="es-ES" dirty="0" smtClean="0"/>
              <a:t>	</a:t>
            </a:r>
          </a:p>
          <a:p>
            <a:pPr marL="76200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9263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323" y="222231"/>
            <a:ext cx="7370700" cy="857400"/>
          </a:xfrm>
        </p:spPr>
        <p:txBody>
          <a:bodyPr/>
          <a:lstStyle/>
          <a:p>
            <a:r>
              <a:rPr lang="es-CO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SE EVALÚAN LAS EXPRESIONES REGULARES Y DEFINICIONES REGULARES </a:t>
            </a:r>
            <a:endParaRPr lang="es-CO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86650" y="1480962"/>
            <a:ext cx="7370700" cy="3327300"/>
          </a:xfrm>
        </p:spPr>
        <p:txBody>
          <a:bodyPr/>
          <a:lstStyle/>
          <a:p>
            <a:pPr marL="76200" indent="0" algn="ctr">
              <a:buNone/>
            </a:pPr>
            <a:r>
              <a:rPr lang="es-CO" sz="1800" dirty="0" err="1" smtClean="0"/>
              <a:t>JavaCC</a:t>
            </a:r>
            <a:r>
              <a:rPr lang="es-CO" sz="1800" dirty="0" smtClean="0"/>
              <a:t> </a:t>
            </a:r>
            <a:r>
              <a:rPr lang="es-CO" sz="1800" dirty="0"/>
              <a:t>genera analizadores descendentes (top-</a:t>
            </a:r>
            <a:r>
              <a:rPr lang="es-CO" sz="1800" dirty="0" err="1"/>
              <a:t>down</a:t>
            </a:r>
            <a:r>
              <a:rPr lang="es-CO" sz="1800" dirty="0" smtClean="0"/>
              <a:t>) </a:t>
            </a:r>
          </a:p>
          <a:p>
            <a:pPr marL="76200" indent="0" algn="ctr">
              <a:buNone/>
            </a:pPr>
            <a:endParaRPr lang="es-CO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8</a:t>
            </a:fld>
            <a:endParaRPr lang="es-CO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43" y="2041513"/>
            <a:ext cx="3875713" cy="26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686987" y="346318"/>
            <a:ext cx="814762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 BASICAS DE UN CODIGO EN JAVACC</a:t>
            </a:r>
            <a:endParaRPr lang="es-E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50078" y="1311036"/>
            <a:ext cx="8421445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2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Opcines</a:t>
            </a:r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ofrecidas por java </a:t>
            </a:r>
            <a:endParaRPr lang="es-ES" sz="23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PARSER_BEGIN(Variable)</a:t>
            </a:r>
            <a:endParaRPr lang="es-ES" sz="23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PARSER_END(Variable) </a:t>
            </a:r>
          </a:p>
          <a:p>
            <a:pPr lvl="0"/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SKIP: (elementos obviados)</a:t>
            </a:r>
          </a:p>
          <a:p>
            <a:pPr lvl="0"/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TOKEN: Donde 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las expresiones </a:t>
            </a:r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regulares 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definiciones </a:t>
            </a:r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regulares.</a:t>
            </a:r>
          </a:p>
          <a:p>
            <a:pPr lvl="0"/>
            <a:r>
              <a:rPr lang="es-ES" sz="2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oid</a:t>
            </a:r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Input() </a:t>
            </a:r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:Donde </a:t>
            </a:r>
            <a:r>
              <a:rPr lang="es-ES" sz="2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de muestra si el resultado fue </a:t>
            </a:r>
            <a:r>
              <a:rPr lang="es-ES" sz="2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exitoso.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595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E6EEED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401</Words>
  <Application>Microsoft Office PowerPoint</Application>
  <PresentationFormat>Presentación en pantalla (16:9)</PresentationFormat>
  <Paragraphs>58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Karla</vt:lpstr>
      <vt:lpstr>Raleway</vt:lpstr>
      <vt:lpstr>Times New Roman</vt:lpstr>
      <vt:lpstr>Escalus template</vt:lpstr>
      <vt:lpstr>Java CC</vt:lpstr>
      <vt:lpstr>Java CC</vt:lpstr>
      <vt:lpstr>CARACTERISTICAS DE JAVACC</vt:lpstr>
      <vt:lpstr>CARACTERISTICAS DE JAVACC</vt:lpstr>
      <vt:lpstr>CARACTERISTICAS DE JAVACC</vt:lpstr>
      <vt:lpstr>CARACTERISTICAS DE JAVACC</vt:lpstr>
      <vt:lpstr>COMO SE EVALÚAN LAS EXPRESIONES REGULARES Y DEFINICIONES REGULARES </vt:lpstr>
      <vt:lpstr>COMO SE EVALÚAN LAS EXPRESIONES REGULARES Y DEFINICIONES REGULARES </vt:lpstr>
      <vt:lpstr>ESTRUCTURA BASICAS DE UN CODIGO EN JAVACC</vt:lpstr>
      <vt:lpstr>BIBLIOGRAFIA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ARAGON PENAFIEL CRISTIAN</cp:lastModifiedBy>
  <cp:revision>31</cp:revision>
  <dcterms:modified xsi:type="dcterms:W3CDTF">2022-04-04T22:23:01Z</dcterms:modified>
</cp:coreProperties>
</file>