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3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5AA0E-5252-4150-8068-55D0C2586C6A}" v="679" dt="2022-05-19T11:24:50.436"/>
    <p1510:client id="{DD565B2A-1358-CA7A-C9D7-39EA61D3FCFA}" v="38" dt="2022-05-19T13:26:1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EC2BDF39-BBEC-42A6-B235-8F733A4862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D37617DB-F58E-4C6C-AF36-82F474658C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31E-1882-4F76-860B-AE9A00523BC6}" type="datetime1">
              <a:rPr lang="ro-RO" smtClean="0"/>
              <a:t>19.05.2022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5E81ABD-C9BC-4371-8532-9AB8779E7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D994C48-0DE8-48EA-9077-5FFE87C84E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A6D1D-F896-43C1-B3B1-C3EF598D3B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96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9EE1-6F21-4793-B46C-A37627559857}" type="datetime1">
              <a:rPr lang="ro-RO" smtClean="0"/>
              <a:pPr/>
              <a:t>19.05.2022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Faceţi clic pentru a edita Master stiluri text</a:t>
            </a:r>
            <a:endParaRPr lang="ro-RO" noProof="0" dirty="0"/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1413-17C2-4D59-9DA1-83985AC031D2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7943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81413-17C2-4D59-9DA1-83985AC031D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245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531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ubuldecultura.ro/de-ce-il-iubesc-copiii-pe-harry-potter" TargetMode="External"/><Relationship Id="rId2" Type="http://schemas.openxmlformats.org/officeDocument/2006/relationships/hyperlink" Target="https://ro.larafornm.com/harry-potter-fandom-an-extraordinary-phenomen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amp/s/adevarul.ro/sanatate/minte-sanatoasa/ce-efect-surprinzator-harry-potter-asupracopiilor-1_567ffb9f37115986c6ddc094/index.amphtml" TargetMode="External"/><Relationship Id="rId4" Type="http://schemas.openxmlformats.org/officeDocument/2006/relationships/hyperlink" Target="https://www.abc.net.au/news/2017-06-26/harry-potter-effect-how-seven-books-changed-childrens-publishing/863025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090580" y="2653716"/>
            <a:ext cx="6477097" cy="2121209"/>
          </a:xfrm>
        </p:spPr>
        <p:txBody>
          <a:bodyPr rtlCol="0">
            <a:normAutofit/>
          </a:bodyPr>
          <a:lstStyle/>
          <a:p>
            <a:r>
              <a:rPr lang="ro" sz="4000" b="1" i="1" dirty="0">
                <a:latin typeface="Calibri"/>
                <a:cs typeface="Calibri"/>
              </a:rPr>
              <a:t>The </a:t>
            </a:r>
            <a:r>
              <a:rPr lang="ro" sz="4000" b="1" i="1" dirty="0" err="1">
                <a:latin typeface="Calibri"/>
                <a:cs typeface="Calibri"/>
              </a:rPr>
              <a:t>Influence</a:t>
            </a:r>
            <a:r>
              <a:rPr lang="ro" sz="4000" b="1" i="1" dirty="0">
                <a:latin typeface="Calibri"/>
                <a:cs typeface="Calibri"/>
              </a:rPr>
              <a:t> of Harry Potter on </a:t>
            </a:r>
            <a:r>
              <a:rPr lang="ro" sz="4000" b="1" i="1" dirty="0" err="1">
                <a:latin typeface="Calibri"/>
                <a:cs typeface="Calibri"/>
              </a:rPr>
              <a:t>the</a:t>
            </a:r>
            <a:r>
              <a:rPr lang="ro" sz="4000" b="1" i="1" dirty="0">
                <a:latin typeface="Calibri"/>
                <a:cs typeface="Calibri"/>
              </a:rPr>
              <a:t> Young </a:t>
            </a:r>
            <a:r>
              <a:rPr lang="ro" sz="4000" b="1" i="1" dirty="0" err="1">
                <a:latin typeface="Calibri"/>
                <a:cs typeface="Calibri"/>
              </a:rPr>
              <a:t>Generation</a:t>
            </a:r>
            <a:r>
              <a:rPr lang="ro-RO" sz="4000" dirty="0">
                <a:latin typeface="Calibri"/>
                <a:cs typeface="Calibri"/>
              </a:rPr>
              <a:t> </a:t>
            </a:r>
            <a:endParaRPr lang="ro-RO" sz="4000" dirty="0">
              <a:ea typeface="+mj-lt"/>
              <a:cs typeface="+mj-lt"/>
            </a:endParaRPr>
          </a:p>
          <a:p>
            <a:pPr algn="l"/>
            <a:endParaRPr lang="ro-RO" dirty="0">
              <a:cs typeface="Aharoni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392503" y="4772091"/>
            <a:ext cx="5959514" cy="1230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o" dirty="0" err="1">
                <a:latin typeface="Calibri"/>
                <a:cs typeface="Calibri"/>
              </a:rPr>
              <a:t>Propunator</a:t>
            </a:r>
            <a:r>
              <a:rPr lang="ro" dirty="0">
                <a:latin typeface="Calibri"/>
                <a:cs typeface="Calibri"/>
              </a:rPr>
              <a:t>: Mihu Cristiana-Maria                   </a:t>
            </a:r>
            <a:endParaRPr lang="ro-RO" dirty="0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o" dirty="0" err="1">
                <a:latin typeface="Calibri"/>
                <a:cs typeface="Calibri"/>
              </a:rPr>
              <a:t>Indrumator</a:t>
            </a:r>
            <a:r>
              <a:rPr lang="ro" dirty="0">
                <a:latin typeface="Calibri"/>
                <a:cs typeface="Calibri"/>
              </a:rPr>
              <a:t>: Prof. Munteanu </a:t>
            </a:r>
            <a:r>
              <a:rPr lang="ro" dirty="0" err="1">
                <a:latin typeface="Calibri"/>
                <a:cs typeface="Calibri"/>
              </a:rPr>
              <a:t>Dinora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Iunia</a:t>
            </a:r>
            <a:r>
              <a:rPr lang="ro" dirty="0">
                <a:latin typeface="Calibri"/>
                <a:cs typeface="Calibri"/>
              </a:rPr>
              <a:t>     </a:t>
            </a:r>
            <a:r>
              <a:rPr lang="ro-RO" dirty="0">
                <a:latin typeface="Calibri"/>
                <a:cs typeface="Calibri"/>
              </a:rPr>
              <a:t> </a:t>
            </a:r>
            <a:endParaRPr lang="ro-RO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o" dirty="0">
              <a:ea typeface="+mn-lt"/>
              <a:cs typeface="+mn-lt"/>
            </a:endParaRPr>
          </a:p>
          <a:p>
            <a:pPr algn="l"/>
            <a:endParaRPr lang="ro-RO" dirty="0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FF48E5C-E3C5-B86B-D92B-1B3DA3A35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 r="29632" b="-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60F0D43-0FA7-B047-E440-7C0326C89659}"/>
              </a:ext>
            </a:extLst>
          </p:cNvPr>
          <p:cNvSpPr txBox="1"/>
          <p:nvPr/>
        </p:nvSpPr>
        <p:spPr>
          <a:xfrm>
            <a:off x="5716438" y="856891"/>
            <a:ext cx="5518029" cy="1346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o" sz="2400" dirty="0">
                <a:latin typeface="Calibri"/>
                <a:cs typeface="Calibri"/>
              </a:rPr>
              <a:t>Colegiul National “I. M. </a:t>
            </a:r>
            <a:r>
              <a:rPr lang="ro" sz="2400" dirty="0" err="1">
                <a:latin typeface="Calibri"/>
                <a:cs typeface="Calibri"/>
              </a:rPr>
              <a:t>Clain</a:t>
            </a:r>
            <a:r>
              <a:rPr lang="ro" sz="2400" dirty="0">
                <a:latin typeface="Calibri"/>
                <a:cs typeface="Calibri"/>
              </a:rPr>
              <a:t>”, Blaj</a:t>
            </a:r>
            <a:endParaRPr lang="en-US" sz="24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ro" sz="2400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o" sz="2400" dirty="0">
                <a:latin typeface="Calibri"/>
                <a:cs typeface="Calibri"/>
              </a:rPr>
              <a:t>Atestat Profesional la Limba Engleza</a:t>
            </a:r>
            <a:endParaRPr lang="ro" sz="2400" dirty="0">
              <a:ea typeface="+mn-lt"/>
              <a:cs typeface="+mn-lt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7356D17-C121-19B6-06CF-40D793FD7BAF}"/>
              </a:ext>
            </a:extLst>
          </p:cNvPr>
          <p:cNvSpPr txBox="1"/>
          <p:nvPr/>
        </p:nvSpPr>
        <p:spPr>
          <a:xfrm>
            <a:off x="1762664" y="6248400"/>
            <a:ext cx="18230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" sz="2800" dirty="0">
                <a:latin typeface="Calibri"/>
                <a:cs typeface="Calibri"/>
              </a:rPr>
              <a:t>Blaj, 2022</a:t>
            </a:r>
            <a:r>
              <a:rPr lang="ro-RO" sz="2800" dirty="0">
                <a:latin typeface="Calibri"/>
                <a:cs typeface="Calibri"/>
              </a:rPr>
              <a:t> 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EB79F3-D3BB-31DD-5866-104A1544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61" y="1316622"/>
            <a:ext cx="2872365" cy="130339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Description</a:t>
            </a:r>
            <a:endParaRPr lang="ro-RO" dirty="0">
              <a:ea typeface="+mj-lt"/>
              <a:cs typeface="+mj-lt"/>
            </a:endParaRPr>
          </a:p>
          <a:p>
            <a:endParaRPr lang="ro-RO" dirty="0">
              <a:cs typeface="Aharoni"/>
            </a:endParaRPr>
          </a:p>
        </p:txBody>
      </p:sp>
      <p:pic>
        <p:nvPicPr>
          <p:cNvPr id="5" name="Imagine 5" descr="O imagine care conține cer, exterior, nori&#10;&#10;Descriere generată automat">
            <a:extLst>
              <a:ext uri="{FF2B5EF4-FFF2-40B4-BE49-F238E27FC236}">
                <a16:creationId xmlns:a16="http://schemas.microsoft.com/office/drawing/2014/main" id="{5EA41C93-BB40-3ADB-B40D-7F65A0DA15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42" b="1042"/>
          <a:stretch/>
        </p:blipFill>
        <p:spPr>
          <a:xfrm>
            <a:off x="5349240" y="950937"/>
            <a:ext cx="5888621" cy="5144047"/>
          </a:xfr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8D6A560-A962-74C8-83E1-6CAA26189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0924" y="2175524"/>
            <a:ext cx="4353232" cy="2974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ro" dirty="0">
              <a:latin typeface="Calibri"/>
              <a:cs typeface="Calibri"/>
            </a:endParaRPr>
          </a:p>
          <a:p>
            <a:pPr algn="just"/>
            <a:r>
              <a:rPr lang="ro" dirty="0">
                <a:latin typeface="Calibri"/>
                <a:ea typeface="+mn-lt"/>
                <a:cs typeface="+mn-lt"/>
              </a:rPr>
              <a:t>   The Harry Potter </a:t>
            </a:r>
            <a:r>
              <a:rPr lang="ro" dirty="0" err="1">
                <a:latin typeface="Calibri"/>
                <a:ea typeface="+mn-lt"/>
                <a:cs typeface="+mn-lt"/>
              </a:rPr>
              <a:t>series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is</a:t>
            </a:r>
            <a:r>
              <a:rPr lang="ro" dirty="0">
                <a:latin typeface="Calibri"/>
                <a:ea typeface="+mn-lt"/>
                <a:cs typeface="+mn-lt"/>
              </a:rPr>
              <a:t> a story </a:t>
            </a:r>
            <a:r>
              <a:rPr lang="ro" dirty="0" err="1">
                <a:latin typeface="Calibri"/>
                <a:ea typeface="+mn-lt"/>
                <a:cs typeface="+mn-lt"/>
              </a:rPr>
              <a:t>about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friendship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courage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where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there</a:t>
            </a:r>
            <a:r>
              <a:rPr lang="ro" dirty="0">
                <a:latin typeface="Calibri"/>
                <a:ea typeface="+mn-lt"/>
                <a:cs typeface="+mn-lt"/>
              </a:rPr>
              <a:t> are </a:t>
            </a:r>
            <a:r>
              <a:rPr lang="ro" dirty="0" err="1">
                <a:latin typeface="Calibri"/>
                <a:ea typeface="+mn-lt"/>
                <a:cs typeface="+mn-lt"/>
              </a:rPr>
              <a:t>beloved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admired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teachers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fantastic </a:t>
            </a:r>
            <a:r>
              <a:rPr lang="ro" dirty="0" err="1">
                <a:latin typeface="Calibri"/>
                <a:ea typeface="+mn-lt"/>
                <a:cs typeface="+mn-lt"/>
              </a:rPr>
              <a:t>creatures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that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little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ones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dream</a:t>
            </a:r>
            <a:r>
              <a:rPr lang="ro" dirty="0">
                <a:latin typeface="Calibri"/>
                <a:ea typeface="+mn-lt"/>
                <a:cs typeface="+mn-lt"/>
              </a:rPr>
              <a:t> of. </a:t>
            </a:r>
            <a:r>
              <a:rPr lang="ro" dirty="0" err="1">
                <a:latin typeface="Calibri"/>
                <a:ea typeface="+mn-lt"/>
                <a:cs typeface="+mn-lt"/>
              </a:rPr>
              <a:t>Psychologists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claim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that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both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children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adults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escape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from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reality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through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fantastic. </a:t>
            </a:r>
            <a:endParaRPr lang="ro-RO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8FEBFC-5269-5169-0137-76530768B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97" y="1043450"/>
            <a:ext cx="5434642" cy="1187801"/>
          </a:xfrm>
        </p:spPr>
        <p:txBody>
          <a:bodyPr/>
          <a:lstStyle/>
          <a:p>
            <a:r>
              <a:rPr lang="ro" sz="3200" b="1" dirty="0">
                <a:ea typeface="+mj-lt"/>
                <a:cs typeface="+mj-lt"/>
              </a:rPr>
              <a:t>The Impact of Harry Potter.</a:t>
            </a:r>
            <a:br>
              <a:rPr lang="ro" sz="3200" b="1" dirty="0">
                <a:ea typeface="+mj-lt"/>
                <a:cs typeface="+mj-lt"/>
              </a:rPr>
            </a:br>
            <a:r>
              <a:rPr lang="ro" sz="3200" b="1" dirty="0">
                <a:ea typeface="+mj-lt"/>
                <a:cs typeface="+mj-lt"/>
              </a:rPr>
              <a:t>Harry Potter </a:t>
            </a:r>
            <a:r>
              <a:rPr lang="ro" sz="3200" b="1" dirty="0" err="1">
                <a:ea typeface="+mj-lt"/>
                <a:cs typeface="+mj-lt"/>
              </a:rPr>
              <a:t>phenomenon</a:t>
            </a:r>
            <a:endParaRPr lang="ro-RO" sz="3200" dirty="0" err="1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5E8F42E-FF3E-0F56-6225-C34F825B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92" y="2472906"/>
            <a:ext cx="10107282" cy="1670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o" sz="2000" dirty="0">
                <a:latin typeface="Calibri"/>
                <a:ea typeface="+mn-lt"/>
                <a:cs typeface="+mn-lt"/>
              </a:rPr>
              <a:t>   It </a:t>
            </a:r>
            <a:r>
              <a:rPr lang="ro" sz="2000" dirty="0" err="1">
                <a:latin typeface="Calibri"/>
                <a:ea typeface="+mn-lt"/>
                <a:cs typeface="+mn-lt"/>
              </a:rPr>
              <a:t>all</a:t>
            </a:r>
            <a:r>
              <a:rPr lang="ro" sz="2000" dirty="0">
                <a:latin typeface="Calibri"/>
                <a:ea typeface="+mn-lt"/>
                <a:cs typeface="+mn-lt"/>
              </a:rPr>
              <a:t> </a:t>
            </a:r>
            <a:r>
              <a:rPr lang="ro" sz="2000" dirty="0" err="1">
                <a:latin typeface="Calibri"/>
                <a:ea typeface="+mn-lt"/>
                <a:cs typeface="+mn-lt"/>
              </a:rPr>
              <a:t>started</a:t>
            </a:r>
            <a:r>
              <a:rPr lang="ro" sz="2000" dirty="0">
                <a:latin typeface="Calibri"/>
                <a:ea typeface="+mn-lt"/>
                <a:cs typeface="+mn-lt"/>
              </a:rPr>
              <a:t> </a:t>
            </a:r>
            <a:r>
              <a:rPr lang="ro" sz="2000" dirty="0" err="1">
                <a:latin typeface="Calibri"/>
                <a:ea typeface="+mn-lt"/>
                <a:cs typeface="+mn-lt"/>
              </a:rPr>
              <a:t>from</a:t>
            </a:r>
            <a:r>
              <a:rPr lang="ro" sz="2000" dirty="0">
                <a:latin typeface="Calibri"/>
                <a:ea typeface="+mn-lt"/>
                <a:cs typeface="+mn-lt"/>
              </a:rPr>
              <a:t> 7 </a:t>
            </a:r>
            <a:r>
              <a:rPr lang="ro" sz="2000" dirty="0" err="1">
                <a:latin typeface="Calibri"/>
                <a:ea typeface="+mn-lt"/>
                <a:cs typeface="+mn-lt"/>
              </a:rPr>
              <a:t>books</a:t>
            </a:r>
            <a:r>
              <a:rPr lang="ro" sz="2000" dirty="0">
                <a:latin typeface="Calibri"/>
                <a:ea typeface="+mn-lt"/>
                <a:cs typeface="+mn-lt"/>
              </a:rPr>
              <a:t>, </a:t>
            </a:r>
            <a:r>
              <a:rPr lang="ro" sz="2000" dirty="0" err="1">
                <a:latin typeface="Calibri"/>
                <a:ea typeface="+mn-lt"/>
                <a:cs typeface="+mn-lt"/>
              </a:rPr>
              <a:t>that</a:t>
            </a:r>
            <a:r>
              <a:rPr lang="ro" sz="2000" dirty="0">
                <a:latin typeface="Calibri"/>
                <a:ea typeface="+mn-lt"/>
                <a:cs typeface="+mn-lt"/>
              </a:rPr>
              <a:t> </a:t>
            </a:r>
            <a:r>
              <a:rPr lang="ro" sz="2000" dirty="0" err="1">
                <a:latin typeface="Calibri"/>
                <a:ea typeface="+mn-lt"/>
                <a:cs typeface="+mn-lt"/>
              </a:rPr>
              <a:t>would</a:t>
            </a:r>
            <a:r>
              <a:rPr lang="ro" sz="2000" dirty="0">
                <a:latin typeface="Calibri"/>
                <a:ea typeface="+mn-lt"/>
                <a:cs typeface="+mn-lt"/>
              </a:rPr>
              <a:t> </a:t>
            </a:r>
            <a:r>
              <a:rPr lang="ro" sz="2000" dirty="0" err="1">
                <a:latin typeface="Calibri"/>
                <a:ea typeface="+mn-lt"/>
                <a:cs typeface="+mn-lt"/>
              </a:rPr>
              <a:t>change</a:t>
            </a:r>
            <a:r>
              <a:rPr lang="ro" sz="2000" dirty="0">
                <a:latin typeface="Calibri"/>
                <a:ea typeface="+mn-lt"/>
                <a:cs typeface="+mn-lt"/>
              </a:rPr>
              <a:t> </a:t>
            </a:r>
            <a:r>
              <a:rPr lang="ro" sz="2000" dirty="0" err="1">
                <a:latin typeface="Calibri"/>
                <a:ea typeface="+mn-lt"/>
                <a:cs typeface="+mn-lt"/>
              </a:rPr>
              <a:t>everything</a:t>
            </a:r>
            <a:r>
              <a:rPr lang="ro" sz="2000" dirty="0">
                <a:latin typeface="Calibri"/>
                <a:ea typeface="+mn-lt"/>
                <a:cs typeface="+mn-lt"/>
              </a:rPr>
              <a:t>!</a:t>
            </a:r>
            <a:endParaRPr lang="ro-RO" sz="2000">
              <a:latin typeface="Calibri"/>
              <a:cs typeface="Calibri"/>
            </a:endParaRPr>
          </a:p>
          <a:p>
            <a:pPr algn="just"/>
            <a:r>
              <a:rPr lang="ro" sz="2000" dirty="0">
                <a:latin typeface="Calibri"/>
                <a:ea typeface="+mn-lt"/>
                <a:cs typeface="+mn-lt"/>
              </a:rPr>
              <a:t>  The </a:t>
            </a:r>
            <a:r>
              <a:rPr lang="ro" sz="2000" dirty="0" err="1">
                <a:latin typeface="Calibri"/>
                <a:ea typeface="+mn-lt"/>
                <a:cs typeface="+mn-lt"/>
              </a:rPr>
              <a:t>success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the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series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volumes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signed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by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J.K.Rowling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is</a:t>
            </a:r>
            <a:r>
              <a:rPr lang="ro" sz="2000" dirty="0">
                <a:latin typeface="Calibri"/>
                <a:ea typeface="+mn-lt"/>
                <a:cs typeface="+mn-lt"/>
              </a:rPr>
              <a:t> a </a:t>
            </a:r>
            <a:r>
              <a:rPr lang="ro" sz="2000" dirty="0" err="1">
                <a:latin typeface="Calibri"/>
                <a:ea typeface="+mn-lt"/>
                <a:cs typeface="+mn-lt"/>
              </a:rPr>
              <a:t>clear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proof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the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exceptional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appetite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the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contemporary</a:t>
            </a:r>
            <a:r>
              <a:rPr lang="ro" sz="2000" dirty="0">
                <a:latin typeface="Calibri"/>
                <a:ea typeface="+mn-lt"/>
                <a:cs typeface="+mn-lt"/>
              </a:rPr>
              <a:t> individual - adult or </a:t>
            </a:r>
            <a:r>
              <a:rPr lang="ro" sz="2000" dirty="0" err="1">
                <a:latin typeface="Calibri"/>
                <a:ea typeface="+mn-lt"/>
                <a:cs typeface="+mn-lt"/>
              </a:rPr>
              <a:t>child</a:t>
            </a:r>
            <a:r>
              <a:rPr lang="ro" sz="2000" dirty="0">
                <a:latin typeface="Calibri"/>
                <a:ea typeface="+mn-lt"/>
                <a:cs typeface="+mn-lt"/>
              </a:rPr>
              <a:t> - for </a:t>
            </a:r>
            <a:r>
              <a:rPr lang="ro" sz="2000" dirty="0" err="1">
                <a:latin typeface="Calibri"/>
                <a:ea typeface="+mn-lt"/>
                <a:cs typeface="+mn-lt"/>
              </a:rPr>
              <a:t>any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kind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magical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intrusion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into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everyday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life</a:t>
            </a:r>
            <a:r>
              <a:rPr lang="ro" sz="2000" dirty="0">
                <a:latin typeface="Calibri"/>
                <a:ea typeface="+mn-lt"/>
                <a:cs typeface="+mn-lt"/>
              </a:rPr>
              <a:t> but </a:t>
            </a:r>
            <a:r>
              <a:rPr lang="ro" sz="2000" dirty="0" err="1">
                <a:latin typeface="Calibri"/>
                <a:ea typeface="+mn-lt"/>
                <a:cs typeface="+mn-lt"/>
              </a:rPr>
              <a:t>also</a:t>
            </a:r>
            <a:r>
              <a:rPr lang="ro" sz="2000" dirty="0">
                <a:latin typeface="Calibri"/>
                <a:ea typeface="+mn-lt"/>
                <a:cs typeface="+mn-lt"/>
              </a:rPr>
              <a:t> of an </a:t>
            </a:r>
            <a:r>
              <a:rPr lang="ro" sz="2000" dirty="0" err="1">
                <a:latin typeface="Calibri"/>
                <a:ea typeface="+mn-lt"/>
                <a:cs typeface="+mn-lt"/>
              </a:rPr>
              <a:t>aggressive</a:t>
            </a:r>
            <a:r>
              <a:rPr lang="ro" sz="2000" dirty="0">
                <a:latin typeface="Calibri"/>
                <a:ea typeface="+mn-lt"/>
                <a:cs typeface="+mn-lt"/>
              </a:rPr>
              <a:t> cultural marketing. </a:t>
            </a:r>
            <a:endParaRPr lang="ro" sz="2000" dirty="0">
              <a:latin typeface="Avenir Next LT Pro"/>
            </a:endParaRPr>
          </a:p>
        </p:txBody>
      </p:sp>
      <p:pic>
        <p:nvPicPr>
          <p:cNvPr id="4" name="Imagine 4" descr="O imagine care conține text, persoană&#10;&#10;Descriere generată automat">
            <a:extLst>
              <a:ext uri="{FF2B5EF4-FFF2-40B4-BE49-F238E27FC236}">
                <a16:creationId xmlns:a16="http://schemas.microsoft.com/office/drawing/2014/main" id="{47BBFB9F-A2F2-0678-E236-FF3341C2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60" y="4138712"/>
            <a:ext cx="2815086" cy="1901748"/>
          </a:xfrm>
          <a:prstGeom prst="rect">
            <a:avLst/>
          </a:prstGeom>
        </p:spPr>
      </p:pic>
      <p:pic>
        <p:nvPicPr>
          <p:cNvPr id="5" name="Imagine 5" descr="O imagine care conține persoană, exterior, mulțime&#10;&#10;Descriere generată automat">
            <a:extLst>
              <a:ext uri="{FF2B5EF4-FFF2-40B4-BE49-F238E27FC236}">
                <a16:creationId xmlns:a16="http://schemas.microsoft.com/office/drawing/2014/main" id="{FEF5EAA8-2BCF-761D-8F7C-3C1B3A7C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797" y="946370"/>
            <a:ext cx="3347049" cy="1917258"/>
          </a:xfrm>
          <a:prstGeom prst="rect">
            <a:avLst/>
          </a:prstGeom>
        </p:spPr>
      </p:pic>
      <p:pic>
        <p:nvPicPr>
          <p:cNvPr id="6" name="Imagine 6" descr="O imagine care conține text, persoană, în picioare, grup&#10;&#10;Descriere generată automat">
            <a:extLst>
              <a:ext uri="{FF2B5EF4-FFF2-40B4-BE49-F238E27FC236}">
                <a16:creationId xmlns:a16="http://schemas.microsoft.com/office/drawing/2014/main" id="{2AB53962-CA68-E692-3E7C-8A014E0D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154" y="4169689"/>
            <a:ext cx="2743200" cy="1825413"/>
          </a:xfrm>
          <a:prstGeom prst="rect">
            <a:avLst/>
          </a:prstGeom>
        </p:spPr>
      </p:pic>
      <p:pic>
        <p:nvPicPr>
          <p:cNvPr id="8" name="Imagine 8" descr="O imagine care conține podea&#10;&#10;Descriere generată automat">
            <a:extLst>
              <a:ext uri="{FF2B5EF4-FFF2-40B4-BE49-F238E27FC236}">
                <a16:creationId xmlns:a16="http://schemas.microsoft.com/office/drawing/2014/main" id="{7B303BB6-7403-716D-9CB8-7A3CE352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0000">
            <a:off x="5361473" y="4058069"/>
            <a:ext cx="1863486" cy="27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045D1BD-868E-640F-69E5-C87F2C30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56" y="773329"/>
            <a:ext cx="3564210" cy="1074642"/>
          </a:xfrm>
        </p:spPr>
        <p:txBody>
          <a:bodyPr>
            <a:normAutofit/>
          </a:bodyPr>
          <a:lstStyle/>
          <a:p>
            <a:r>
              <a:rPr lang="ro" b="1" dirty="0" err="1">
                <a:ea typeface="+mj-lt"/>
                <a:cs typeface="+mj-lt"/>
              </a:rPr>
              <a:t>J.K.Rowling</a:t>
            </a:r>
            <a:r>
              <a:rPr lang="ro-RO" dirty="0">
                <a:ea typeface="+mj-lt"/>
                <a:cs typeface="+mj-lt"/>
              </a:rPr>
              <a:t> 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96A6AD-1019-A8C2-C513-25C270A3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63" y="2209152"/>
            <a:ext cx="4872549" cy="3341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5000"/>
              </a:lnSpc>
              <a:buNone/>
            </a:pPr>
            <a:r>
              <a:rPr lang="ro" sz="2000" dirty="0">
                <a:latin typeface="Calibri"/>
                <a:ea typeface="+mn-lt"/>
                <a:cs typeface="+mn-lt"/>
              </a:rPr>
              <a:t>   The </a:t>
            </a:r>
            <a:r>
              <a:rPr lang="ro" sz="2000" dirty="0" err="1">
                <a:latin typeface="Calibri"/>
                <a:ea typeface="+mn-lt"/>
                <a:cs typeface="+mn-lt"/>
              </a:rPr>
              <a:t>world</a:t>
            </a:r>
            <a:r>
              <a:rPr lang="ro" sz="2000" dirty="0">
                <a:latin typeface="Calibri"/>
                <a:ea typeface="+mn-lt"/>
                <a:cs typeface="+mn-lt"/>
              </a:rPr>
              <a:t> of Harry Potter </a:t>
            </a:r>
            <a:r>
              <a:rPr lang="ro" sz="2000" dirty="0" err="1">
                <a:latin typeface="Calibri"/>
                <a:ea typeface="+mn-lt"/>
                <a:cs typeface="+mn-lt"/>
              </a:rPr>
              <a:t>is</a:t>
            </a:r>
            <a:r>
              <a:rPr lang="ro" sz="2000" dirty="0">
                <a:latin typeface="Calibri"/>
                <a:ea typeface="+mn-lt"/>
                <a:cs typeface="+mn-lt"/>
              </a:rPr>
              <a:t> an </a:t>
            </a:r>
            <a:r>
              <a:rPr lang="ro" sz="2000" dirty="0" err="1">
                <a:latin typeface="Calibri"/>
                <a:ea typeface="+mn-lt"/>
                <a:cs typeface="+mn-lt"/>
              </a:rPr>
              <a:t>unimaginable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thing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created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by</a:t>
            </a:r>
            <a:r>
              <a:rPr lang="ro" sz="2000" dirty="0">
                <a:latin typeface="Calibri"/>
                <a:ea typeface="+mn-lt"/>
                <a:cs typeface="+mn-lt"/>
              </a:rPr>
              <a:t> just a simple </a:t>
            </a:r>
            <a:r>
              <a:rPr lang="ro" sz="2000" dirty="0" err="1">
                <a:latin typeface="Calibri"/>
                <a:ea typeface="+mn-lt"/>
                <a:cs typeface="+mn-lt"/>
              </a:rPr>
              <a:t>author</a:t>
            </a:r>
            <a:r>
              <a:rPr lang="ro" sz="2000" dirty="0">
                <a:latin typeface="Calibri"/>
                <a:ea typeface="+mn-lt"/>
                <a:cs typeface="+mn-lt"/>
              </a:rPr>
              <a:t>: J. K. </a:t>
            </a:r>
            <a:r>
              <a:rPr lang="ro" sz="2000" dirty="0" err="1">
                <a:latin typeface="Calibri"/>
                <a:ea typeface="+mn-lt"/>
                <a:cs typeface="+mn-lt"/>
              </a:rPr>
              <a:t>Rowling</a:t>
            </a:r>
            <a:r>
              <a:rPr lang="ro" sz="2000" dirty="0">
                <a:latin typeface="Calibri"/>
                <a:ea typeface="+mn-lt"/>
                <a:cs typeface="+mn-lt"/>
              </a:rPr>
              <a:t>. A simple </a:t>
            </a:r>
            <a:r>
              <a:rPr lang="ro" sz="2000" dirty="0" err="1">
                <a:latin typeface="Calibri"/>
                <a:ea typeface="+mn-lt"/>
                <a:cs typeface="+mn-lt"/>
              </a:rPr>
              <a:t>woman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who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surpassed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the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highest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peaks</a:t>
            </a:r>
            <a:r>
              <a:rPr lang="ro" sz="2000" dirty="0">
                <a:latin typeface="Calibri"/>
                <a:ea typeface="+mn-lt"/>
                <a:cs typeface="+mn-lt"/>
              </a:rPr>
              <a:t> of </a:t>
            </a:r>
            <a:r>
              <a:rPr lang="ro" sz="2000" dirty="0" err="1">
                <a:latin typeface="Calibri"/>
                <a:ea typeface="+mn-lt"/>
                <a:cs typeface="+mn-lt"/>
              </a:rPr>
              <a:t>imagination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creating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creatures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even</a:t>
            </a:r>
            <a:r>
              <a:rPr lang="ro" sz="2000" dirty="0">
                <a:latin typeface="Calibri"/>
                <a:ea typeface="+mn-lt"/>
                <a:cs typeface="+mn-lt"/>
              </a:rPr>
              <a:t> inteligent </a:t>
            </a:r>
            <a:r>
              <a:rPr lang="ro" sz="2000" dirty="0" err="1">
                <a:latin typeface="Calibri"/>
                <a:ea typeface="+mn-lt"/>
                <a:cs typeface="+mn-lt"/>
              </a:rPr>
              <a:t>ones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with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their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own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name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different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and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unique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spells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gret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witches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and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wizards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and</a:t>
            </a:r>
            <a:r>
              <a:rPr lang="ro" sz="2000" dirty="0">
                <a:latin typeface="Calibri"/>
                <a:ea typeface="+mn-lt"/>
                <a:cs typeface="+mn-lt"/>
              </a:rPr>
              <a:t> an </a:t>
            </a:r>
            <a:r>
              <a:rPr lang="ro" sz="2000" dirty="0" err="1">
                <a:latin typeface="Calibri"/>
                <a:ea typeface="+mn-lt"/>
                <a:cs typeface="+mn-lt"/>
              </a:rPr>
              <a:t>beautiful</a:t>
            </a:r>
            <a:r>
              <a:rPr lang="ro" sz="2000" dirty="0">
                <a:latin typeface="Calibri"/>
                <a:ea typeface="+mn-lt"/>
                <a:cs typeface="+mn-lt"/>
              </a:rPr>
              <a:t>, </a:t>
            </a:r>
            <a:r>
              <a:rPr lang="ro" sz="2000" dirty="0" err="1">
                <a:latin typeface="Calibri"/>
                <a:ea typeface="+mn-lt"/>
                <a:cs typeface="+mn-lt"/>
              </a:rPr>
              <a:t>yet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scary</a:t>
            </a:r>
            <a:r>
              <a:rPr lang="ro" sz="2000" dirty="0">
                <a:latin typeface="Calibri"/>
                <a:ea typeface="+mn-lt"/>
                <a:cs typeface="+mn-lt"/>
              </a:rPr>
              <a:t> </a:t>
            </a:r>
            <a:r>
              <a:rPr lang="ro" sz="2000" dirty="0" err="1">
                <a:latin typeface="Calibri"/>
                <a:ea typeface="+mn-lt"/>
                <a:cs typeface="+mn-lt"/>
              </a:rPr>
              <a:t>world</a:t>
            </a:r>
            <a:r>
              <a:rPr lang="ro" sz="2000" dirty="0">
                <a:latin typeface="Calibri"/>
                <a:ea typeface="+mn-lt"/>
                <a:cs typeface="+mn-lt"/>
              </a:rPr>
              <a:t> for a </a:t>
            </a:r>
            <a:r>
              <a:rPr lang="ro" sz="2000" dirty="0" err="1">
                <a:latin typeface="Calibri"/>
                <a:ea typeface="+mn-lt"/>
                <a:cs typeface="+mn-lt"/>
              </a:rPr>
              <a:t>somple</a:t>
            </a:r>
            <a:r>
              <a:rPr lang="ro" sz="2000" dirty="0">
                <a:latin typeface="Calibri"/>
                <a:ea typeface="+mn-lt"/>
                <a:cs typeface="+mn-lt"/>
              </a:rPr>
              <a:t> mortal. </a:t>
            </a:r>
            <a:endParaRPr lang="ro-RO" sz="2000" dirty="0">
              <a:latin typeface="Calibri"/>
            </a:endParaRPr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F41A0F52-FE32-024A-18D5-C94AFFA46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D59DD33-C1F5-26DD-9ABA-0D891515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09" y="987725"/>
            <a:ext cx="5980981" cy="32853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b="1" dirty="0">
                <a:latin typeface="Calibri"/>
                <a:cs typeface="Calibri"/>
              </a:rPr>
              <a:t>   Harry Potter </a:t>
            </a:r>
            <a:r>
              <a:rPr lang="ro" sz="1800" b="1" dirty="0" err="1">
                <a:latin typeface="Calibri"/>
                <a:cs typeface="Calibri"/>
              </a:rPr>
              <a:t>volumes</a:t>
            </a:r>
            <a:r>
              <a:rPr lang="ro" sz="1800" b="1" dirty="0">
                <a:latin typeface="Calibri"/>
                <a:cs typeface="Calibri"/>
              </a:rPr>
              <a:t>, a </a:t>
            </a:r>
            <a:r>
              <a:rPr lang="ro" sz="1800" b="1" dirty="0" err="1">
                <a:latin typeface="Calibri"/>
                <a:cs typeface="Calibri"/>
              </a:rPr>
              <a:t>series</a:t>
            </a:r>
            <a:r>
              <a:rPr lang="ro" sz="1800" b="1" dirty="0">
                <a:latin typeface="Calibri"/>
                <a:cs typeface="Calibri"/>
              </a:rPr>
              <a:t> of </a:t>
            </a:r>
            <a:r>
              <a:rPr lang="ro" sz="1800" b="1" dirty="0" err="1">
                <a:latin typeface="Calibri"/>
                <a:cs typeface="Calibri"/>
              </a:rPr>
              <a:t>seven</a:t>
            </a:r>
            <a:r>
              <a:rPr lang="ro" sz="1800" b="1" dirty="0">
                <a:latin typeface="Calibri"/>
                <a:cs typeface="Calibri"/>
              </a:rPr>
              <a:t> </a:t>
            </a:r>
            <a:r>
              <a:rPr lang="ro" sz="1800" b="1" dirty="0" err="1">
                <a:latin typeface="Calibri"/>
                <a:cs typeface="Calibri"/>
              </a:rPr>
              <a:t>fantasy</a:t>
            </a:r>
            <a:r>
              <a:rPr lang="ro" sz="1800" b="1" dirty="0">
                <a:latin typeface="Calibri"/>
                <a:cs typeface="Calibri"/>
              </a:rPr>
              <a:t> </a:t>
            </a:r>
            <a:r>
              <a:rPr lang="ro" sz="1800" b="1" dirty="0" err="1">
                <a:latin typeface="Calibri"/>
                <a:cs typeface="Calibri"/>
              </a:rPr>
              <a:t>novels</a:t>
            </a:r>
            <a:r>
              <a:rPr lang="ro" sz="1800" b="1" dirty="0">
                <a:latin typeface="Calibri"/>
                <a:cs typeface="Calibri"/>
              </a:rPr>
              <a:t>:</a:t>
            </a:r>
            <a:r>
              <a:rPr lang="ro" sz="1800" i="1" dirty="0">
                <a:latin typeface="Calibri"/>
                <a:cs typeface="Calibri"/>
              </a:rPr>
              <a:t>         </a:t>
            </a:r>
            <a:endParaRPr lang="ro-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1.Harry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Philosopher‘s</a:t>
            </a:r>
            <a:r>
              <a:rPr lang="ro" sz="1800" dirty="0">
                <a:latin typeface="Calibri"/>
                <a:cs typeface="Calibri"/>
              </a:rPr>
              <a:t> Stone - June 30, 1997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2.Harry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Chamber</a:t>
            </a:r>
            <a:r>
              <a:rPr lang="ro" sz="1800" dirty="0">
                <a:latin typeface="Calibri"/>
                <a:cs typeface="Calibri"/>
              </a:rPr>
              <a:t> of </a:t>
            </a:r>
            <a:r>
              <a:rPr lang="ro" sz="1800" dirty="0" err="1">
                <a:latin typeface="Calibri"/>
                <a:cs typeface="Calibri"/>
              </a:rPr>
              <a:t>Secrets</a:t>
            </a:r>
            <a:r>
              <a:rPr lang="ro" sz="1800" dirty="0">
                <a:latin typeface="Calibri"/>
                <a:cs typeface="Calibri"/>
              </a:rPr>
              <a:t> - </a:t>
            </a:r>
            <a:r>
              <a:rPr lang="ro" sz="1800" dirty="0" err="1">
                <a:latin typeface="Calibri"/>
                <a:cs typeface="Calibri"/>
              </a:rPr>
              <a:t>July</a:t>
            </a:r>
            <a:r>
              <a:rPr lang="ro" sz="1800" dirty="0">
                <a:latin typeface="Calibri"/>
                <a:cs typeface="Calibri"/>
              </a:rPr>
              <a:t> 2, 1998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3.Harry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Prisoner</a:t>
            </a:r>
            <a:r>
              <a:rPr lang="ro" sz="1800" dirty="0">
                <a:latin typeface="Calibri"/>
                <a:cs typeface="Calibri"/>
              </a:rPr>
              <a:t> of </a:t>
            </a:r>
            <a:r>
              <a:rPr lang="ro" sz="1800" dirty="0" err="1">
                <a:latin typeface="Calibri"/>
                <a:cs typeface="Calibri"/>
              </a:rPr>
              <a:t>Azkaban</a:t>
            </a:r>
            <a:r>
              <a:rPr lang="ro" sz="1800" dirty="0">
                <a:latin typeface="Calibri"/>
                <a:cs typeface="Calibri"/>
              </a:rPr>
              <a:t> - </a:t>
            </a:r>
            <a:r>
              <a:rPr lang="ro" sz="1800" dirty="0" err="1">
                <a:latin typeface="Calibri"/>
                <a:cs typeface="Calibri"/>
              </a:rPr>
              <a:t>July</a:t>
            </a:r>
            <a:r>
              <a:rPr lang="ro" sz="1800" dirty="0">
                <a:latin typeface="Calibri"/>
                <a:cs typeface="Calibri"/>
              </a:rPr>
              <a:t> 8, 1999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4.Harry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Goblet</a:t>
            </a:r>
            <a:r>
              <a:rPr lang="ro" sz="1800" dirty="0">
                <a:latin typeface="Calibri"/>
                <a:cs typeface="Calibri"/>
              </a:rPr>
              <a:t> of Fire - </a:t>
            </a:r>
            <a:r>
              <a:rPr lang="ro" sz="1800" dirty="0" err="1">
                <a:latin typeface="Calibri"/>
                <a:cs typeface="Calibri"/>
              </a:rPr>
              <a:t>July</a:t>
            </a:r>
            <a:r>
              <a:rPr lang="ro" sz="1800" dirty="0">
                <a:latin typeface="Calibri"/>
                <a:cs typeface="Calibri"/>
              </a:rPr>
              <a:t> 8, 2000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5.Harry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Order</a:t>
            </a:r>
            <a:r>
              <a:rPr lang="ro" sz="1800" dirty="0">
                <a:latin typeface="Calibri"/>
                <a:cs typeface="Calibri"/>
              </a:rPr>
              <a:t> of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Phoenix - June 21, 2003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6.Harry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Half-</a:t>
            </a:r>
            <a:r>
              <a:rPr lang="ro" sz="1800" dirty="0" err="1">
                <a:latin typeface="Calibri"/>
                <a:cs typeface="Calibri"/>
              </a:rPr>
              <a:t>Blood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Prince</a:t>
            </a:r>
            <a:r>
              <a:rPr lang="ro" sz="1800" dirty="0">
                <a:latin typeface="Calibri"/>
                <a:cs typeface="Calibri"/>
              </a:rPr>
              <a:t> - </a:t>
            </a:r>
            <a:r>
              <a:rPr lang="ro" sz="1800" dirty="0" err="1">
                <a:latin typeface="Calibri"/>
                <a:cs typeface="Calibri"/>
              </a:rPr>
              <a:t>July</a:t>
            </a:r>
            <a:r>
              <a:rPr lang="ro" sz="1800" dirty="0">
                <a:latin typeface="Calibri"/>
                <a:cs typeface="Calibri"/>
              </a:rPr>
              <a:t> 16, 2005 </a:t>
            </a:r>
            <a:endParaRPr lang="ro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7.Harry Potter </a:t>
            </a:r>
            <a:r>
              <a:rPr lang="ro" sz="1800" dirty="0" err="1">
                <a:latin typeface="Calibri"/>
                <a:cs typeface="Calibri"/>
              </a:rPr>
              <a:t>and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the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Deathly</a:t>
            </a:r>
            <a:r>
              <a:rPr lang="ro" sz="1800" dirty="0">
                <a:latin typeface="Calibri"/>
                <a:cs typeface="Calibri"/>
              </a:rPr>
              <a:t> </a:t>
            </a:r>
            <a:r>
              <a:rPr lang="ro" sz="1800" dirty="0" err="1">
                <a:latin typeface="Calibri"/>
                <a:cs typeface="Calibri"/>
              </a:rPr>
              <a:t>Hallows</a:t>
            </a:r>
            <a:r>
              <a:rPr lang="ro" sz="1800" dirty="0">
                <a:latin typeface="Calibri"/>
                <a:cs typeface="Calibri"/>
              </a:rPr>
              <a:t> - </a:t>
            </a:r>
            <a:r>
              <a:rPr lang="ro" sz="1800" dirty="0" err="1">
                <a:latin typeface="Calibri"/>
                <a:cs typeface="Calibri"/>
              </a:rPr>
              <a:t>July</a:t>
            </a:r>
            <a:r>
              <a:rPr lang="ro" sz="1800" dirty="0">
                <a:latin typeface="Calibri"/>
                <a:cs typeface="Calibri"/>
              </a:rPr>
              <a:t> 21, 2007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o" sz="1800" dirty="0">
                <a:latin typeface="Calibri"/>
                <a:cs typeface="Calibri"/>
              </a:rPr>
              <a:t>8.</a:t>
            </a:r>
            <a:r>
              <a:rPr lang="ro" sz="1800" dirty="0">
                <a:latin typeface="Calibri"/>
                <a:ea typeface="+mn-lt"/>
                <a:cs typeface="+mn-lt"/>
              </a:rPr>
              <a:t>Harry Potter </a:t>
            </a:r>
            <a:r>
              <a:rPr lang="ro" sz="1800" dirty="0" err="1">
                <a:latin typeface="Calibri"/>
                <a:ea typeface="+mn-lt"/>
                <a:cs typeface="+mn-lt"/>
              </a:rPr>
              <a:t>and</a:t>
            </a:r>
            <a:r>
              <a:rPr lang="ro" sz="1800" dirty="0">
                <a:latin typeface="Calibri"/>
                <a:ea typeface="+mn-lt"/>
                <a:cs typeface="+mn-lt"/>
              </a:rPr>
              <a:t> </a:t>
            </a:r>
            <a:r>
              <a:rPr lang="ro" sz="1800" dirty="0" err="1">
                <a:latin typeface="Calibri"/>
                <a:ea typeface="+mn-lt"/>
                <a:cs typeface="+mn-lt"/>
              </a:rPr>
              <a:t>the</a:t>
            </a:r>
            <a:r>
              <a:rPr lang="ro" sz="1800" dirty="0">
                <a:latin typeface="Calibri"/>
                <a:ea typeface="+mn-lt"/>
                <a:cs typeface="+mn-lt"/>
              </a:rPr>
              <a:t> </a:t>
            </a:r>
            <a:r>
              <a:rPr lang="ro" sz="1800" dirty="0" err="1">
                <a:latin typeface="Calibri"/>
                <a:ea typeface="+mn-lt"/>
                <a:cs typeface="+mn-lt"/>
              </a:rPr>
              <a:t>Cursed</a:t>
            </a:r>
            <a:r>
              <a:rPr lang="ro" sz="1800" dirty="0">
                <a:latin typeface="Calibri"/>
                <a:ea typeface="+mn-lt"/>
                <a:cs typeface="+mn-lt"/>
              </a:rPr>
              <a:t> </a:t>
            </a:r>
            <a:r>
              <a:rPr lang="ro" sz="1800" dirty="0" err="1">
                <a:latin typeface="Calibri"/>
                <a:ea typeface="+mn-lt"/>
                <a:cs typeface="+mn-lt"/>
              </a:rPr>
              <a:t>child</a:t>
            </a:r>
            <a:endParaRPr lang="ro" sz="1800" dirty="0" err="1">
              <a:latin typeface="Calibri"/>
              <a:cs typeface="Calibri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AA2589C2-7075-E49D-7489-15D51442B6C7}"/>
              </a:ext>
            </a:extLst>
          </p:cNvPr>
          <p:cNvSpPr txBox="1"/>
          <p:nvPr/>
        </p:nvSpPr>
        <p:spPr>
          <a:xfrm>
            <a:off x="1460741" y="4393721"/>
            <a:ext cx="4583502" cy="1851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b="1" dirty="0">
                <a:latin typeface="Calibri"/>
                <a:ea typeface="+mn-lt"/>
                <a:cs typeface="+mn-lt"/>
              </a:rPr>
              <a:t> 8-Film </a:t>
            </a:r>
            <a:r>
              <a:rPr lang="ro" b="1" dirty="0" err="1">
                <a:latin typeface="Calibri"/>
                <a:ea typeface="+mn-lt"/>
                <a:cs typeface="+mn-lt"/>
              </a:rPr>
              <a:t>Collection</a:t>
            </a:r>
            <a:r>
              <a:rPr lang="ro" b="1" dirty="0">
                <a:latin typeface="Calibri"/>
                <a:ea typeface="+mn-lt"/>
                <a:cs typeface="+mn-lt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ea typeface="+mn-lt"/>
                <a:cs typeface="+mn-lt"/>
              </a:rPr>
              <a:t>1.Harry Potter 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dirty="0" err="1">
                <a:latin typeface="Calibri"/>
                <a:ea typeface="+mn-lt"/>
                <a:cs typeface="+mn-lt"/>
              </a:rPr>
              <a:t>Sorcerer's</a:t>
            </a:r>
            <a:r>
              <a:rPr lang="ro" dirty="0">
                <a:latin typeface="Calibri"/>
                <a:ea typeface="+mn-lt"/>
                <a:cs typeface="+mn-lt"/>
              </a:rPr>
              <a:t> Stone          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ea typeface="+mn-lt"/>
                <a:cs typeface="+mn-lt"/>
              </a:rPr>
              <a:t>2.Harry Potter 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dirty="0" err="1">
                <a:latin typeface="Calibri"/>
                <a:ea typeface="+mn-lt"/>
                <a:cs typeface="+mn-lt"/>
              </a:rPr>
              <a:t>Chamber</a:t>
            </a:r>
            <a:r>
              <a:rPr lang="ro" dirty="0">
                <a:latin typeface="Calibri"/>
                <a:ea typeface="+mn-lt"/>
                <a:cs typeface="+mn-lt"/>
              </a:rPr>
              <a:t> of </a:t>
            </a:r>
            <a:r>
              <a:rPr lang="ro" dirty="0" err="1">
                <a:latin typeface="Calibri"/>
                <a:ea typeface="+mn-lt"/>
                <a:cs typeface="+mn-lt"/>
              </a:rPr>
              <a:t>Secrets</a:t>
            </a:r>
            <a:r>
              <a:rPr lang="ro" dirty="0">
                <a:latin typeface="Calibri"/>
                <a:ea typeface="+mn-lt"/>
                <a:cs typeface="+mn-lt"/>
              </a:rPr>
              <a:t>     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ea typeface="+mn-lt"/>
                <a:cs typeface="+mn-lt"/>
              </a:rPr>
              <a:t>3.Harry Potter </a:t>
            </a:r>
            <a:r>
              <a:rPr lang="ro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err="1">
                <a:latin typeface="Calibri"/>
                <a:ea typeface="+mn-lt"/>
                <a:cs typeface="+mn-lt"/>
              </a:rPr>
              <a:t>Prisoner</a:t>
            </a:r>
            <a:r>
              <a:rPr lang="ro" dirty="0">
                <a:latin typeface="Calibri"/>
                <a:ea typeface="+mn-lt"/>
                <a:cs typeface="+mn-lt"/>
              </a:rPr>
              <a:t> of </a:t>
            </a:r>
            <a:r>
              <a:rPr lang="ro" err="1">
                <a:latin typeface="Calibri"/>
                <a:ea typeface="+mn-lt"/>
                <a:cs typeface="+mn-lt"/>
              </a:rPr>
              <a:t>Azkaban</a:t>
            </a:r>
            <a:r>
              <a:rPr lang="ro" dirty="0">
                <a:latin typeface="Calibri"/>
                <a:ea typeface="+mn-lt"/>
                <a:cs typeface="+mn-lt"/>
              </a:rPr>
              <a:t>    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ea typeface="+mn-lt"/>
                <a:cs typeface="+mn-lt"/>
              </a:rPr>
              <a:t>4.Harry Potter </a:t>
            </a:r>
            <a:r>
              <a:rPr lang="ro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 </a:t>
            </a:r>
            <a:r>
              <a:rPr lang="ro" err="1">
                <a:latin typeface="Calibri"/>
                <a:ea typeface="+mn-lt"/>
                <a:cs typeface="+mn-lt"/>
              </a:rPr>
              <a:t>Goblet</a:t>
            </a:r>
            <a:r>
              <a:rPr lang="ro" dirty="0">
                <a:latin typeface="Calibri"/>
                <a:ea typeface="+mn-lt"/>
                <a:cs typeface="+mn-lt"/>
              </a:rPr>
              <a:t> of Fire                  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E46BBFB-1AD8-B0A9-2B43-2B678CA6B343}"/>
              </a:ext>
            </a:extLst>
          </p:cNvPr>
          <p:cNvSpPr txBox="1"/>
          <p:nvPr/>
        </p:nvSpPr>
        <p:spPr>
          <a:xfrm>
            <a:off x="6031841" y="4709123"/>
            <a:ext cx="4899803" cy="1751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cs typeface="Calibri"/>
              </a:rPr>
              <a:t>5.Harry Potter </a:t>
            </a:r>
            <a:r>
              <a:rPr lang="ro" dirty="0" err="1">
                <a:latin typeface="Calibri"/>
                <a:cs typeface="Calibri"/>
              </a:rPr>
              <a:t>and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the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Order</a:t>
            </a:r>
            <a:r>
              <a:rPr lang="ro" dirty="0">
                <a:latin typeface="Calibri"/>
                <a:cs typeface="Calibri"/>
              </a:rPr>
              <a:t> of Phoenix           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cs typeface="Calibri"/>
              </a:rPr>
              <a:t>6.Harry Potter </a:t>
            </a:r>
            <a:r>
              <a:rPr lang="ro" dirty="0" err="1">
                <a:latin typeface="Calibri"/>
                <a:cs typeface="Calibri"/>
              </a:rPr>
              <a:t>and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the</a:t>
            </a:r>
            <a:r>
              <a:rPr lang="ro" dirty="0">
                <a:latin typeface="Calibri"/>
                <a:cs typeface="Calibri"/>
              </a:rPr>
              <a:t> Half-</a:t>
            </a:r>
            <a:r>
              <a:rPr lang="ro" dirty="0" err="1">
                <a:latin typeface="Calibri"/>
                <a:cs typeface="Calibri"/>
              </a:rPr>
              <a:t>Blood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Prince</a:t>
            </a:r>
            <a:r>
              <a:rPr lang="ro" dirty="0">
                <a:latin typeface="Calibri"/>
                <a:cs typeface="Calibri"/>
              </a:rPr>
              <a:t>           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cs typeface="Calibri"/>
              </a:rPr>
              <a:t>7.Harry Potter </a:t>
            </a:r>
            <a:r>
              <a:rPr lang="ro" dirty="0" err="1">
                <a:latin typeface="Calibri"/>
                <a:cs typeface="Calibri"/>
              </a:rPr>
              <a:t>and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the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Deathly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Hallows</a:t>
            </a:r>
            <a:r>
              <a:rPr lang="ro" dirty="0">
                <a:latin typeface="Calibri"/>
                <a:cs typeface="Calibri"/>
              </a:rPr>
              <a:t> - Part 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o" dirty="0">
                <a:latin typeface="Calibri"/>
                <a:cs typeface="Calibri"/>
              </a:rPr>
              <a:t>8.Harry Potter </a:t>
            </a:r>
            <a:r>
              <a:rPr lang="ro" dirty="0" err="1">
                <a:latin typeface="Calibri"/>
                <a:cs typeface="Calibri"/>
              </a:rPr>
              <a:t>and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the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Deathly</a:t>
            </a:r>
            <a:r>
              <a:rPr lang="ro" dirty="0">
                <a:latin typeface="Calibri"/>
                <a:cs typeface="Calibri"/>
              </a:rPr>
              <a:t> </a:t>
            </a:r>
            <a:r>
              <a:rPr lang="ro" dirty="0" err="1">
                <a:latin typeface="Calibri"/>
                <a:cs typeface="Calibri"/>
              </a:rPr>
              <a:t>Hallows</a:t>
            </a:r>
            <a:r>
              <a:rPr lang="ro" dirty="0">
                <a:latin typeface="Calibri"/>
                <a:cs typeface="Calibri"/>
              </a:rPr>
              <a:t> - Part 2</a:t>
            </a:r>
            <a:endParaRPr lang="en-US" dirty="0">
              <a:ea typeface="+mn-lt"/>
              <a:cs typeface="+mn-lt"/>
            </a:endParaRPr>
          </a:p>
          <a:p>
            <a:pPr algn="l"/>
            <a:endParaRPr lang="ro-RO" dirty="0"/>
          </a:p>
        </p:txBody>
      </p:sp>
      <p:pic>
        <p:nvPicPr>
          <p:cNvPr id="10" name="Imagine 10" descr="O imagine care conține text, diferit, serie, diverse&#10;&#10;Descriere generată automat">
            <a:extLst>
              <a:ext uri="{FF2B5EF4-FFF2-40B4-BE49-F238E27FC236}">
                <a16:creationId xmlns:a16="http://schemas.microsoft.com/office/drawing/2014/main" id="{66A9F2C1-2CBB-9CA7-B742-8419F286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08" y="985243"/>
            <a:ext cx="4468483" cy="3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7" descr="O imagine care conține text, clădire, exterior, stradă&#10;&#10;Descriere generată automat">
            <a:extLst>
              <a:ext uri="{FF2B5EF4-FFF2-40B4-BE49-F238E27FC236}">
                <a16:creationId xmlns:a16="http://schemas.microsoft.com/office/drawing/2014/main" id="{ED6B0B40-5286-6506-5800-8583CDAC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7" r="16469" b="-1"/>
          <a:stretch/>
        </p:blipFill>
        <p:spPr>
          <a:xfrm>
            <a:off x="-14380" y="-28744"/>
            <a:ext cx="3910930" cy="4237432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C371059-4B63-3E49-BEB8-BFA180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186" y="4403637"/>
            <a:ext cx="7312644" cy="21213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5000"/>
              </a:lnSpc>
              <a:buNone/>
            </a:pPr>
            <a:r>
              <a:rPr lang="ro" sz="2400" dirty="0">
                <a:latin typeface="Calibri"/>
                <a:ea typeface="+mn-lt"/>
                <a:cs typeface="+mn-lt"/>
              </a:rPr>
              <a:t>   </a:t>
            </a:r>
            <a:r>
              <a:rPr lang="ro" sz="2400" dirty="0" err="1">
                <a:latin typeface="Calibri"/>
                <a:ea typeface="+mn-lt"/>
                <a:cs typeface="+mn-lt"/>
              </a:rPr>
              <a:t>Because</a:t>
            </a:r>
            <a:r>
              <a:rPr lang="ro" sz="2400" dirty="0">
                <a:latin typeface="Calibri"/>
                <a:ea typeface="+mn-lt"/>
                <a:cs typeface="+mn-lt"/>
              </a:rPr>
              <a:t> of </a:t>
            </a:r>
            <a:r>
              <a:rPr lang="ro" sz="2400" dirty="0" err="1">
                <a:latin typeface="Calibri"/>
                <a:ea typeface="+mn-lt"/>
                <a:cs typeface="+mn-lt"/>
              </a:rPr>
              <a:t>the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large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number</a:t>
            </a:r>
            <a:r>
              <a:rPr lang="ro" sz="2400" dirty="0">
                <a:latin typeface="Calibri"/>
                <a:ea typeface="+mn-lt"/>
                <a:cs typeface="+mn-lt"/>
              </a:rPr>
              <a:t> of Harry Potter </a:t>
            </a:r>
            <a:r>
              <a:rPr lang="ro" sz="2400" dirty="0" err="1">
                <a:latin typeface="Calibri"/>
                <a:ea typeface="+mn-lt"/>
                <a:cs typeface="+mn-lt"/>
              </a:rPr>
              <a:t>fans</a:t>
            </a:r>
            <a:r>
              <a:rPr lang="ro" sz="2400" dirty="0">
                <a:latin typeface="Calibri"/>
                <a:ea typeface="+mn-lt"/>
                <a:cs typeface="+mn-lt"/>
              </a:rPr>
              <a:t>, </a:t>
            </a:r>
            <a:r>
              <a:rPr lang="ro" sz="2400" dirty="0" err="1">
                <a:latin typeface="Calibri"/>
                <a:ea typeface="+mn-lt"/>
                <a:cs typeface="+mn-lt"/>
              </a:rPr>
              <a:t>people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have</a:t>
            </a:r>
            <a:r>
              <a:rPr lang="ro" sz="2400" dirty="0">
                <a:latin typeface="Calibri"/>
                <a:ea typeface="+mn-lt"/>
                <a:cs typeface="+mn-lt"/>
              </a:rPr>
              <a:t> set </a:t>
            </a:r>
            <a:r>
              <a:rPr lang="ro" sz="2400" dirty="0" err="1">
                <a:latin typeface="Calibri"/>
                <a:ea typeface="+mn-lt"/>
                <a:cs typeface="+mn-lt"/>
              </a:rPr>
              <a:t>up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places</a:t>
            </a:r>
            <a:r>
              <a:rPr lang="ro" sz="2400" dirty="0">
                <a:latin typeface="Calibri"/>
                <a:ea typeface="+mn-lt"/>
                <a:cs typeface="+mn-lt"/>
              </a:rPr>
              <a:t> in </a:t>
            </a:r>
            <a:r>
              <a:rPr lang="ro" sz="2400" dirty="0" err="1">
                <a:latin typeface="Calibri"/>
                <a:ea typeface="+mn-lt"/>
                <a:cs typeface="+mn-lt"/>
              </a:rPr>
              <a:t>various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countries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to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visit</a:t>
            </a:r>
            <a:r>
              <a:rPr lang="ro" sz="2400" dirty="0">
                <a:latin typeface="Calibri"/>
                <a:ea typeface="+mn-lt"/>
                <a:cs typeface="+mn-lt"/>
              </a:rPr>
              <a:t> just </a:t>
            </a:r>
            <a:r>
              <a:rPr lang="ro" sz="2400" dirty="0" err="1">
                <a:latin typeface="Calibri"/>
                <a:ea typeface="+mn-lt"/>
                <a:cs typeface="+mn-lt"/>
              </a:rPr>
              <a:t>like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the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ones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found</a:t>
            </a:r>
            <a:r>
              <a:rPr lang="ro" sz="2400" dirty="0">
                <a:latin typeface="Calibri"/>
                <a:ea typeface="+mn-lt"/>
                <a:cs typeface="+mn-lt"/>
              </a:rPr>
              <a:t> in Harry Potter </a:t>
            </a:r>
            <a:r>
              <a:rPr lang="ro" sz="2400" dirty="0" err="1">
                <a:latin typeface="Calibri"/>
                <a:ea typeface="+mn-lt"/>
                <a:cs typeface="+mn-lt"/>
              </a:rPr>
              <a:t>movies</a:t>
            </a:r>
            <a:r>
              <a:rPr lang="ro" sz="2400" dirty="0">
                <a:latin typeface="Calibri"/>
                <a:ea typeface="+mn-lt"/>
                <a:cs typeface="+mn-lt"/>
              </a:rPr>
              <a:t>, </a:t>
            </a:r>
            <a:r>
              <a:rPr lang="ro" sz="2400" dirty="0" err="1">
                <a:latin typeface="Calibri"/>
                <a:ea typeface="+mn-lt"/>
                <a:cs typeface="+mn-lt"/>
              </a:rPr>
              <a:t>souvenir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shops</a:t>
            </a:r>
            <a:r>
              <a:rPr lang="ro" sz="2400" dirty="0">
                <a:latin typeface="Calibri"/>
                <a:ea typeface="+mn-lt"/>
                <a:cs typeface="+mn-lt"/>
              </a:rPr>
              <a:t>, theme </a:t>
            </a:r>
            <a:r>
              <a:rPr lang="ro" sz="2400" dirty="0" err="1">
                <a:latin typeface="Calibri"/>
                <a:ea typeface="+mn-lt"/>
                <a:cs typeface="+mn-lt"/>
              </a:rPr>
              <a:t>parks</a:t>
            </a:r>
            <a:r>
              <a:rPr lang="ro" sz="2400" dirty="0">
                <a:latin typeface="Calibri"/>
                <a:ea typeface="+mn-lt"/>
                <a:cs typeface="+mn-lt"/>
              </a:rPr>
              <a:t>, </a:t>
            </a:r>
            <a:r>
              <a:rPr lang="ro" sz="2400" dirty="0" err="1">
                <a:latin typeface="Calibri"/>
                <a:ea typeface="+mn-lt"/>
                <a:cs typeface="+mn-lt"/>
              </a:rPr>
              <a:t>cafes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and</a:t>
            </a:r>
            <a:r>
              <a:rPr lang="ro" sz="2400" dirty="0">
                <a:latin typeface="Calibri"/>
                <a:ea typeface="+mn-lt"/>
                <a:cs typeface="+mn-lt"/>
              </a:rPr>
              <a:t> Harry Potter-</a:t>
            </a:r>
            <a:r>
              <a:rPr lang="ro" sz="2400" dirty="0" err="1">
                <a:latin typeface="Calibri"/>
                <a:ea typeface="+mn-lt"/>
                <a:cs typeface="+mn-lt"/>
              </a:rPr>
              <a:t>themed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restaurants</a:t>
            </a:r>
            <a:r>
              <a:rPr lang="ro" sz="2400" dirty="0">
                <a:latin typeface="Calibri"/>
                <a:ea typeface="+mn-lt"/>
                <a:cs typeface="+mn-lt"/>
              </a:rPr>
              <a:t>, an </a:t>
            </a:r>
            <a:r>
              <a:rPr lang="ro" sz="2400" dirty="0" err="1">
                <a:latin typeface="Calibri"/>
                <a:ea typeface="+mn-lt"/>
                <a:cs typeface="+mn-lt"/>
              </a:rPr>
              <a:t>international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sporting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competition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and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even</a:t>
            </a:r>
            <a:r>
              <a:rPr lang="ro" sz="2400" dirty="0">
                <a:latin typeface="Calibri"/>
                <a:ea typeface="+mn-lt"/>
                <a:cs typeface="+mn-lt"/>
              </a:rPr>
              <a:t> a </a:t>
            </a:r>
            <a:r>
              <a:rPr lang="ro" sz="2400" dirty="0" err="1">
                <a:latin typeface="Calibri"/>
                <a:ea typeface="+mn-lt"/>
                <a:cs typeface="+mn-lt"/>
              </a:rPr>
              <a:t>music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genre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all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dedicated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to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the</a:t>
            </a:r>
            <a:r>
              <a:rPr lang="ro" sz="2400" dirty="0">
                <a:latin typeface="Calibri"/>
                <a:ea typeface="+mn-lt"/>
                <a:cs typeface="+mn-lt"/>
              </a:rPr>
              <a:t> </a:t>
            </a:r>
            <a:r>
              <a:rPr lang="ro" sz="2400" dirty="0" err="1">
                <a:latin typeface="Calibri"/>
                <a:ea typeface="+mn-lt"/>
                <a:cs typeface="+mn-lt"/>
              </a:rPr>
              <a:t>series</a:t>
            </a:r>
            <a:r>
              <a:rPr lang="ro" sz="2400" dirty="0">
                <a:latin typeface="Calibri"/>
                <a:ea typeface="+mn-lt"/>
                <a:cs typeface="+mn-lt"/>
              </a:rPr>
              <a:t>.</a:t>
            </a:r>
            <a:endParaRPr lang="ro-RO" sz="2400" dirty="0">
              <a:latin typeface="Calibri"/>
            </a:endParaRPr>
          </a:p>
        </p:txBody>
      </p:sp>
      <p:pic>
        <p:nvPicPr>
          <p:cNvPr id="8" name="Imagine 8" descr="O imagine care conține persoană, masă, persoane, interior&#10;&#10;Descriere generată automat">
            <a:extLst>
              <a:ext uri="{FF2B5EF4-FFF2-40B4-BE49-F238E27FC236}">
                <a16:creationId xmlns:a16="http://schemas.microsoft.com/office/drawing/2014/main" id="{623DBD78-4EA0-5D77-CFDD-01FFC189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4217191"/>
            <a:ext cx="4410973" cy="2636185"/>
          </a:xfrm>
          <a:prstGeom prst="rect">
            <a:avLst/>
          </a:prstGeom>
        </p:spPr>
      </p:pic>
      <p:pic>
        <p:nvPicPr>
          <p:cNvPr id="9" name="Imagine 9" descr="O imagine care conține arbore, persoană, exterior, iarbă&#10;&#10;Descriere generată automat">
            <a:extLst>
              <a:ext uri="{FF2B5EF4-FFF2-40B4-BE49-F238E27FC236}">
                <a16:creationId xmlns:a16="http://schemas.microsoft.com/office/drawing/2014/main" id="{03D98ED1-A70E-5FC2-2A62-96E93EA6E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08" y="-24478"/>
            <a:ext cx="5446145" cy="4232766"/>
          </a:xfrm>
          <a:prstGeom prst="rect">
            <a:avLst/>
          </a:prstGeom>
        </p:spPr>
      </p:pic>
      <p:pic>
        <p:nvPicPr>
          <p:cNvPr id="6" name="Imagine 6" descr="O imagine care conține clădire, persoană, drum, alee&#10;&#10;Descriere generată automat">
            <a:extLst>
              <a:ext uri="{FF2B5EF4-FFF2-40B4-BE49-F238E27FC236}">
                <a16:creationId xmlns:a16="http://schemas.microsoft.com/office/drawing/2014/main" id="{96816DF1-534E-04D6-D00A-E74DDA40F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19" r="20917" b="1"/>
          <a:stretch/>
        </p:blipFill>
        <p:spPr>
          <a:xfrm>
            <a:off x="3810287" y="10"/>
            <a:ext cx="4078224" cy="42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58F442-BD12-6E11-BC7D-DB789778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394" y="1604168"/>
            <a:ext cx="4514491" cy="1013489"/>
          </a:xfrm>
        </p:spPr>
        <p:txBody>
          <a:bodyPr>
            <a:normAutofit fontScale="90000"/>
          </a:bodyPr>
          <a:lstStyle/>
          <a:p>
            <a:r>
              <a:rPr lang="ro" sz="3200" b="1" dirty="0">
                <a:latin typeface="Calibri"/>
                <a:ea typeface="+mj-lt"/>
                <a:cs typeface="+mj-lt"/>
              </a:rPr>
              <a:t>The </a:t>
            </a:r>
            <a:r>
              <a:rPr lang="ro" sz="3200" b="1" dirty="0" err="1">
                <a:latin typeface="Calibri"/>
                <a:ea typeface="+mj-lt"/>
                <a:cs typeface="+mj-lt"/>
              </a:rPr>
              <a:t>future</a:t>
            </a:r>
            <a:r>
              <a:rPr lang="ro" sz="3200" b="1" dirty="0">
                <a:latin typeface="Calibri"/>
                <a:ea typeface="+mj-lt"/>
                <a:cs typeface="+mj-lt"/>
              </a:rPr>
              <a:t> of </a:t>
            </a:r>
            <a:r>
              <a:rPr lang="ro" sz="3200" b="1" dirty="0" err="1">
                <a:latin typeface="Calibri"/>
                <a:ea typeface="+mj-lt"/>
                <a:cs typeface="+mj-lt"/>
              </a:rPr>
              <a:t>Potterheads</a:t>
            </a:r>
            <a:r>
              <a:rPr lang="ro" sz="3200" b="1" dirty="0">
                <a:latin typeface="Calibri"/>
                <a:ea typeface="+mj-lt"/>
                <a:cs typeface="+mj-lt"/>
              </a:rPr>
              <a:t>.</a:t>
            </a:r>
            <a:br>
              <a:rPr lang="ro" sz="3200" b="1" dirty="0">
                <a:latin typeface="Calibri"/>
                <a:ea typeface="+mj-lt"/>
                <a:cs typeface="+mj-lt"/>
              </a:rPr>
            </a:br>
            <a:r>
              <a:rPr lang="ro" sz="3200" b="1" dirty="0">
                <a:latin typeface="Calibri"/>
                <a:ea typeface="+mj-lt"/>
                <a:cs typeface="+mj-lt"/>
              </a:rPr>
              <a:t>   The 20th </a:t>
            </a:r>
            <a:r>
              <a:rPr lang="ro" sz="3200" b="1" dirty="0" err="1">
                <a:latin typeface="Calibri"/>
                <a:ea typeface="+mj-lt"/>
                <a:cs typeface="+mj-lt"/>
              </a:rPr>
              <a:t>Anniversary</a:t>
            </a:r>
            <a:r>
              <a:rPr lang="ro" sz="2400" dirty="0">
                <a:latin typeface="Calibri"/>
                <a:ea typeface="+mj-lt"/>
                <a:cs typeface="+mj-lt"/>
              </a:rPr>
              <a:t> </a:t>
            </a:r>
            <a:endParaRPr lang="ro-RO" sz="2400">
              <a:latin typeface="Calibri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73E69D-B9CB-507B-C793-23164BC8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74" y="3431875"/>
            <a:ext cx="10121660" cy="31272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just">
              <a:buNone/>
            </a:pPr>
            <a:r>
              <a:rPr lang="ro" dirty="0">
                <a:latin typeface="Calibri"/>
                <a:ea typeface="+mn-lt"/>
                <a:cs typeface="+mn-lt"/>
              </a:rPr>
              <a:t>   </a:t>
            </a:r>
            <a:r>
              <a:rPr lang="ro" dirty="0" err="1">
                <a:latin typeface="Calibri"/>
                <a:ea typeface="+mn-lt"/>
                <a:cs typeface="+mn-lt"/>
              </a:rPr>
              <a:t>It's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been</a:t>
            </a:r>
            <a:r>
              <a:rPr lang="ro" dirty="0">
                <a:latin typeface="Calibri"/>
                <a:ea typeface="+mn-lt"/>
                <a:cs typeface="+mn-lt"/>
              </a:rPr>
              <a:t> a </a:t>
            </a:r>
            <a:r>
              <a:rPr lang="ro" dirty="0" err="1">
                <a:latin typeface="Calibri"/>
                <a:ea typeface="+mn-lt"/>
                <a:cs typeface="+mn-lt"/>
              </a:rPr>
              <a:t>long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time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since</a:t>
            </a:r>
            <a:r>
              <a:rPr lang="ro" dirty="0">
                <a:latin typeface="Calibri"/>
                <a:ea typeface="+mn-lt"/>
                <a:cs typeface="+mn-lt"/>
              </a:rPr>
              <a:t> Harry Potter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Deathly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Hallows</a:t>
            </a:r>
            <a:r>
              <a:rPr lang="ro" dirty="0">
                <a:latin typeface="Calibri"/>
                <a:ea typeface="+mn-lt"/>
                <a:cs typeface="+mn-lt"/>
              </a:rPr>
              <a:t>. </a:t>
            </a:r>
            <a:r>
              <a:rPr lang="ro" dirty="0" err="1">
                <a:latin typeface="Calibri"/>
                <a:ea typeface="+mn-lt"/>
                <a:cs typeface="+mn-lt"/>
              </a:rPr>
              <a:t>However</a:t>
            </a:r>
            <a:r>
              <a:rPr lang="ro" dirty="0">
                <a:latin typeface="Calibri"/>
                <a:ea typeface="+mn-lt"/>
                <a:cs typeface="+mn-lt"/>
              </a:rPr>
              <a:t>, far </a:t>
            </a:r>
            <a:r>
              <a:rPr lang="ro" dirty="0" err="1">
                <a:latin typeface="Calibri"/>
                <a:ea typeface="+mn-lt"/>
                <a:cs typeface="+mn-lt"/>
              </a:rPr>
              <a:t>from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falling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into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oblivion</a:t>
            </a:r>
            <a:r>
              <a:rPr lang="ro" dirty="0">
                <a:latin typeface="Calibri"/>
                <a:ea typeface="+mn-lt"/>
                <a:cs typeface="+mn-lt"/>
              </a:rPr>
              <a:t> or nostalgia. </a:t>
            </a:r>
            <a:r>
              <a:rPr lang="ro" dirty="0" err="1">
                <a:latin typeface="Calibri"/>
                <a:ea typeface="+mn-lt"/>
                <a:cs typeface="+mn-lt"/>
              </a:rPr>
              <a:t>We</a:t>
            </a:r>
            <a:r>
              <a:rPr lang="ro" dirty="0">
                <a:latin typeface="Calibri"/>
                <a:ea typeface="+mn-lt"/>
                <a:cs typeface="+mn-lt"/>
              </a:rPr>
              <a:t> do </a:t>
            </a:r>
            <a:r>
              <a:rPr lang="ro" dirty="0" err="1">
                <a:latin typeface="Calibri"/>
                <a:ea typeface="+mn-lt"/>
                <a:cs typeface="+mn-lt"/>
              </a:rPr>
              <a:t>not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know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what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future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holds</a:t>
            </a:r>
            <a:r>
              <a:rPr lang="ro" dirty="0">
                <a:latin typeface="Calibri"/>
                <a:ea typeface="+mn-lt"/>
                <a:cs typeface="+mn-lt"/>
              </a:rPr>
              <a:t>, but </a:t>
            </a:r>
            <a:r>
              <a:rPr lang="ro" dirty="0" err="1">
                <a:latin typeface="Calibri"/>
                <a:ea typeface="+mn-lt"/>
                <a:cs typeface="+mn-lt"/>
              </a:rPr>
              <a:t>everything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seems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to</a:t>
            </a:r>
            <a:r>
              <a:rPr lang="ro" dirty="0">
                <a:latin typeface="Calibri"/>
                <a:ea typeface="+mn-lt"/>
                <a:cs typeface="+mn-lt"/>
              </a:rPr>
              <a:t> indicate </a:t>
            </a:r>
            <a:r>
              <a:rPr lang="ro" dirty="0" err="1">
                <a:latin typeface="Calibri"/>
                <a:ea typeface="+mn-lt"/>
                <a:cs typeface="+mn-lt"/>
              </a:rPr>
              <a:t>that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this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fandom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is</a:t>
            </a:r>
            <a:r>
              <a:rPr lang="ro" dirty="0">
                <a:latin typeface="Calibri"/>
                <a:ea typeface="+mn-lt"/>
                <a:cs typeface="+mn-lt"/>
              </a:rPr>
              <a:t> more </a:t>
            </a:r>
            <a:r>
              <a:rPr lang="ro" dirty="0" err="1">
                <a:latin typeface="Calibri"/>
                <a:ea typeface="+mn-lt"/>
                <a:cs typeface="+mn-lt"/>
              </a:rPr>
              <a:t>alive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than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ever</a:t>
            </a:r>
            <a:r>
              <a:rPr lang="ro" dirty="0">
                <a:latin typeface="Calibri"/>
                <a:ea typeface="+mn-lt"/>
                <a:cs typeface="+mn-lt"/>
              </a:rPr>
              <a:t>.</a:t>
            </a:r>
            <a:r>
              <a:rPr lang="ro-RO" dirty="0">
                <a:latin typeface="Calibri"/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r>
              <a:rPr lang="ro-RO" dirty="0">
                <a:latin typeface="Calibri"/>
                <a:cs typeface="Calibri"/>
              </a:rPr>
              <a:t> </a:t>
            </a:r>
            <a:r>
              <a:rPr lang="ro" dirty="0">
                <a:latin typeface="Calibri"/>
                <a:ea typeface="+mn-lt"/>
                <a:cs typeface="+mn-lt"/>
              </a:rPr>
              <a:t>  The </a:t>
            </a:r>
            <a:r>
              <a:rPr lang="ro" dirty="0" err="1">
                <a:latin typeface="Calibri"/>
                <a:ea typeface="+mn-lt"/>
                <a:cs typeface="+mn-lt"/>
              </a:rPr>
              <a:t>first</a:t>
            </a:r>
            <a:r>
              <a:rPr lang="ro" dirty="0">
                <a:latin typeface="Calibri"/>
                <a:ea typeface="+mn-lt"/>
                <a:cs typeface="+mn-lt"/>
              </a:rPr>
              <a:t> "Harry Potter" </a:t>
            </a:r>
            <a:r>
              <a:rPr lang="ro" dirty="0" err="1">
                <a:latin typeface="Calibri"/>
                <a:ea typeface="+mn-lt"/>
                <a:cs typeface="+mn-lt"/>
              </a:rPr>
              <a:t>movie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was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released</a:t>
            </a:r>
            <a:r>
              <a:rPr lang="ro" dirty="0">
                <a:latin typeface="Calibri"/>
                <a:ea typeface="+mn-lt"/>
                <a:cs typeface="+mn-lt"/>
              </a:rPr>
              <a:t> in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United </a:t>
            </a:r>
            <a:r>
              <a:rPr lang="ro" dirty="0" err="1">
                <a:latin typeface="Calibri"/>
                <a:ea typeface="+mn-lt"/>
                <a:cs typeface="+mn-lt"/>
              </a:rPr>
              <a:t>States</a:t>
            </a:r>
            <a:r>
              <a:rPr lang="ro" dirty="0">
                <a:latin typeface="Calibri"/>
                <a:ea typeface="+mn-lt"/>
                <a:cs typeface="+mn-lt"/>
              </a:rPr>
              <a:t> on </a:t>
            </a:r>
            <a:r>
              <a:rPr lang="ro" dirty="0" err="1">
                <a:latin typeface="Calibri"/>
                <a:ea typeface="+mn-lt"/>
                <a:cs typeface="+mn-lt"/>
              </a:rPr>
              <a:t>November</a:t>
            </a:r>
            <a:r>
              <a:rPr lang="ro" dirty="0">
                <a:latin typeface="Calibri"/>
                <a:ea typeface="+mn-lt"/>
                <a:cs typeface="+mn-lt"/>
              </a:rPr>
              <a:t> 16, 2001.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so</a:t>
            </a:r>
            <a:r>
              <a:rPr lang="ro" dirty="0">
                <a:latin typeface="Calibri"/>
                <a:ea typeface="+mn-lt"/>
                <a:cs typeface="+mn-lt"/>
              </a:rPr>
              <a:t> it </a:t>
            </a:r>
            <a:r>
              <a:rPr lang="ro" dirty="0" err="1">
                <a:latin typeface="Calibri"/>
                <a:ea typeface="+mn-lt"/>
                <a:cs typeface="+mn-lt"/>
              </a:rPr>
              <a:t>has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been</a:t>
            </a:r>
            <a:r>
              <a:rPr lang="ro" dirty="0">
                <a:latin typeface="Calibri"/>
                <a:ea typeface="+mn-lt"/>
                <a:cs typeface="+mn-lt"/>
              </a:rPr>
              <a:t> 20 </a:t>
            </a:r>
            <a:r>
              <a:rPr lang="ro" dirty="0" err="1">
                <a:latin typeface="Calibri"/>
                <a:ea typeface="+mn-lt"/>
                <a:cs typeface="+mn-lt"/>
              </a:rPr>
              <a:t>years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since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the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first</a:t>
            </a:r>
            <a:r>
              <a:rPr lang="ro" dirty="0">
                <a:latin typeface="Calibri"/>
                <a:ea typeface="+mn-lt"/>
                <a:cs typeface="+mn-lt"/>
              </a:rPr>
              <a:t> Harry Potter </a:t>
            </a:r>
            <a:r>
              <a:rPr lang="ro" dirty="0" err="1">
                <a:latin typeface="Calibri"/>
                <a:ea typeface="+mn-lt"/>
                <a:cs typeface="+mn-lt"/>
              </a:rPr>
              <a:t>movie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was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released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and</a:t>
            </a:r>
            <a:r>
              <a:rPr lang="ro" dirty="0">
                <a:latin typeface="Calibri"/>
                <a:ea typeface="+mn-lt"/>
                <a:cs typeface="+mn-lt"/>
              </a:rPr>
              <a:t> special </a:t>
            </a:r>
            <a:r>
              <a:rPr lang="ro" dirty="0" err="1">
                <a:latin typeface="Calibri"/>
                <a:ea typeface="+mn-lt"/>
                <a:cs typeface="+mn-lt"/>
              </a:rPr>
              <a:t>events</a:t>
            </a:r>
            <a:r>
              <a:rPr lang="ro" dirty="0">
                <a:latin typeface="Calibri"/>
                <a:ea typeface="+mn-lt"/>
                <a:cs typeface="+mn-lt"/>
              </a:rPr>
              <a:t> are </a:t>
            </a:r>
            <a:r>
              <a:rPr lang="ro" dirty="0" err="1">
                <a:latin typeface="Calibri"/>
                <a:ea typeface="+mn-lt"/>
                <a:cs typeface="+mn-lt"/>
              </a:rPr>
              <a:t>taking</a:t>
            </a:r>
            <a:r>
              <a:rPr lang="ro" dirty="0">
                <a:latin typeface="Calibri"/>
                <a:ea typeface="+mn-lt"/>
                <a:cs typeface="+mn-lt"/>
              </a:rPr>
              <a:t> place or are </a:t>
            </a:r>
            <a:r>
              <a:rPr lang="ro" dirty="0" err="1">
                <a:latin typeface="Calibri"/>
                <a:ea typeface="+mn-lt"/>
                <a:cs typeface="+mn-lt"/>
              </a:rPr>
              <a:t>being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prepared</a:t>
            </a:r>
            <a:r>
              <a:rPr lang="ro" dirty="0">
                <a:latin typeface="Calibri"/>
                <a:ea typeface="+mn-lt"/>
                <a:cs typeface="+mn-lt"/>
              </a:rPr>
              <a:t> </a:t>
            </a:r>
            <a:r>
              <a:rPr lang="ro" dirty="0" err="1">
                <a:latin typeface="Calibri"/>
                <a:ea typeface="+mn-lt"/>
                <a:cs typeface="+mn-lt"/>
              </a:rPr>
              <a:t>everywhere</a:t>
            </a:r>
            <a:r>
              <a:rPr lang="ro" dirty="0">
                <a:latin typeface="Calibri"/>
                <a:ea typeface="+mn-lt"/>
                <a:cs typeface="+mn-lt"/>
              </a:rPr>
              <a:t>.</a:t>
            </a:r>
            <a:r>
              <a:rPr lang="ro-RO" dirty="0">
                <a:latin typeface="Calibri"/>
                <a:ea typeface="+mn-lt"/>
                <a:cs typeface="+mn-lt"/>
              </a:rPr>
              <a:t> </a:t>
            </a:r>
            <a:endParaRPr lang="ro-RO" dirty="0">
              <a:latin typeface="Calibri"/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DCBE060-6207-9C46-D3A4-2F6D4E09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3" y="961046"/>
            <a:ext cx="5661802" cy="23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D08F87D-694C-FC94-C9B5-D93D14CC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ro-RO" b="1" dirty="0" err="1">
                <a:latin typeface="Calibri Light"/>
                <a:cs typeface="Calibri Light"/>
              </a:rPr>
              <a:t>Webliography</a:t>
            </a:r>
            <a:r>
              <a:rPr lang="ro-RO" b="1" dirty="0">
                <a:latin typeface="Calibri Light"/>
                <a:cs typeface="Calibri Light"/>
              </a:rPr>
              <a:t>:</a:t>
            </a:r>
            <a:endParaRPr lang="ro-RO" dirty="0">
              <a:ea typeface="+mj-lt"/>
              <a:cs typeface="+mj-lt"/>
            </a:endParaRPr>
          </a:p>
          <a:p>
            <a:endParaRPr lang="ro-RO" dirty="0">
              <a:cs typeface="Aharoni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AF1CA7-FF8E-D5F5-709E-9C4EF681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31" y="2481392"/>
            <a:ext cx="9287773" cy="3099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ts val="1000"/>
              </a:spcBef>
              <a:buFont typeface="Arial" panose="020B0504020202020204" pitchFamily="34" charset="0"/>
              <a:buChar char="•"/>
            </a:pPr>
            <a:r>
              <a:rPr lang="ro" sz="2400" dirty="0">
                <a:latin typeface="Calibri"/>
                <a:cs typeface="Calibri"/>
                <a:hlinkClick r:id="rId2"/>
              </a:rPr>
              <a:t>https://ro.larafornm.com/harry-potter-fandom-an-extraordinary-phenomenon</a:t>
            </a:r>
            <a:endParaRPr lang="ro-RO" sz="2400" dirty="0">
              <a:ea typeface="+mn-lt"/>
              <a:cs typeface="+mn-lt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buFont typeface="Arial" panose="020B0504020202020204" pitchFamily="34" charset="0"/>
              <a:buChar char="•"/>
            </a:pPr>
            <a:r>
              <a:rPr lang="ro" sz="2400" dirty="0">
                <a:latin typeface="Calibri"/>
                <a:cs typeface="Calibri"/>
                <a:hlinkClick r:id="rId3"/>
              </a:rPr>
              <a:t>https://www.clubuldecultura.ro/de-ce-il-iubesc-copiii-pe-harry-potter</a:t>
            </a:r>
            <a:endParaRPr lang="ro-RO" sz="2400" dirty="0">
              <a:ea typeface="+mn-lt"/>
              <a:cs typeface="+mn-lt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buFont typeface="Arial" panose="020B0504020202020204" pitchFamily="34" charset="0"/>
              <a:buChar char="•"/>
            </a:pPr>
            <a:r>
              <a:rPr lang="ro" sz="2400" dirty="0">
                <a:latin typeface="Calibri"/>
                <a:cs typeface="Calibri"/>
                <a:hlinkClick r:id="rId4"/>
              </a:rPr>
              <a:t>https://www.abc.net.au/news/2017-06-26/harry-potter-effect-how-seven-books-changed-childrens-publishing/</a:t>
            </a:r>
            <a:endParaRPr lang="ro-RO" sz="2400" dirty="0">
              <a:ea typeface="+mn-lt"/>
              <a:cs typeface="+mn-lt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buFont typeface="Arial" panose="020B0504020202020204" pitchFamily="34" charset="0"/>
              <a:buChar char="•"/>
            </a:pPr>
            <a:r>
              <a:rPr lang="ro" sz="2400" dirty="0">
                <a:latin typeface="Calibri"/>
                <a:cs typeface="Calibri"/>
                <a:hlinkClick r:id="rId5"/>
              </a:rPr>
              <a:t>https://www.google.com/amp/s/adevarul.ro/sanatate/minte-sanatoasa/ce-efect-surprinzator-harry-potter-asupracopiilor/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3222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8B7A646-6FA4-4D1F-59BB-22E7B0D0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58" y="2035489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THANKS FOR YOUR ATTENTION</a:t>
            </a:r>
            <a:endParaRPr lang="ro-RO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AE07DEB-4510-E730-E9C4-ECBB0EC8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285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5E8E2"/>
      </a:lt2>
      <a:accent1>
        <a:srgbClr val="B67CE0"/>
      </a:accent1>
      <a:accent2>
        <a:srgbClr val="D95FD9"/>
      </a:accent2>
      <a:accent3>
        <a:srgbClr val="E07CB7"/>
      </a:accent3>
      <a:accent4>
        <a:srgbClr val="D95F74"/>
      </a:accent4>
      <a:accent5>
        <a:srgbClr val="DE8F74"/>
      </a:accent5>
      <a:accent6>
        <a:srgbClr val="C59D4F"/>
      </a:accent6>
      <a:hlink>
        <a:srgbClr val="6C8C5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1</Words>
  <Application>Microsoft Office PowerPoint</Application>
  <PresentationFormat>Ecran lat</PresentationFormat>
  <Paragraphs>1</Paragraphs>
  <Slides>9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PrismaticVTI</vt:lpstr>
      <vt:lpstr>The Influence of Harry Potter on the Young Generation  </vt:lpstr>
      <vt:lpstr>Description </vt:lpstr>
      <vt:lpstr>The Impact of Harry Potter. Harry Potter phenomenon</vt:lpstr>
      <vt:lpstr>J.K.Rowling </vt:lpstr>
      <vt:lpstr>Prezentare PowerPoint</vt:lpstr>
      <vt:lpstr>Prezentare PowerPoint</vt:lpstr>
      <vt:lpstr>The future of Potterheads.    The 20th Anniversary </vt:lpstr>
      <vt:lpstr>Webliography: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354</cp:revision>
  <dcterms:created xsi:type="dcterms:W3CDTF">2022-05-19T09:47:54Z</dcterms:created>
  <dcterms:modified xsi:type="dcterms:W3CDTF">2022-05-19T13:26:40Z</dcterms:modified>
</cp:coreProperties>
</file>