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7" r:id="rId3"/>
    <p:sldId id="318" r:id="rId4"/>
    <p:sldId id="320" r:id="rId5"/>
    <p:sldId id="319" r:id="rId6"/>
    <p:sldId id="323" r:id="rId7"/>
    <p:sldId id="324" r:id="rId8"/>
    <p:sldId id="325" r:id="rId9"/>
    <p:sldId id="330" r:id="rId10"/>
    <p:sldId id="326" r:id="rId11"/>
    <p:sldId id="328" r:id="rId12"/>
    <p:sldId id="329" r:id="rId13"/>
    <p:sldId id="32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F4591-F21D-F94E-88A3-26B31A446A6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E7E7F-C2E9-0544-8B96-E937369E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8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52C95-C939-6E48-BE33-0014A5DF851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79F9B-4214-4B42-8351-B084AE18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957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8410-C26F-844C-9B1E-79AA57097472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F8B0-003B-D54F-A2C6-FAD84454A53E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1727-509C-8641-ACE1-2C81ADB25B84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4444-A9EB-9C4E-B4CF-4E96BBC78E09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F704-17E5-0B43-BF36-4E31CC275BBB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F17D-7713-7142-BF80-B30B270AA8F9}" type="datetime1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6FB7-AC2E-C84E-AC60-74281B9505F1}" type="datetime1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A38-489A-054F-A990-44A6B6E64D5F}" type="datetime1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01ED-4B56-9349-BDC0-420833014C83}" type="datetime1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5C9D-CFF8-9D4F-8E88-87ECF4573A94}" type="datetime1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20CC-AEB0-9249-8C2B-E19455815BEF}" type="datetime1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059F-9FF9-1F43-97AD-C6845BE1A4AB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Added heating experiments with NCAR Community Earth System Model (CESM)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561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test run on Cheyenne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6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532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Constructing added heating forcing file</a:t>
            </a:r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Model expects </a:t>
            </a:r>
            <a:r>
              <a:rPr lang="en-US" sz="2400" dirty="0" err="1" smtClean="0"/>
              <a:t>netCDF</a:t>
            </a:r>
            <a:r>
              <a:rPr lang="en-US" sz="2400" dirty="0" smtClean="0"/>
              <a:t> file with</a:t>
            </a:r>
          </a:p>
          <a:p>
            <a:r>
              <a:rPr lang="en-US" sz="2400" dirty="0" smtClean="0"/>
              <a:t>U, V, T, Q and PS on model grid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Example:  running at f19_g17</a:t>
            </a:r>
          </a:p>
          <a:p>
            <a:r>
              <a:rPr lang="en-US" sz="2400" dirty="0" smtClean="0"/>
              <a:t>resolution</a:t>
            </a:r>
            <a:r>
              <a:rPr lang="en-US" sz="2400" dirty="0" smtClean="0">
                <a:latin typeface="Calibri"/>
                <a:cs typeface="Calibri"/>
              </a:rPr>
              <a:t>, see </a:t>
            </a:r>
            <a:r>
              <a:rPr lang="en-US" sz="2400" dirty="0">
                <a:latin typeface="Calibri"/>
                <a:cs typeface="Calibri"/>
              </a:rPr>
              <a:t>/glade/scratch</a:t>
            </a:r>
            <a:r>
              <a:rPr lang="en-US" sz="2400" dirty="0" smtClean="0">
                <a:latin typeface="Calibri"/>
                <a:cs typeface="Calibri"/>
              </a:rPr>
              <a:t>/</a:t>
            </a:r>
          </a:p>
          <a:p>
            <a:r>
              <a:rPr lang="en-US" sz="2400" dirty="0" err="1" smtClean="0">
                <a:latin typeface="Calibri"/>
                <a:cs typeface="Calibri"/>
              </a:rPr>
              <a:t>swenson</a:t>
            </a:r>
            <a:r>
              <a:rPr lang="en-US" sz="2400" dirty="0">
                <a:latin typeface="Calibri"/>
                <a:cs typeface="Calibri"/>
              </a:rPr>
              <a:t>/archive/</a:t>
            </a:r>
            <a:r>
              <a:rPr lang="en-US" sz="2400" dirty="0" smtClean="0">
                <a:latin typeface="Calibri"/>
                <a:cs typeface="Calibri"/>
              </a:rPr>
              <a:t>forcing/</a:t>
            </a:r>
          </a:p>
          <a:p>
            <a:r>
              <a:rPr lang="en-US" sz="2400" dirty="0" err="1" smtClean="0">
                <a:latin typeface="Calibri"/>
                <a:cs typeface="Calibri"/>
              </a:rPr>
              <a:t>addheat</a:t>
            </a:r>
            <a:r>
              <a:rPr lang="mr-IN" sz="2400" dirty="0" smtClean="0">
                <a:latin typeface="Calibri"/>
                <a:cs typeface="Calibri"/>
              </a:rPr>
              <a:t>.</a:t>
            </a:r>
            <a:r>
              <a:rPr lang="en-US" sz="2400" dirty="0" smtClean="0">
                <a:latin typeface="Calibri"/>
                <a:cs typeface="Calibri"/>
              </a:rPr>
              <a:t>0005-</a:t>
            </a:r>
            <a:r>
              <a:rPr lang="mr-IN" sz="2400" dirty="0" smtClean="0">
                <a:latin typeface="Calibri"/>
                <a:cs typeface="Calibri"/>
              </a:rPr>
              <a:t>0</a:t>
            </a:r>
            <a:r>
              <a:rPr lang="en-US" sz="2400" dirty="0" smtClean="0">
                <a:latin typeface="Calibri"/>
                <a:cs typeface="Calibri"/>
              </a:rPr>
              <a:t>1-</a:t>
            </a:r>
            <a:r>
              <a:rPr lang="mr-IN" sz="2400" dirty="0" smtClean="0">
                <a:latin typeface="Calibri"/>
                <a:cs typeface="Calibri"/>
              </a:rPr>
              <a:t>01</a:t>
            </a:r>
            <a:r>
              <a:rPr lang="en-US" sz="2400" dirty="0" smtClean="0">
                <a:latin typeface="Calibri"/>
                <a:cs typeface="Calibri"/>
              </a:rPr>
              <a:t>-</a:t>
            </a:r>
            <a:r>
              <a:rPr lang="mr-IN" sz="2400" dirty="0" smtClean="0">
                <a:latin typeface="Calibri"/>
                <a:cs typeface="Calibri"/>
              </a:rPr>
              <a:t>21600</a:t>
            </a:r>
            <a:r>
              <a:rPr lang="mr-IN" sz="2400" dirty="0">
                <a:latin typeface="Calibri"/>
                <a:cs typeface="Calibri"/>
              </a:rPr>
              <a:t>.nc</a:t>
            </a:r>
            <a:endParaRPr lang="en-US" sz="24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emperature (T):  Gaussian</a:t>
            </a:r>
          </a:p>
          <a:p>
            <a:r>
              <a:rPr lang="en-US" sz="2400" dirty="0" smtClean="0"/>
              <a:t>heating centered at </a:t>
            </a:r>
            <a:r>
              <a:rPr lang="en-US" sz="2400" dirty="0" smtClean="0"/>
              <a:t>65E, 5S, 500 hPa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ddedheat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20" y="1649628"/>
            <a:ext cx="349758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643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Initialization</a:t>
            </a:r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ym typeface="Wingdings"/>
              </a:rPr>
              <a:t>Use initial conditions from </a:t>
            </a:r>
            <a:r>
              <a:rPr lang="en-US" sz="2400" dirty="0"/>
              <a:t>0005-01-01 </a:t>
            </a:r>
            <a:r>
              <a:rPr lang="en-US" sz="2400" dirty="0" smtClean="0"/>
              <a:t>branching off from previous </a:t>
            </a:r>
            <a:r>
              <a:rPr lang="en-US" sz="2400" dirty="0"/>
              <a:t>B1850 control simulation (assignment #</a:t>
            </a:r>
            <a:r>
              <a:rPr lang="en-US" sz="2400" dirty="0" smtClean="0"/>
              <a:t>2)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Make 3-month control run without added heating (test2) and repeat but with added heating applied (test3)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Before submitting run, copy initial conditions to run directory: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cp</a:t>
            </a:r>
            <a:r>
              <a:rPr lang="en-US" sz="2400" dirty="0" smtClean="0"/>
              <a:t> </a:t>
            </a:r>
            <a:r>
              <a:rPr lang="en-US" sz="2400" dirty="0"/>
              <a:t>/glade/scratch/$</a:t>
            </a:r>
            <a:r>
              <a:rPr lang="en-US" sz="2400" dirty="0" smtClean="0"/>
              <a:t>USER/</a:t>
            </a:r>
            <a:r>
              <a:rPr lang="en-US" sz="2400" dirty="0" smtClean="0">
                <a:latin typeface="Calibri"/>
                <a:cs typeface="Calibri"/>
              </a:rPr>
              <a:t>archive/test1/rest/</a:t>
            </a:r>
            <a:r>
              <a:rPr lang="mr-IN" sz="2400" dirty="0">
                <a:latin typeface="Calibri"/>
                <a:cs typeface="Calibri"/>
              </a:rPr>
              <a:t>0005-01-01-00000/</a:t>
            </a:r>
            <a:r>
              <a:rPr lang="mr-IN" sz="2400" dirty="0" smtClean="0">
                <a:latin typeface="Calibri"/>
                <a:cs typeface="Calibri"/>
              </a:rPr>
              <a:t>*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/>
              <a:t>/</a:t>
            </a:r>
            <a:r>
              <a:rPr lang="en-US" sz="2400" dirty="0"/>
              <a:t>glade/scratch/$USER</a:t>
            </a:r>
            <a:r>
              <a:rPr lang="en-US" sz="2400" dirty="0" smtClean="0"/>
              <a:t>/test2/run/</a:t>
            </a: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err="1"/>
              <a:t>cp</a:t>
            </a:r>
            <a:r>
              <a:rPr lang="en-US" sz="2400" dirty="0"/>
              <a:t> /glade/scratch/$USER/</a:t>
            </a:r>
            <a:r>
              <a:rPr lang="en-US" sz="2400" dirty="0">
                <a:cs typeface="Calibri"/>
              </a:rPr>
              <a:t>archive/test1/rest/</a:t>
            </a:r>
            <a:r>
              <a:rPr lang="mr-IN" sz="2400" dirty="0">
                <a:latin typeface="Calibri"/>
                <a:cs typeface="Calibri"/>
              </a:rPr>
              <a:t>0005-01-01-00000/*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/glade/scratch/$USER/</a:t>
            </a:r>
            <a:r>
              <a:rPr lang="en-US" sz="2400" dirty="0" smtClean="0"/>
              <a:t>test3/</a:t>
            </a:r>
            <a:r>
              <a:rPr lang="en-US" sz="2400" dirty="0"/>
              <a:t>run</a:t>
            </a:r>
            <a:r>
              <a:rPr lang="en-US" sz="2400" dirty="0" smtClean="0"/>
              <a:t>/</a:t>
            </a:r>
            <a:endParaRPr lang="en-US" sz="2400" dirty="0" smtClean="0"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ym typeface="Wingding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pon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6975" y="-1165860"/>
            <a:ext cx="6995160" cy="90525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0145" y="260409"/>
            <a:ext cx="86061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r>
              <a:rPr lang="en-US" sz="2800" b="1" dirty="0" smtClean="0"/>
              <a:t>ifference between control and added heating runs</a:t>
            </a:r>
            <a:endParaRPr lang="en-US" sz="2800" b="1" dirty="0" smtClean="0"/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>
              <a:sym typeface="Wingding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nudging.F90 (technical details)</a:t>
            </a:r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forcing file is read by subroutine </a:t>
            </a:r>
            <a:r>
              <a:rPr lang="en-US" sz="2400" dirty="0" err="1" smtClean="0"/>
              <a:t>nudging_update_analyses_fv</a:t>
            </a:r>
            <a:r>
              <a:rPr lang="en-US" sz="2400" dirty="0"/>
              <a:t> </a:t>
            </a:r>
            <a:r>
              <a:rPr lang="en-US" sz="2400" dirty="0" smtClean="0"/>
              <a:t>(line 1840)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called by </a:t>
            </a:r>
            <a:r>
              <a:rPr lang="en-US" sz="2400" dirty="0" err="1" smtClean="0"/>
              <a:t>nudging_timestep_init</a:t>
            </a:r>
            <a:r>
              <a:rPr lang="en-US" sz="2400" dirty="0" smtClean="0"/>
              <a:t> (line 990) </a:t>
            </a:r>
            <a:r>
              <a:rPr lang="en-US" sz="2400" dirty="0" smtClean="0">
                <a:sym typeface="Wingdings"/>
              </a:rPr>
              <a:t> called by </a:t>
            </a:r>
            <a:r>
              <a:rPr lang="en-US" sz="2400" dirty="0" err="1"/>
              <a:t>phys_timestep_init</a:t>
            </a:r>
            <a:r>
              <a:rPr lang="en-US" sz="2400" dirty="0" smtClean="0">
                <a:sym typeface="Wingdings"/>
              </a:rPr>
              <a:t> (line 2290 in physpkg.F90)</a:t>
            </a:r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additional tendency is added in </a:t>
            </a:r>
            <a:r>
              <a:rPr lang="en-US" sz="2400" dirty="0" err="1" smtClean="0"/>
              <a:t>nudging_timestep_tend</a:t>
            </a:r>
            <a:r>
              <a:rPr lang="en-US" sz="2400" dirty="0" smtClean="0"/>
              <a:t> (line 1341) </a:t>
            </a:r>
            <a:r>
              <a:rPr lang="en-US" sz="2400" dirty="0" smtClean="0">
                <a:sym typeface="Wingdings"/>
              </a:rPr>
              <a:t> called by subroutine </a:t>
            </a:r>
            <a:r>
              <a:rPr lang="en-US" sz="2400" dirty="0" err="1" smtClean="0">
                <a:sym typeface="Wingdings"/>
              </a:rPr>
              <a:t>tphysac</a:t>
            </a:r>
            <a:r>
              <a:rPr lang="en-US" sz="2400" dirty="0" smtClean="0">
                <a:sym typeface="Wingdings"/>
              </a:rPr>
              <a:t> (line 1210 in physpkg.F90)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ym typeface="Wingding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4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643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Nudging code is already built in to CESM</a:t>
            </a:r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Must already have ~/cesm2.1.1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This version of </a:t>
            </a:r>
            <a:r>
              <a:rPr lang="en-US" sz="2400" smtClean="0"/>
              <a:t>CESM has the </a:t>
            </a:r>
            <a:r>
              <a:rPr lang="en-US" sz="2400" dirty="0" smtClean="0"/>
              <a:t>option of atmospheric nudging (a.k.a. relaxation, developed by Patrick Callaghan) for zonal wind (U), </a:t>
            </a:r>
            <a:r>
              <a:rPr lang="en-US" sz="2400" dirty="0" err="1" smtClean="0"/>
              <a:t>meridional</a:t>
            </a:r>
            <a:r>
              <a:rPr lang="en-US" sz="2400" dirty="0" smtClean="0"/>
              <a:t> wind (V), temperature (T) and specific humidity (Q)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See the relevant source code in directory ~</a:t>
            </a:r>
            <a:r>
              <a:rPr lang="en-US" sz="2400" dirty="0"/>
              <a:t>/cesm2.1.1/components/cam/</a:t>
            </a:r>
            <a:r>
              <a:rPr lang="en-US" sz="2400" dirty="0" err="1"/>
              <a:t>src</a:t>
            </a:r>
            <a:r>
              <a:rPr lang="en-US" sz="2400" dirty="0"/>
              <a:t>/physics/cam</a:t>
            </a:r>
            <a:r>
              <a:rPr lang="en-US" sz="2400" dirty="0" smtClean="0"/>
              <a:t>/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Subroutines contained in nudging.F90 are called by physpkg.F90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95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Constant added heating in CESM</a:t>
            </a:r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nudging.F90 </a:t>
            </a:r>
            <a:r>
              <a:rPr lang="en-US" sz="2400" dirty="0" smtClean="0"/>
              <a:t>simplified </a:t>
            </a:r>
            <a:r>
              <a:rPr lang="en-US" sz="2400" dirty="0"/>
              <a:t>to </a:t>
            </a:r>
            <a:r>
              <a:rPr lang="en-US" sz="2400" dirty="0" smtClean="0"/>
              <a:t>read </a:t>
            </a:r>
            <a:r>
              <a:rPr lang="en-US" sz="2400" dirty="0"/>
              <a:t>in </a:t>
            </a:r>
            <a:r>
              <a:rPr lang="en-US" sz="2400" dirty="0" smtClean="0"/>
              <a:t>a single forcing file and </a:t>
            </a:r>
            <a:r>
              <a:rPr lang="en-US" sz="2400" dirty="0"/>
              <a:t>add </a:t>
            </a:r>
            <a:r>
              <a:rPr lang="en-US" sz="2400" dirty="0" smtClean="0"/>
              <a:t>steady tendencies (applied </a:t>
            </a:r>
            <a:r>
              <a:rPr lang="en-US" sz="2400" dirty="0"/>
              <a:t>to temperature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constant </a:t>
            </a:r>
            <a:r>
              <a:rPr lang="en-US" sz="2400" dirty="0">
                <a:sym typeface="Wingdings"/>
              </a:rPr>
              <a:t>added heating)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ym typeface="Wingdings"/>
              </a:rPr>
              <a:t>In order to run CESM with the modified source code, immediately after ./</a:t>
            </a:r>
            <a:r>
              <a:rPr lang="en-US" sz="2400" dirty="0" err="1" smtClean="0">
                <a:sym typeface="Wingdings"/>
              </a:rPr>
              <a:t>case.setup</a:t>
            </a:r>
            <a:r>
              <a:rPr lang="en-US" sz="2400" dirty="0" smtClean="0">
                <a:sym typeface="Wingdings"/>
              </a:rPr>
              <a:t>, cd to your $CASEROOT directory and copy the code: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ym typeface="Wingdings"/>
            </a:endParaRPr>
          </a:p>
          <a:p>
            <a:r>
              <a:rPr lang="en-US" sz="2400" dirty="0" smtClean="0"/>
              <a:t>&gt;  </a:t>
            </a:r>
            <a:r>
              <a:rPr lang="en-US" sz="2400" dirty="0" err="1" smtClean="0"/>
              <a:t>cp</a:t>
            </a:r>
            <a:r>
              <a:rPr lang="en-US" sz="2400" dirty="0" smtClean="0"/>
              <a:t> </a:t>
            </a:r>
            <a:r>
              <a:rPr lang="en-US" sz="2400" dirty="0"/>
              <a:t>/glade/u/home/</a:t>
            </a:r>
            <a:r>
              <a:rPr lang="en-US" sz="2400" dirty="0" err="1"/>
              <a:t>swenson</a:t>
            </a:r>
            <a:r>
              <a:rPr lang="en-US" sz="2400" dirty="0"/>
              <a:t>/run_CESM2.1.1/</a:t>
            </a:r>
            <a:r>
              <a:rPr lang="en-US" sz="2400" dirty="0" err="1"/>
              <a:t>SourceMods</a:t>
            </a:r>
            <a:r>
              <a:rPr lang="en-US" sz="2400" dirty="0"/>
              <a:t>/nudging.F90-ADDCONST </a:t>
            </a:r>
            <a:r>
              <a:rPr lang="en-US" sz="2400" dirty="0" err="1"/>
              <a:t>SourceMods</a:t>
            </a:r>
            <a:r>
              <a:rPr lang="en-US" sz="2400" dirty="0"/>
              <a:t>/</a:t>
            </a:r>
            <a:r>
              <a:rPr lang="en-US" sz="2400" dirty="0" err="1"/>
              <a:t>src.cam</a:t>
            </a:r>
            <a:r>
              <a:rPr lang="en-US" sz="2400" dirty="0"/>
              <a:t>/</a:t>
            </a:r>
            <a:r>
              <a:rPr lang="en-US" sz="2400" dirty="0" smtClean="0"/>
              <a:t>nudging.F90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95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Saving variables and specifying added heating</a:t>
            </a:r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 order to specify what variables to save and at what output frequency, need to edit atmospheric </a:t>
            </a:r>
            <a:r>
              <a:rPr lang="en-US" sz="2400" dirty="0" err="1" smtClean="0"/>
              <a:t>namelist</a:t>
            </a:r>
            <a:r>
              <a:rPr lang="en-US" sz="2400" dirty="0" smtClean="0"/>
              <a:t> file prior to building the model (</a:t>
            </a:r>
            <a:r>
              <a:rPr lang="en-US" sz="2400" dirty="0" err="1" smtClean="0"/>
              <a:t>user_nl_cam</a:t>
            </a:r>
            <a:r>
              <a:rPr lang="en-US" sz="2400" dirty="0"/>
              <a:t> </a:t>
            </a:r>
            <a:r>
              <a:rPr lang="en-US" sz="2400" dirty="0" smtClean="0"/>
              <a:t>in $CASEROOT directory)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etails for applying added heating are also specified in </a:t>
            </a:r>
            <a:r>
              <a:rPr lang="en-US" sz="2400" dirty="0" err="1" smtClean="0"/>
              <a:t>user_nl_cam</a:t>
            </a: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For further details, see </a:t>
            </a:r>
            <a:r>
              <a:rPr lang="en-US" sz="2400" dirty="0"/>
              <a:t>~/cesm2.1.1/components/cam/</a:t>
            </a:r>
            <a:r>
              <a:rPr lang="en-US" sz="2400" dirty="0" err="1"/>
              <a:t>bld</a:t>
            </a:r>
            <a:r>
              <a:rPr lang="en-US" sz="2400" dirty="0"/>
              <a:t>/</a:t>
            </a:r>
            <a:r>
              <a:rPr lang="en-US" sz="2400" dirty="0" err="1"/>
              <a:t>namelist_files</a:t>
            </a:r>
            <a:r>
              <a:rPr lang="en-US" sz="2400" dirty="0"/>
              <a:t>/</a:t>
            </a:r>
            <a:r>
              <a:rPr lang="en-US" sz="2400" dirty="0" err="1" smtClean="0"/>
              <a:t>namelist_definition.xml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597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user_nl_cam</a:t>
            </a:r>
            <a:r>
              <a:rPr lang="en-US" sz="2800" b="1" dirty="0" smtClean="0"/>
              <a:t>:</a:t>
            </a:r>
          </a:p>
          <a:p>
            <a:endParaRPr lang="en-US" sz="2400" dirty="0" smtClean="0"/>
          </a:p>
          <a:p>
            <a:r>
              <a:rPr lang="en-US" dirty="0"/>
              <a:t> </a:t>
            </a:r>
            <a:r>
              <a:rPr lang="en-US" dirty="0" err="1"/>
              <a:t>avgflag_pertape</a:t>
            </a:r>
            <a:r>
              <a:rPr lang="en-US" dirty="0"/>
              <a:t> = </a:t>
            </a:r>
            <a:r>
              <a:rPr lang="en-US" dirty="0" smtClean="0"/>
              <a:t>‘A’,‘I’,‘I’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nhtfrq</a:t>
            </a:r>
            <a:r>
              <a:rPr lang="en-US" dirty="0" smtClean="0"/>
              <a:t> = 0,-24,-6</a:t>
            </a:r>
          </a:p>
          <a:p>
            <a:r>
              <a:rPr lang="en-US" dirty="0"/>
              <a:t> </a:t>
            </a:r>
            <a:r>
              <a:rPr lang="en-US" dirty="0" err="1" smtClean="0"/>
              <a:t>mfilt</a:t>
            </a:r>
            <a:r>
              <a:rPr lang="en-US" dirty="0" smtClean="0"/>
              <a:t> = 1,1,1</a:t>
            </a:r>
          </a:p>
          <a:p>
            <a:r>
              <a:rPr lang="en-US" dirty="0"/>
              <a:t> </a:t>
            </a:r>
            <a:r>
              <a:rPr lang="en-US" dirty="0" smtClean="0"/>
              <a:t>fincl2 = ‘U’,‘V’,‘OMEGA’,‘Z3’,‘T’,‘Q’,‘PRECT’,‘FLUT’,‘TMQ’,‘PS’,‘PHIS’</a:t>
            </a:r>
          </a:p>
          <a:p>
            <a:r>
              <a:rPr lang="en-US" dirty="0" smtClean="0"/>
              <a:t> fincl3 = 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DTCOND’,‘QRS’,‘QRL’,‘DTV’,‘</a:t>
            </a:r>
            <a:r>
              <a:rPr lang="en-US" dirty="0" err="1">
                <a:solidFill>
                  <a:srgbClr val="FF0000"/>
                </a:solidFill>
              </a:rPr>
              <a:t>Nudge_T</a:t>
            </a:r>
            <a:r>
              <a:rPr lang="en-US" dirty="0" err="1" smtClean="0">
                <a:solidFill>
                  <a:srgbClr val="FF0000"/>
                </a:solidFill>
              </a:rPr>
              <a:t>’</a:t>
            </a:r>
            <a:r>
              <a:rPr lang="en-US" dirty="0" err="1" smtClean="0"/>
              <a:t>,‘PS’,‘PHIS</a:t>
            </a:r>
            <a:r>
              <a:rPr lang="en-US" dirty="0" smtClean="0"/>
              <a:t>’</a:t>
            </a:r>
          </a:p>
          <a:p>
            <a:r>
              <a:rPr lang="mr-IN" dirty="0" smtClean="0"/>
              <a:t>…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Specify fincl3 saves instantaneous (‘I’) </a:t>
            </a:r>
            <a:r>
              <a:rPr lang="en-US" sz="2400" dirty="0" err="1" smtClean="0"/>
              <a:t>diabatic</a:t>
            </a:r>
            <a:r>
              <a:rPr lang="en-US" sz="2400" dirty="0" smtClean="0"/>
              <a:t> heating components and necessary pressure for vertical interpolation; 1 file (</a:t>
            </a:r>
            <a:r>
              <a:rPr lang="en-US" sz="2400" dirty="0" err="1" smtClean="0"/>
              <a:t>mfilt</a:t>
            </a:r>
            <a:r>
              <a:rPr lang="en-US" sz="2400" dirty="0" smtClean="0"/>
              <a:t>=1) every 6 hours (</a:t>
            </a:r>
            <a:r>
              <a:rPr lang="en-US" sz="2400" dirty="0" err="1" smtClean="0"/>
              <a:t>nhtfrq</a:t>
            </a:r>
            <a:r>
              <a:rPr lang="en-US" sz="2400" dirty="0" smtClean="0"/>
              <a:t>=-6)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Added heating (</a:t>
            </a:r>
            <a:r>
              <a:rPr lang="en-US" sz="2400" dirty="0" err="1" smtClean="0">
                <a:solidFill>
                  <a:srgbClr val="FF0000"/>
                </a:solidFill>
              </a:rPr>
              <a:t>Nudge_T</a:t>
            </a:r>
            <a:r>
              <a:rPr lang="en-US" sz="2400" dirty="0" smtClean="0"/>
              <a:t>) + temperature tendency due to moist processes (</a:t>
            </a:r>
            <a:r>
              <a:rPr lang="en-US" sz="2400" dirty="0" smtClean="0">
                <a:solidFill>
                  <a:srgbClr val="FF0000"/>
                </a:solidFill>
              </a:rPr>
              <a:t>DTCOND</a:t>
            </a:r>
            <a:r>
              <a:rPr lang="en-US" sz="2400" dirty="0" smtClean="0"/>
              <a:t>), shortwave/solar radiation (</a:t>
            </a:r>
            <a:r>
              <a:rPr lang="en-US" sz="2400" dirty="0" smtClean="0">
                <a:solidFill>
                  <a:srgbClr val="FF0000"/>
                </a:solidFill>
              </a:rPr>
              <a:t>QRS</a:t>
            </a:r>
            <a:r>
              <a:rPr lang="en-US" sz="2400" dirty="0" smtClean="0"/>
              <a:t>) + </a:t>
            </a:r>
            <a:r>
              <a:rPr lang="en-US" sz="2400" dirty="0" err="1" smtClean="0"/>
              <a:t>longwave</a:t>
            </a:r>
            <a:r>
              <a:rPr lang="en-US" sz="2400" dirty="0" smtClean="0"/>
              <a:t> radiation (</a:t>
            </a:r>
            <a:r>
              <a:rPr lang="en-US" sz="2400" dirty="0" smtClean="0">
                <a:solidFill>
                  <a:srgbClr val="FF0000"/>
                </a:solidFill>
              </a:rPr>
              <a:t>QRL</a:t>
            </a:r>
            <a:r>
              <a:rPr lang="en-US" sz="2400" dirty="0" smtClean="0"/>
              <a:t>) + vertical diffusion (</a:t>
            </a:r>
            <a:r>
              <a:rPr lang="en-US" sz="2400" dirty="0" smtClean="0">
                <a:solidFill>
                  <a:srgbClr val="FF0000"/>
                </a:solidFill>
              </a:rPr>
              <a:t>DTV</a:t>
            </a:r>
            <a:r>
              <a:rPr lang="en-US" sz="2400"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615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user_nl_cam</a:t>
            </a:r>
            <a:r>
              <a:rPr lang="en-US" sz="2800" b="1" dirty="0" smtClean="0"/>
              <a:t>:</a:t>
            </a:r>
          </a:p>
          <a:p>
            <a:endParaRPr lang="en-US" sz="2400" dirty="0" smtClean="0"/>
          </a:p>
          <a:p>
            <a:r>
              <a:rPr lang="mr-IN" dirty="0" smtClean="0">
                <a:latin typeface="Calibri"/>
                <a:cs typeface="Calibri"/>
              </a:rPr>
              <a:t>…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&amp;</a:t>
            </a:r>
            <a:r>
              <a:rPr lang="en-US" dirty="0" err="1">
                <a:latin typeface="Calibri"/>
                <a:cs typeface="Calibri"/>
              </a:rPr>
              <a:t>nudging_nl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Nudge_Model</a:t>
            </a:r>
            <a:r>
              <a:rPr lang="en-US" dirty="0">
                <a:latin typeface="Calibri"/>
                <a:cs typeface="Calibri"/>
              </a:rPr>
              <a:t> = .true.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Nudge_Path</a:t>
            </a:r>
            <a:r>
              <a:rPr lang="en-US" dirty="0">
                <a:latin typeface="Calibri"/>
                <a:cs typeface="Calibri"/>
              </a:rPr>
              <a:t> = ‘/glade/scratch</a:t>
            </a:r>
            <a:r>
              <a:rPr lang="en-US" dirty="0" smtClean="0">
                <a:latin typeface="Calibri"/>
                <a:cs typeface="Calibri"/>
              </a:rPr>
              <a:t>/</a:t>
            </a:r>
            <a:r>
              <a:rPr lang="en-US" dirty="0" err="1" smtClean="0">
                <a:latin typeface="Calibri"/>
                <a:cs typeface="Calibri"/>
              </a:rPr>
              <a:t>swenson</a:t>
            </a:r>
            <a:r>
              <a:rPr lang="en-US" dirty="0" smtClean="0">
                <a:latin typeface="Calibri"/>
                <a:cs typeface="Calibri"/>
              </a:rPr>
              <a:t>/archive/forcing</a:t>
            </a:r>
            <a:r>
              <a:rPr lang="en-US" dirty="0">
                <a:latin typeface="Calibri"/>
                <a:cs typeface="Calibri"/>
              </a:rPr>
              <a:t>/’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Nudge_File_Template</a:t>
            </a:r>
            <a:r>
              <a:rPr lang="en-US" dirty="0">
                <a:latin typeface="Calibri"/>
                <a:cs typeface="Calibri"/>
              </a:rPr>
              <a:t> = </a:t>
            </a:r>
            <a:r>
              <a:rPr lang="en-US" dirty="0" smtClean="0">
                <a:latin typeface="Calibri"/>
                <a:cs typeface="Calibri"/>
              </a:rPr>
              <a:t>‘</a:t>
            </a:r>
            <a:r>
              <a:rPr lang="en-US" dirty="0" err="1" smtClean="0">
                <a:latin typeface="Calibri"/>
                <a:cs typeface="Calibri"/>
              </a:rPr>
              <a:t>addheat</a:t>
            </a:r>
            <a:r>
              <a:rPr lang="en-US" dirty="0" smtClean="0">
                <a:latin typeface="Calibri"/>
                <a:cs typeface="Calibri"/>
              </a:rPr>
              <a:t>. </a:t>
            </a:r>
            <a:r>
              <a:rPr lang="en-US" dirty="0">
                <a:latin typeface="Calibri"/>
                <a:cs typeface="Calibri"/>
              </a:rPr>
              <a:t>%y-%m-%d-%</a:t>
            </a:r>
            <a:r>
              <a:rPr lang="en-US" dirty="0" err="1">
                <a:latin typeface="Calibri"/>
                <a:cs typeface="Calibri"/>
              </a:rPr>
              <a:t>s.nc</a:t>
            </a:r>
            <a:r>
              <a:rPr lang="en-US" dirty="0">
                <a:latin typeface="Calibri"/>
                <a:cs typeface="Calibri"/>
              </a:rPr>
              <a:t>’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Nudge_Times_Per_Day</a:t>
            </a:r>
            <a:r>
              <a:rPr lang="en-US" dirty="0">
                <a:latin typeface="Calibri"/>
                <a:cs typeface="Calibri"/>
              </a:rPr>
              <a:t>=4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Model_Times_Per_Day</a:t>
            </a:r>
            <a:r>
              <a:rPr lang="en-US" dirty="0">
                <a:latin typeface="Calibri"/>
                <a:cs typeface="Calibri"/>
              </a:rPr>
              <a:t>=48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e are applying added heating, setting forcing </a:t>
            </a:r>
            <a:r>
              <a:rPr lang="en-US" sz="2400" dirty="0"/>
              <a:t>directory and file </a:t>
            </a:r>
            <a:r>
              <a:rPr lang="en-US" sz="2400" dirty="0" smtClean="0"/>
              <a:t>template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pply 4 </a:t>
            </a:r>
            <a:r>
              <a:rPr lang="en-US" sz="2400" dirty="0"/>
              <a:t>times per day (</a:t>
            </a:r>
            <a:r>
              <a:rPr lang="en-US" sz="2400" dirty="0" smtClean="0"/>
              <a:t>while CESM </a:t>
            </a:r>
            <a:r>
              <a:rPr lang="en-US" sz="2400" dirty="0"/>
              <a:t>time step </a:t>
            </a:r>
            <a:r>
              <a:rPr lang="en-US" sz="2400" dirty="0" smtClean="0"/>
              <a:t>48 times per day or every 30 minutes)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If CESM is initialized 0005-01-01, then the first and only forcing file read </a:t>
            </a:r>
            <a:r>
              <a:rPr lang="en-US" sz="2400" dirty="0" smtClean="0">
                <a:latin typeface="Calibri"/>
                <a:cs typeface="Calibri"/>
              </a:rPr>
              <a:t>is </a:t>
            </a:r>
            <a:r>
              <a:rPr lang="en-US" sz="2400" dirty="0" err="1" smtClean="0">
                <a:latin typeface="Calibri"/>
                <a:cs typeface="Calibri"/>
              </a:rPr>
              <a:t>addheat</a:t>
            </a:r>
            <a:r>
              <a:rPr lang="mr-IN" sz="2400" dirty="0" smtClean="0">
                <a:latin typeface="Calibri"/>
                <a:cs typeface="Calibri"/>
              </a:rPr>
              <a:t>.</a:t>
            </a:r>
            <a:r>
              <a:rPr lang="en-US" sz="2400" dirty="0" smtClean="0">
                <a:latin typeface="Calibri"/>
                <a:cs typeface="Calibri"/>
              </a:rPr>
              <a:t>0005-</a:t>
            </a:r>
            <a:r>
              <a:rPr lang="mr-IN" sz="2400" dirty="0" smtClean="0">
                <a:latin typeface="Calibri"/>
                <a:cs typeface="Calibri"/>
              </a:rPr>
              <a:t>0</a:t>
            </a:r>
            <a:r>
              <a:rPr lang="en-US" sz="2400" dirty="0" smtClean="0">
                <a:latin typeface="Calibri"/>
                <a:cs typeface="Calibri"/>
              </a:rPr>
              <a:t>1-</a:t>
            </a:r>
            <a:r>
              <a:rPr lang="mr-IN" sz="2400" dirty="0" smtClean="0">
                <a:latin typeface="Calibri"/>
                <a:cs typeface="Calibri"/>
              </a:rPr>
              <a:t>01</a:t>
            </a:r>
            <a:r>
              <a:rPr lang="en-US" sz="2400" dirty="0">
                <a:latin typeface="Calibri"/>
                <a:cs typeface="Calibri"/>
              </a:rPr>
              <a:t>-</a:t>
            </a:r>
            <a:r>
              <a:rPr lang="mr-IN" sz="2400" dirty="0" smtClean="0">
                <a:latin typeface="Calibri"/>
                <a:cs typeface="Calibri"/>
              </a:rPr>
              <a:t>21600</a:t>
            </a:r>
            <a:r>
              <a:rPr lang="mr-IN" sz="2400" dirty="0">
                <a:latin typeface="Calibri"/>
                <a:cs typeface="Calibri"/>
              </a:rPr>
              <a:t>.</a:t>
            </a:r>
            <a:r>
              <a:rPr lang="mr-IN" sz="2400" dirty="0" smtClean="0">
                <a:latin typeface="Calibri"/>
                <a:cs typeface="Calibri"/>
              </a:rPr>
              <a:t>nc</a:t>
            </a:r>
            <a:endParaRPr lang="en-US" sz="24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user_nl_cam</a:t>
            </a:r>
            <a:r>
              <a:rPr lang="en-US" sz="2800" b="1" dirty="0" smtClean="0"/>
              <a:t>:</a:t>
            </a:r>
          </a:p>
          <a:p>
            <a:endParaRPr lang="en-US" sz="2400" dirty="0" smtClean="0"/>
          </a:p>
          <a:p>
            <a:r>
              <a:rPr lang="mr-IN" dirty="0" smtClean="0">
                <a:latin typeface="Calibri"/>
                <a:cs typeface="Calibri"/>
              </a:rPr>
              <a:t>…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/>
              <a:t> </a:t>
            </a:r>
            <a:r>
              <a:rPr lang="en-US" dirty="0" err="1"/>
              <a:t>Nudge_Uprof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Nudge_Ucoef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Nudge_Vprof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Nudge_Vcoef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Nudge_Tprof</a:t>
            </a:r>
            <a:r>
              <a:rPr lang="en-US" dirty="0"/>
              <a:t> = 2</a:t>
            </a:r>
          </a:p>
          <a:p>
            <a:r>
              <a:rPr lang="en-US" dirty="0"/>
              <a:t> </a:t>
            </a:r>
            <a:r>
              <a:rPr lang="en-US" dirty="0" err="1"/>
              <a:t>Nudge_Tcoef</a:t>
            </a:r>
            <a:r>
              <a:rPr lang="en-US" dirty="0"/>
              <a:t> = 1</a:t>
            </a:r>
          </a:p>
          <a:p>
            <a:r>
              <a:rPr lang="en-US" dirty="0"/>
              <a:t> </a:t>
            </a:r>
            <a:r>
              <a:rPr lang="en-US" dirty="0" err="1"/>
              <a:t>Nudge_Qprof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Nudge_Qcoef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Nudge_PSprof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Nudge_PScoef</a:t>
            </a:r>
            <a:r>
              <a:rPr lang="en-US" dirty="0"/>
              <a:t> = 0</a:t>
            </a:r>
          </a:p>
          <a:p>
            <a:r>
              <a:rPr lang="mr-IN" dirty="0" smtClean="0"/>
              <a:t>…</a:t>
            </a:r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We are only applying a temperature tendency (added heating, </a:t>
            </a:r>
            <a:r>
              <a:rPr lang="en-US" sz="2400" dirty="0" err="1" smtClean="0"/>
              <a:t>Nudge_Tcoef</a:t>
            </a:r>
            <a:r>
              <a:rPr lang="en-US" sz="2400" dirty="0" smtClean="0"/>
              <a:t> = 1) over a specified domain (</a:t>
            </a:r>
            <a:r>
              <a:rPr lang="en-US" sz="2400" dirty="0" err="1" smtClean="0"/>
              <a:t>Nudge_Tprof</a:t>
            </a:r>
            <a:r>
              <a:rPr lang="en-US" sz="2400" dirty="0" smtClean="0"/>
              <a:t> = 2)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e are not messing with other variables U, V, Q or PS ( = 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user_nl_cam</a:t>
            </a:r>
            <a:r>
              <a:rPr lang="en-US" sz="2800" b="1" dirty="0" smtClean="0"/>
              <a:t>:</a:t>
            </a:r>
          </a:p>
          <a:p>
            <a:endParaRPr lang="en-US" sz="2400" dirty="0" smtClean="0"/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Nudge_Beg_Year</a:t>
            </a:r>
            <a:r>
              <a:rPr lang="en-US" dirty="0">
                <a:cs typeface="Calibri"/>
              </a:rPr>
              <a:t> = </a:t>
            </a:r>
            <a:r>
              <a:rPr lang="en-US" dirty="0" smtClean="0">
                <a:cs typeface="Calibri"/>
              </a:rPr>
              <a:t>0005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Nudge_Beg_Month</a:t>
            </a:r>
            <a:r>
              <a:rPr lang="en-US" dirty="0">
                <a:cs typeface="Calibri"/>
              </a:rPr>
              <a:t> = </a:t>
            </a:r>
            <a:r>
              <a:rPr lang="en-US" dirty="0" smtClean="0">
                <a:cs typeface="Calibri"/>
              </a:rPr>
              <a:t>1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Nudge_Beg_Day</a:t>
            </a:r>
            <a:r>
              <a:rPr lang="en-US" dirty="0">
                <a:cs typeface="Calibri"/>
              </a:rPr>
              <a:t>  = 1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Nudge_End_Year</a:t>
            </a:r>
            <a:r>
              <a:rPr lang="en-US" dirty="0">
                <a:cs typeface="Calibri"/>
              </a:rPr>
              <a:t> = </a:t>
            </a:r>
            <a:r>
              <a:rPr lang="en-US" dirty="0" smtClean="0">
                <a:cs typeface="Calibri"/>
              </a:rPr>
              <a:t>0005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Nudge_End_Month</a:t>
            </a:r>
            <a:r>
              <a:rPr lang="en-US" dirty="0">
                <a:cs typeface="Calibri"/>
              </a:rPr>
              <a:t> = </a:t>
            </a:r>
            <a:r>
              <a:rPr lang="en-US" dirty="0" smtClean="0">
                <a:cs typeface="Calibri"/>
              </a:rPr>
              <a:t>3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Nudge_End_Day</a:t>
            </a:r>
            <a:r>
              <a:rPr lang="en-US" dirty="0">
                <a:cs typeface="Calibri"/>
              </a:rPr>
              <a:t> = </a:t>
            </a:r>
            <a:r>
              <a:rPr lang="en-US" dirty="0" smtClean="0">
                <a:cs typeface="Calibri"/>
              </a:rPr>
              <a:t>31</a:t>
            </a:r>
            <a:endParaRPr lang="en-US" dirty="0">
              <a:cs typeface="Calibri"/>
            </a:endParaRPr>
          </a:p>
          <a:p>
            <a:r>
              <a:rPr lang="mr-IN" dirty="0">
                <a:latin typeface="Calibri"/>
                <a:cs typeface="Calibri"/>
              </a:rPr>
              <a:t>…</a:t>
            </a:r>
            <a:endParaRPr lang="en-US" dirty="0">
              <a:cs typeface="Calibri"/>
            </a:endParaRPr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We are applying </a:t>
            </a:r>
            <a:r>
              <a:rPr lang="en-US" sz="2400" dirty="0" smtClean="0"/>
              <a:t>a tendency during </a:t>
            </a:r>
            <a:r>
              <a:rPr lang="en-US" sz="2400" dirty="0" smtClean="0"/>
              <a:t>the 3-month period from 0005-01-01 to 0005-03-31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Example hybrid </a:t>
            </a:r>
            <a:r>
              <a:rPr lang="en-US" sz="2400" dirty="0"/>
              <a:t>run initialized on 0005-01-01 from previous B1850 control </a:t>
            </a:r>
            <a:r>
              <a:rPr lang="en-US" sz="2400" dirty="0" smtClean="0"/>
              <a:t>simulation (</a:t>
            </a:r>
            <a:r>
              <a:rPr lang="en-US" sz="2400" dirty="0"/>
              <a:t>a</a:t>
            </a:r>
            <a:r>
              <a:rPr lang="en-US" sz="2400" dirty="0" smtClean="0"/>
              <a:t>ssignment #2)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7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user_nl_cam</a:t>
            </a:r>
            <a:r>
              <a:rPr lang="en-US" sz="2800" b="1" dirty="0" smtClean="0"/>
              <a:t>:</a:t>
            </a:r>
          </a:p>
          <a:p>
            <a:endParaRPr lang="en-US" sz="2400" dirty="0" smtClean="0"/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mr-IN" dirty="0" smtClean="0">
                <a:latin typeface="Calibri"/>
                <a:cs typeface="Calibri"/>
              </a:rPr>
              <a:t>Nudge_Hwin_lat0     </a:t>
            </a:r>
            <a:r>
              <a:rPr lang="mr-IN" dirty="0">
                <a:latin typeface="Calibri"/>
                <a:cs typeface="Calibri"/>
              </a:rPr>
              <a:t>= 0.0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Nudge_Hwin_latWidth</a:t>
            </a:r>
            <a:r>
              <a:rPr lang="en-US" dirty="0">
                <a:latin typeface="Calibri"/>
                <a:cs typeface="Calibri"/>
              </a:rPr>
              <a:t> = 40.0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Nudge_Hwin_latDelta</a:t>
            </a:r>
            <a:r>
              <a:rPr lang="en-US" dirty="0">
                <a:latin typeface="Calibri"/>
                <a:cs typeface="Calibri"/>
              </a:rPr>
              <a:t> = 1.0</a:t>
            </a:r>
          </a:p>
          <a:p>
            <a:r>
              <a:rPr lang="mr-IN" dirty="0">
                <a:latin typeface="Calibri"/>
                <a:cs typeface="Calibri"/>
              </a:rPr>
              <a:t> Nudge_Hwin_lon0     = 165.0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Nudge_Hwin_lonWidth</a:t>
            </a:r>
            <a:r>
              <a:rPr lang="en-US" dirty="0">
                <a:latin typeface="Calibri"/>
                <a:cs typeface="Calibri"/>
              </a:rPr>
              <a:t> = 230.0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Nudge_Hwin_lonDelta</a:t>
            </a:r>
            <a:r>
              <a:rPr lang="en-US" dirty="0">
                <a:latin typeface="Calibri"/>
                <a:cs typeface="Calibri"/>
              </a:rPr>
              <a:t> = 1.0</a:t>
            </a:r>
          </a:p>
          <a:p>
            <a:r>
              <a:rPr lang="mr-IN" dirty="0" smtClean="0">
                <a:latin typeface="Calibri"/>
                <a:cs typeface="Calibri"/>
              </a:rPr>
              <a:t>…</a:t>
            </a:r>
            <a:endParaRPr lang="en-US" dirty="0">
              <a:cs typeface="Calibri"/>
            </a:endParaRPr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 smtClean="0"/>
              <a:t>are applying a tendency </a:t>
            </a:r>
            <a:r>
              <a:rPr lang="en-US" sz="2400" dirty="0" smtClean="0"/>
              <a:t>ONLY over a latitude width of 40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 centered at 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 and a longitude width of 230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 centered at 165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 E (tropical Indo-Pacific)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At boundaries of this region, there is decay with an e-folding scale of 1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6629</TotalTime>
  <Words>1041</Words>
  <Application>Microsoft Macintosh PowerPoint</Application>
  <PresentationFormat>On-screen Show (4:3)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Added heating experiments with NCAR Community Earth System Model (CESM)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CFSv2</dc:title>
  <dc:creator>Rodrigo J. Bombardi</dc:creator>
  <cp:lastModifiedBy>Erik T Swenson</cp:lastModifiedBy>
  <cp:revision>528</cp:revision>
  <dcterms:created xsi:type="dcterms:W3CDTF">2014-02-19T14:21:28Z</dcterms:created>
  <dcterms:modified xsi:type="dcterms:W3CDTF">2020-10-26T14:37:02Z</dcterms:modified>
</cp:coreProperties>
</file>