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7" r:id="rId2"/>
    <p:sldId id="330" r:id="rId3"/>
    <p:sldId id="334" r:id="rId4"/>
    <p:sldId id="297" r:id="rId5"/>
    <p:sldId id="318" r:id="rId6"/>
    <p:sldId id="320" r:id="rId7"/>
    <p:sldId id="319" r:id="rId8"/>
    <p:sldId id="323" r:id="rId9"/>
    <p:sldId id="324" r:id="rId10"/>
    <p:sldId id="325" r:id="rId11"/>
    <p:sldId id="326" r:id="rId12"/>
    <p:sldId id="331" r:id="rId13"/>
    <p:sldId id="332" r:id="rId14"/>
    <p:sldId id="33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08"/>
    <p:restoredTop sz="94716"/>
  </p:normalViewPr>
  <p:slideViewPr>
    <p:cSldViewPr snapToGrid="0" snapToObjects="1">
      <p:cViewPr varScale="1">
        <p:scale>
          <a:sx n="88" d="100"/>
          <a:sy n="88" d="100"/>
        </p:scale>
        <p:origin x="192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F4591-F21D-F94E-88A3-26B31A446A6E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7E7F-C2E9-0544-8B96-E937369E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52C95-C939-6E48-BE33-0014A5DF8515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79F9B-4214-4B42-8351-B084AE18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57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8410-C26F-844C-9B1E-79AA57097472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F8B0-003B-D54F-A2C6-FAD84454A53E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1727-509C-8641-ACE1-2C81ADB25B84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4444-A9EB-9C4E-B4CF-4E96BBC78E09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F704-17E5-0B43-BF36-4E31CC275BBB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F17D-7713-7142-BF80-B30B270AA8F9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6FB7-AC2E-C84E-AC60-74281B9505F1}" type="datetime1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A38-489A-054F-A990-44A6B6E64D5F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1ED-4B56-9349-BDC0-420833014C83}" type="datetime1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5C9D-CFF8-9D4F-8E88-87ECF4573A94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20CC-AEB0-9249-8C2B-E19455815BEF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059F-9FF9-1F43-97AD-C6845BE1A4AB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66FF"/>
                </a:solidFill>
              </a:rPr>
              <a:t>Added heating experiments with NCAR Community Earth System Model (CESM)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56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test runs on Cheyenne</a:t>
            </a:r>
          </a:p>
        </p:txBody>
      </p:sp>
    </p:spTree>
    <p:extLst>
      <p:ext uri="{BB962C8B-B14F-4D97-AF65-F5344CB8AC3E}">
        <p14:creationId xmlns:p14="http://schemas.microsoft.com/office/powerpoint/2010/main" val="83428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Nudge_Beg_Year</a:t>
            </a:r>
            <a:r>
              <a:rPr lang="en-US" dirty="0">
                <a:cs typeface="Calibri"/>
              </a:rPr>
              <a:t> = 0002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Nudge_Beg_Month</a:t>
            </a:r>
            <a:r>
              <a:rPr lang="en-US" dirty="0">
                <a:cs typeface="Calibri"/>
              </a:rPr>
              <a:t> = 1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Nudge_Beg_Day</a:t>
            </a:r>
            <a:r>
              <a:rPr lang="en-US" dirty="0">
                <a:cs typeface="Calibri"/>
              </a:rPr>
              <a:t>  = 1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Nudge_End_Year</a:t>
            </a:r>
            <a:r>
              <a:rPr lang="en-US" dirty="0">
                <a:cs typeface="Calibri"/>
              </a:rPr>
              <a:t> = 0002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Nudge_End_Month</a:t>
            </a:r>
            <a:r>
              <a:rPr lang="en-US" dirty="0">
                <a:cs typeface="Calibri"/>
              </a:rPr>
              <a:t> = 3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Nudge_End_Day</a:t>
            </a:r>
            <a:r>
              <a:rPr lang="en-US" dirty="0">
                <a:cs typeface="Calibri"/>
              </a:rPr>
              <a:t> = 31</a:t>
            </a:r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cs typeface="Calibri"/>
            </a:endParaRP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applying a tendency only during the period from Jan. 1</a:t>
            </a:r>
            <a:r>
              <a:rPr lang="en-US" sz="2400" baseline="30000" dirty="0"/>
              <a:t>st</a:t>
            </a:r>
            <a:r>
              <a:rPr lang="en-US" sz="2400" dirty="0"/>
              <a:t>, 0002 to Mar. 31</a:t>
            </a:r>
            <a:r>
              <a:rPr lang="en-US" sz="2400" baseline="30000" dirty="0"/>
              <a:t>st</a:t>
            </a:r>
            <a:r>
              <a:rPr lang="en-US" sz="2400" dirty="0"/>
              <a:t>, 0002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Constructing added heating forcing file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Model expects </a:t>
            </a:r>
            <a:r>
              <a:rPr lang="en-US" sz="2400" dirty="0" err="1"/>
              <a:t>netCDF</a:t>
            </a:r>
            <a:r>
              <a:rPr lang="en-US" sz="2400" dirty="0"/>
              <a:t> file with</a:t>
            </a:r>
          </a:p>
          <a:p>
            <a:r>
              <a:rPr lang="en-US" sz="2400" dirty="0"/>
              <a:t>U, V, T, Q and PS on model grid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Example:  running at f19_g17</a:t>
            </a:r>
          </a:p>
          <a:p>
            <a:r>
              <a:rPr lang="en-US" sz="2400" dirty="0"/>
              <a:t>resolution</a:t>
            </a:r>
            <a:r>
              <a:rPr lang="en-US" sz="2400" dirty="0">
                <a:latin typeface="Calibri"/>
                <a:cs typeface="Calibri"/>
              </a:rPr>
              <a:t>, see </a:t>
            </a:r>
            <a:r>
              <a:rPr lang="en-US" sz="2400" dirty="0" err="1">
                <a:latin typeface="Calibri"/>
                <a:cs typeface="Calibri"/>
              </a:rPr>
              <a:t>addheat.nc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T:  Gaussian heating centered</a:t>
            </a:r>
          </a:p>
          <a:p>
            <a:r>
              <a:rPr lang="en-US" sz="2400" dirty="0"/>
              <a:t>at 65E, 5S, 500 hPa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ddedheat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20" y="1649628"/>
            <a:ext cx="349758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Submitting added heating runs</a:t>
            </a:r>
          </a:p>
          <a:p>
            <a:endParaRPr lang="en-US" sz="2400" dirty="0"/>
          </a:p>
          <a:p>
            <a:r>
              <a:rPr lang="en-US" sz="2400" dirty="0"/>
              <a:t>./</a:t>
            </a:r>
            <a:r>
              <a:rPr lang="en-US" sz="2400" dirty="0" err="1"/>
              <a:t>addheat.csh</a:t>
            </a:r>
            <a:endParaRPr lang="en-US" sz="2400" dirty="0"/>
          </a:p>
          <a:p>
            <a:r>
              <a:rPr lang="en-US" sz="2400" dirty="0"/>
              <a:t>cd $</a:t>
            </a:r>
            <a:r>
              <a:rPr lang="en-US" sz="2400" dirty="0" err="1"/>
              <a:t>caseroot</a:t>
            </a:r>
            <a:endParaRPr lang="en-US" sz="2400" dirty="0"/>
          </a:p>
          <a:p>
            <a:r>
              <a:rPr lang="en-US" sz="2400" dirty="0"/>
              <a:t>./</a:t>
            </a:r>
            <a:r>
              <a:rPr lang="en-US" sz="2400" dirty="0" err="1"/>
              <a:t>case.submit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Repeat multiple runs?  With multiple Jan. 1</a:t>
            </a:r>
            <a:r>
              <a:rPr lang="en-US" sz="2400" baseline="30000" dirty="0"/>
              <a:t>st</a:t>
            </a:r>
            <a:r>
              <a:rPr lang="en-US" sz="2400" dirty="0"/>
              <a:t> restarts from 4-year B1850 f19_g17 simulation, can repeat for different years by changing $</a:t>
            </a:r>
            <a:r>
              <a:rPr lang="en-US" sz="2400" dirty="0" err="1"/>
              <a:t>yr</a:t>
            </a:r>
            <a:r>
              <a:rPr lang="en-US" sz="2400" dirty="0"/>
              <a:t> in </a:t>
            </a:r>
            <a:r>
              <a:rPr lang="en-US" sz="2400" dirty="0" err="1"/>
              <a:t>addheat.csh</a:t>
            </a:r>
            <a:r>
              <a:rPr lang="en-US" sz="2400" dirty="0"/>
              <a:t>, and submit script again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Corresponding “control” simulations without added heating (but with same variables saved):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/>
              <a:t>1) Set </a:t>
            </a:r>
            <a:r>
              <a:rPr lang="en-US" sz="2400" dirty="0" err="1"/>
              <a:t>Nudge_Model</a:t>
            </a:r>
            <a:r>
              <a:rPr lang="en-US" sz="2400" dirty="0"/>
              <a:t> to .false. in </a:t>
            </a:r>
            <a:r>
              <a:rPr lang="en-US" sz="2400" dirty="0" err="1"/>
              <a:t>user_nl_cam</a:t>
            </a:r>
            <a:r>
              <a:rPr lang="en-US" sz="2400" dirty="0"/>
              <a:t> (in </a:t>
            </a:r>
            <a:r>
              <a:rPr lang="en-US" sz="2400" dirty="0" err="1"/>
              <a:t>addheat.csh</a:t>
            </a:r>
            <a:r>
              <a:rPr lang="en-US" sz="2400" dirty="0"/>
              <a:t>)</a:t>
            </a:r>
            <a:endParaRPr lang="en-US" sz="1200" dirty="0"/>
          </a:p>
          <a:p>
            <a:r>
              <a:rPr lang="en-US" sz="2400" dirty="0"/>
              <a:t>OR</a:t>
            </a:r>
            <a:endParaRPr lang="en-US" sz="1200" dirty="0"/>
          </a:p>
          <a:p>
            <a:r>
              <a:rPr lang="en-US" sz="2400" dirty="0"/>
              <a:t>2) Copy and run script /glade/u/home/</a:t>
            </a:r>
            <a:r>
              <a:rPr lang="en-US" sz="2400" dirty="0" err="1"/>
              <a:t>swenson</a:t>
            </a:r>
            <a:r>
              <a:rPr lang="en-US" sz="2400" dirty="0"/>
              <a:t>/clim670/other/</a:t>
            </a:r>
            <a:r>
              <a:rPr lang="en-US" sz="2400" dirty="0" err="1"/>
              <a:t>control.csh</a:t>
            </a:r>
            <a:r>
              <a:rPr lang="en-US" sz="24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15414-F5CC-0615-114F-56DCD007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0312" y="624551"/>
            <a:ext cx="5596128" cy="7242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0145" y="260409"/>
            <a:ext cx="86061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 – differences for JFM 0002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Interpolate from hybrid to pressure levels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Vertically-averaged diabatic heating (K/day) and 200 </a:t>
            </a:r>
            <a:r>
              <a:rPr lang="en-US" sz="2400" dirty="0" err="1"/>
              <a:t>hPa</a:t>
            </a:r>
            <a:r>
              <a:rPr lang="en-US" sz="2400" dirty="0"/>
              <a:t> geopotential height differences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How do difference looked if averaged over three years?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nudging.F90 (technical details)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forcing file is read by subroutine </a:t>
            </a:r>
            <a:r>
              <a:rPr lang="en-US" sz="2400" dirty="0" err="1"/>
              <a:t>nudging_update_analyses_fv</a:t>
            </a:r>
            <a:r>
              <a:rPr lang="en-US" sz="2400" dirty="0"/>
              <a:t> (line 1832)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/>
              <a:t>called by </a:t>
            </a:r>
            <a:r>
              <a:rPr lang="en-US" sz="2400" dirty="0" err="1"/>
              <a:t>nudging_timestep_init</a:t>
            </a:r>
            <a:r>
              <a:rPr lang="en-US" sz="2400" dirty="0"/>
              <a:t> (line 989) </a:t>
            </a:r>
            <a:r>
              <a:rPr lang="en-US" sz="2400" dirty="0">
                <a:sym typeface="Wingdings"/>
              </a:rPr>
              <a:t> called by </a:t>
            </a:r>
            <a:r>
              <a:rPr lang="en-US" sz="2400" dirty="0" err="1"/>
              <a:t>phys_timestep_init</a:t>
            </a:r>
            <a:r>
              <a:rPr lang="en-US" sz="2400" dirty="0">
                <a:sym typeface="Wingdings"/>
              </a:rPr>
              <a:t> (line 2290 in physpkg.F90)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additional tendency is added in </a:t>
            </a:r>
            <a:r>
              <a:rPr lang="en-US" sz="2400" dirty="0" err="1"/>
              <a:t>nudging_timestep_tend</a:t>
            </a:r>
            <a:r>
              <a:rPr lang="en-US" sz="2400" dirty="0"/>
              <a:t> (line 1333) </a:t>
            </a:r>
            <a:r>
              <a:rPr lang="en-US" sz="2400" dirty="0">
                <a:sym typeface="Wingdings"/>
              </a:rPr>
              <a:t> called by subroutine </a:t>
            </a:r>
            <a:r>
              <a:rPr lang="en-US" sz="2400" dirty="0" err="1">
                <a:sym typeface="Wingdings"/>
              </a:rPr>
              <a:t>tphysac</a:t>
            </a:r>
            <a:r>
              <a:rPr lang="en-US" sz="2400" dirty="0">
                <a:sym typeface="Wingdings"/>
              </a:rPr>
              <a:t> (line 1210 in physpkg.F90)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Necessary scripts and files on Cheyenne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Already have /glade/work/$USER/cesm2.1.3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Already ran B1850 f19_g17 for 4 years and have restart files in /glade/scratch/$USER/archive/$</a:t>
            </a:r>
            <a:r>
              <a:rPr lang="en-US" sz="2400" dirty="0" err="1"/>
              <a:t>refcase</a:t>
            </a:r>
            <a:r>
              <a:rPr lang="en-US" sz="2400" dirty="0"/>
              <a:t>/rest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Copy scripts and files to your own home directory; see /glade/u/home/</a:t>
            </a:r>
            <a:r>
              <a:rPr lang="en-US" sz="2400" dirty="0" err="1"/>
              <a:t>swenson</a:t>
            </a:r>
            <a:r>
              <a:rPr lang="en-US" sz="2400" dirty="0"/>
              <a:t>/clim670/</a:t>
            </a:r>
            <a:r>
              <a:rPr lang="en-US" sz="2400" dirty="0" err="1"/>
              <a:t>copy.txt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mkdir</a:t>
            </a:r>
            <a:r>
              <a:rPr lang="en-US" sz="2400" dirty="0"/>
              <a:t> ~/clim670</a:t>
            </a:r>
          </a:p>
          <a:p>
            <a:r>
              <a:rPr lang="en-US" sz="2400" dirty="0"/>
              <a:t>cd ~/clim670</a:t>
            </a:r>
          </a:p>
          <a:p>
            <a:r>
              <a:rPr lang="en-US" sz="2400" dirty="0"/>
              <a:t>cp –p /glade/u/home/</a:t>
            </a:r>
            <a:r>
              <a:rPr lang="en-US" sz="2400" dirty="0" err="1"/>
              <a:t>swenson</a:t>
            </a:r>
            <a:r>
              <a:rPr lang="en-US" sz="2400" dirty="0"/>
              <a:t>/clim670/</a:t>
            </a:r>
            <a:r>
              <a:rPr lang="en-US" sz="2400" dirty="0" err="1"/>
              <a:t>addheat.csh</a:t>
            </a:r>
            <a:r>
              <a:rPr lang="en-US" sz="2400" dirty="0"/>
              <a:t> ./</a:t>
            </a:r>
          </a:p>
          <a:p>
            <a:r>
              <a:rPr lang="en-US" sz="2400" dirty="0"/>
              <a:t>cp –p /glade/u/home/</a:t>
            </a:r>
            <a:r>
              <a:rPr lang="en-US" sz="2400" dirty="0" err="1"/>
              <a:t>swenson</a:t>
            </a:r>
            <a:r>
              <a:rPr lang="en-US" sz="2400" dirty="0"/>
              <a:t>/clim670/</a:t>
            </a:r>
            <a:r>
              <a:rPr lang="en-US" sz="2400" dirty="0" err="1"/>
              <a:t>addheat.nc</a:t>
            </a:r>
            <a:r>
              <a:rPr lang="en-US" sz="2400" dirty="0"/>
              <a:t> ./</a:t>
            </a:r>
          </a:p>
          <a:p>
            <a:r>
              <a:rPr lang="en-US" sz="2400" dirty="0"/>
              <a:t>cp –p /glade/u/home/</a:t>
            </a:r>
            <a:r>
              <a:rPr lang="en-US" sz="2400" dirty="0" err="1"/>
              <a:t>swenson</a:t>
            </a:r>
            <a:r>
              <a:rPr lang="en-US" sz="2400" dirty="0"/>
              <a:t>/clim670/nudging.F90-ADDCONST ./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Change line 10 of </a:t>
            </a:r>
            <a:r>
              <a:rPr lang="en-US" sz="2400" dirty="0" err="1"/>
              <a:t>addheat.csh</a:t>
            </a:r>
            <a:r>
              <a:rPr lang="en-US" sz="2400" dirty="0"/>
              <a:t> to your own $</a:t>
            </a:r>
            <a:r>
              <a:rPr lang="en-US" sz="2400" dirty="0" err="1"/>
              <a:t>refcase</a:t>
            </a:r>
            <a:r>
              <a:rPr lang="en-US" sz="2400" dirty="0"/>
              <a:t> name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Change line 12 of </a:t>
            </a:r>
            <a:r>
              <a:rPr lang="en-US" sz="2400" dirty="0" err="1"/>
              <a:t>addheat.csh</a:t>
            </a:r>
            <a:r>
              <a:rPr lang="en-US" sz="2400" dirty="0"/>
              <a:t> to your own project #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Added heating experiment(s)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addheat.csh</a:t>
            </a:r>
            <a:r>
              <a:rPr lang="en-US" sz="2400" dirty="0"/>
              <a:t> builds a 3-month simulation that branches off of the previous B1850 f19_g17 4-year run and applies a steady added heating in the tropical Indian Ocean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addheat.nc</a:t>
            </a:r>
            <a:r>
              <a:rPr lang="en-US" sz="2400" dirty="0"/>
              <a:t> contains the added heating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nudging.F90-ADDCONST contains modified CESM source code the applies a constant added heating to the model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Can repeat this experiment for 3 different years 0002, 0003 and 0004 and compare with original simulation as a control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Naturally, differences may be attributed to the added 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Nudging code is already built in to CESM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Latest version of CESM has built-in atmospheric nudging (a.k.a. relaxation, developed by Patrick Callaghan) for zonal wind (U), meridional wind (V), temperature (T) and specific humidity (Q)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Under model directory /glade/work/$USER/cesm2.1.3, see the relevant source code in directory components/cam/</a:t>
            </a:r>
            <a:r>
              <a:rPr lang="en-US" sz="2400" dirty="0" err="1"/>
              <a:t>src</a:t>
            </a:r>
            <a:r>
              <a:rPr lang="en-US" sz="2400" dirty="0"/>
              <a:t>/physics/cam/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Subroutines contained in nudging.F90 are called by physpkg.F90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Constant added heating in CESM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nudging.F90 simplified to read in a single forcing file and add steady tendencies (applied to temperature </a:t>
            </a:r>
            <a:r>
              <a:rPr lang="en-US" sz="2400" dirty="0">
                <a:sym typeface="Wingdings"/>
              </a:rPr>
              <a:t> constant added heating)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ym typeface="Wingdings"/>
              </a:rPr>
              <a:t>In order to run CESM with the modified source code, immediately after ./</a:t>
            </a:r>
            <a:r>
              <a:rPr lang="en-US" sz="2400" dirty="0" err="1">
                <a:sym typeface="Wingdings"/>
              </a:rPr>
              <a:t>case.setup</a:t>
            </a:r>
            <a:r>
              <a:rPr lang="en-US" sz="2400" dirty="0">
                <a:sym typeface="Wingdings"/>
              </a:rPr>
              <a:t>, modified code is copied to </a:t>
            </a:r>
            <a:r>
              <a:rPr lang="en-US" sz="2400" dirty="0" err="1">
                <a:sym typeface="Wingdings"/>
              </a:rPr>
              <a:t>SourceMods</a:t>
            </a:r>
            <a:r>
              <a:rPr lang="en-US" sz="2400" dirty="0">
                <a:sym typeface="Wingdings"/>
              </a:rPr>
              <a:t>/</a:t>
            </a:r>
            <a:r>
              <a:rPr lang="en-US" sz="2400" dirty="0" err="1">
                <a:sym typeface="Wingdings"/>
              </a:rPr>
              <a:t>src.cam</a:t>
            </a:r>
            <a:r>
              <a:rPr lang="en-US" sz="2400" dirty="0">
                <a:sym typeface="Wingdings"/>
              </a:rPr>
              <a:t> in $CASEROOT directory; this is done in </a:t>
            </a:r>
            <a:r>
              <a:rPr lang="en-US" sz="2400" dirty="0" err="1">
                <a:sym typeface="Wingdings"/>
              </a:rPr>
              <a:t>addheat.csh</a:t>
            </a:r>
            <a:r>
              <a:rPr lang="en-US" sz="2400" dirty="0">
                <a:sym typeface="Wingdings"/>
              </a:rPr>
              <a:t> before </a:t>
            </a:r>
            <a:r>
              <a:rPr lang="en-US" sz="2400" dirty="0" err="1">
                <a:sym typeface="Wingdings"/>
              </a:rPr>
              <a:t>xmlchange</a:t>
            </a:r>
            <a:r>
              <a:rPr lang="en-US" sz="2400" dirty="0">
                <a:sym typeface="Wingdings"/>
              </a:rPr>
              <a:t> commands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ym typeface="Wingdings"/>
              </a:rPr>
              <a:t>Added heating details are specified in </a:t>
            </a:r>
            <a:r>
              <a:rPr lang="en-US" sz="2400" dirty="0" err="1"/>
              <a:t>user_nl_cam</a:t>
            </a:r>
            <a:r>
              <a:rPr lang="en-US" sz="2400" dirty="0">
                <a:sym typeface="Wingdings"/>
              </a:rPr>
              <a:t> file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Saving variables and specifying added heating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 order to specify what variables to save and at what output frequency, need to edit atmospheric </a:t>
            </a:r>
            <a:r>
              <a:rPr lang="en-US" sz="2400" dirty="0" err="1"/>
              <a:t>namelist</a:t>
            </a:r>
            <a:r>
              <a:rPr lang="en-US" sz="2400" dirty="0"/>
              <a:t> file prior to building the model (</a:t>
            </a:r>
            <a:r>
              <a:rPr lang="en-US" sz="2400" dirty="0" err="1"/>
              <a:t>user_nl_cam</a:t>
            </a:r>
            <a:r>
              <a:rPr lang="en-US" sz="2400" dirty="0"/>
              <a:t> in $CASEROOT directory)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further details, see /glade/work/$USER/cesm2.1.3/</a:t>
            </a:r>
          </a:p>
          <a:p>
            <a:r>
              <a:rPr lang="en-US" sz="2400" dirty="0"/>
              <a:t>components/cam/</a:t>
            </a:r>
            <a:r>
              <a:rPr lang="en-US" sz="2400" dirty="0" err="1"/>
              <a:t>bld</a:t>
            </a:r>
            <a:r>
              <a:rPr lang="en-US" sz="2400" dirty="0"/>
              <a:t>/</a:t>
            </a:r>
            <a:r>
              <a:rPr lang="en-US" sz="2400" dirty="0" err="1"/>
              <a:t>namelist_files</a:t>
            </a:r>
            <a:r>
              <a:rPr lang="en-US" sz="2400" dirty="0"/>
              <a:t>/</a:t>
            </a:r>
            <a:r>
              <a:rPr lang="en-US" sz="2400" dirty="0" err="1"/>
              <a:t>namelist_definition.xml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en-US" dirty="0"/>
              <a:t> </a:t>
            </a:r>
            <a:r>
              <a:rPr lang="en-US" dirty="0" err="1"/>
              <a:t>avgflag_pertape</a:t>
            </a:r>
            <a:r>
              <a:rPr lang="en-US" dirty="0"/>
              <a:t> = ‘A’,‘I’,‘I’</a:t>
            </a:r>
          </a:p>
          <a:p>
            <a:r>
              <a:rPr lang="en-US" dirty="0"/>
              <a:t> </a:t>
            </a:r>
            <a:r>
              <a:rPr lang="en-US" dirty="0" err="1"/>
              <a:t>nhtfrq</a:t>
            </a:r>
            <a:r>
              <a:rPr lang="en-US" dirty="0"/>
              <a:t> = 0,-24,-6</a:t>
            </a:r>
          </a:p>
          <a:p>
            <a:r>
              <a:rPr lang="en-US" dirty="0"/>
              <a:t> </a:t>
            </a:r>
            <a:r>
              <a:rPr lang="en-US" dirty="0" err="1"/>
              <a:t>mfilt</a:t>
            </a:r>
            <a:r>
              <a:rPr lang="en-US" dirty="0"/>
              <a:t> = 1,1,1</a:t>
            </a:r>
          </a:p>
          <a:p>
            <a:r>
              <a:rPr lang="en-US" dirty="0"/>
              <a:t> fincl2 = ‘U’,‘V’,‘OMEGA’,‘Z3’,‘T’,‘Q’, ‘TS’,‘PRECT’,‘FLUT’,‘TMQ’,‘PS’,‘PHIS’</a:t>
            </a:r>
          </a:p>
          <a:p>
            <a:r>
              <a:rPr lang="en-US" dirty="0"/>
              <a:t> fincl3 =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 err="1">
                <a:solidFill>
                  <a:srgbClr val="FF0000"/>
                </a:solidFill>
              </a:rPr>
              <a:t>Nudge_T’,‘DTCOND’,‘QRS’,‘QRL’,‘DTV’</a:t>
            </a:r>
            <a:r>
              <a:rPr lang="en-US" dirty="0" err="1"/>
              <a:t>,‘PS’,‘PHIS</a:t>
            </a:r>
            <a:r>
              <a:rPr lang="en-US" dirty="0"/>
              <a:t>’</a:t>
            </a:r>
          </a:p>
          <a:p>
            <a:r>
              <a:rPr lang="mr-IN" dirty="0"/>
              <a:t>…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Specify fincl3 saves instantaneous (‘I’) </a:t>
            </a:r>
            <a:r>
              <a:rPr lang="en-US" sz="2400" dirty="0" err="1"/>
              <a:t>diabatic</a:t>
            </a:r>
            <a:r>
              <a:rPr lang="en-US" sz="2400" dirty="0"/>
              <a:t> heating components and necessary pressure for vertical interpolation; 1 file (</a:t>
            </a:r>
            <a:r>
              <a:rPr lang="en-US" sz="2400" dirty="0" err="1"/>
              <a:t>mfilt</a:t>
            </a:r>
            <a:r>
              <a:rPr lang="en-US" sz="2400" dirty="0"/>
              <a:t>=1) every 6 hours (</a:t>
            </a:r>
            <a:r>
              <a:rPr lang="en-US" sz="2400" dirty="0" err="1"/>
              <a:t>nhtfrq</a:t>
            </a:r>
            <a:r>
              <a:rPr lang="en-US" sz="2400" dirty="0"/>
              <a:t>=-6)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Added heating (</a:t>
            </a:r>
            <a:r>
              <a:rPr lang="en-US" sz="2400" dirty="0" err="1">
                <a:solidFill>
                  <a:srgbClr val="FF0000"/>
                </a:solidFill>
              </a:rPr>
              <a:t>Nudge_T</a:t>
            </a:r>
            <a:r>
              <a:rPr lang="en-US" sz="2400" dirty="0"/>
              <a:t>) + temperature tendency due to moist processes (</a:t>
            </a:r>
            <a:r>
              <a:rPr lang="en-US" sz="2400" dirty="0">
                <a:solidFill>
                  <a:srgbClr val="FF0000"/>
                </a:solidFill>
              </a:rPr>
              <a:t>DTCOND</a:t>
            </a:r>
            <a:r>
              <a:rPr lang="en-US" sz="2400" dirty="0"/>
              <a:t>), shortwave/solar radiation (</a:t>
            </a:r>
            <a:r>
              <a:rPr lang="en-US" sz="2400" dirty="0">
                <a:solidFill>
                  <a:srgbClr val="FF0000"/>
                </a:solidFill>
              </a:rPr>
              <a:t>QRS</a:t>
            </a:r>
            <a:r>
              <a:rPr lang="en-US" sz="2400" dirty="0"/>
              <a:t>) + </a:t>
            </a:r>
            <a:r>
              <a:rPr lang="en-US" sz="2400" dirty="0" err="1"/>
              <a:t>longwave</a:t>
            </a:r>
            <a:r>
              <a:rPr lang="en-US" sz="2400" dirty="0"/>
              <a:t> radiation (</a:t>
            </a:r>
            <a:r>
              <a:rPr lang="en-US" sz="2400" dirty="0">
                <a:solidFill>
                  <a:srgbClr val="FF0000"/>
                </a:solidFill>
              </a:rPr>
              <a:t>QRL</a:t>
            </a:r>
            <a:r>
              <a:rPr lang="en-US" sz="2400" dirty="0"/>
              <a:t>) + vertical diffusion (</a:t>
            </a:r>
            <a:r>
              <a:rPr lang="en-US" sz="2400" dirty="0">
                <a:solidFill>
                  <a:srgbClr val="FF0000"/>
                </a:solidFill>
              </a:rPr>
              <a:t>DTV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15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&amp;</a:t>
            </a:r>
            <a:r>
              <a:rPr lang="en-US" dirty="0" err="1">
                <a:latin typeface="Calibri"/>
                <a:cs typeface="Calibri"/>
              </a:rPr>
              <a:t>nudging_nl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Nudge_Model</a:t>
            </a:r>
            <a:r>
              <a:rPr lang="en-US" dirty="0">
                <a:latin typeface="Calibri"/>
                <a:cs typeface="Calibri"/>
              </a:rPr>
              <a:t> = .true.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Nudge_Path</a:t>
            </a:r>
            <a:r>
              <a:rPr lang="en-US" dirty="0">
                <a:latin typeface="Calibri"/>
                <a:cs typeface="Calibri"/>
              </a:rPr>
              <a:t> = ‘/glade/scratch/$USER/addheat1/run/’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Nudge_File_Template</a:t>
            </a:r>
            <a:r>
              <a:rPr lang="en-US" dirty="0">
                <a:latin typeface="Calibri"/>
                <a:cs typeface="Calibri"/>
              </a:rPr>
              <a:t> = ‘</a:t>
            </a:r>
            <a:r>
              <a:rPr lang="en-US" dirty="0" err="1">
                <a:latin typeface="Calibri"/>
                <a:cs typeface="Calibri"/>
              </a:rPr>
              <a:t>addheat</a:t>
            </a:r>
            <a:r>
              <a:rPr lang="en-US" dirty="0">
                <a:latin typeface="Calibri"/>
                <a:cs typeface="Calibri"/>
              </a:rPr>
              <a:t>. %y-%m-%d-%</a:t>
            </a:r>
            <a:r>
              <a:rPr lang="en-US" dirty="0" err="1">
                <a:latin typeface="Calibri"/>
                <a:cs typeface="Calibri"/>
              </a:rPr>
              <a:t>s.nc</a:t>
            </a:r>
            <a:r>
              <a:rPr lang="en-US" dirty="0">
                <a:latin typeface="Calibri"/>
                <a:cs typeface="Calibri"/>
              </a:rPr>
              <a:t>’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Nudge_Times_Per_Day</a:t>
            </a:r>
            <a:r>
              <a:rPr lang="en-US" dirty="0">
                <a:latin typeface="Calibri"/>
                <a:cs typeface="Calibri"/>
              </a:rPr>
              <a:t>=4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Model_Times_Per_Day</a:t>
            </a:r>
            <a:r>
              <a:rPr lang="en-US" dirty="0">
                <a:latin typeface="Calibri"/>
                <a:cs typeface="Calibri"/>
              </a:rPr>
              <a:t>=48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applying added heating, setting forcing directory and file template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Apply 4 times per day (while CESM time step 48 times per day or every 30 minutes)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Suppose that CESM is initialized 00Z Jan 1</a:t>
            </a:r>
            <a:r>
              <a:rPr lang="en-US" sz="2400" baseline="30000" dirty="0"/>
              <a:t>st</a:t>
            </a:r>
            <a:r>
              <a:rPr lang="en-US" sz="2400" dirty="0"/>
              <a:t>, 0002, then the first (and only) forcing file read </a:t>
            </a:r>
            <a:r>
              <a:rPr lang="en-US" sz="2400" dirty="0">
                <a:latin typeface="Calibri"/>
                <a:cs typeface="Calibri"/>
              </a:rPr>
              <a:t>is addheat.0002-</a:t>
            </a:r>
            <a:r>
              <a:rPr lang="mr-IN" sz="2400" dirty="0">
                <a:latin typeface="Calibri"/>
                <a:cs typeface="Calibri"/>
              </a:rPr>
              <a:t>02</a:t>
            </a:r>
            <a:r>
              <a:rPr lang="en-US" sz="2400" dirty="0">
                <a:latin typeface="Calibri"/>
                <a:cs typeface="Calibri"/>
              </a:rPr>
              <a:t>-</a:t>
            </a:r>
            <a:r>
              <a:rPr lang="mr-IN" sz="2400" dirty="0">
                <a:latin typeface="Calibri"/>
                <a:cs typeface="Calibri"/>
              </a:rPr>
              <a:t>01</a:t>
            </a:r>
            <a:r>
              <a:rPr lang="en-US" sz="2400" dirty="0">
                <a:latin typeface="Calibri"/>
                <a:cs typeface="Calibri"/>
              </a:rPr>
              <a:t>-</a:t>
            </a:r>
            <a:r>
              <a:rPr lang="mr-IN" sz="2400" dirty="0">
                <a:latin typeface="Calibri"/>
                <a:cs typeface="Calibri"/>
              </a:rPr>
              <a:t>21600.nc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 </a:t>
            </a:r>
            <a:r>
              <a:rPr lang="en-US" dirty="0" err="1"/>
              <a:t>Nudge_Uprof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Nudge_Ucoef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Nudge_Vprof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Nudge_Vcoef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Nudge_Tprof</a:t>
            </a:r>
            <a:r>
              <a:rPr lang="en-US" dirty="0"/>
              <a:t> = 2</a:t>
            </a:r>
          </a:p>
          <a:p>
            <a:r>
              <a:rPr lang="en-US" dirty="0"/>
              <a:t> </a:t>
            </a:r>
            <a:r>
              <a:rPr lang="en-US" dirty="0" err="1"/>
              <a:t>Nudge_Tcoef</a:t>
            </a:r>
            <a:r>
              <a:rPr lang="en-US" dirty="0"/>
              <a:t> = 1</a:t>
            </a:r>
          </a:p>
          <a:p>
            <a:r>
              <a:rPr lang="en-US" dirty="0"/>
              <a:t> </a:t>
            </a:r>
            <a:r>
              <a:rPr lang="en-US" dirty="0" err="1"/>
              <a:t>Nudge_Qprof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Nudge_Qcoef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Nudge_PSprof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Nudge_PScoef</a:t>
            </a:r>
            <a:r>
              <a:rPr lang="en-US" dirty="0"/>
              <a:t> = 0</a:t>
            </a:r>
          </a:p>
          <a:p>
            <a:r>
              <a:rPr lang="mr-IN" dirty="0"/>
              <a:t>…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only applying a temperature tendency (added heating, </a:t>
            </a:r>
            <a:r>
              <a:rPr lang="en-US" sz="2400" dirty="0" err="1"/>
              <a:t>Nudge_Tcoef</a:t>
            </a:r>
            <a:r>
              <a:rPr lang="en-US" sz="2400" dirty="0"/>
              <a:t> = 1) over a specified domain (</a:t>
            </a:r>
            <a:r>
              <a:rPr lang="en-US" sz="2400" dirty="0" err="1"/>
              <a:t>Nudge_Tprof</a:t>
            </a:r>
            <a:r>
              <a:rPr lang="en-US" sz="2400" dirty="0"/>
              <a:t> = 2)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not messing with other variables U, V, Q or PS ( = 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8841</TotalTime>
  <Words>1275</Words>
  <Application>Microsoft Macintosh PowerPoint</Application>
  <PresentationFormat>On-screen Show (4:3)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Added heating experiments with NCAR Community Earth System Model (CESM)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CFSv2</dc:title>
  <dc:creator>Rodrigo J. Bombardi</dc:creator>
  <cp:lastModifiedBy>Erik Swenson</cp:lastModifiedBy>
  <cp:revision>555</cp:revision>
  <dcterms:created xsi:type="dcterms:W3CDTF">2014-02-19T14:21:28Z</dcterms:created>
  <dcterms:modified xsi:type="dcterms:W3CDTF">2023-04-03T00:31:14Z</dcterms:modified>
</cp:coreProperties>
</file>