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6"/>
  </p:notesMasterIdLst>
  <p:handoutMasterIdLst>
    <p:handoutMasterId r:id="rId157"/>
  </p:handoutMasterIdLst>
  <p:sldIdLst>
    <p:sldId id="485" r:id="rId2"/>
    <p:sldId id="594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300" r:id="rId22"/>
    <p:sldId id="301" r:id="rId23"/>
    <p:sldId id="302" r:id="rId24"/>
    <p:sldId id="303" r:id="rId25"/>
    <p:sldId id="305" r:id="rId26"/>
    <p:sldId id="304" r:id="rId27"/>
    <p:sldId id="538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93" r:id="rId42"/>
    <p:sldId id="500" r:id="rId43"/>
    <p:sldId id="591" r:id="rId44"/>
    <p:sldId id="592" r:id="rId45"/>
    <p:sldId id="282" r:id="rId46"/>
    <p:sldId id="284" r:id="rId47"/>
    <p:sldId id="283" r:id="rId48"/>
    <p:sldId id="285" r:id="rId49"/>
    <p:sldId id="286" r:id="rId50"/>
    <p:sldId id="287" r:id="rId51"/>
    <p:sldId id="288" r:id="rId52"/>
    <p:sldId id="289" r:id="rId53"/>
    <p:sldId id="595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598" r:id="rId62"/>
    <p:sldId id="297" r:id="rId63"/>
    <p:sldId id="597" r:id="rId64"/>
    <p:sldId id="590" r:id="rId65"/>
    <p:sldId id="557" r:id="rId66"/>
    <p:sldId id="558" r:id="rId67"/>
    <p:sldId id="559" r:id="rId68"/>
    <p:sldId id="560" r:id="rId69"/>
    <p:sldId id="561" r:id="rId70"/>
    <p:sldId id="281" r:id="rId71"/>
    <p:sldId id="599" r:id="rId72"/>
    <p:sldId id="562" r:id="rId73"/>
    <p:sldId id="600" r:id="rId74"/>
    <p:sldId id="604" r:id="rId75"/>
    <p:sldId id="605" r:id="rId76"/>
    <p:sldId id="606" r:id="rId77"/>
    <p:sldId id="607" r:id="rId78"/>
    <p:sldId id="603" r:id="rId79"/>
    <p:sldId id="601" r:id="rId80"/>
    <p:sldId id="602" r:id="rId81"/>
    <p:sldId id="563" r:id="rId82"/>
    <p:sldId id="564" r:id="rId83"/>
    <p:sldId id="280" r:id="rId84"/>
    <p:sldId id="565" r:id="rId85"/>
    <p:sldId id="566" r:id="rId86"/>
    <p:sldId id="567" r:id="rId87"/>
    <p:sldId id="568" r:id="rId88"/>
    <p:sldId id="569" r:id="rId89"/>
    <p:sldId id="609" r:id="rId90"/>
    <p:sldId id="610" r:id="rId91"/>
    <p:sldId id="611" r:id="rId92"/>
    <p:sldId id="501" r:id="rId93"/>
    <p:sldId id="608" r:id="rId94"/>
    <p:sldId id="619" r:id="rId95"/>
    <p:sldId id="265" r:id="rId96"/>
    <p:sldId id="266" r:id="rId97"/>
    <p:sldId id="267" r:id="rId98"/>
    <p:sldId id="268" r:id="rId99"/>
    <p:sldId id="269" r:id="rId100"/>
    <p:sldId id="270" r:id="rId101"/>
    <p:sldId id="271" r:id="rId102"/>
    <p:sldId id="612" r:id="rId103"/>
    <p:sldId id="272" r:id="rId104"/>
    <p:sldId id="273" r:id="rId105"/>
    <p:sldId id="274" r:id="rId106"/>
    <p:sldId id="275" r:id="rId107"/>
    <p:sldId id="276" r:id="rId108"/>
    <p:sldId id="277" r:id="rId109"/>
    <p:sldId id="278" r:id="rId110"/>
    <p:sldId id="279" r:id="rId111"/>
    <p:sldId id="502" r:id="rId112"/>
    <p:sldId id="503" r:id="rId113"/>
    <p:sldId id="613" r:id="rId114"/>
    <p:sldId id="570" r:id="rId115"/>
    <p:sldId id="505" r:id="rId116"/>
    <p:sldId id="506" r:id="rId117"/>
    <p:sldId id="507" r:id="rId118"/>
    <p:sldId id="508" r:id="rId119"/>
    <p:sldId id="509" r:id="rId120"/>
    <p:sldId id="510" r:id="rId121"/>
    <p:sldId id="511" r:id="rId122"/>
    <p:sldId id="512" r:id="rId123"/>
    <p:sldId id="513" r:id="rId124"/>
    <p:sldId id="514" r:id="rId125"/>
    <p:sldId id="515" r:id="rId126"/>
    <p:sldId id="516" r:id="rId127"/>
    <p:sldId id="517" r:id="rId128"/>
    <p:sldId id="518" r:id="rId129"/>
    <p:sldId id="519" r:id="rId130"/>
    <p:sldId id="520" r:id="rId131"/>
    <p:sldId id="298" r:id="rId132"/>
    <p:sldId id="299" r:id="rId133"/>
    <p:sldId id="616" r:id="rId134"/>
    <p:sldId id="614" r:id="rId135"/>
    <p:sldId id="615" r:id="rId136"/>
    <p:sldId id="521" r:id="rId137"/>
    <p:sldId id="522" r:id="rId138"/>
    <p:sldId id="523" r:id="rId139"/>
    <p:sldId id="524" r:id="rId140"/>
    <p:sldId id="525" r:id="rId141"/>
    <p:sldId id="526" r:id="rId142"/>
    <p:sldId id="527" r:id="rId143"/>
    <p:sldId id="528" r:id="rId144"/>
    <p:sldId id="529" r:id="rId145"/>
    <p:sldId id="530" r:id="rId146"/>
    <p:sldId id="531" r:id="rId147"/>
    <p:sldId id="532" r:id="rId148"/>
    <p:sldId id="533" r:id="rId149"/>
    <p:sldId id="534" r:id="rId150"/>
    <p:sldId id="535" r:id="rId151"/>
    <p:sldId id="536" r:id="rId152"/>
    <p:sldId id="617" r:id="rId153"/>
    <p:sldId id="618" r:id="rId154"/>
    <p:sldId id="589" r:id="rId155"/>
  </p:sldIdLst>
  <p:sldSz cx="9144000" cy="6858000" type="screen4x3"/>
  <p:notesSz cx="6699250" cy="9836150"/>
  <p:custDataLst>
    <p:tags r:id="rId15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C7E7A6"/>
    <a:srgbClr val="7DD7F7"/>
    <a:srgbClr val="870E87"/>
    <a:srgbClr val="AEA3B7"/>
    <a:srgbClr val="574B60"/>
    <a:srgbClr val="FF6978"/>
    <a:srgbClr val="3F334D"/>
    <a:srgbClr val="CFFFB3"/>
    <a:srgbClr val="00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6BCA4-F3A0-40C7-8033-E36E2FB0D9E8}" v="385" dt="2020-10-25T21:08:35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99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6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microsoft.com/office/2016/11/relationships/changesInfo" Target="changesInfos/changesInfo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1628862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5870057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921015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3630046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33595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3294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626741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039395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553006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385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072761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109712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65620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855703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805369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32781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685987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679051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009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101921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382729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0236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683200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56584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273688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46620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054011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027693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067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400553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663086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653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664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762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9570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037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167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497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5308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4865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8536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801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5728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3866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1600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8733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6197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759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7800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5423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1525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8701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3799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1985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0849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9083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7978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131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9486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618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0525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5489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5887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22125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16193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48145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7330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2434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642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35126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11281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79363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9295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26357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0205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75715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66622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6213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56288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6420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888328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79681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32319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920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056464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01744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79099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37122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49885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0643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5828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758902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91958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35505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98853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54606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64020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22101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08383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10047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556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81707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24825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353611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2141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7779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65474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49769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85369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486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781820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13363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65066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957461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69745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11231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89678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457346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228039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6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90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120.png"/><Relationship Id="rId10" Type="http://schemas.openxmlformats.org/officeDocument/2006/relationships/image" Target="../media/image240.png"/><Relationship Id="rId4" Type="http://schemas.openxmlformats.org/officeDocument/2006/relationships/image" Target="../media/image210.png"/><Relationship Id="rId9" Type="http://schemas.openxmlformats.org/officeDocument/2006/relationships/image" Target="../media/image18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60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120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8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18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18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70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hyperlink" Target="http://citeseerx.ist.psu.edu/viewdoc/download?doi=10.1.1.464.7118&amp;rep=rep1&amp;type=pdf" TargetMode="External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2400" dirty="0">
                <a:ea typeface="ＭＳ Ｐゴシック" panose="020B0600070205080204" pitchFamily="34" charset="-128"/>
              </a:rPr>
              <a:t>Abordarea algoritmilor în mod paralel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Curs susținut în parteneriat cu Prof. Florin Pop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E5D5A-0595-46DA-8872-4BDFF6BC99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84E28-AA50-434D-B6E0-B4C0D5CF530E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9A9EC-F81A-429B-A525-43869BBF762C}"/>
              </a:ext>
            </a:extLst>
          </p:cNvPr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</p:spTree>
    <p:extLst>
      <p:ext uri="{BB962C8B-B14F-4D97-AF65-F5344CB8AC3E}">
        <p14:creationId xmlns:p14="http://schemas.microsoft.com/office/powerpoint/2010/main" val="7681050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Fără</a:t>
            </a:r>
            <a:r>
              <a:rPr lang="en-US" dirty="0"/>
              <a:t>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Pași </a:t>
            </a:r>
            <a:r>
              <a:rPr lang="en-US" sz="4000" dirty="0">
                <a:solidFill>
                  <a:schemeClr val="tx1"/>
                </a:solidFill>
              </a:rPr>
              <a:t>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5301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12582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52D29-C80A-4FCC-9911-A35296CFAC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767794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Fără</a:t>
            </a:r>
            <a:r>
              <a:rPr lang="en-US" dirty="0"/>
              <a:t>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Pași </a:t>
            </a:r>
            <a:r>
              <a:rPr lang="en-US" sz="4000" dirty="0">
                <a:solidFill>
                  <a:schemeClr val="tx1"/>
                </a:solidFill>
              </a:rPr>
              <a:t>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5301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93555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37854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4677" y="4792160"/>
                <a:ext cx="80502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𝒕𝒐𝒕𝒂𝒍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𝒆𝒙𝒆𝒄𝒖𝒕𝒊𝒐𝒏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𝒕𝒂𝒔𝒌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𝒆𝒙𝒆𝒄𝒖𝒕𝒊𝒐𝒏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𝒕𝒂𝒔𝒌𝒔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7" y="4792160"/>
                <a:ext cx="8050281" cy="307777"/>
              </a:xfrm>
              <a:prstGeom prst="rect">
                <a:avLst/>
              </a:prstGeom>
              <a:blipFill>
                <a:blip r:embed="rId3"/>
                <a:stretch>
                  <a:fillRect l="-227" r="-303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170D9-9E76-4C3B-9782-D07F67720C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91667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95B0B5-60A8-440F-A8CD-87460442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9256-E057-485C-9D53-A3B22A50DD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AF1AA1-81FD-4E5C-95ED-9FF0FF27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64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513272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225240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5773A9-F1BF-4242-9E1C-0403C65833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988426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7030A0"/>
                </a:solidFill>
              </a:rPr>
              <a:t>Pas</a:t>
            </a:r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977858" y="361876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225240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39E05D-548F-4B69-A2E7-61DC62AB9D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450445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B050"/>
                </a:solidFill>
              </a:rPr>
              <a:t>Pas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7030A0"/>
                </a:solidFill>
              </a:rPr>
              <a:t>Pas</a:t>
            </a:r>
            <a:r>
              <a:rPr lang="en-US" sz="4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2986145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977858" y="361876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4FA49-8FB8-4800-8BC4-51784BD4A4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398003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70C0"/>
                </a:solidFill>
              </a:rPr>
              <a:t>Pas</a:t>
            </a:r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B050"/>
                </a:solidFill>
              </a:rPr>
              <a:t>Pas</a:t>
            </a:r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7030A0"/>
                </a:solidFill>
              </a:rPr>
              <a:t>Pas</a:t>
            </a:r>
            <a:r>
              <a:rPr lang="en-US" sz="4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4994432" y="360618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6145" y="360618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77857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C25218-78AC-435E-AD85-68DEE3991A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391368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FFC000"/>
                </a:solidFill>
              </a:rPr>
              <a:t>Pas</a:t>
            </a:r>
            <a:r>
              <a:rPr lang="en-US" sz="4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70C0"/>
                </a:solidFill>
              </a:rPr>
              <a:t>Pas</a:t>
            </a:r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B050"/>
                </a:solidFill>
              </a:rPr>
              <a:t>Pas</a:t>
            </a:r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7030A0"/>
                </a:solidFill>
              </a:rPr>
              <a:t>Pas</a:t>
            </a:r>
            <a:r>
              <a:rPr lang="en-US" sz="4000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002719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994432" y="3605399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6145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977857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926A82-AEA6-413B-B58F-D0AB0E2E5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242859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C00000"/>
                </a:solidFill>
              </a:rPr>
              <a:t>Pas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FFC000"/>
                </a:solidFill>
              </a:rPr>
              <a:t>Pas</a:t>
            </a:r>
            <a:r>
              <a:rPr lang="en-US" sz="4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70C0"/>
                </a:solidFill>
              </a:rPr>
              <a:t>Pas</a:t>
            </a:r>
            <a:r>
              <a:rPr lang="en-US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B050"/>
                </a:solidFill>
              </a:rPr>
              <a:t>Pas</a:t>
            </a:r>
            <a:r>
              <a:rPr lang="en-US" sz="4000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02719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94432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986145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977857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C081EB-A064-41B3-A541-34613E6C7E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57236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bg1">
                    <a:lumMod val="50000"/>
                  </a:schemeClr>
                </a:solidFill>
              </a:rPr>
              <a:t>Pas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C00000"/>
                </a:solidFill>
              </a:rPr>
              <a:t>Pas</a:t>
            </a:r>
            <a:r>
              <a:rPr lang="en-US" sz="4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FFC000"/>
                </a:solidFill>
              </a:rPr>
              <a:t>Pas</a:t>
            </a:r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0070C0"/>
                </a:solidFill>
              </a:rPr>
              <a:t>Pas</a:t>
            </a:r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002719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994432" y="360120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986145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977857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E13FC7-4CBE-4432-9533-54E8ECEAE7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844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A4C9-CBC8-4383-A74C-73659F4687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42832-E659-4F92-8897-DFCB1FBFB006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</p:spTree>
    <p:extLst>
      <p:ext uri="{BB962C8B-B14F-4D97-AF65-F5344CB8AC3E}">
        <p14:creationId xmlns:p14="http://schemas.microsoft.com/office/powerpoint/2010/main" val="30719898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bg1">
                    <a:lumMod val="50000"/>
                  </a:schemeClr>
                </a:solidFill>
              </a:rPr>
              <a:t>Pas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C00000"/>
                </a:solidFill>
              </a:rPr>
              <a:t>Pas</a:t>
            </a:r>
            <a:r>
              <a:rPr lang="en-US" sz="4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FFC000"/>
                </a:solidFill>
              </a:rPr>
              <a:t>Pas</a:t>
            </a:r>
            <a:r>
              <a:rPr lang="en-US" sz="4000" dirty="0">
                <a:solidFill>
                  <a:srgbClr val="FFC000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002719" y="360120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994432" y="360120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986145" y="360120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77A151-99DF-4640-AE9F-4394C43E2B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644968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bg1">
                    <a:lumMod val="50000"/>
                  </a:schemeClr>
                </a:solidFill>
              </a:rPr>
              <a:t>Pas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rgbClr val="C00000"/>
                </a:solidFill>
              </a:rPr>
              <a:t>Pas</a:t>
            </a:r>
            <a:r>
              <a:rPr lang="en-US" sz="40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99344" y="5474517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002719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994432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CD74E9-C18B-427B-8806-603ACFBA71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555740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bg1">
                    <a:lumMod val="50000"/>
                  </a:schemeClr>
                </a:solidFill>
              </a:rPr>
              <a:t>Pas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99344" y="5474517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030011" y="547871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7002719" y="362921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5968" y="1463869"/>
                <a:ext cx="6064702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Ideal: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𝑒𝑥𝑒𝑐𝑢𝑡𝑖𝑜𝑛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𝑒𝑥𝑒𝑐𝑢𝑡𝑖𝑜𝑛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8" y="1463869"/>
                <a:ext cx="6064702" cy="526554"/>
              </a:xfrm>
              <a:prstGeom prst="rect">
                <a:avLst/>
              </a:prstGeom>
              <a:blipFill>
                <a:blip r:embed="rId3"/>
                <a:stretch>
                  <a:fillRect l="-905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6801" y="4582868"/>
                <a:ext cx="70568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/>
                  <a:t>După avem mai mult decât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 err="1"/>
                  <a:t>tasks</a:t>
                </a:r>
                <a:r>
                  <a:rPr lang="ro-RO" dirty="0"/>
                  <a:t> timpul devine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𝑡𝑎𝑠𝑘𝑠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o-RO" b="0" dirty="0"/>
                  <a:t>Un task se termină la fiecare</a:t>
                </a:r>
                <a:r>
                  <a:rPr lang="en-US" b="0" dirty="0"/>
                  <a:t> “step tick”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01" y="4582868"/>
                <a:ext cx="7056889" cy="1200329"/>
              </a:xfrm>
              <a:prstGeom prst="rect">
                <a:avLst/>
              </a:prstGeom>
              <a:blipFill>
                <a:blip r:embed="rId4"/>
                <a:stretch>
                  <a:fillRect l="-77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7BFB4-22DC-4012-B9ED-E0D8F3A868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153234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56EE8-4905-42A8-A224-8581BA521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86717-610A-40EF-80FC-D8C6759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r>
              <a:rPr lang="ro-RO" dirty="0"/>
              <a:t> – ghid programare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92B54-E63D-4519-90EE-45DA94FFE2FE}"/>
              </a:ext>
            </a:extLst>
          </p:cNvPr>
          <p:cNvSpPr/>
          <p:nvPr/>
        </p:nvSpPr>
        <p:spPr>
          <a:xfrm>
            <a:off x="3432519" y="168460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 i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0A760-C159-452C-89D2-7A68C1BD727F}"/>
              </a:ext>
            </a:extLst>
          </p:cNvPr>
          <p:cNvCxnSpPr>
            <a:endCxn id="5" idx="1"/>
          </p:cNvCxnSpPr>
          <p:nvPr/>
        </p:nvCxnSpPr>
        <p:spPr>
          <a:xfrm>
            <a:off x="2864392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2A67C-F4C3-427E-900C-23B3B7408DD8}"/>
              </a:ext>
            </a:extLst>
          </p:cNvPr>
          <p:cNvCxnSpPr>
            <a:stCxn id="5" idx="3"/>
          </p:cNvCxnSpPr>
          <p:nvPr/>
        </p:nvCxnSpPr>
        <p:spPr>
          <a:xfrm>
            <a:off x="4872679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85A51-56CA-488A-8389-4D8D6E81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560321"/>
            <a:ext cx="8524875" cy="385476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Inițializare</a:t>
            </a:r>
          </a:p>
          <a:p>
            <a:pPr marL="0" indent="0">
              <a:buNone/>
            </a:pPr>
            <a:r>
              <a:rPr lang="ro-RO" dirty="0"/>
              <a:t>for(un număr de pași) </a:t>
            </a:r>
            <a:r>
              <a:rPr lang="en-US" dirty="0"/>
              <a:t>{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prime</a:t>
            </a:r>
            <a:r>
              <a:rPr lang="ro-RO" dirty="0" err="1"/>
              <a:t>ște</a:t>
            </a:r>
            <a:r>
              <a:rPr lang="ro-RO" dirty="0"/>
              <a:t> date de la Pas(i-1)	</a:t>
            </a:r>
          </a:p>
          <a:p>
            <a:pPr marL="0" indent="0">
              <a:buNone/>
            </a:pPr>
            <a:r>
              <a:rPr lang="ro-RO" dirty="0"/>
              <a:t>	procesează</a:t>
            </a:r>
          </a:p>
          <a:p>
            <a:pPr marL="0" indent="0">
              <a:buNone/>
            </a:pPr>
            <a:r>
              <a:rPr lang="ro-RO" dirty="0"/>
              <a:t>	trimite date la Pas(i+1)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Finalizare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76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B8CD-B3E1-40AC-ADD3-A5EEB8B8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3261-E318-42B9-8552-5995CB5C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418E-56D9-45F0-A778-524740DE31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848811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F00506-B66D-4C86-AC43-705C4DAAB8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294019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cxnSpLocks/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58508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79067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3505D-C25A-4ED7-8AFC-7635556879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490310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58508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DF7E9-5722-41EB-B129-68D04528AA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834234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21F206-D79D-4D7D-96B9-5FE88E0109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553809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FC4028-0A4D-4DF0-B02C-3CAD2742A5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662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5787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7DB4E-B618-4091-B878-4F6E1BC26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143511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CD63FB-D343-4011-85E7-8A8809E792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287134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218E1C-55C6-4C60-B53C-669E5D03E6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065036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67208-90F0-42CE-9210-C52068F87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298828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DCC8B-EAF7-4742-A540-59582403D3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0235708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A5172-724E-4B83-98BF-083C2A62EE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627115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1A734-6C7C-4AB4-A8A3-B771159A01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843122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397C72-7CD8-4209-9CD3-9459BBF360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523735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95D31A-2CB2-44C1-8A69-44AE4F7B9A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097369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AC4A88-EEE5-4872-9E2C-311D607C99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620366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1028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FFB9D-C7FE-4F1E-8C8D-73811D00D6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3973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82501" y="1115452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Acestea sunt pozițiile în vectorul final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45F69-2DF2-4C5F-9C43-7AFFFA9CD6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25757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1028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0DBA6-59D7-4C21-8B1D-64608A4AE3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772636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22834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AB29C6-06D2-4F60-BF93-62F5FF95D3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32434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041AF7-864A-4D27-893E-0FF46CC6C3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765892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D4E0C0-C4BA-439C-B554-2DF833633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sz="4000" dirty="0"/>
              </a:p>
              <a:p>
                <a:pPr marL="0" indent="0">
                  <a:buNone/>
                </a:pPr>
                <a:r>
                  <a:rPr lang="ro-RO" sz="4000" dirty="0"/>
                  <a:t>			pentru P=N</a:t>
                </a:r>
              </a:p>
              <a:p>
                <a:pPr marL="0" indent="0">
                  <a:buNone/>
                </a:pPr>
                <a:endParaRPr lang="ro-RO" sz="4000" dirty="0"/>
              </a:p>
              <a:p>
                <a:pPr marL="0" indent="0">
                  <a:buNone/>
                </a:pPr>
                <a:r>
                  <a:rPr lang="ro-RO" sz="4000" dirty="0"/>
                  <a:t>Dar comunicația e foarte lentă</a:t>
                </a:r>
                <a:endParaRPr lang="en-US" sz="3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D4E0C0-C4BA-439C-B554-2DF833633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1BF03-D868-4F90-AC10-9F87C34477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6E256D-301B-44DD-88B1-6FF0CF1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ro-RO" dirty="0" err="1"/>
              <a:t>pipeline</a:t>
            </a:r>
            <a:r>
              <a:rPr lang="ro-RO" dirty="0"/>
              <a:t> - complexitate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720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56EE8-4905-42A8-A224-8581BA521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86717-610A-40EF-80FC-D8C6759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r>
              <a:rPr lang="ro-RO" dirty="0"/>
              <a:t> – ghid programare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92B54-E63D-4519-90EE-45DA94FFE2FE}"/>
              </a:ext>
            </a:extLst>
          </p:cNvPr>
          <p:cNvSpPr/>
          <p:nvPr/>
        </p:nvSpPr>
        <p:spPr>
          <a:xfrm>
            <a:off x="3432519" y="168460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 i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0A760-C159-452C-89D2-7A68C1BD727F}"/>
              </a:ext>
            </a:extLst>
          </p:cNvPr>
          <p:cNvCxnSpPr>
            <a:endCxn id="5" idx="1"/>
          </p:cNvCxnSpPr>
          <p:nvPr/>
        </p:nvCxnSpPr>
        <p:spPr>
          <a:xfrm>
            <a:off x="2864392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2A67C-F4C3-427E-900C-23B3B7408DD8}"/>
              </a:ext>
            </a:extLst>
          </p:cNvPr>
          <p:cNvCxnSpPr>
            <a:stCxn id="5" idx="3"/>
          </p:cNvCxnSpPr>
          <p:nvPr/>
        </p:nvCxnSpPr>
        <p:spPr>
          <a:xfrm>
            <a:off x="4872679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85A51-56CA-488A-8389-4D8D6E81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560321"/>
            <a:ext cx="8524875" cy="385476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Inițializare</a:t>
            </a:r>
          </a:p>
          <a:p>
            <a:pPr marL="0" indent="0">
              <a:buNone/>
            </a:pPr>
            <a:r>
              <a:rPr lang="ro-RO" dirty="0"/>
              <a:t>for(un număr de pași) </a:t>
            </a:r>
            <a:r>
              <a:rPr lang="en-US" dirty="0"/>
              <a:t>{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prime</a:t>
            </a:r>
            <a:r>
              <a:rPr lang="ro-RO" dirty="0" err="1"/>
              <a:t>ște</a:t>
            </a:r>
            <a:r>
              <a:rPr lang="ro-RO" dirty="0"/>
              <a:t> date de la Pas(i-1)	</a:t>
            </a:r>
          </a:p>
          <a:p>
            <a:pPr marL="0" indent="0">
              <a:buNone/>
            </a:pPr>
            <a:r>
              <a:rPr lang="ro-RO" dirty="0"/>
              <a:t>	procesează</a:t>
            </a:r>
          </a:p>
          <a:p>
            <a:pPr marL="0" indent="0">
              <a:buNone/>
            </a:pPr>
            <a:r>
              <a:rPr lang="ro-RO" dirty="0"/>
              <a:t>	trimite date la Pas(i+1)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Finalizare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74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56EE8-4905-42A8-A224-8581BA521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86717-610A-40EF-80FC-D8C6759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Sortare cu </a:t>
            </a:r>
            <a:r>
              <a:rPr lang="en-US" dirty="0"/>
              <a:t>Pipeline</a:t>
            </a:r>
            <a:r>
              <a:rPr lang="ro-RO" dirty="0"/>
              <a:t> – ghid programare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92B54-E63D-4519-90EE-45DA94FFE2FE}"/>
              </a:ext>
            </a:extLst>
          </p:cNvPr>
          <p:cNvSpPr/>
          <p:nvPr/>
        </p:nvSpPr>
        <p:spPr>
          <a:xfrm>
            <a:off x="3432519" y="168460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 i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0A760-C159-452C-89D2-7A68C1BD727F}"/>
              </a:ext>
            </a:extLst>
          </p:cNvPr>
          <p:cNvCxnSpPr>
            <a:endCxn id="5" idx="1"/>
          </p:cNvCxnSpPr>
          <p:nvPr/>
        </p:nvCxnSpPr>
        <p:spPr>
          <a:xfrm>
            <a:off x="2864392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2A67C-F4C3-427E-900C-23B3B7408DD8}"/>
              </a:ext>
            </a:extLst>
          </p:cNvPr>
          <p:cNvCxnSpPr>
            <a:stCxn id="5" idx="3"/>
          </p:cNvCxnSpPr>
          <p:nvPr/>
        </p:nvCxnSpPr>
        <p:spPr>
          <a:xfrm>
            <a:off x="4872679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85A51-56CA-488A-8389-4D8D6E81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560321"/>
            <a:ext cx="8596312" cy="3854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ro-RO" dirty="0" err="1"/>
              <a:t>oop</a:t>
            </a:r>
            <a:r>
              <a:rPr lang="en-US" dirty="0"/>
              <a:t>;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for(</a:t>
            </a:r>
            <a:r>
              <a:rPr lang="en-US" dirty="0"/>
              <a:t>fiecare face cu </a:t>
            </a:r>
            <a:r>
              <a:rPr lang="ro-RO" dirty="0"/>
              <a:t>o operație mai </a:t>
            </a:r>
            <a:r>
              <a:rPr lang="en-US" dirty="0" err="1"/>
              <a:t>pu</a:t>
            </a:r>
            <a:r>
              <a:rPr lang="ro-RO" dirty="0"/>
              <a:t>țin decât pasul precedent) </a:t>
            </a:r>
            <a:r>
              <a:rPr lang="en-US" dirty="0"/>
              <a:t>{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prime</a:t>
            </a:r>
            <a:r>
              <a:rPr lang="ro-RO" dirty="0" err="1"/>
              <a:t>ște</a:t>
            </a:r>
            <a:r>
              <a:rPr lang="ro-RO" dirty="0"/>
              <a:t> număr de la Pas(i-1)	</a:t>
            </a:r>
          </a:p>
          <a:p>
            <a:pPr marL="0" indent="0">
              <a:buNone/>
            </a:pPr>
            <a:r>
              <a:rPr lang="ro-RO" dirty="0"/>
              <a:t>	ține local numărul minim între cel primit sau cel avut</a:t>
            </a:r>
          </a:p>
          <a:p>
            <a:pPr marL="0" indent="0">
              <a:buNone/>
            </a:pPr>
            <a:r>
              <a:rPr lang="ro-RO" dirty="0"/>
              <a:t>	trimite numărul mai mare la Pas(i+1)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Scrie numărul la poziția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69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798-CF6D-4746-ADAA-66B5B549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7FD6-CCF5-47FE-B489-ACE491B6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07C4-14F4-451D-939C-B8993841C9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037217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575" y="2564904"/>
                <a:ext cx="8010847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5" y="2564904"/>
                <a:ext cx="8010847" cy="932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07E0C2-D29B-4978-9F2A-377ADACA2C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EEE66-7EBE-411B-BCE2-1526A4267245}"/>
              </a:ext>
            </a:extLst>
          </p:cNvPr>
          <p:cNvSpPr txBox="1"/>
          <p:nvPr/>
        </p:nvSpPr>
        <p:spPr>
          <a:xfrm>
            <a:off x="82296" y="4261104"/>
            <a:ext cx="8834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Se dorește să calculăm valoarea lui P pentru diverși x.</a:t>
            </a:r>
          </a:p>
          <a:p>
            <a:r>
              <a:rPr lang="ro-RO" sz="2800" dirty="0" err="1"/>
              <a:t>Use</a:t>
            </a:r>
            <a:r>
              <a:rPr lang="ro-RO" sz="2800" dirty="0"/>
              <a:t> case: desenarea graficului aferent polinomului.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7540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72DFEA-B6CB-46E6-9F3E-D70199FFBF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2326049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3568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64502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645024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(−4)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805280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6083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46886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67567" y="1755482"/>
            <a:ext cx="62456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92135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9289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0092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50895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71576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92135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0283" y="1782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D624B-71D2-4A83-8EFB-FD728AD47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629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79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cxnSpLocks/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3" idx="2"/>
            <a:endCxn id="29" idx="0"/>
          </p:cNvCxnSpPr>
          <p:nvPr/>
        </p:nvCxnSpPr>
        <p:spPr>
          <a:xfrm rot="16200000" flipH="1">
            <a:off x="3134641" y="3533491"/>
            <a:ext cx="3145620" cy="9316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78918-742F-47FE-BCD2-A75257C277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533747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451485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451485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451485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451165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487489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487489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487489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487169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486549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(−4)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882727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00640" y="3789586"/>
            <a:ext cx="64045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450545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486549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3849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431097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431097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431097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0870" y="4310976"/>
            <a:ext cx="12824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431097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0D84F0-3AC4-40EC-976B-74ECE7E831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736675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07789" y="2709466"/>
            <a:ext cx="64045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8019" y="3230856"/>
            <a:ext cx="5675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68414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4" y="1422242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DB1E7E-64C5-46AA-828F-4880ACC2D7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4949916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07789" y="2709466"/>
            <a:ext cx="64045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8019" y="3230856"/>
            <a:ext cx="5675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472" y="3873173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" y="3873173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952F66-A9EF-4CB6-8094-B4E08B8B14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813685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4472" y="3914577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" y="3914577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50603" y="3914577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7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41249" y="4376242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49" y="4376242"/>
                <a:ext cx="594970" cy="494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B6B68-633F-43EF-93E4-F81E74B059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377569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07789" y="2709466"/>
            <a:ext cx="64045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8019" y="3230856"/>
            <a:ext cx="5675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48631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392398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59995" y="39271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95" y="392718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69873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873" y="392398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9A1BE-B551-46DD-BB69-80C7111CBD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031028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07690" y="2705619"/>
            <a:ext cx="640459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7920" y="3227009"/>
            <a:ext cx="5774" cy="204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10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DD7FC-CC1C-46CA-8B7A-546A36315E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3694700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29593" y="2709466"/>
            <a:ext cx="60820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7030A0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33693" y="3230856"/>
            <a:ext cx="1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4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  <a:blipFill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4DA9-922D-47DD-ABC3-778AD41141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045805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20257" y="2709466"/>
            <a:ext cx="60820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4357" y="3230856"/>
            <a:ext cx="933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4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CD504E-FA3A-442B-A719-682DB6CBBE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2679070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FFC000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29593" y="2709466"/>
            <a:ext cx="60820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33693" y="3230856"/>
            <a:ext cx="1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1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2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2" cy="387798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B455A5-E8CE-4258-A2EF-1446618D4C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016593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55339" y="2709466"/>
            <a:ext cx="57311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FFC000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V="1">
            <a:off x="6033694" y="3230856"/>
            <a:ext cx="8204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8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FA8B8F-4A03-47F0-B166-0CBA78FA5D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2374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11" name="Connector: Elbow 10"/>
          <p:cNvCxnSpPr>
            <a:stCxn id="68" idx="2"/>
            <a:endCxn id="30" idx="0"/>
          </p:cNvCxnSpPr>
          <p:nvPr/>
        </p:nvCxnSpPr>
        <p:spPr>
          <a:xfrm rot="16200000" flipH="1">
            <a:off x="2092642" y="1971357"/>
            <a:ext cx="3146712" cy="32174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9A0EF-80D1-4721-B390-77233D90EC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1A0BD4-57ED-44A9-A337-361040BB4C4D}"/>
              </a:ext>
            </a:extLst>
          </p:cNvPr>
          <p:cNvSpPr txBox="1"/>
          <p:nvPr/>
        </p:nvSpPr>
        <p:spPr>
          <a:xfrm>
            <a:off x="5037359" y="1109355"/>
            <a:ext cx="379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A8EC40-84C6-40A3-9E5A-802A120227FC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70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23919" y="2709466"/>
            <a:ext cx="60820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8019" y="3230856"/>
            <a:ext cx="5675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5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8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EBEFB-E27A-4249-8901-4F655CAE6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619289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 unui polinom cu </a:t>
            </a:r>
            <a:r>
              <a:rPr lang="ro-RO" dirty="0" err="1"/>
              <a:t>pipeline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23604" y="2709466"/>
            <a:ext cx="60883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3" idx="0"/>
            <a:endCxn id="23" idx="2"/>
          </p:cNvCxnSpPr>
          <p:nvPr/>
        </p:nvCxnSpPr>
        <p:spPr>
          <a:xfrm flipH="1" flipV="1">
            <a:off x="6028019" y="3230856"/>
            <a:ext cx="5675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589177" y="5534906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77" y="5534906"/>
                <a:ext cx="2640275" cy="393954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C73E8-E238-4051-ACE4-44F2B073D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98871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56EE8-4905-42A8-A224-8581BA521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86717-610A-40EF-80FC-D8C6759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r>
              <a:rPr lang="ro-RO" dirty="0"/>
              <a:t> – ghid programare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92B54-E63D-4519-90EE-45DA94FFE2FE}"/>
              </a:ext>
            </a:extLst>
          </p:cNvPr>
          <p:cNvSpPr/>
          <p:nvPr/>
        </p:nvSpPr>
        <p:spPr>
          <a:xfrm>
            <a:off x="3432519" y="168460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 i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0A760-C159-452C-89D2-7A68C1BD727F}"/>
              </a:ext>
            </a:extLst>
          </p:cNvPr>
          <p:cNvCxnSpPr>
            <a:endCxn id="5" idx="1"/>
          </p:cNvCxnSpPr>
          <p:nvPr/>
        </p:nvCxnSpPr>
        <p:spPr>
          <a:xfrm>
            <a:off x="2864392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2A67C-F4C3-427E-900C-23B3B7408DD8}"/>
              </a:ext>
            </a:extLst>
          </p:cNvPr>
          <p:cNvCxnSpPr>
            <a:stCxn id="5" idx="3"/>
          </p:cNvCxnSpPr>
          <p:nvPr/>
        </p:nvCxnSpPr>
        <p:spPr>
          <a:xfrm>
            <a:off x="4872679" y="204464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85A51-56CA-488A-8389-4D8D6E81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560321"/>
            <a:ext cx="8524875" cy="385476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Inițializare</a:t>
            </a:r>
          </a:p>
          <a:p>
            <a:pPr marL="0" indent="0">
              <a:buNone/>
            </a:pPr>
            <a:r>
              <a:rPr lang="ro-RO" dirty="0"/>
              <a:t>for(un număr de pași) </a:t>
            </a:r>
            <a:r>
              <a:rPr lang="en-US" dirty="0"/>
              <a:t>{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prime</a:t>
            </a:r>
            <a:r>
              <a:rPr lang="ro-RO" dirty="0" err="1"/>
              <a:t>ște</a:t>
            </a:r>
            <a:r>
              <a:rPr lang="ro-RO" dirty="0"/>
              <a:t> date de la Pas(i-1)	</a:t>
            </a:r>
          </a:p>
          <a:p>
            <a:pPr marL="0" indent="0">
              <a:buNone/>
            </a:pPr>
            <a:r>
              <a:rPr lang="ro-RO" dirty="0"/>
              <a:t>	procesează</a:t>
            </a:r>
          </a:p>
          <a:p>
            <a:pPr marL="0" indent="0">
              <a:buNone/>
            </a:pPr>
            <a:r>
              <a:rPr lang="ro-RO" dirty="0"/>
              <a:t>	trimite date la Pas(i+1)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Finalizare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407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56EE8-4905-42A8-A224-8581BA521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86717-610A-40EF-80FC-D8C6759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r>
              <a:rPr lang="ro-RO" dirty="0"/>
              <a:t> – ghid programare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92B54-E63D-4519-90EE-45DA94FFE2FE}"/>
              </a:ext>
            </a:extLst>
          </p:cNvPr>
          <p:cNvSpPr/>
          <p:nvPr/>
        </p:nvSpPr>
        <p:spPr>
          <a:xfrm>
            <a:off x="3597111" y="1081088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 i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0A760-C159-452C-89D2-7A68C1BD727F}"/>
              </a:ext>
            </a:extLst>
          </p:cNvPr>
          <p:cNvCxnSpPr>
            <a:endCxn id="5" idx="1"/>
          </p:cNvCxnSpPr>
          <p:nvPr/>
        </p:nvCxnSpPr>
        <p:spPr>
          <a:xfrm>
            <a:off x="3028984" y="1441128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D2A67C-F4C3-427E-900C-23B3B7408DD8}"/>
              </a:ext>
            </a:extLst>
          </p:cNvPr>
          <p:cNvCxnSpPr>
            <a:stCxn id="5" idx="3"/>
          </p:cNvCxnSpPr>
          <p:nvPr/>
        </p:nvCxnSpPr>
        <p:spPr>
          <a:xfrm>
            <a:off x="5037271" y="1441128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85A51-56CA-488A-8389-4D8D6E81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97" y="1735933"/>
            <a:ext cx="8524875" cy="385476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Primește coeficientul potrivit pasului</a:t>
            </a:r>
          </a:p>
          <a:p>
            <a:pPr marL="0" indent="0">
              <a:buNone/>
            </a:pPr>
            <a:r>
              <a:rPr lang="ro-RO" dirty="0"/>
              <a:t>for(un număr de pași egal cu numărul de valori) </a:t>
            </a:r>
            <a:r>
              <a:rPr lang="en-US" dirty="0"/>
              <a:t>{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prime</a:t>
            </a:r>
            <a:r>
              <a:rPr lang="ro-RO" dirty="0" err="1"/>
              <a:t>ște</a:t>
            </a:r>
            <a:r>
              <a:rPr lang="ro-RO" dirty="0"/>
              <a:t> de la Pas(i-1): polinom parțial calculat</a:t>
            </a:r>
          </a:p>
          <a:p>
            <a:pPr marL="0" indent="0">
              <a:buNone/>
            </a:pPr>
            <a:r>
              <a:rPr lang="ro-RO" dirty="0"/>
              <a:t>		valoarea originală</a:t>
            </a:r>
          </a:p>
          <a:p>
            <a:pPr marL="0" indent="0">
              <a:buNone/>
            </a:pPr>
            <a:r>
              <a:rPr lang="ro-RO" dirty="0"/>
              <a:t>		valoare originală ^ (i-1) 	</a:t>
            </a:r>
          </a:p>
          <a:p>
            <a:pPr marL="0" indent="0">
              <a:buNone/>
            </a:pPr>
            <a:r>
              <a:rPr lang="ro-RO" dirty="0"/>
              <a:t>	Calculează (valoarea originală ^ i) și adaugă la polinom 	parțial calculat produsul dintre coeficient și aceasta.</a:t>
            </a:r>
          </a:p>
          <a:p>
            <a:pPr marL="0" indent="0">
              <a:buNone/>
            </a:pPr>
            <a:r>
              <a:rPr lang="ro-RO" dirty="0"/>
              <a:t>	trimite spre Pas(i+1): noul polinom parțial calculat, 			valoarea originală și valoare originală ^ i)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451844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B2DA-E45D-411A-A0AD-F8DDE3E9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DF05-D36E-4180-A03D-7237BF32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7AE2-C74D-48B6-BFE1-13414CAD77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0319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3621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cxnSpLocks/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0" idx="2"/>
            <a:endCxn id="31" idx="0"/>
          </p:cNvCxnSpPr>
          <p:nvPr/>
        </p:nvCxnSpPr>
        <p:spPr>
          <a:xfrm rot="16200000" flipH="1">
            <a:off x="2873694" y="2231850"/>
            <a:ext cx="3146712" cy="2696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7139E-B9EA-4C0E-BAED-253A6D8A14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443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11" name="Connector: Elbow 10"/>
          <p:cNvCxnSpPr>
            <a:stCxn id="67" idx="2"/>
            <a:endCxn id="32" idx="0"/>
          </p:cNvCxnSpPr>
          <p:nvPr/>
        </p:nvCxnSpPr>
        <p:spPr>
          <a:xfrm rot="16200000" flipH="1">
            <a:off x="2353013" y="1190427"/>
            <a:ext cx="3146712" cy="47792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CA487-59E8-4BAA-BC97-12C6006DC1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70671-918C-4694-BC70-1F2E80D1ADD2}"/>
              </a:ext>
            </a:extLst>
          </p:cNvPr>
          <p:cNvSpPr txBox="1"/>
          <p:nvPr/>
        </p:nvSpPr>
        <p:spPr>
          <a:xfrm>
            <a:off x="5037359" y="1109355"/>
            <a:ext cx="379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841808-AD4A-4186-BF63-6B883F8FB276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5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11" name="Connector: Elbow 10"/>
          <p:cNvCxnSpPr>
            <a:stCxn id="71" idx="2"/>
            <a:endCxn id="33" idx="0"/>
          </p:cNvCxnSpPr>
          <p:nvPr/>
        </p:nvCxnSpPr>
        <p:spPr>
          <a:xfrm rot="16200000" flipH="1">
            <a:off x="3654868" y="1971479"/>
            <a:ext cx="3146712" cy="32171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5F32E-0F02-42F6-83B9-702726E5BB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C1BF20-30A8-4451-AFEC-1A721903D969}"/>
              </a:ext>
            </a:extLst>
          </p:cNvPr>
          <p:cNvSpPr txBox="1"/>
          <p:nvPr/>
        </p:nvSpPr>
        <p:spPr>
          <a:xfrm>
            <a:off x="5037359" y="1109355"/>
            <a:ext cx="379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B9A9DF-1100-42BD-920B-96E943671490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4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11" name="Connector: Elbow 10"/>
          <p:cNvCxnSpPr>
            <a:stCxn id="72" idx="2"/>
            <a:endCxn id="34" idx="0"/>
          </p:cNvCxnSpPr>
          <p:nvPr/>
        </p:nvCxnSpPr>
        <p:spPr>
          <a:xfrm rot="16200000" flipH="1">
            <a:off x="4175883" y="1971691"/>
            <a:ext cx="3146166" cy="32173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71D7-5B61-4061-8571-BF5D4D8ED1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8CB7F7-8C02-4AB2-8A69-51642A085AD4}"/>
              </a:ext>
            </a:extLst>
          </p:cNvPr>
          <p:cNvSpPr txBox="1"/>
          <p:nvPr/>
        </p:nvSpPr>
        <p:spPr>
          <a:xfrm>
            <a:off x="5037359" y="1109355"/>
            <a:ext cx="379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E9AF85-929B-47D2-A2F7-B710A0D6F2B7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63211-C970-4464-B737-A46DACBE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45E31-18E4-4C07-A38B-8D4B2169AE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D994F-D4CC-4120-95A2-2485A41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11" name="Connector: Elbow 10"/>
          <p:cNvCxnSpPr>
            <a:stCxn id="69" idx="2"/>
            <a:endCxn id="35" idx="0"/>
          </p:cNvCxnSpPr>
          <p:nvPr/>
        </p:nvCxnSpPr>
        <p:spPr>
          <a:xfrm rot="16200000" flipH="1">
            <a:off x="3654534" y="930207"/>
            <a:ext cx="3147258" cy="530028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282F9-E0CA-4E90-9C9E-DB844A3CF2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AF2136-D589-4968-8076-F6AFF3FF16F3}"/>
              </a:ext>
            </a:extLst>
          </p:cNvPr>
          <p:cNvSpPr txBox="1"/>
          <p:nvPr/>
        </p:nvSpPr>
        <p:spPr>
          <a:xfrm>
            <a:off x="5037359" y="1109355"/>
            <a:ext cx="379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9046FE-F147-4874-B17E-1A8BF196A4D6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6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11" name="Connector: Elbow 10"/>
          <p:cNvCxnSpPr>
            <a:stCxn id="66" idx="2"/>
            <a:endCxn id="36" idx="0"/>
          </p:cNvCxnSpPr>
          <p:nvPr/>
        </p:nvCxnSpPr>
        <p:spPr>
          <a:xfrm rot="16200000" flipH="1">
            <a:off x="3133549" y="-111337"/>
            <a:ext cx="3147804" cy="73828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F02D2-7988-45C6-90CA-8B8443D4CC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E9F17D-73B8-444B-B011-99CAD1A30C87}"/>
              </a:ext>
            </a:extLst>
          </p:cNvPr>
          <p:cNvSpPr txBox="1"/>
          <p:nvPr/>
        </p:nvSpPr>
        <p:spPr>
          <a:xfrm>
            <a:off x="5037359" y="1109355"/>
            <a:ext cx="379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Acestea sunt pozițiile în vectorul final</a:t>
            </a:r>
            <a:endParaRPr lang="en-US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B79E01-2678-4762-A231-24D5230D284F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17319" y="1300118"/>
            <a:ext cx="220040" cy="16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6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B9A54E-EAFD-407D-9A17-6C9CB37043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5720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44947" y="1605952"/>
            <a:ext cx="336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Răspunsul la toate întrebările poate fi determinat în paralel</a:t>
            </a:r>
            <a:endParaRPr lang="en-US" sz="24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0903-95B7-48D2-9984-580B4454F7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77367-9944-4612-9D37-12831B6DDE7C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31070-D250-48EE-89DF-32366329F6F4}"/>
              </a:ext>
            </a:extLst>
          </p:cNvPr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B458C-7A17-4E21-94A6-A2F76298FF3C}"/>
              </a:ext>
            </a:extLst>
          </p:cNvPr>
          <p:cNvSpPr txBox="1"/>
          <p:nvPr/>
        </p:nvSpPr>
        <p:spPr>
          <a:xfrm>
            <a:off x="1796816" y="504534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5FF83-1666-4B65-A1BF-900620C43A96}"/>
              </a:ext>
            </a:extLst>
          </p:cNvPr>
          <p:cNvSpPr txBox="1"/>
          <p:nvPr/>
        </p:nvSpPr>
        <p:spPr>
          <a:xfrm>
            <a:off x="2317558" y="467491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Câte numere sunt mai mici decât mine?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09356-F636-47B3-B723-3CC96A356304}"/>
              </a:ext>
            </a:extLst>
          </p:cNvPr>
          <p:cNvSpPr txBox="1"/>
          <p:nvPr/>
        </p:nvSpPr>
        <p:spPr>
          <a:xfrm>
            <a:off x="2838361" y="43044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Câte numere sunt mai mici decât mine?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A5766-3E9F-4991-A00C-C8137E1053B4}"/>
              </a:ext>
            </a:extLst>
          </p:cNvPr>
          <p:cNvSpPr txBox="1"/>
          <p:nvPr/>
        </p:nvSpPr>
        <p:spPr>
          <a:xfrm>
            <a:off x="3359164" y="393406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Câte numere sunt mai mici decât mine?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C8FEB-2850-49CD-BBEE-ACAF2B51719F}"/>
              </a:ext>
            </a:extLst>
          </p:cNvPr>
          <p:cNvSpPr txBox="1"/>
          <p:nvPr/>
        </p:nvSpPr>
        <p:spPr>
          <a:xfrm>
            <a:off x="3879845" y="3563645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Câte numere sunt mai mici decât mine?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60F100-CF3A-42FC-97D2-3548F1A2EB6C}"/>
              </a:ext>
            </a:extLst>
          </p:cNvPr>
          <p:cNvSpPr txBox="1"/>
          <p:nvPr/>
        </p:nvSpPr>
        <p:spPr>
          <a:xfrm>
            <a:off x="4400404" y="3189378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7030A0"/>
                </a:solidFill>
              </a:rPr>
              <a:t>Câte numere sunt mai mici decât mine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640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5787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5417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5045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4947" y="1605952"/>
            <a:ext cx="336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Răspunsul la toate întrebările poate fi determinat în paralel</a:t>
            </a:r>
            <a:endParaRPr lang="en-US" sz="24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4CFE-0FB3-4DA7-83B5-288BD94DC6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6617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47" name="Parallelogram 46"/>
          <p:cNvSpPr/>
          <p:nvPr/>
        </p:nvSpPr>
        <p:spPr>
          <a:xfrm>
            <a:off x="2686868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313538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/>
          <p:cNvSpPr/>
          <p:nvPr/>
        </p:nvSpPr>
        <p:spPr>
          <a:xfrm>
            <a:off x="3583910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/>
          <p:cNvSpPr/>
          <p:nvPr/>
        </p:nvSpPr>
        <p:spPr>
          <a:xfrm>
            <a:off x="4032431" y="273844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/>
          <p:cNvSpPr/>
          <p:nvPr/>
        </p:nvSpPr>
        <p:spPr>
          <a:xfrm>
            <a:off x="4481876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930397" y="274617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/>
          <p:cNvSpPr/>
          <p:nvPr/>
        </p:nvSpPr>
        <p:spPr>
          <a:xfrm>
            <a:off x="5378918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/>
          <p:cNvSpPr/>
          <p:nvPr/>
        </p:nvSpPr>
        <p:spPr>
          <a:xfrm>
            <a:off x="582743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/>
          <p:cNvSpPr/>
          <p:nvPr/>
        </p:nvSpPr>
        <p:spPr>
          <a:xfrm>
            <a:off x="6275960" y="273762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161601-2C57-4855-AFD5-968D118AFF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47136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559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71364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95012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1124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7359" y="110935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Poziții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93573" y="51528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4254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4813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5555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76358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97161" y="51534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17842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8401" y="51539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58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8263" y="574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1842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9564" y="5742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89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1170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6551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49755" y="5739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7" name="Straight Arrow Connector 6"/>
          <p:cNvCxnSpPr>
            <a:stCxn id="3" idx="1"/>
            <a:endCxn id="78" idx="3"/>
          </p:cNvCxnSpPr>
          <p:nvPr/>
        </p:nvCxnSpPr>
        <p:spPr>
          <a:xfrm flipH="1" flipV="1">
            <a:off x="4817319" y="1300118"/>
            <a:ext cx="220040" cy="9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6" idx="2"/>
            <a:endCxn id="36" idx="0"/>
          </p:cNvCxnSpPr>
          <p:nvPr/>
        </p:nvCxnSpPr>
        <p:spPr>
          <a:xfrm rot="16200000" flipH="1">
            <a:off x="3133549" y="-111337"/>
            <a:ext cx="3147804" cy="7382825"/>
          </a:xfrm>
          <a:prstGeom prst="bentConnector3">
            <a:avLst>
              <a:gd name="adj1" fmla="val 892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73" idx="2"/>
            <a:endCxn id="29" idx="0"/>
          </p:cNvCxnSpPr>
          <p:nvPr/>
        </p:nvCxnSpPr>
        <p:spPr>
          <a:xfrm rot="16200000" flipH="1">
            <a:off x="3134641" y="3533491"/>
            <a:ext cx="3145620" cy="93169"/>
          </a:xfrm>
          <a:prstGeom prst="bentConnector3">
            <a:avLst>
              <a:gd name="adj1" fmla="val 964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68" idx="2"/>
            <a:endCxn id="30" idx="0"/>
          </p:cNvCxnSpPr>
          <p:nvPr/>
        </p:nvCxnSpPr>
        <p:spPr>
          <a:xfrm rot="16200000" flipH="1">
            <a:off x="2092642" y="1971357"/>
            <a:ext cx="3146712" cy="3217438"/>
          </a:xfrm>
          <a:prstGeom prst="bentConnector3">
            <a:avLst>
              <a:gd name="adj1" fmla="val 62978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70" idx="2"/>
            <a:endCxn id="31" idx="0"/>
          </p:cNvCxnSpPr>
          <p:nvPr/>
        </p:nvCxnSpPr>
        <p:spPr>
          <a:xfrm rot="16200000" flipH="1">
            <a:off x="2873694" y="2231850"/>
            <a:ext cx="3146712" cy="2696452"/>
          </a:xfrm>
          <a:prstGeom prst="bentConnector3">
            <a:avLst>
              <a:gd name="adj1" fmla="val 4774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67" idx="2"/>
            <a:endCxn id="32" idx="0"/>
          </p:cNvCxnSpPr>
          <p:nvPr/>
        </p:nvCxnSpPr>
        <p:spPr>
          <a:xfrm rot="16200000" flipH="1">
            <a:off x="2353013" y="1190427"/>
            <a:ext cx="3146712" cy="4779298"/>
          </a:xfrm>
          <a:prstGeom prst="bentConnector3">
            <a:avLst>
              <a:gd name="adj1" fmla="val 7257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stCxn id="71" idx="2"/>
            <a:endCxn id="33" idx="0"/>
          </p:cNvCxnSpPr>
          <p:nvPr/>
        </p:nvCxnSpPr>
        <p:spPr>
          <a:xfrm rot="16200000" flipH="1">
            <a:off x="3654868" y="1971479"/>
            <a:ext cx="3146712" cy="3217194"/>
          </a:xfrm>
          <a:prstGeom prst="bentConnector3">
            <a:avLst>
              <a:gd name="adj1" fmla="val 4040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stCxn id="72" idx="2"/>
            <a:endCxn id="34" idx="0"/>
          </p:cNvCxnSpPr>
          <p:nvPr/>
        </p:nvCxnSpPr>
        <p:spPr>
          <a:xfrm rot="16200000" flipH="1">
            <a:off x="4175883" y="1971691"/>
            <a:ext cx="3146166" cy="3217316"/>
          </a:xfrm>
          <a:prstGeom prst="bentConnector3">
            <a:avLst>
              <a:gd name="adj1" fmla="val 310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/>
          <p:cNvCxnSpPr>
            <a:stCxn id="69" idx="2"/>
            <a:endCxn id="35" idx="0"/>
          </p:cNvCxnSpPr>
          <p:nvPr/>
        </p:nvCxnSpPr>
        <p:spPr>
          <a:xfrm rot="16200000" flipH="1">
            <a:off x="3654534" y="930207"/>
            <a:ext cx="3147258" cy="5300284"/>
          </a:xfrm>
          <a:prstGeom prst="bentConnector3">
            <a:avLst>
              <a:gd name="adj1" fmla="val 5620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44947" y="1605952"/>
            <a:ext cx="336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Toate valorile pot fi mutate în paralel în noul vector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0137-8697-4954-BA52-24B1B894F6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5628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781-9D28-4558-9AEB-BB82218A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EC05-9C90-4233-A788-E6D59845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6D66-6BEE-42D3-B430-489C0DC589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0138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090" y="2880654"/>
            <a:ext cx="4364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/>
              <a:t>Avem ca intrare două liste </a:t>
            </a:r>
            <a:r>
              <a:rPr lang="ro-RO" sz="3200" b="1" dirty="0"/>
              <a:t>sortate</a:t>
            </a:r>
            <a:r>
              <a:rPr lang="en-US" sz="3200" dirty="0"/>
              <a:t> </a:t>
            </a:r>
            <a:r>
              <a:rPr lang="ro-RO" sz="3200" dirty="0"/>
              <a:t>dorim să le unim într-o listă </a:t>
            </a:r>
            <a:r>
              <a:rPr lang="ro-RO" sz="3200" b="1" dirty="0"/>
              <a:t>sortată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827584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387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9190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9871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0430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8387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190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9871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0430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18493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39296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60099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80780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01339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2081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42884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63687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84368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04927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5144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7057" y="2260162"/>
                <a:ext cx="7128792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3200" dirty="0"/>
                  <a:t>Soluție</a:t>
                </a:r>
                <a:r>
                  <a:rPr lang="en-US" sz="3200" dirty="0"/>
                  <a:t>: </a:t>
                </a:r>
              </a:p>
              <a:p>
                <a:pPr algn="ctr"/>
                <a:r>
                  <a:rPr lang="ro-RO" sz="3200" dirty="0"/>
                  <a:t>Se extrage mereu cel mai mic element</a:t>
                </a:r>
                <a:r>
                  <a:rPr lang="en-US" sz="3200" dirty="0"/>
                  <a:t> </a:t>
                </a:r>
              </a:p>
              <a:p>
                <a:pPr algn="ctr"/>
                <a:r>
                  <a:rPr lang="en-US" sz="3200" dirty="0"/>
                  <a:t>(</a:t>
                </a:r>
                <a:r>
                  <a:rPr lang="ro-RO" sz="3200" dirty="0"/>
                  <a:t>Garantat să fie pe prima poziție în una din cele două liste</a:t>
                </a:r>
                <a:r>
                  <a:rPr lang="en-US" sz="3200" dirty="0"/>
                  <a:t>)</a:t>
                </a:r>
              </a:p>
              <a:p>
                <a:pPr algn="ctr"/>
                <a:r>
                  <a:rPr lang="ro-RO" sz="3600" dirty="0"/>
                  <a:t>Complexitate: </a:t>
                </a:r>
                <a14:m>
                  <m:oMath xmlns:m="http://schemas.openxmlformats.org/officeDocument/2006/math">
                    <m:r>
                      <a:rPr lang="ro-RO" sz="36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3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ro-RO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57" y="2260162"/>
                <a:ext cx="7128792" cy="2616101"/>
              </a:xfrm>
              <a:prstGeom prst="rect">
                <a:avLst/>
              </a:prstGeom>
              <a:blipFill>
                <a:blip r:embed="rId3"/>
                <a:stretch>
                  <a:fillRect l="-2224" t="-3030" r="-2053" b="-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27584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387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9190" y="12966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9871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0430" y="129718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8387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190" y="194416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9871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0430" y="194471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18493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39296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60099" y="522810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80780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01339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322081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42884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63687" y="52286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84368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404927" y="52292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F179B0-2C6E-4038-AC4D-4C68447040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7475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1242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1242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2045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8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1242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2045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6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2045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30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2045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82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848" y="177227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50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2848" y="24197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67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3529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04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3529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59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42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64088" y="242034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23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42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77281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551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96816" y="504534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17558" y="467491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Câte numere sunt mai mici decât mine?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38361" y="43044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Câte numere sunt mai mici decât mine?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59164" y="393406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Câte numere sunt mai mici decât mine?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79845" y="3563645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Câte numere sunt mai mici decât mine?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00404" y="3189378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7030A0"/>
                </a:solidFill>
              </a:rPr>
              <a:t>Câte numere sunt mai mici decât mine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EE885-07B1-4F80-8483-2ABFE928F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2776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86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05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4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423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6086" y="516525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77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96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86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331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55161" y="51665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30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B3535-0331-4B25-8BCA-0B148163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321D2-DF7A-4582-A578-527F29D49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2B8A8-0FF2-4111-B3C4-9024919E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7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211960" y="3068960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72000" y="3068960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6304" y="3004160"/>
            <a:ext cx="4449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Folosim acest semn pentru a reprezenta operația </a:t>
            </a:r>
            <a:r>
              <a:rPr lang="ro-RO" sz="2400" b="1" dirty="0"/>
              <a:t>MERGE</a:t>
            </a:r>
            <a:endParaRPr lang="en-US" sz="2400" b="1" dirty="0"/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merge</a:t>
            </a:r>
            <a:endParaRPr lang="en-US" dirty="0"/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91B22C-4DD0-4516-B5D2-D5D70AF941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1529832" y="2136536"/>
            <a:ext cx="6084335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763688" y="1990166"/>
            <a:ext cx="0" cy="345505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16200000">
                <a:off x="803077" y="3323387"/>
                <a:ext cx="1234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077" y="3323387"/>
                <a:ext cx="12348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381532" y="1827085"/>
            <a:ext cx="2778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Se rupe lista în două în mod repetat până rămânem cu liste de un element</a:t>
            </a:r>
            <a:endParaRPr lang="en-US" sz="2000" dirty="0"/>
          </a:p>
          <a:p>
            <a:endParaRPr lang="en-US" sz="2000" dirty="0"/>
          </a:p>
          <a:p>
            <a:r>
              <a:rPr lang="ro-RO" sz="2000" dirty="0"/>
              <a:t>Listele de un element sunt sortate</a:t>
            </a:r>
          </a:p>
          <a:p>
            <a:endParaRPr lang="ro-RO" sz="2000" dirty="0"/>
          </a:p>
          <a:p>
            <a:r>
              <a:rPr lang="ro-RO" sz="2000" dirty="0"/>
              <a:t>Facem </a:t>
            </a:r>
            <a:r>
              <a:rPr lang="ro-RO" sz="2000" b="1" dirty="0"/>
              <a:t>merge</a:t>
            </a:r>
            <a:r>
              <a:rPr lang="ro-RO" sz="2000" dirty="0"/>
              <a:t> listelor 	două câte 	două</a:t>
            </a:r>
            <a:endParaRPr lang="en-US" sz="2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6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07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1520" y="2420888"/>
                <a:ext cx="20975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dirty="0"/>
                  <a:t>Complexitate</a:t>
                </a:r>
                <a:r>
                  <a:rPr lang="en-US" sz="2400" dirty="0"/>
                  <a:t>:</a:t>
                </a:r>
              </a:p>
              <a:p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o-RO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20888"/>
                <a:ext cx="2097562" cy="830997"/>
              </a:xfrm>
              <a:prstGeom prst="rect">
                <a:avLst/>
              </a:prstGeom>
              <a:blipFill>
                <a:blip r:embed="rId3"/>
                <a:stretch>
                  <a:fillRect l="-4360" t="-5147" r="-4070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5584" y="551723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…..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469827" y="467570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829867" y="467570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829868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189908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16045" y="467570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01489" y="316739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70953" y="2725892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………………………….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55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45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71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Title 2"/>
          <p:cNvSpPr>
            <a:spLocks noGrp="1"/>
          </p:cNvSpPr>
          <p:nvPr>
            <p:ph type="title"/>
          </p:nvPr>
        </p:nvSpPr>
        <p:spPr>
          <a:xfrm>
            <a:off x="628649" y="415969"/>
            <a:ext cx="7886700" cy="576064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59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35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26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33579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5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F579E-9C8F-4FA0-88B4-9560989D0A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1BB1D-9F85-459D-B9DE-82A74A29B35D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8E500-FB21-49F2-B4A6-ABD1CAD2DE5C}"/>
              </a:ext>
            </a:extLst>
          </p:cNvPr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47E9B-34C0-4D98-892E-6886D96D5EB4}"/>
              </a:ext>
            </a:extLst>
          </p:cNvPr>
          <p:cNvSpPr txBox="1"/>
          <p:nvPr/>
        </p:nvSpPr>
        <p:spPr>
          <a:xfrm>
            <a:off x="1796816" y="504534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8E0FF-D1A1-436A-ABB2-8F309A1CD2A0}"/>
              </a:ext>
            </a:extLst>
          </p:cNvPr>
          <p:cNvSpPr txBox="1"/>
          <p:nvPr/>
        </p:nvSpPr>
        <p:spPr>
          <a:xfrm>
            <a:off x="2317558" y="467491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Câte numere sunt mai mici decât mine?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9581A-D3E2-43A6-8A8A-E5F5AB94712D}"/>
              </a:ext>
            </a:extLst>
          </p:cNvPr>
          <p:cNvSpPr txBox="1"/>
          <p:nvPr/>
        </p:nvSpPr>
        <p:spPr>
          <a:xfrm>
            <a:off x="2838361" y="43044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Câte numere sunt mai mici decât mine?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315BF-A813-42FB-9A7B-23399CAF0038}"/>
              </a:ext>
            </a:extLst>
          </p:cNvPr>
          <p:cNvSpPr txBox="1"/>
          <p:nvPr/>
        </p:nvSpPr>
        <p:spPr>
          <a:xfrm>
            <a:off x="3359164" y="393406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Câte numere sunt mai mici decât mine?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7A852-6C72-4BE7-97DF-F44734629C39}"/>
              </a:ext>
            </a:extLst>
          </p:cNvPr>
          <p:cNvSpPr txBox="1"/>
          <p:nvPr/>
        </p:nvSpPr>
        <p:spPr>
          <a:xfrm>
            <a:off x="3879845" y="3563645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Câte numere sunt mai mici decât mine?</a:t>
            </a:r>
          </a:p>
        </p:txBody>
      </p:sp>
    </p:spTree>
    <p:extLst>
      <p:ext uri="{BB962C8B-B14F-4D97-AF65-F5344CB8AC3E}">
        <p14:creationId xmlns:p14="http://schemas.microsoft.com/office/powerpoint/2010/main" val="3055059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3858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7796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98887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1981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26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33579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79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2280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6003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3858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7796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98887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1981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8095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0188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63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5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45CBA-66D6-433D-903D-B47B0241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91126-5984-47A0-AADD-B7C92B9A1A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485EE6-0783-46A4-AA14-671C9DF2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6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2129135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89746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3553" y="4531944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04304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68743" y="3141779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78918" y="3122922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147" y="4000160"/>
            <a:ext cx="1854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Operațiile </a:t>
            </a:r>
            <a:r>
              <a:rPr lang="ro-RO" sz="2400" b="1" dirty="0">
                <a:solidFill>
                  <a:srgbClr val="C7E7A6"/>
                </a:solidFill>
                <a:highlight>
                  <a:srgbClr val="000000"/>
                </a:highlight>
              </a:rPr>
              <a:t>verzi</a:t>
            </a:r>
            <a:r>
              <a:rPr lang="ro-RO" sz="2400" dirty="0"/>
              <a:t> pot fi executate în paralel</a:t>
            </a:r>
            <a:endParaRPr lang="en-US" sz="2400" dirty="0"/>
          </a:p>
        </p:txBody>
      </p:sp>
      <p:cxnSp>
        <p:nvCxnSpPr>
          <p:cNvPr id="10" name="Straight Arrow Connector 9"/>
          <p:cNvCxnSpPr>
            <a:cxnSpLocks/>
            <a:stCxn id="7" idx="3"/>
            <a:endCxn id="6" idx="2"/>
          </p:cNvCxnSpPr>
          <p:nvPr/>
        </p:nvCxnSpPr>
        <p:spPr>
          <a:xfrm>
            <a:off x="1916442" y="4784990"/>
            <a:ext cx="212693" cy="268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493" y="1634810"/>
            <a:ext cx="1854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Operațiile </a:t>
            </a:r>
            <a:r>
              <a:rPr lang="ro-RO" sz="2400" b="1" dirty="0">
                <a:solidFill>
                  <a:srgbClr val="7DD7F7"/>
                </a:solidFill>
                <a:highlight>
                  <a:srgbClr val="000000"/>
                </a:highlight>
              </a:rPr>
              <a:t>albastre</a:t>
            </a:r>
            <a:r>
              <a:rPr lang="ro-RO" sz="2400" dirty="0"/>
              <a:t> pot fi executate în paralel</a:t>
            </a:r>
            <a:endParaRPr lang="en-US" sz="2400" dirty="0"/>
          </a:p>
        </p:txBody>
      </p:sp>
      <p:cxnSp>
        <p:nvCxnSpPr>
          <p:cNvPr id="55" name="Straight Arrow Connector 54"/>
          <p:cNvCxnSpPr>
            <a:cxnSpLocks/>
            <a:stCxn id="54" idx="3"/>
            <a:endCxn id="52" idx="2"/>
          </p:cNvCxnSpPr>
          <p:nvPr/>
        </p:nvCxnSpPr>
        <p:spPr>
          <a:xfrm>
            <a:off x="2097788" y="2604306"/>
            <a:ext cx="770955" cy="106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45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2103212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89746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3553" y="4531944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04304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68743" y="3141779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78918" y="3122922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63462" y="1982836"/>
            <a:ext cx="2261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O operație </a:t>
            </a:r>
            <a:r>
              <a:rPr lang="ro-RO" sz="2400" b="1" dirty="0">
                <a:solidFill>
                  <a:srgbClr val="C7E7A6"/>
                </a:solidFill>
                <a:highlight>
                  <a:srgbClr val="000000"/>
                </a:highlight>
              </a:rPr>
              <a:t>verde</a:t>
            </a:r>
            <a:r>
              <a:rPr lang="ro-RO" sz="2400" dirty="0"/>
              <a:t> cu una </a:t>
            </a:r>
            <a:r>
              <a:rPr lang="ro-RO" sz="2400" b="1" dirty="0">
                <a:solidFill>
                  <a:srgbClr val="7DD7F7"/>
                </a:solidFill>
                <a:highlight>
                  <a:srgbClr val="000000"/>
                </a:highlight>
              </a:rPr>
              <a:t>albastră</a:t>
            </a:r>
            <a:r>
              <a:rPr lang="ro-RO" sz="2400" dirty="0"/>
              <a:t> nu poate fi executată în paralel</a:t>
            </a:r>
            <a:endParaRPr lang="en-US" sz="2400" dirty="0"/>
          </a:p>
        </p:txBody>
      </p:sp>
      <p:cxnSp>
        <p:nvCxnSpPr>
          <p:cNvPr id="55" name="Straight Arrow Connector 54"/>
          <p:cNvCxnSpPr>
            <a:cxnSpLocks/>
            <a:stCxn id="54" idx="3"/>
            <a:endCxn id="52" idx="2"/>
          </p:cNvCxnSpPr>
          <p:nvPr/>
        </p:nvCxnSpPr>
        <p:spPr>
          <a:xfrm>
            <a:off x="2424677" y="3136998"/>
            <a:ext cx="444066" cy="534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54" idx="2"/>
            <a:endCxn id="6" idx="1"/>
          </p:cNvCxnSpPr>
          <p:nvPr/>
        </p:nvCxnSpPr>
        <p:spPr>
          <a:xfrm>
            <a:off x="1294070" y="4291160"/>
            <a:ext cx="964418" cy="387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4592" y="1058079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Operația</a:t>
            </a:r>
            <a:endParaRPr lang="en-US" dirty="0"/>
          </a:p>
          <a:p>
            <a:endParaRPr lang="en-US" dirty="0"/>
          </a:p>
          <a:p>
            <a:r>
              <a:rPr lang="ro-RO" dirty="0"/>
              <a:t>depinde de rezultatul operațiilor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8188305" y="958360"/>
            <a:ext cx="492827" cy="492827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24277" y="2037916"/>
            <a:ext cx="552571" cy="552571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44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2129135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89746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3553" y="4531944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04304" y="4522983"/>
            <a:ext cx="1060288" cy="1060288"/>
          </a:xfrm>
          <a:prstGeom prst="ellipse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68743" y="3141779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78918" y="3122922"/>
            <a:ext cx="1060288" cy="1060288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2538271" y="41317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/>
          <p:nvPr/>
        </p:nvSpPr>
        <p:spPr>
          <a:xfrm>
            <a:off x="2986792" y="41329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arallelogram 65"/>
          <p:cNvSpPr/>
          <p:nvPr/>
        </p:nvSpPr>
        <p:spPr>
          <a:xfrm>
            <a:off x="3435313" y="413170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>
            <a:off x="3883834" y="412909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/>
          <p:cNvSpPr/>
          <p:nvPr/>
        </p:nvSpPr>
        <p:spPr>
          <a:xfrm>
            <a:off x="4333279" y="413556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allelogram 73"/>
          <p:cNvSpPr/>
          <p:nvPr/>
        </p:nvSpPr>
        <p:spPr>
          <a:xfrm>
            <a:off x="4781800" y="413681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/>
          <p:cNvSpPr/>
          <p:nvPr/>
        </p:nvSpPr>
        <p:spPr>
          <a:xfrm>
            <a:off x="5230321" y="413556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/>
          <p:cNvSpPr/>
          <p:nvPr/>
        </p:nvSpPr>
        <p:spPr>
          <a:xfrm>
            <a:off x="5678842" y="413295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>
            <a:off x="6127363" y="412826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/>
          <p:cNvSpPr/>
          <p:nvPr/>
        </p:nvSpPr>
        <p:spPr>
          <a:xfrm>
            <a:off x="2686868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/>
          <p:cNvSpPr/>
          <p:nvPr/>
        </p:nvSpPr>
        <p:spPr>
          <a:xfrm>
            <a:off x="313538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/>
          <p:cNvSpPr/>
          <p:nvPr/>
        </p:nvSpPr>
        <p:spPr>
          <a:xfrm>
            <a:off x="3583910" y="274105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4032431" y="273844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4481876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4930397" y="274617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/>
          <p:cNvSpPr/>
          <p:nvPr/>
        </p:nvSpPr>
        <p:spPr>
          <a:xfrm>
            <a:off x="5378918" y="274491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/>
          <p:cNvSpPr/>
          <p:nvPr/>
        </p:nvSpPr>
        <p:spPr>
          <a:xfrm>
            <a:off x="5827439" y="274231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/>
          <p:cNvSpPr/>
          <p:nvPr/>
        </p:nvSpPr>
        <p:spPr>
          <a:xfrm>
            <a:off x="6275960" y="2737621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38566" y="2357529"/>
            <a:ext cx="1964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Soluție</a:t>
            </a:r>
            <a:r>
              <a:rPr lang="en-US" sz="2400" dirty="0"/>
              <a:t>:</a:t>
            </a:r>
          </a:p>
          <a:p>
            <a:r>
              <a:rPr lang="en-US" sz="2800" b="1" dirty="0"/>
              <a:t>Barrier</a:t>
            </a:r>
            <a:r>
              <a:rPr lang="en-US" sz="2400" dirty="0"/>
              <a:t> </a:t>
            </a:r>
            <a:r>
              <a:rPr lang="ro-RO" sz="2400" dirty="0"/>
              <a:t>Între nivelele arborelui</a:t>
            </a:r>
            <a:endParaRPr lang="en-US" sz="2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90837" y="2966939"/>
            <a:ext cx="6066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990631" y="2948254"/>
            <a:ext cx="569226" cy="930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47603" y="1115764"/>
            <a:ext cx="2261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Operațiile după un nivel al arborelui pot porni doar după ce au fost terminate toate operațiile de pe nivelul precedent.</a:t>
            </a:r>
            <a:endParaRPr lang="en-US" sz="24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47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45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5211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4286" y="40314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50950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50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09318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30243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2654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33579" y="403088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20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2280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6003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3858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7796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98887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19812" y="2708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80957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01882" y="269820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4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F3B50-F334-48B7-B561-FF30AEB5B8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60942-A813-47C0-94DE-87EB26B6A9D3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801BD-42E4-4BB6-B244-15EFD080008F}"/>
              </a:ext>
            </a:extLst>
          </p:cNvPr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4283D-3508-45AC-9790-0051FD618B99}"/>
              </a:ext>
            </a:extLst>
          </p:cNvPr>
          <p:cNvSpPr txBox="1"/>
          <p:nvPr/>
        </p:nvSpPr>
        <p:spPr>
          <a:xfrm>
            <a:off x="1796816" y="504534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72632-BC92-4BB1-987C-7278881D8398}"/>
              </a:ext>
            </a:extLst>
          </p:cNvPr>
          <p:cNvSpPr txBox="1"/>
          <p:nvPr/>
        </p:nvSpPr>
        <p:spPr>
          <a:xfrm>
            <a:off x="2317558" y="467491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Câte numere sunt mai mici decât mine?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DAE1B-805B-47C9-BE85-A35F30042FE6}"/>
              </a:ext>
            </a:extLst>
          </p:cNvPr>
          <p:cNvSpPr txBox="1"/>
          <p:nvPr/>
        </p:nvSpPr>
        <p:spPr>
          <a:xfrm>
            <a:off x="2838361" y="43044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Câte numere sunt mai mici decât mine?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54DC3-28B7-46A2-9EE3-409307BA7432}"/>
              </a:ext>
            </a:extLst>
          </p:cNvPr>
          <p:cNvSpPr txBox="1"/>
          <p:nvPr/>
        </p:nvSpPr>
        <p:spPr>
          <a:xfrm>
            <a:off x="3359164" y="393406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Câte numere sunt mai mici decât mine?</a:t>
            </a:r>
          </a:p>
        </p:txBody>
      </p:sp>
    </p:spTree>
    <p:extLst>
      <p:ext uri="{BB962C8B-B14F-4D97-AF65-F5344CB8AC3E}">
        <p14:creationId xmlns:p14="http://schemas.microsoft.com/office/powerpoint/2010/main" val="3772970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30352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87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060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415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3379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4304" y="1328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5782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99679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62454" y="13297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</a:t>
            </a:r>
            <a:endParaRPr lang="en-US" dirty="0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39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296544" y="469884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6764" y="1744387"/>
                <a:ext cx="3731167" cy="2389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paralelă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ro-RO" sz="2400" dirty="0"/>
              </a:p>
              <a:p>
                <a:pPr/>
                <a:r>
                  <a:rPr lang="ro-RO" sz="2400" dirty="0"/>
                  <a:t>Dacă P = N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" y="1744387"/>
                <a:ext cx="3731167" cy="2389372"/>
              </a:xfrm>
              <a:prstGeom prst="rect">
                <a:avLst/>
              </a:prstGeom>
              <a:blipFill>
                <a:blip r:embed="rId3"/>
                <a:stretch>
                  <a:fillRect l="-2451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 - complexitate</a:t>
            </a:r>
            <a:endParaRPr lang="en-US" dirty="0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36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2296544" y="469884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6356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62617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022657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8761" y="46760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18801" y="46760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265189" y="4684825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625229" y="4684825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38847" y="328476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98887" y="328476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9022" y="3284984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09062" y="3284984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15569" y="1990166"/>
            <a:ext cx="36004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575609" y="1990166"/>
            <a:ext cx="360041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8752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5099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2671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0243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77815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2538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4030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4807" y="566124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6764" y="1744387"/>
                <a:ext cx="3731167" cy="2389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Complexitate paralelă</a:t>
                </a:r>
                <a:r>
                  <a:rPr lang="en-US" sz="24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ro-RO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o-RO" sz="2400" dirty="0"/>
                  <a:t>Dacă P = N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" y="1744387"/>
                <a:ext cx="3731167" cy="2389372"/>
              </a:xfrm>
              <a:prstGeom prst="rect">
                <a:avLst/>
              </a:prstGeom>
              <a:blipFill>
                <a:blip r:embed="rId3"/>
                <a:stretch>
                  <a:fillRect l="-2451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 - complexitate</a:t>
            </a:r>
            <a:endParaRPr lang="en-US" dirty="0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147E4-EF69-4676-9B23-E8CF52AF8917}"/>
              </a:ext>
            </a:extLst>
          </p:cNvPr>
          <p:cNvSpPr txBox="1"/>
          <p:nvPr/>
        </p:nvSpPr>
        <p:spPr>
          <a:xfrm>
            <a:off x="5295691" y="1810512"/>
            <a:ext cx="384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Atenție</a:t>
            </a:r>
            <a:r>
              <a:rPr lang="ro-RO" dirty="0"/>
              <a:t>: mai rapid decât cea mai bună implementare secvențială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49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F8CEFA9-1FED-489B-B5BC-FFF902D4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989"/>
            <a:ext cx="9144000" cy="4078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en-US" dirty="0" err="1"/>
              <a:t>erge</a:t>
            </a:r>
            <a:r>
              <a:rPr lang="en-US" dirty="0"/>
              <a:t> sort</a:t>
            </a:r>
            <a:r>
              <a:rPr lang="ro-RO" dirty="0"/>
              <a:t> paralel - complexitate</a:t>
            </a:r>
            <a:endParaRPr lang="en-US" dirty="0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Cristian Chilipirea - Arhitecturi Paralele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2" y="2113646"/>
            <a:ext cx="1196958" cy="11969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BCCBEF8-8C82-46AA-AB32-AD93042359F6}"/>
              </a:ext>
            </a:extLst>
          </p:cNvPr>
          <p:cNvSpPr txBox="1"/>
          <p:nvPr/>
        </p:nvSpPr>
        <p:spPr>
          <a:xfrm>
            <a:off x="0" y="1135702"/>
            <a:ext cx="7690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/>
              <a:t>Cea mai bună soluție paralelă</a:t>
            </a:r>
            <a:r>
              <a:rPr lang="en-US" sz="1800" dirty="0"/>
              <a:t>: </a:t>
            </a:r>
            <a:r>
              <a:rPr lang="ro-RO" sz="1800" dirty="0"/>
              <a:t>paralelizează și operația merge</a:t>
            </a:r>
          </a:p>
          <a:p>
            <a:r>
              <a:rPr lang="ro-RO" sz="1800" dirty="0"/>
              <a:t>Articol </a:t>
            </a:r>
          </a:p>
          <a:p>
            <a:r>
              <a:rPr lang="ro-RO" sz="1800" dirty="0" err="1">
                <a:hlinkClick r:id="rId5"/>
              </a:rPr>
              <a:t>Parallel</a:t>
            </a:r>
            <a:r>
              <a:rPr lang="ro-RO" sz="1800" dirty="0">
                <a:hlinkClick r:id="rId5"/>
              </a:rPr>
              <a:t> Merge Sort – Richard Cole</a:t>
            </a:r>
            <a:endParaRPr lang="en-US" sz="1800" dirty="0"/>
          </a:p>
        </p:txBody>
      </p:sp>
      <p:pic>
        <p:nvPicPr>
          <p:cNvPr id="7" name="Picture 6" descr="A person wearing glasses and smiling in front of a body of water&#10;&#10;Description automatically generated">
            <a:extLst>
              <a:ext uri="{FF2B5EF4-FFF2-40B4-BE49-F238E27FC236}">
                <a16:creationId xmlns:a16="http://schemas.microsoft.com/office/drawing/2014/main" id="{DD799C3D-7263-4287-957E-8DF7E623D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86" y="1415272"/>
            <a:ext cx="2381748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45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2648F6-238E-4ABE-9DEB-C13F475C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DE0D1-4AFB-4BA4-BCD8-5C2A82BF3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EC0B7E-A062-4696-B8CC-197C66AB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2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binară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EE7A9-04C0-4035-9131-E56B15C43E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97877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binară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57283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8701" y="447602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81714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FB65-364D-43B4-AA88-7055B4CFFD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221A8-C7C4-4790-8B5B-F6A1C081A97E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80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binară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74254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5672" y="435227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31A7A-25A9-49B4-B24B-F33312A39C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8E613-DD6D-44BE-932D-F1A232D2D61B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1D6C8-0477-4BF3-80CB-6799BB99C746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48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binară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9672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1090" y="42813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FF014-1397-4862-AD5E-3D7FCBEF3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C376A-EB37-4ADA-9E78-7FA3E34DFF45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AC67E-D804-4E7F-9605-E96836598D37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900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binară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3728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1805" y="430879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24741" y="4706588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08088" y="5063387"/>
                <a:ext cx="3780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b="1" dirty="0"/>
                  <a:t>Complexitate </a:t>
                </a:r>
                <a14:m>
                  <m:oMath xmlns:m="http://schemas.openxmlformats.org/officeDocument/2006/math">
                    <m:r>
                      <a:rPr lang="ro-RO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ro-RO" sz="2400" b="1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4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o-RO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088" y="5063387"/>
                <a:ext cx="3780137" cy="461665"/>
              </a:xfrm>
              <a:prstGeom prst="rect">
                <a:avLst/>
              </a:prstGeom>
              <a:blipFill>
                <a:blip r:embed="rId3"/>
                <a:stretch>
                  <a:fillRect l="-2419" t="-9333" r="-161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9A27B-C2B1-4E66-BEA8-E449DFA88E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82896-C4CC-4565-AFC0-F6B58474E6C8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C2CEA-9D2C-4348-B352-C02C111FFE0D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52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047BA-B245-4E1B-8201-2C0CE1AC2A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3C846-78F9-4FB4-B306-1981935B28A8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76E5B-0CEA-4DE1-AF78-02C9E481DFA8}"/>
              </a:ext>
            </a:extLst>
          </p:cNvPr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BE393-5095-4FC3-921D-13D5BA14EC06}"/>
              </a:ext>
            </a:extLst>
          </p:cNvPr>
          <p:cNvSpPr txBox="1"/>
          <p:nvPr/>
        </p:nvSpPr>
        <p:spPr>
          <a:xfrm>
            <a:off x="1796816" y="504534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A07B-8EC9-4D03-A527-541FDDB12459}"/>
              </a:ext>
            </a:extLst>
          </p:cNvPr>
          <p:cNvSpPr txBox="1"/>
          <p:nvPr/>
        </p:nvSpPr>
        <p:spPr>
          <a:xfrm>
            <a:off x="2317558" y="467491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Câte numere sunt mai mici decât mine?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F4723-9F24-4396-81B4-986BB214173C}"/>
              </a:ext>
            </a:extLst>
          </p:cNvPr>
          <p:cNvSpPr txBox="1"/>
          <p:nvPr/>
        </p:nvSpPr>
        <p:spPr>
          <a:xfrm>
            <a:off x="2838361" y="43044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Câte numere sunt mai mici decât mine?</a:t>
            </a:r>
          </a:p>
        </p:txBody>
      </p:sp>
    </p:spTree>
    <p:extLst>
      <p:ext uri="{BB962C8B-B14F-4D97-AF65-F5344CB8AC3E}">
        <p14:creationId xmlns:p14="http://schemas.microsoft.com/office/powerpoint/2010/main" val="1265251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binară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0E2BE-F328-454E-A64B-4A55ADBBE8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3807B-EB38-4B5F-9D3A-E777B4602280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2258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D3948-01E7-46FF-9061-50E01883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57757-DAE4-4450-8C0C-E64178413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A8552-D3AD-408B-8DFA-DE4FB7B0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8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– implementare naivă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3105747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24128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24067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65134" y="3808212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75856" y="380821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1339" y="5044215"/>
            <a:ext cx="5283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Fiecare </a:t>
            </a:r>
            <a:r>
              <a:rPr lang="ro-RO" sz="2000" b="1" dirty="0" err="1"/>
              <a:t>thread</a:t>
            </a:r>
            <a:r>
              <a:rPr lang="ro-RO" sz="2000" b="1" dirty="0"/>
              <a:t> este responsabil de o zonă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669E2-1A6A-49D5-8FA4-EFE4D9503744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6080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– implementare naivă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05747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24128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24067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65134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75856" y="380821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946" y="4891864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0070C0"/>
                </a:solidFill>
              </a:rPr>
              <a:t>Elementul căutat este în bucata mea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0C7E0-9592-4C02-963D-3C763353599D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3066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– implementare naivă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3105747" y="3808212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724128" y="3787948"/>
            <a:ext cx="0" cy="110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24067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65134" y="3808212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3275856" y="3808212"/>
            <a:ext cx="0" cy="11752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8360" y="5044215"/>
            <a:ext cx="475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FFC000"/>
                </a:solidFill>
              </a:rPr>
              <a:t>Elementul nu este la mine, mă opresc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F3921-DE85-485C-9C08-AA23A2E0604D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8003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– implementare naivă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3105747" y="3808212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724128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8424067" y="3787948"/>
            <a:ext cx="0" cy="12562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65134" y="3808212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V="1">
            <a:off x="3275856" y="3808212"/>
            <a:ext cx="0" cy="4848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5940152" y="3787948"/>
            <a:ext cx="0" cy="12562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02628" y="5146852"/>
            <a:ext cx="475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00B050"/>
                </a:solidFill>
              </a:rPr>
              <a:t>Elementul nu este la mine, mă opresc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A67CE-9952-4252-93C8-71A2CE9C4FC8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7290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– implementare naivă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789467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1248" y="4894109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0070C0"/>
                </a:solidFill>
              </a:rPr>
              <a:t>Caut binar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C523-4806-4277-91E2-C94DA66F870A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2564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– implementare naivă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789467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1248" y="4894109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0070C0"/>
                </a:solidFill>
              </a:rPr>
              <a:t>Caut binar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B52D7-8702-4BD1-A3DC-ED4A690124CE}"/>
              </a:ext>
            </a:extLst>
          </p:cNvPr>
          <p:cNvSpPr txBox="1"/>
          <p:nvPr/>
        </p:nvSpPr>
        <p:spPr>
          <a:xfrm>
            <a:off x="2830706" y="4331611"/>
            <a:ext cx="638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rgbClr val="FF0000"/>
                </a:solidFill>
              </a:rPr>
              <a:t>Doar un singur pas s-a executat în paralel. Am pornit </a:t>
            </a:r>
            <a:r>
              <a:rPr lang="ro-RO" sz="2400" b="1" dirty="0" err="1">
                <a:solidFill>
                  <a:srgbClr val="FF0000"/>
                </a:solidFill>
              </a:rPr>
              <a:t>thread</a:t>
            </a:r>
            <a:r>
              <a:rPr lang="ro-RO" sz="2400" b="1" dirty="0">
                <a:solidFill>
                  <a:srgbClr val="FF0000"/>
                </a:solidFill>
              </a:rPr>
              <a:t>-uri degeaba.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7D1A7-1398-4A1A-B56D-7B27FA57898F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05A93C-B166-48A7-B350-A250E3D70155}"/>
                  </a:ext>
                </a:extLst>
              </p:cNvPr>
              <p:cNvSpPr txBox="1"/>
              <p:nvPr/>
            </p:nvSpPr>
            <p:spPr>
              <a:xfrm>
                <a:off x="691546" y="5621266"/>
                <a:ext cx="7760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800" b="1" dirty="0"/>
                  <a:t>Complexitate: </a:t>
                </a:r>
                <a14:m>
                  <m:oMath xmlns:m="http://schemas.openxmlformats.org/officeDocument/2006/math">
                    <m:r>
                      <a:rPr lang="ro-RO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ro-RO" sz="2800" b="1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ro-RO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8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o-RO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800" b="1" dirty="0"/>
                  <a:t> la fel ca secvențial</a:t>
                </a:r>
                <a:endParaRPr lang="en-US" sz="2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05A93C-B166-48A7-B350-A250E3D7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6" y="5621266"/>
                <a:ext cx="7760907" cy="523220"/>
              </a:xfrm>
              <a:prstGeom prst="rect">
                <a:avLst/>
              </a:prstGeom>
              <a:blipFill>
                <a:blip r:embed="rId3"/>
                <a:stretch>
                  <a:fillRect l="-1570" t="-11628" r="-70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5305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15AE4-1E8E-4E2E-A301-670F8F75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88BCF-5472-4D47-9095-ACA8142D58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BF2495-81CE-4CB9-9A49-1957D994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66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3105747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24128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24067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65134" y="3808212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75856" y="380821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746" y="5294219"/>
            <a:ext cx="8640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Fiecare </a:t>
            </a:r>
            <a:r>
              <a:rPr lang="ro-RO" sz="2000" b="1" dirty="0" err="1"/>
              <a:t>thread</a:t>
            </a:r>
            <a:r>
              <a:rPr lang="ro-RO" sz="2000" b="1" dirty="0"/>
              <a:t> este responsabil de o zonă.</a:t>
            </a:r>
          </a:p>
          <a:p>
            <a:r>
              <a:rPr lang="ro-RO" sz="2000" b="1" dirty="0"/>
              <a:t>Când trecem la pasul următor toate </a:t>
            </a:r>
            <a:r>
              <a:rPr lang="ro-RO" sz="2000" b="1" dirty="0" err="1"/>
              <a:t>thread</a:t>
            </a:r>
            <a:r>
              <a:rPr lang="ro-RO" sz="2000" b="1" dirty="0"/>
              <a:t>-urile se mută în noua zonă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D3841-E1E6-4CF1-AF7A-D336B70C1DEE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5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B6851-0DF8-4921-82E4-476849371A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5D2F4-78A8-4434-926B-8FD71D1FB4DC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62170-D740-45D5-86C7-84B81B12F6F9}"/>
              </a:ext>
            </a:extLst>
          </p:cNvPr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2EFCF-AD87-48C0-9081-2056C0395474}"/>
              </a:ext>
            </a:extLst>
          </p:cNvPr>
          <p:cNvSpPr txBox="1"/>
          <p:nvPr/>
        </p:nvSpPr>
        <p:spPr>
          <a:xfrm>
            <a:off x="1796816" y="504534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B7A37-D296-438F-95BE-4702462162DC}"/>
              </a:ext>
            </a:extLst>
          </p:cNvPr>
          <p:cNvSpPr txBox="1"/>
          <p:nvPr/>
        </p:nvSpPr>
        <p:spPr>
          <a:xfrm>
            <a:off x="2317558" y="467491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Câte numere sunt mai mici decât mine?</a:t>
            </a:r>
          </a:p>
        </p:txBody>
      </p:sp>
    </p:spTree>
    <p:extLst>
      <p:ext uri="{BB962C8B-B14F-4D97-AF65-F5344CB8AC3E}">
        <p14:creationId xmlns:p14="http://schemas.microsoft.com/office/powerpoint/2010/main" val="28713842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05747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24128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24067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26292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65134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75856" y="380821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946" y="4891864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0070C0"/>
                </a:solidFill>
              </a:rPr>
              <a:t>Elementul căutat este în bucata mea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0CD7-652A-4F55-B3BE-52F5180BA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E3CB8-D82E-4FF4-B517-8B2C3B1B2E97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772F1-EAE7-44FF-89CE-FA9DD170E858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3294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92939" y="378794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97242" y="3787948"/>
            <a:ext cx="422" cy="10836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699792" y="3808212"/>
            <a:ext cx="0" cy="10836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043608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91680" y="3787948"/>
            <a:ext cx="0" cy="10836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275681" y="3787948"/>
            <a:ext cx="0" cy="10836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0946" y="4891864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00B050"/>
                </a:solidFill>
              </a:rPr>
              <a:t>Am găsit elementul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6272" y="5300111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>
                <a:solidFill>
                  <a:srgbClr val="FFC000"/>
                </a:solidFill>
              </a:rPr>
              <a:t>Am găsit elementul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CF540-30ED-4241-9A2E-9FECCD902E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024F8-A286-4E5B-A818-735EA5584C7D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0447D-B16C-42C0-BDDA-CD9B716EC638}"/>
              </a:ext>
            </a:extLst>
          </p:cNvPr>
          <p:cNvSpPr txBox="1"/>
          <p:nvPr/>
        </p:nvSpPr>
        <p:spPr>
          <a:xfrm>
            <a:off x="2788395" y="5700221"/>
            <a:ext cx="533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/>
              <a:t>Toate</a:t>
            </a:r>
            <a:r>
              <a:rPr lang="ro-RO" sz="2400" dirty="0"/>
              <a:t> </a:t>
            </a:r>
            <a:r>
              <a:rPr lang="ro-RO" sz="2400" dirty="0" err="1"/>
              <a:t>thread</a:t>
            </a:r>
            <a:r>
              <a:rPr lang="ro-RO" sz="2400" dirty="0"/>
              <a:t>-urile caută în noua zonă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1FBE7-957E-4374-8500-B791D1B44201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34869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675589" y="3113149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Operațiile aceste </a:t>
            </a:r>
            <a:r>
              <a:rPr lang="ro-RO" sz="2400" b="1" dirty="0"/>
              <a:t>NU</a:t>
            </a:r>
            <a:r>
              <a:rPr lang="ro-RO" sz="2400" dirty="0"/>
              <a:t> pot executa paralel</a:t>
            </a:r>
            <a:endParaRPr lang="en-US" sz="2400" dirty="0"/>
          </a:p>
        </p:txBody>
      </p:sp>
      <p:cxnSp>
        <p:nvCxnSpPr>
          <p:cNvPr id="99" name="Straight Arrow Connector 98"/>
          <p:cNvCxnSpPr>
            <a:cxnSpLocks/>
          </p:cNvCxnSpPr>
          <p:nvPr/>
        </p:nvCxnSpPr>
        <p:spPr>
          <a:xfrm flipV="1">
            <a:off x="3695727" y="2534101"/>
            <a:ext cx="209018" cy="51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476287" y="3709538"/>
            <a:ext cx="553326" cy="48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3439" y="16776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4242" y="16776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05045" y="16776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25726" y="167814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46285" y="167814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67027" y="167814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87830" y="167814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08633" y="167814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29314" y="16786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49873" y="16786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70188" y="16776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0930" y="16776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11733" y="16776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32536" y="167760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53217" y="167814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73776" y="167814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7448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8251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09054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029735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550294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70853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91839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112642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33323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54004" y="1173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610077" y="11735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39378" y="117354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651560" y="11735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2425" y="11735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106" y="11735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13787" y="11735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38240" y="2219254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756621" y="2198990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456560" y="2198990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97627" y="2219254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308349" y="2219254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972645" y="2198990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3439" y="465791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84242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05045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925726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46285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96702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487830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08633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29314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049873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70188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90930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611733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32536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65321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173776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67448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88251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50905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29735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55029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7085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591839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112642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63332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15400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61007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139378" y="4153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51560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172425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693106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21378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25432" y="517930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2030157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32285" y="519957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076101" y="5199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724173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308174" y="5179309"/>
            <a:ext cx="0" cy="575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496D4-65EC-4917-859C-0EFF569AEF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582072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63439" y="16818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4242" y="16818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05045" y="16818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25726" y="16823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46285" y="16823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67027" y="16823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87830" y="16823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08633" y="16823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29314" y="16829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49873" y="16829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70188" y="16818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0930" y="16818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11733" y="16818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32536" y="16818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53217" y="16823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73776" y="16823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7448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8251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09054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029735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550294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70853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91839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112642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33323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54004" y="1177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610077" y="1177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39378" y="11777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651560" y="1177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2425" y="1177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106" y="1177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13787" y="11777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38240" y="2223472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756621" y="220320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456560" y="220320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97627" y="22234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308349" y="222347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972645" y="220320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3439" y="465791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84242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05045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925726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46285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96702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487830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08633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29314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049873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70188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90930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611733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32536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65321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173776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67448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88251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50905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29735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55029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7085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591839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112642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63332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15400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61007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139378" y="4153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51560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172425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693106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21378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25432" y="517930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2030157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32285" y="519957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076101" y="5199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724173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308174" y="5179309"/>
            <a:ext cx="0" cy="575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arallelogram 82"/>
          <p:cNvSpPr/>
          <p:nvPr/>
        </p:nvSpPr>
        <p:spPr>
          <a:xfrm>
            <a:off x="2450557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289907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3347599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3796120" y="328836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/>
          <p:cNvSpPr/>
          <p:nvPr/>
        </p:nvSpPr>
        <p:spPr>
          <a:xfrm>
            <a:off x="4245565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/>
          <p:cNvSpPr/>
          <p:nvPr/>
        </p:nvSpPr>
        <p:spPr>
          <a:xfrm>
            <a:off x="4694086" y="329608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/>
          <p:cNvSpPr/>
          <p:nvPr/>
        </p:nvSpPr>
        <p:spPr>
          <a:xfrm>
            <a:off x="5142607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59112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6039649" y="32875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1FE78-4352-4F59-BE36-D549FE9DD5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22845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</a:t>
            </a:r>
            <a:r>
              <a:rPr lang="en-US" dirty="0"/>
              <a:t>– </a:t>
            </a:r>
            <a:r>
              <a:rPr lang="en-US" dirty="0" err="1"/>
              <a:t>solu</a:t>
            </a:r>
            <a:r>
              <a:rPr lang="ro-RO" dirty="0" err="1"/>
              <a:t>ția</a:t>
            </a:r>
            <a:r>
              <a:rPr lang="en-US" dirty="0"/>
              <a:t>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635A1-B40B-49B4-AD34-1E1A51B920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8B9B0-C258-4C96-BD93-183C4BF090BC}"/>
              </a:ext>
            </a:extLst>
          </p:cNvPr>
          <p:cNvSpPr txBox="1"/>
          <p:nvPr/>
        </p:nvSpPr>
        <p:spPr>
          <a:xfrm>
            <a:off x="1940510" y="2502991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Mai greu de implementat</a:t>
            </a:r>
          </a:p>
          <a:p>
            <a:r>
              <a:rPr lang="ro-RO" sz="3600" dirty="0"/>
              <a:t>Mai puține </a:t>
            </a:r>
            <a:r>
              <a:rPr lang="ro-RO" sz="3600" dirty="0" err="1"/>
              <a:t>thread</a:t>
            </a:r>
            <a:r>
              <a:rPr lang="ro-RO" sz="3600" dirty="0"/>
              <a:t>-uri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19005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</a:t>
            </a:r>
            <a:r>
              <a:rPr lang="en-US" dirty="0"/>
              <a:t>– </a:t>
            </a:r>
            <a:r>
              <a:rPr lang="en-US" dirty="0" err="1"/>
              <a:t>solu</a:t>
            </a:r>
            <a:r>
              <a:rPr lang="ro-RO" dirty="0" err="1"/>
              <a:t>ția</a:t>
            </a:r>
            <a:r>
              <a:rPr lang="en-US" dirty="0"/>
              <a:t>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43193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43193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43133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86286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8CF3A-E97A-46DD-BF61-559E89ECCC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82BB1-433A-468F-9006-3CF1F096DAD8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18140-7026-46F4-8DAE-BA82277BCB30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1811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</a:t>
            </a:r>
            <a:r>
              <a:rPr lang="en-US" dirty="0"/>
              <a:t>– </a:t>
            </a:r>
            <a:r>
              <a:rPr lang="en-US" dirty="0" err="1"/>
              <a:t>solu</a:t>
            </a:r>
            <a:r>
              <a:rPr lang="ro-RO" dirty="0" err="1"/>
              <a:t>ția</a:t>
            </a:r>
            <a:r>
              <a:rPr lang="en-US" dirty="0"/>
              <a:t>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112211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633014" y="380821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153695" y="378276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5642" y="433362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94432" y="487930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5113" y="429804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17801" y="441763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554246" y="4851549"/>
                <a:ext cx="3857082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sz="2400" b="1" dirty="0"/>
                  <a:t>Complexitate: </a:t>
                </a:r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46" y="4851549"/>
                <a:ext cx="3857082" cy="494751"/>
              </a:xfrm>
              <a:prstGeom prst="rect">
                <a:avLst/>
              </a:prstGeom>
              <a:blipFill>
                <a:blip r:embed="rId3"/>
                <a:stretch>
                  <a:fillRect l="-2370" t="-9877" r="-1738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48A53-A0DA-4F19-A713-C343713315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044A7-4454-426A-AADF-B4EA9CCA0F54}"/>
              </a:ext>
            </a:extLst>
          </p:cNvPr>
          <p:cNvSpPr txBox="1"/>
          <p:nvPr/>
        </p:nvSpPr>
        <p:spPr>
          <a:xfrm>
            <a:off x="1268664" y="12986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Căutăm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3935-D7FD-4CD2-BA8B-2EB6F5194F96}"/>
              </a:ext>
            </a:extLst>
          </p:cNvPr>
          <p:cNvSpPr txBox="1"/>
          <p:nvPr/>
        </p:nvSpPr>
        <p:spPr>
          <a:xfrm>
            <a:off x="5520838" y="1298621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Între pozițiile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3755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</a:t>
            </a:r>
            <a:r>
              <a:rPr lang="en-US" dirty="0"/>
              <a:t>– </a:t>
            </a:r>
            <a:r>
              <a:rPr lang="en-US" dirty="0" err="1"/>
              <a:t>solu</a:t>
            </a:r>
            <a:r>
              <a:rPr lang="ro-RO" dirty="0" err="1"/>
              <a:t>ția</a:t>
            </a:r>
            <a:r>
              <a:rPr lang="en-US" dirty="0"/>
              <a:t>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105273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207818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207818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207818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260359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1422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225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33028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53709" y="4281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4268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9501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15813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36616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57297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77856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98171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8913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9716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0519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8120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01759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31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6234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3703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57718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27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9883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19822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40625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6130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8198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806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7361" y="3776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79543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00408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621089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4177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72687" y="4822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593490" y="482257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114171" y="479712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6118" y="534798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54908" y="58936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75589" y="531240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478277" y="543199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9346" y="2708920"/>
            <a:ext cx="312906" cy="40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476286" y="3495961"/>
            <a:ext cx="273657" cy="247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941819-162A-469A-BDC5-CB0A5D731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8B2A4-EF04-4CCA-9505-6B7FB40111A3}"/>
              </a:ext>
            </a:extLst>
          </p:cNvPr>
          <p:cNvSpPr txBox="1"/>
          <p:nvPr/>
        </p:nvSpPr>
        <p:spPr>
          <a:xfrm>
            <a:off x="1675589" y="3113149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Operațiile aceste </a:t>
            </a:r>
            <a:r>
              <a:rPr lang="ro-RO" sz="2400" b="1" dirty="0"/>
              <a:t>NU</a:t>
            </a:r>
            <a:r>
              <a:rPr lang="ro-RO" sz="2400" dirty="0"/>
              <a:t> pot executa paralel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9317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</a:t>
            </a:r>
            <a:r>
              <a:rPr lang="en-US" dirty="0"/>
              <a:t>– </a:t>
            </a:r>
            <a:r>
              <a:rPr lang="en-US" dirty="0" err="1"/>
              <a:t>solu</a:t>
            </a:r>
            <a:r>
              <a:rPr lang="ro-RO" dirty="0" err="1"/>
              <a:t>ția</a:t>
            </a:r>
            <a:r>
              <a:rPr lang="en-US" dirty="0"/>
              <a:t>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105273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207818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207818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207818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260359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1422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225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33028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53709" y="4281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4268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9501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15813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36616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57297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77856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98171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8913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9716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0519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8120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01759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31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6234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3703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57718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27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9883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19822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40625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6130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8198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806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7361" y="3776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79543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00408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621089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4177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72687" y="4822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593490" y="482257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114171" y="479712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6118" y="534798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54908" y="58936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75589" y="531240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98" name="Parallelogram 97"/>
          <p:cNvSpPr/>
          <p:nvPr/>
        </p:nvSpPr>
        <p:spPr>
          <a:xfrm>
            <a:off x="2450557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/>
          <p:cNvSpPr/>
          <p:nvPr/>
        </p:nvSpPr>
        <p:spPr>
          <a:xfrm>
            <a:off x="289907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347599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796120" y="328836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/>
          <p:cNvSpPr/>
          <p:nvPr/>
        </p:nvSpPr>
        <p:spPr>
          <a:xfrm>
            <a:off x="4245565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arallelogram 103"/>
          <p:cNvSpPr/>
          <p:nvPr/>
        </p:nvSpPr>
        <p:spPr>
          <a:xfrm>
            <a:off x="4694086" y="329608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arallelogram 104"/>
          <p:cNvSpPr/>
          <p:nvPr/>
        </p:nvSpPr>
        <p:spPr>
          <a:xfrm>
            <a:off x="5142607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arallelogram 105"/>
          <p:cNvSpPr/>
          <p:nvPr/>
        </p:nvSpPr>
        <p:spPr>
          <a:xfrm>
            <a:off x="559112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arallelogram 106"/>
          <p:cNvSpPr/>
          <p:nvPr/>
        </p:nvSpPr>
        <p:spPr>
          <a:xfrm>
            <a:off x="6039649" y="32875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00223-FF82-4513-BC81-D03889C0B6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151569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55543-8608-4F13-941B-082421401C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127785-CA13-4C68-90FD-0A78E198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- Complexitate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99166-EDC9-4304-AB30-FEF6FCA4E8BF}"/>
                  </a:ext>
                </a:extLst>
              </p:cNvPr>
              <p:cNvSpPr txBox="1"/>
              <p:nvPr/>
            </p:nvSpPr>
            <p:spPr>
              <a:xfrm>
                <a:off x="3446018" y="1477151"/>
                <a:ext cx="2298450" cy="62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32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99166-EDC9-4304-AB30-FEF6FCA4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18" y="1477151"/>
                <a:ext cx="2298450" cy="628826"/>
              </a:xfrm>
              <a:prstGeom prst="rect">
                <a:avLst/>
              </a:prstGeom>
              <a:blipFill>
                <a:blip r:embed="rId2"/>
                <a:stretch>
                  <a:fillRect l="-6631" t="-13592" r="-5836" b="-2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4B7789-3C83-4679-8FE2-97F47543EECE}"/>
              </a:ext>
            </a:extLst>
          </p:cNvPr>
          <p:cNvSpPr txBox="1"/>
          <p:nvPr/>
        </p:nvSpPr>
        <p:spPr>
          <a:xfrm>
            <a:off x="3682206" y="279806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8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Sort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5576" y="14847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76257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96816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7558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838361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59164" y="14853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79845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00404" y="14858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8660" y="4676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2308" y="4303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5956" y="3934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1467" y="3564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413" y="3189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cxnSp>
        <p:nvCxnSpPr>
          <p:cNvPr id="4" name="Straight Connector 3"/>
          <p:cNvCxnSpPr>
            <a:stCxn id="66" idx="2"/>
          </p:cNvCxnSpPr>
          <p:nvPr/>
        </p:nvCxnSpPr>
        <p:spPr>
          <a:xfrm>
            <a:off x="1016039" y="2006174"/>
            <a:ext cx="33947" cy="37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2"/>
          </p:cNvCxnSpPr>
          <p:nvPr/>
        </p:nvCxnSpPr>
        <p:spPr>
          <a:xfrm>
            <a:off x="1536720" y="2006720"/>
            <a:ext cx="0" cy="3407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2"/>
          </p:cNvCxnSpPr>
          <p:nvPr/>
        </p:nvCxnSpPr>
        <p:spPr>
          <a:xfrm>
            <a:off x="2057279" y="2006720"/>
            <a:ext cx="0" cy="2963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9" idx="2"/>
          </p:cNvCxnSpPr>
          <p:nvPr/>
        </p:nvCxnSpPr>
        <p:spPr>
          <a:xfrm flipH="1">
            <a:off x="2578020" y="2006720"/>
            <a:ext cx="1" cy="2640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</p:cNvCxnSpPr>
          <p:nvPr/>
        </p:nvCxnSpPr>
        <p:spPr>
          <a:xfrm flipH="1">
            <a:off x="3098823" y="2006720"/>
            <a:ext cx="1" cy="229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1" idx="2"/>
          </p:cNvCxnSpPr>
          <p:nvPr/>
        </p:nvCxnSpPr>
        <p:spPr>
          <a:xfrm flipH="1">
            <a:off x="3619626" y="2006720"/>
            <a:ext cx="1" cy="188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</p:cNvCxnSpPr>
          <p:nvPr/>
        </p:nvCxnSpPr>
        <p:spPr>
          <a:xfrm flipH="1">
            <a:off x="4127920" y="2007266"/>
            <a:ext cx="12388" cy="1551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2"/>
          </p:cNvCxnSpPr>
          <p:nvPr/>
        </p:nvCxnSpPr>
        <p:spPr>
          <a:xfrm flipH="1">
            <a:off x="4660866" y="2007266"/>
            <a:ext cx="1" cy="1182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97832-08D9-43BA-B0C9-90C300355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A7C86-E988-4711-A91C-C7EC0C3F7475}"/>
              </a:ext>
            </a:extLst>
          </p:cNvPr>
          <p:cNvSpPr txBox="1"/>
          <p:nvPr/>
        </p:nvSpPr>
        <p:spPr>
          <a:xfrm>
            <a:off x="755576" y="578719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Câte numere sunt mai mici decât mine?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99063-0379-4B5E-AB25-F08B49258FDD}"/>
              </a:ext>
            </a:extLst>
          </p:cNvPr>
          <p:cNvSpPr txBox="1"/>
          <p:nvPr/>
        </p:nvSpPr>
        <p:spPr>
          <a:xfrm>
            <a:off x="1276257" y="54178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Câte numere sunt mai mici decât mine?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F9D39-4FFE-4BEE-846C-24845AD6871F}"/>
              </a:ext>
            </a:extLst>
          </p:cNvPr>
          <p:cNvSpPr txBox="1"/>
          <p:nvPr/>
        </p:nvSpPr>
        <p:spPr>
          <a:xfrm>
            <a:off x="1796816" y="504534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Câte numere sunt mai mici decât mine?</a:t>
            </a:r>
          </a:p>
        </p:txBody>
      </p:sp>
    </p:spTree>
    <p:extLst>
      <p:ext uri="{BB962C8B-B14F-4D97-AF65-F5344CB8AC3E}">
        <p14:creationId xmlns:p14="http://schemas.microsoft.com/office/powerpoint/2010/main" val="3672547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55543-8608-4F13-941B-082421401C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127785-CA13-4C68-90FD-0A78E198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- Complexitate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99166-EDC9-4304-AB30-FEF6FCA4E8BF}"/>
                  </a:ext>
                </a:extLst>
              </p:cNvPr>
              <p:cNvSpPr txBox="1"/>
              <p:nvPr/>
            </p:nvSpPr>
            <p:spPr>
              <a:xfrm>
                <a:off x="3446018" y="1477151"/>
                <a:ext cx="2526846" cy="62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ro-RO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99166-EDC9-4304-AB30-FEF6FCA4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18" y="1477151"/>
                <a:ext cx="2526846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4B7789-3C83-4679-8FE2-97F47543EECE}"/>
              </a:ext>
            </a:extLst>
          </p:cNvPr>
          <p:cNvSpPr txBox="1"/>
          <p:nvPr/>
        </p:nvSpPr>
        <p:spPr>
          <a:xfrm>
            <a:off x="3682206" y="279806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39DD8-839E-4270-826C-BF22848E66FF}"/>
                  </a:ext>
                </a:extLst>
              </p:cNvPr>
              <p:cNvSpPr txBox="1"/>
              <p:nvPr/>
            </p:nvSpPr>
            <p:spPr>
              <a:xfrm>
                <a:off x="1163256" y="3765502"/>
                <a:ext cx="2934008" cy="1172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4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4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o-RO" sz="4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4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4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den>
                    </m:f>
                  </m:oMath>
                </a14:m>
                <a:r>
                  <a:rPr lang="ro-RO" sz="4400" dirty="0"/>
                  <a:t> </a:t>
                </a:r>
                <a:endParaRPr lang="en-US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39DD8-839E-4270-826C-BF22848E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56" y="3765502"/>
                <a:ext cx="2934008" cy="1172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176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55543-8608-4F13-941B-082421401C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127785-CA13-4C68-90FD-0A78E198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Căutare paralelă - Complexitate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99166-EDC9-4304-AB30-FEF6FCA4E8BF}"/>
                  </a:ext>
                </a:extLst>
              </p:cNvPr>
              <p:cNvSpPr txBox="1"/>
              <p:nvPr/>
            </p:nvSpPr>
            <p:spPr>
              <a:xfrm>
                <a:off x="3446018" y="1477151"/>
                <a:ext cx="2526846" cy="62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ro-RO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ro-RO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99166-EDC9-4304-AB30-FEF6FCA4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18" y="1477151"/>
                <a:ext cx="2526846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4B7789-3C83-4679-8FE2-97F47543EECE}"/>
              </a:ext>
            </a:extLst>
          </p:cNvPr>
          <p:cNvSpPr txBox="1"/>
          <p:nvPr/>
        </p:nvSpPr>
        <p:spPr>
          <a:xfrm>
            <a:off x="3682206" y="279806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err="1"/>
              <a:t>Speedup</a:t>
            </a:r>
            <a:r>
              <a:rPr lang="ro-RO" sz="2400" dirty="0"/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39DD8-839E-4270-826C-BF22848E66FF}"/>
                  </a:ext>
                </a:extLst>
              </p:cNvPr>
              <p:cNvSpPr txBox="1"/>
              <p:nvPr/>
            </p:nvSpPr>
            <p:spPr>
              <a:xfrm>
                <a:off x="1181544" y="3951816"/>
                <a:ext cx="7752507" cy="1172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4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44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ro-RO" sz="4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4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4400" b="1" i="1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d>
                          <m:dPr>
                            <m:ctrlPr>
                              <a:rPr lang="en-US" sz="4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4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den>
                    </m:f>
                    <m:r>
                      <a:rPr lang="ro-RO" sz="4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4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ro-RO" sz="4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dirty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ro-RO" sz="4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4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ro-RO" sz="4400" b="1" dirty="0"/>
                  <a:t> </a:t>
                </a:r>
                <a:endParaRPr lang="en-US" sz="4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39DD8-839E-4270-826C-BF22848E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4" y="3951816"/>
                <a:ext cx="7752507" cy="1172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145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85A-EE91-4367-8C2C-AFF666AE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2AE8-969B-4941-AD99-F9806720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02FC-B5DA-4CC6-87D7-9E84160D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848845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CB6B9-E03F-4F2A-92E5-1872E73A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514600"/>
            <a:ext cx="8524875" cy="3900488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Operația de merge poate și ea fi paralelizată.</a:t>
            </a:r>
          </a:p>
          <a:p>
            <a:pPr marL="0" indent="0">
              <a:buNone/>
            </a:pPr>
            <a:r>
              <a:rPr lang="ro-RO" dirty="0"/>
              <a:t>Pentru a o paraleliza ne bazăm pe cătare binară (sau chiar paralelă) și pe </a:t>
            </a:r>
            <a:r>
              <a:rPr lang="ro-RO" dirty="0" err="1"/>
              <a:t>rank</a:t>
            </a:r>
            <a:r>
              <a:rPr lang="ro-RO" dirty="0"/>
              <a:t> sort.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6EA7-E18E-4DD9-A028-50FB0A7251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5F535-0A31-46DA-82E9-758A0E98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Merge sort paralel - 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239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2383D9-D1C0-4579-8BDE-6574A9E1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7CDB4-3075-45C9-BC94-554DC3C798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369B86-FDA7-4DA0-BD05-79AF2788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44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40" y="2690449"/>
            <a:ext cx="1575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56927" y="2690449"/>
            <a:ext cx="157508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0" y="2690449"/>
            <a:ext cx="156830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80287" y="2690449"/>
            <a:ext cx="156830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Pas</a:t>
            </a:r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Straight Arrow Connector 5"/>
          <p:cNvCxnSpPr>
            <a:cxnSpLocks/>
            <a:endCxn id="18" idx="1"/>
          </p:cNvCxnSpPr>
          <p:nvPr/>
        </p:nvCxnSpPr>
        <p:spPr>
          <a:xfrm>
            <a:off x="251520" y="3050489"/>
            <a:ext cx="29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18" idx="3"/>
            <a:endCxn id="51" idx="1"/>
          </p:cNvCxnSpPr>
          <p:nvPr/>
        </p:nvCxnSpPr>
        <p:spPr>
          <a:xfrm>
            <a:off x="2123728" y="3050489"/>
            <a:ext cx="433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  <a:endCxn id="52" idx="1"/>
          </p:cNvCxnSpPr>
          <p:nvPr/>
        </p:nvCxnSpPr>
        <p:spPr>
          <a:xfrm>
            <a:off x="4132015" y="3050489"/>
            <a:ext cx="4399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52" idx="3"/>
            <a:endCxn id="53" idx="1"/>
          </p:cNvCxnSpPr>
          <p:nvPr/>
        </p:nvCxnSpPr>
        <p:spPr>
          <a:xfrm>
            <a:off x="6140302" y="3050489"/>
            <a:ext cx="4399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606" y="1236430"/>
            <a:ext cx="428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Pipeline</a:t>
            </a:r>
            <a:r>
              <a:rPr lang="ro-RO" dirty="0"/>
              <a:t> de instrucțiuni CPU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Pipeline</a:t>
            </a:r>
            <a:r>
              <a:rPr lang="ro-RO" dirty="0"/>
              <a:t> grafic (</a:t>
            </a:r>
            <a:r>
              <a:rPr lang="ro-RO" dirty="0" err="1"/>
              <a:t>randare</a:t>
            </a:r>
            <a:r>
              <a:rPr lang="ro-RO" dirty="0"/>
              <a:t>, </a:t>
            </a:r>
            <a:r>
              <a:rPr lang="ro-RO" dirty="0" err="1"/>
              <a:t>antialiasting</a:t>
            </a:r>
            <a:r>
              <a:rPr lang="ro-RO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Diferiți algoritmi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23728" y="3784351"/>
            <a:ext cx="41665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Un </a:t>
            </a:r>
            <a:r>
              <a:rPr lang="ro-RO" sz="3600" b="1" dirty="0"/>
              <a:t>pas</a:t>
            </a:r>
            <a:r>
              <a:rPr lang="ro-RO" sz="3600" dirty="0"/>
              <a:t> poate fi un</a:t>
            </a:r>
            <a:r>
              <a:rPr lang="en-US" sz="3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proces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/>
              <a:t>element </a:t>
            </a:r>
            <a:r>
              <a:rPr lang="en-US" sz="3600" dirty="0"/>
              <a:t>hardware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02600E-10CE-46C8-85BB-46497176F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Fără</a:t>
            </a:r>
            <a:r>
              <a:rPr lang="en-US" dirty="0"/>
              <a:t>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Pași </a:t>
            </a:r>
            <a:r>
              <a:rPr lang="en-US" sz="4000" dirty="0">
                <a:solidFill>
                  <a:schemeClr val="tx1"/>
                </a:solidFill>
              </a:rPr>
              <a:t>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441264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153232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2455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97238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02859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25823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6BA17A-D75C-4D81-B9EA-5ABC2C0F55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623286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Fără</a:t>
            </a:r>
            <a:r>
              <a:rPr lang="en-US" dirty="0"/>
              <a:t>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Pași </a:t>
            </a:r>
            <a:r>
              <a:rPr lang="en-US" sz="4000" dirty="0">
                <a:solidFill>
                  <a:schemeClr val="tx1"/>
                </a:solidFill>
              </a:rPr>
              <a:t>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441264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112583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85270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49089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62209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94AAE0-D31F-4296-86D5-43D66DD9C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18218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Fără</a:t>
            </a:r>
            <a:r>
              <a:rPr lang="en-US" dirty="0"/>
              <a:t>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Pași </a:t>
            </a:r>
            <a:r>
              <a:rPr lang="en-US" sz="4000" dirty="0">
                <a:solidFill>
                  <a:schemeClr val="tx1"/>
                </a:solidFill>
              </a:rPr>
              <a:t>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11395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19572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0890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CC23B-6418-4656-A573-B61A09FCEE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48134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Fără</a:t>
            </a:r>
            <a:r>
              <a:rPr lang="en-US" dirty="0"/>
              <a:t>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Pași </a:t>
            </a:r>
            <a:r>
              <a:rPr lang="en-US" sz="4000" dirty="0">
                <a:solidFill>
                  <a:schemeClr val="tx1"/>
                </a:solidFill>
              </a:rPr>
              <a:t>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146885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8203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78334-FA4E-47F1-9DD8-67197ED6D8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87272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5244</Words>
  <Application>Microsoft Office PowerPoint</Application>
  <PresentationFormat>On-screen Show (4:3)</PresentationFormat>
  <Paragraphs>2845</Paragraphs>
  <Slides>154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0" baseType="lpstr">
      <vt:lpstr>Arial</vt:lpstr>
      <vt:lpstr>Cambria Math</vt:lpstr>
      <vt:lpstr>Courier New</vt:lpstr>
      <vt:lpstr>Times New Roman</vt:lpstr>
      <vt:lpstr>Wingdings</vt:lpstr>
      <vt:lpstr>Standarddesign</vt:lpstr>
      <vt:lpstr>Arhitecturi Paralele Abordarea algoritmilor în mod paralel</vt:lpstr>
      <vt:lpstr>PowerPoint Presentation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</vt:lpstr>
      <vt:lpstr>Rank Sort Paralel</vt:lpstr>
      <vt:lpstr>Rank Sort Paralel</vt:lpstr>
      <vt:lpstr>Rank Sort Paralel</vt:lpstr>
      <vt:lpstr>Rank Sort Paralel</vt:lpstr>
      <vt:lpstr>Rank Sort Paralel</vt:lpstr>
      <vt:lpstr>PowerPoint Presentation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Algoritm merge</vt:lpstr>
      <vt:lpstr>PowerPoint Presentation</vt:lpstr>
      <vt:lpstr>Algoritm merge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Presentation</vt:lpstr>
      <vt:lpstr>Merge sort paralel</vt:lpstr>
      <vt:lpstr>Merge sort paralel</vt:lpstr>
      <vt:lpstr>Merge sort paralel</vt:lpstr>
      <vt:lpstr>Merge sort paralel</vt:lpstr>
      <vt:lpstr>Merge sort paralel</vt:lpstr>
      <vt:lpstr>Merge sort paralel</vt:lpstr>
      <vt:lpstr>Merge sort paralel</vt:lpstr>
      <vt:lpstr>Merge sort paralel - complexitate</vt:lpstr>
      <vt:lpstr>Merge sort paralel - complexitate</vt:lpstr>
      <vt:lpstr>Merge sort paralel - complexitate</vt:lpstr>
      <vt:lpstr>PowerPoint Presentation</vt:lpstr>
      <vt:lpstr>Căutare binară</vt:lpstr>
      <vt:lpstr>Căutare binară</vt:lpstr>
      <vt:lpstr>Căutare binară</vt:lpstr>
      <vt:lpstr>Căutare binară</vt:lpstr>
      <vt:lpstr>Căutare binară</vt:lpstr>
      <vt:lpstr>Căutare binară</vt:lpstr>
      <vt:lpstr>PowerPoint Presentation</vt:lpstr>
      <vt:lpstr>Căutare paralelă – implementare naivă</vt:lpstr>
      <vt:lpstr>Căutare paralelă – implementare naivă</vt:lpstr>
      <vt:lpstr>Căutare paralelă – implementare naivă</vt:lpstr>
      <vt:lpstr>Căutare paralelă – implementare naivă</vt:lpstr>
      <vt:lpstr>Căutare paralelă – implementare naivă</vt:lpstr>
      <vt:lpstr>Căutare paralelă – implementare naivă</vt:lpstr>
      <vt:lpstr>PowerPoint Presentation</vt:lpstr>
      <vt:lpstr>Căutare paralelă</vt:lpstr>
      <vt:lpstr>Căutare paralelă</vt:lpstr>
      <vt:lpstr>Căutare paralelă</vt:lpstr>
      <vt:lpstr>Căutare paralelă</vt:lpstr>
      <vt:lpstr>Căutare paralelă</vt:lpstr>
      <vt:lpstr>Căutare paralelă – soluția 2</vt:lpstr>
      <vt:lpstr>Căutare paralelă – soluția 2</vt:lpstr>
      <vt:lpstr>Căutare paralelă – soluția 2</vt:lpstr>
      <vt:lpstr>Căutare paralelă – soluția 2</vt:lpstr>
      <vt:lpstr>Căutare paralelă – soluția 2</vt:lpstr>
      <vt:lpstr>Căutare paralelă - Complexitate</vt:lpstr>
      <vt:lpstr>Căutare paralelă - Complexitate</vt:lpstr>
      <vt:lpstr>Căutare paralelă - Complexitate</vt:lpstr>
      <vt:lpstr>PowerPoint Presentation</vt:lpstr>
      <vt:lpstr>Merge sort paralel - idee</vt:lpstr>
      <vt:lpstr>PowerPoint Presentation</vt:lpstr>
      <vt:lpstr>Pipeline</vt:lpstr>
      <vt:lpstr>Fără Pipeline</vt:lpstr>
      <vt:lpstr>Fără Pipeline</vt:lpstr>
      <vt:lpstr>Fără Pipeline</vt:lpstr>
      <vt:lpstr>Fără Pipeline</vt:lpstr>
      <vt:lpstr>Fără Pipeline</vt:lpstr>
      <vt:lpstr>Fără Pipeline</vt:lpstr>
      <vt:lpstr>PowerPoint Presentation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 – ghid programare</vt:lpstr>
      <vt:lpstr>PowerPoint Presentation</vt:lpstr>
      <vt:lpstr>Sortare cu pipeline</vt:lpstr>
      <vt:lpstr>Sortare cu pipeline</vt:lpstr>
      <vt:lpstr>Sortare cu pipeline</vt:lpstr>
      <vt:lpstr>Sorting with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</vt:lpstr>
      <vt:lpstr>Sortare cu pipeline - complexitate</vt:lpstr>
      <vt:lpstr>Pipeline – ghid programare</vt:lpstr>
      <vt:lpstr>Sortare cu Pipeline – ghid programare</vt:lpstr>
      <vt:lpstr>PowerPoint Presentation</vt:lpstr>
      <vt:lpstr>Calcul unui polinom cu pipeline</vt:lpstr>
      <vt:lpstr>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Calcul unui polinom cu pipeline</vt:lpstr>
      <vt:lpstr>Pipeline – ghid programare</vt:lpstr>
      <vt:lpstr>Pipeline – ghid programare</vt:lpstr>
      <vt:lpstr>PowerPoint Presentation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2020-10-25T21:09:50Z</dcterms:modified>
</cp:coreProperties>
</file>