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8"/>
  </p:notesMasterIdLst>
  <p:handoutMasterIdLst>
    <p:handoutMasterId r:id="rId109"/>
  </p:handoutMasterIdLst>
  <p:sldIdLst>
    <p:sldId id="485" r:id="rId2"/>
    <p:sldId id="762" r:id="rId3"/>
    <p:sldId id="594" r:id="rId4"/>
    <p:sldId id="764" r:id="rId5"/>
    <p:sldId id="761" r:id="rId6"/>
    <p:sldId id="517" r:id="rId7"/>
    <p:sldId id="265" r:id="rId8"/>
    <p:sldId id="763" r:id="rId9"/>
    <p:sldId id="488" r:id="rId10"/>
    <p:sldId id="490" r:id="rId11"/>
    <p:sldId id="491" r:id="rId12"/>
    <p:sldId id="489" r:id="rId13"/>
    <p:sldId id="522" r:id="rId14"/>
    <p:sldId id="766" r:id="rId15"/>
    <p:sldId id="765" r:id="rId16"/>
    <p:sldId id="523" r:id="rId17"/>
    <p:sldId id="509" r:id="rId18"/>
    <p:sldId id="487" r:id="rId19"/>
    <p:sldId id="492" r:id="rId20"/>
    <p:sldId id="493" r:id="rId21"/>
    <p:sldId id="494" r:id="rId22"/>
    <p:sldId id="495" r:id="rId23"/>
    <p:sldId id="496" r:id="rId24"/>
    <p:sldId id="497" r:id="rId25"/>
    <p:sldId id="506" r:id="rId26"/>
    <p:sldId id="507" r:id="rId27"/>
    <p:sldId id="508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19" r:id="rId37"/>
    <p:sldId id="768" r:id="rId38"/>
    <p:sldId id="521" r:id="rId39"/>
    <p:sldId id="524" r:id="rId40"/>
    <p:sldId id="525" r:id="rId41"/>
    <p:sldId id="527" r:id="rId42"/>
    <p:sldId id="528" r:id="rId43"/>
    <p:sldId id="529" r:id="rId44"/>
    <p:sldId id="520" r:id="rId45"/>
    <p:sldId id="767" r:id="rId46"/>
    <p:sldId id="518" r:id="rId47"/>
    <p:sldId id="595" r:id="rId48"/>
    <p:sldId id="716" r:id="rId49"/>
    <p:sldId id="717" r:id="rId50"/>
    <p:sldId id="718" r:id="rId51"/>
    <p:sldId id="719" r:id="rId52"/>
    <p:sldId id="720" r:id="rId53"/>
    <p:sldId id="721" r:id="rId54"/>
    <p:sldId id="722" r:id="rId55"/>
    <p:sldId id="723" r:id="rId56"/>
    <p:sldId id="724" r:id="rId57"/>
    <p:sldId id="725" r:id="rId58"/>
    <p:sldId id="726" r:id="rId59"/>
    <p:sldId id="727" r:id="rId60"/>
    <p:sldId id="728" r:id="rId61"/>
    <p:sldId id="757" r:id="rId62"/>
    <p:sldId id="758" r:id="rId63"/>
    <p:sldId id="759" r:id="rId64"/>
    <p:sldId id="760" r:id="rId65"/>
    <p:sldId id="729" r:id="rId66"/>
    <p:sldId id="715" r:id="rId67"/>
    <p:sldId id="713" r:id="rId68"/>
    <p:sldId id="754" r:id="rId69"/>
    <p:sldId id="755" r:id="rId70"/>
    <p:sldId id="756" r:id="rId71"/>
    <p:sldId id="714" r:id="rId72"/>
    <p:sldId id="769" r:id="rId73"/>
    <p:sldId id="771" r:id="rId74"/>
    <p:sldId id="772" r:id="rId75"/>
    <p:sldId id="770" r:id="rId76"/>
    <p:sldId id="773" r:id="rId77"/>
    <p:sldId id="730" r:id="rId78"/>
    <p:sldId id="731" r:id="rId79"/>
    <p:sldId id="732" r:id="rId80"/>
    <p:sldId id="736" r:id="rId81"/>
    <p:sldId id="737" r:id="rId82"/>
    <p:sldId id="738" r:id="rId83"/>
    <p:sldId id="742" r:id="rId84"/>
    <p:sldId id="744" r:id="rId85"/>
    <p:sldId id="741" r:id="rId86"/>
    <p:sldId id="746" r:id="rId87"/>
    <p:sldId id="745" r:id="rId88"/>
    <p:sldId id="740" r:id="rId89"/>
    <p:sldId id="739" r:id="rId90"/>
    <p:sldId id="743" r:id="rId91"/>
    <p:sldId id="748" r:id="rId92"/>
    <p:sldId id="747" r:id="rId93"/>
    <p:sldId id="749" r:id="rId94"/>
    <p:sldId id="750" r:id="rId95"/>
    <p:sldId id="751" r:id="rId96"/>
    <p:sldId id="752" r:id="rId97"/>
    <p:sldId id="753" r:id="rId98"/>
    <p:sldId id="735" r:id="rId99"/>
    <p:sldId id="774" r:id="rId100"/>
    <p:sldId id="343" r:id="rId101"/>
    <p:sldId id="344" r:id="rId102"/>
    <p:sldId id="345" r:id="rId103"/>
    <p:sldId id="775" r:id="rId104"/>
    <p:sldId id="346" r:id="rId105"/>
    <p:sldId id="347" r:id="rId106"/>
    <p:sldId id="348" r:id="rId107"/>
  </p:sldIdLst>
  <p:sldSz cx="9144000" cy="6858000" type="screen4x3"/>
  <p:notesSz cx="6699250" cy="9836150"/>
  <p:custDataLst>
    <p:tags r:id="rId11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0005"/>
    <a:srgbClr val="00B050"/>
    <a:srgbClr val="FF6978"/>
    <a:srgbClr val="FFC000"/>
    <a:srgbClr val="C7E7A6"/>
    <a:srgbClr val="7DD7F7"/>
    <a:srgbClr val="870E87"/>
    <a:srgbClr val="AEA3B7"/>
    <a:srgbClr val="574B60"/>
    <a:srgbClr val="3F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A8BA3-49C4-4A39-B913-CB1FDD99050C}" v="28" dt="2020-11-01T12:54:08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gs" Target="tags/tag1.xml"/><Relationship Id="rId115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210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66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821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5050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654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0393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9257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4791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748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510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694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7822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8380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9721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6161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8540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56094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8986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5183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270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9846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incorecta</a:t>
            </a:r>
            <a:r>
              <a:rPr lang="en-US" dirty="0"/>
              <a:t>. Daca se </a:t>
            </a:r>
            <a:r>
              <a:rPr lang="en-US" dirty="0" err="1"/>
              <a:t>ia</a:t>
            </a:r>
            <a:r>
              <a:rPr lang="en-US" dirty="0"/>
              <a:t> in timp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? Daca sunt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producatori</a:t>
            </a:r>
            <a:r>
              <a:rPr lang="en-US" dirty="0"/>
              <a:t> sau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consumatori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4373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incorecta</a:t>
            </a:r>
            <a:r>
              <a:rPr lang="en-US" dirty="0"/>
              <a:t>. Daca se </a:t>
            </a:r>
            <a:r>
              <a:rPr lang="en-US" dirty="0" err="1"/>
              <a:t>ia</a:t>
            </a:r>
            <a:r>
              <a:rPr lang="en-US" dirty="0"/>
              <a:t> in timp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? Daca sunt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producatori</a:t>
            </a:r>
            <a:r>
              <a:rPr lang="en-US" dirty="0"/>
              <a:t> sau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consumatori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28124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4197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98303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9764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6956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90957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854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2321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26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1035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0600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29884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7789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1787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2573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78049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2089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93579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22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49929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21433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723417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77829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63362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23051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34960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50645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804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1935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331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342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54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515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  <p:sldLayoutId id="2147483987" r:id="rId12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Access concurrent la </a:t>
            </a:r>
            <a:r>
              <a:rPr lang="ro-RO" altLang="en-US" sz="2400">
                <a:ea typeface="ＭＳ Ｐゴシック" panose="020B0600070205080204" pitchFamily="34" charset="-128"/>
              </a:rPr>
              <a:t>memorie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Curs susținut în parteneriat cu Prof. Florin Pop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raffic semaphore green light by laobc">
            <a:extLst>
              <a:ext uri="{FF2B5EF4-FFF2-40B4-BE49-F238E27FC236}">
                <a16:creationId xmlns:a16="http://schemas.microsoft.com/office/drawing/2014/main" id="{FB00EC70-921C-421B-8760-34FC2CA7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9D350FA-9048-4B02-ABD2-9C5600D7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C0699629-0B7B-47D6-A8BC-6ABD2C70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FF2E3D-5B19-49C9-A012-E2BEECED339B}"/>
              </a:ext>
            </a:extLst>
          </p:cNvPr>
          <p:cNvSpPr txBox="1"/>
          <p:nvPr/>
        </p:nvSpPr>
        <p:spPr>
          <a:xfrm>
            <a:off x="2236031" y="32184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FA01A-5A31-4563-BD33-F2B1552F48AB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ABF51-C46C-4771-8B43-C243DE02992D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03222-B6A1-4765-81F2-B21EDF510F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509550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Problema fumătorilor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513186"/>
            <a:ext cx="8568952" cy="4722514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U</a:t>
            </a:r>
            <a:r>
              <a:rPr lang="en-US" dirty="0"/>
              <a:t>n agent </a:t>
            </a:r>
            <a:r>
              <a:rPr lang="ro-RO" dirty="0"/>
              <a:t>și trei fumători</a:t>
            </a:r>
          </a:p>
          <a:p>
            <a:r>
              <a:rPr lang="ro-RO" dirty="0"/>
              <a:t>Fumătorii: </a:t>
            </a:r>
          </a:p>
          <a:p>
            <a:pPr lvl="1"/>
            <a:r>
              <a:rPr lang="ro-RO" dirty="0"/>
              <a:t>Așteaptă ingrediente (tutun, hărtie, chibrit)</a:t>
            </a:r>
          </a:p>
          <a:p>
            <a:pPr lvl="1"/>
            <a:r>
              <a:rPr lang="ro-RO" dirty="0"/>
              <a:t>Confecționează țigară</a:t>
            </a:r>
          </a:p>
          <a:p>
            <a:pPr lvl="1"/>
            <a:r>
              <a:rPr lang="ro-RO" dirty="0"/>
              <a:t>Fumează</a:t>
            </a:r>
          </a:p>
          <a:p>
            <a:r>
              <a:rPr lang="ro-RO" dirty="0"/>
              <a:t>Agentul deține toate 3 ingredientele</a:t>
            </a:r>
          </a:p>
          <a:p>
            <a:r>
              <a:rPr lang="ro-RO" dirty="0"/>
              <a:t>Un fumător are tutun, un altul hărtie, al 3-lea chibrituri)</a:t>
            </a:r>
          </a:p>
          <a:p>
            <a:r>
              <a:rPr lang="ro-RO" dirty="0"/>
              <a:t>Agentul selectează două ingrediente (random) pe care le dă fumătorilor</a:t>
            </a:r>
          </a:p>
          <a:p>
            <a:pPr lvl="1"/>
            <a:r>
              <a:rPr lang="ro-RO" dirty="0"/>
              <a:t>Doar fumătorul ce are nevoie de exact acele 2 ingrediente trebuie să le preia</a:t>
            </a:r>
          </a:p>
          <a:p>
            <a:pPr lvl="1"/>
            <a:r>
              <a:rPr lang="ro-RO" dirty="0"/>
              <a:t>Agentul nu poate semnaliza exact acelui fumător pentru că nu știe care fumător e care, respectiv ingredientele sunt random extrase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59110-C5D8-4B29-ADA2-E4F3F7C190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451428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fumătorilor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556" y="1488814"/>
            <a:ext cx="8668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 </a:t>
            </a:r>
            <a:endParaRPr lang="ro-RO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paper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match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agent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(true){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(draw1){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(draw2){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(draw3){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Smoker1{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P(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Smoker2{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P(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Smoker3{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ro-RO" sz="20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</a:rPr>
              <a:t>)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; P(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607" y="58663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Funcționează</a:t>
            </a:r>
            <a:r>
              <a:rPr lang="en-US" dirty="0"/>
              <a:t> ???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0C7EC-040E-4A20-BECA-687E3D39E1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472737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Problema fumătorilor - </a:t>
            </a:r>
            <a:r>
              <a:rPr lang="ro-RO" dirty="0" err="1"/>
              <a:t>deadlock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CF16-76B9-4C83-80D7-9AE1CB7AFB61}"/>
              </a:ext>
            </a:extLst>
          </p:cNvPr>
          <p:cNvSpPr/>
          <p:nvPr/>
        </p:nvSpPr>
        <p:spPr>
          <a:xfrm>
            <a:off x="237556" y="1488814"/>
            <a:ext cx="8668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= 0; </a:t>
            </a:r>
            <a:endParaRPr lang="ro-RO" sz="20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ro-RO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paper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ro-RO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match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agent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while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(true){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(draw1){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(draw2){ P(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);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(draw3){ P(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Smoker1{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P(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Smoker2{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P(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paper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); P(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match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Smoker3{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ro-RO" sz="20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</a:rPr>
              <a:t>)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; P(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C5145-0F7E-4AA8-8AA5-95C0D881C2EE}"/>
              </a:ext>
            </a:extLst>
          </p:cNvPr>
          <p:cNvSpPr txBox="1"/>
          <p:nvPr/>
        </p:nvSpPr>
        <p:spPr>
          <a:xfrm>
            <a:off x="4700016" y="148881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>
                <a:solidFill>
                  <a:srgbClr val="FF0000"/>
                </a:solidFill>
              </a:rPr>
              <a:t>DEADLOCK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C023E-A170-4252-916C-34AB0C045B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692424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Problema fumătorilor – rezolvare </a:t>
            </a:r>
            <a:r>
              <a:rPr lang="ro-RO" dirty="0" err="1"/>
              <a:t>deadlock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BCE77-2B9C-4852-982E-8EC85779E033}"/>
              </a:ext>
            </a:extLst>
          </p:cNvPr>
          <p:cNvSpPr txBox="1"/>
          <p:nvPr/>
        </p:nvSpPr>
        <p:spPr>
          <a:xfrm>
            <a:off x="477185" y="2978650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Din enunțul problemei nu avem voie să modificăm agentul.</a:t>
            </a:r>
          </a:p>
          <a:p>
            <a:r>
              <a:rPr lang="ro-RO" b="1" dirty="0"/>
              <a:t>Dar putem modifica pe cei 3 fumători.</a:t>
            </a:r>
            <a:endParaRPr lang="en-US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BB2635-FAAC-46C1-A5AD-CA7C6F8666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939675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fumătorilor – rezolvare </a:t>
            </a:r>
            <a:r>
              <a:rPr lang="ro-RO" dirty="0" err="1"/>
              <a:t>deadlock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592" y="1772816"/>
            <a:ext cx="8740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 </a:t>
            </a:r>
            <a:endParaRPr lang="ro-RO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5F0005"/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agent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bool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isTobacco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false;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bool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isPaper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false;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bool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isMatch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false;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5F0005"/>
                </a:solidFill>
                <a:latin typeface="Courier New" pitchFamily="49" charset="0"/>
                <a:cs typeface="Times New Roman" pitchFamily="18" charset="0"/>
              </a:rPr>
              <a:t>matchSem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(true)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if (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draw1)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(draw2) 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(draw3) 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A8AF5-56F3-426B-B906-501362C0D2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272628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fumătorilor – rezolvare </a:t>
            </a:r>
            <a:r>
              <a:rPr lang="ro-RO" dirty="0" err="1"/>
              <a:t>deadlock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66" y="1196752"/>
            <a:ext cx="8880321" cy="552151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PusherA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e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 false; V(</a:t>
            </a:r>
            <a:r>
              <a:rPr lang="en-US" sz="1800" b="1" dirty="0" err="1">
                <a:solidFill>
                  <a:srgbClr val="5F0005"/>
                </a:solidFill>
                <a:latin typeface="Courier New" pitchFamily="49" charset="0"/>
              </a:rPr>
              <a:t>matchSem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false; V(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</a:rPr>
              <a:t>paperSem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false)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true; </a:t>
            </a: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V(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e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proces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PusherB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e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 false; V(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tobaccoSem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 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false; V(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</a:rPr>
              <a:t>paperSem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false)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true; </a:t>
            </a: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V(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e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PusherC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e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 false; V(</a:t>
            </a:r>
            <a:r>
              <a:rPr lang="en-US" sz="1800" b="1" dirty="0" err="1">
                <a:solidFill>
                  <a:srgbClr val="5F0005"/>
                </a:solidFill>
                <a:latin typeface="Courier New" pitchFamily="49" charset="0"/>
              </a:rPr>
              <a:t>matchSem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false; V(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tobaccoSem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false)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true; </a:t>
            </a: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V(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e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AD192-4A7F-4C07-94FD-447D60AAC7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388150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fumătorilor – rezolvare </a:t>
            </a:r>
            <a:r>
              <a:rPr lang="ro-RO" dirty="0" err="1"/>
              <a:t>deadlock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831639"/>
            <a:ext cx="7704856" cy="358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SmokerWithTobacco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tobaccoSem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);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makeCigarette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V(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smoke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SmokerWithPaper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paperSem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);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makeCigarette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V(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smoke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SmokerWithMatch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b="1" dirty="0" err="1">
                <a:solidFill>
                  <a:srgbClr val="5F0005"/>
                </a:solidFill>
                <a:latin typeface="Courier New" pitchFamily="49" charset="0"/>
              </a:rPr>
              <a:t>matchSem</a:t>
            </a:r>
            <a:r>
              <a:rPr lang="ro-RO" dirty="0">
                <a:solidFill>
                  <a:srgbClr val="12199A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;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makeCigarette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V(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smoke</a:t>
            </a:r>
          </a:p>
          <a:p>
            <a:pPr lvl="0">
              <a:lnSpc>
                <a:spcPct val="70000"/>
              </a:lnSpc>
            </a:pPr>
            <a:r>
              <a:rPr lang="en-US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51D0B-D010-4A50-A255-F22F535F00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2292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C0699629-0B7B-47D6-A8BC-6ABD2C70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B96442F9-E5FF-4F55-8EAE-B9F4E9A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174C2B-3ECD-49F0-B2B9-7E3CC0521805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101A2-B793-4911-9598-378FCB8A3AA1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8D00-B4B2-44E0-A8FA-8C5399087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8611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ink cake by Anonymous">
            <a:extLst>
              <a:ext uri="{FF2B5EF4-FFF2-40B4-BE49-F238E27FC236}">
                <a16:creationId xmlns:a16="http://schemas.microsoft.com/office/drawing/2014/main" id="{7F599628-4295-4E96-AA97-5A986C53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D1427-2D98-4F77-AA66-5035F93988C5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1E359-9548-4395-A60F-C6C253BCCE79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EFE17-20B3-44AF-ABCE-959E77F06A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962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</a:p>
          <a:p>
            <a:r>
              <a:rPr lang="ro-RO" sz="2000" b="1" dirty="0"/>
              <a:t>   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F5CD2-5DCE-40A2-B979-59A7A4EA2D18}"/>
              </a:ext>
            </a:extLst>
          </p:cNvPr>
          <p:cNvSpPr txBox="1"/>
          <p:nvPr/>
        </p:nvSpPr>
        <p:spPr>
          <a:xfrm>
            <a:off x="252442" y="2859828"/>
            <a:ext cx="11721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endParaRPr lang="ro-RO" sz="2800" dirty="0"/>
          </a:p>
          <a:p>
            <a:r>
              <a:rPr lang="ro-RO" sz="2800" dirty="0"/>
              <a:t>B=EL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9C360-8B20-4FDB-9302-62224F94F3EE}"/>
              </a:ext>
            </a:extLst>
          </p:cNvPr>
          <p:cNvSpPr txBox="1"/>
          <p:nvPr/>
        </p:nvSpPr>
        <p:spPr>
          <a:xfrm>
            <a:off x="6236087" y="2723280"/>
            <a:ext cx="13575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D7A6B-8001-4658-A78F-0262133DD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513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</a:p>
          <a:p>
            <a:r>
              <a:rPr lang="ro-RO" sz="2000" b="1" dirty="0"/>
              <a:t>   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F5CD2-5DCE-40A2-B979-59A7A4EA2D18}"/>
              </a:ext>
            </a:extLst>
          </p:cNvPr>
          <p:cNvSpPr txBox="1"/>
          <p:nvPr/>
        </p:nvSpPr>
        <p:spPr>
          <a:xfrm>
            <a:off x="252442" y="2859828"/>
            <a:ext cx="11721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endParaRPr lang="ro-RO" sz="2800" dirty="0"/>
          </a:p>
          <a:p>
            <a:r>
              <a:rPr lang="ro-RO" sz="2800" dirty="0"/>
              <a:t>B=EL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9C360-8B20-4FDB-9302-62224F94F3EE}"/>
              </a:ext>
            </a:extLst>
          </p:cNvPr>
          <p:cNvSpPr txBox="1"/>
          <p:nvPr/>
        </p:nvSpPr>
        <p:spPr>
          <a:xfrm>
            <a:off x="6236087" y="2723280"/>
            <a:ext cx="13575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D7A6B-8001-4658-A78F-0262133DD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ADFB-167C-456E-B153-8D783C4FEF6A}"/>
              </a:ext>
            </a:extLst>
          </p:cNvPr>
          <p:cNvSpPr txBox="1"/>
          <p:nvPr/>
        </p:nvSpPr>
        <p:spPr>
          <a:xfrm>
            <a:off x="3179794" y="4310490"/>
            <a:ext cx="3236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PROBLEME:</a:t>
            </a:r>
          </a:p>
          <a:p>
            <a:r>
              <a:rPr lang="ro-RO" dirty="0" err="1"/>
              <a:t>Read-Write</a:t>
            </a:r>
            <a:r>
              <a:rPr lang="ro-RO" dirty="0"/>
              <a:t> conflict</a:t>
            </a:r>
          </a:p>
          <a:p>
            <a:r>
              <a:rPr lang="ro-RO" dirty="0"/>
              <a:t>Suprascriere element existent</a:t>
            </a:r>
          </a:p>
          <a:p>
            <a:r>
              <a:rPr lang="ro-RO" dirty="0"/>
              <a:t>Citire element inexistent</a:t>
            </a:r>
          </a:p>
          <a:p>
            <a:r>
              <a:rPr lang="ro-RO" dirty="0"/>
              <a:t>Duplicare de elemente</a:t>
            </a:r>
          </a:p>
        </p:txBody>
      </p:sp>
    </p:spTree>
    <p:extLst>
      <p:ext uri="{BB962C8B-B14F-4D97-AF65-F5344CB8AC3E}">
        <p14:creationId xmlns:p14="http://schemas.microsoft.com/office/powerpoint/2010/main" val="185619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F5CD2-5DCE-40A2-B979-59A7A4EA2D18}"/>
              </a:ext>
            </a:extLst>
          </p:cNvPr>
          <p:cNvSpPr txBox="1"/>
          <p:nvPr/>
        </p:nvSpPr>
        <p:spPr>
          <a:xfrm>
            <a:off x="252442" y="2859828"/>
            <a:ext cx="18806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P</a:t>
            </a:r>
            <a:r>
              <a:rPr lang="ro-RO" sz="2800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Empty</a:t>
            </a:r>
            <a:r>
              <a:rPr lang="en-US" sz="2800" dirty="0"/>
              <a:t>);</a:t>
            </a:r>
          </a:p>
          <a:p>
            <a:endParaRPr lang="ro-RO" sz="2800" dirty="0"/>
          </a:p>
          <a:p>
            <a:r>
              <a:rPr lang="ro-RO" sz="2800" dirty="0"/>
              <a:t>B=EL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  <a:p>
            <a:r>
              <a:rPr lang="ro-RO" sz="2800" b="1" dirty="0"/>
              <a:t>V</a:t>
            </a:r>
            <a:r>
              <a:rPr lang="ro-RO" sz="2800" dirty="0"/>
              <a:t>(</a:t>
            </a:r>
            <a:r>
              <a:rPr lang="en-US" sz="2800" b="1" dirty="0">
                <a:solidFill>
                  <a:srgbClr val="7030A0"/>
                </a:solidFill>
              </a:rPr>
              <a:t>Full</a:t>
            </a:r>
            <a:r>
              <a:rPr lang="en-US" sz="2800" dirty="0"/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9C360-8B20-4FDB-9302-62224F94F3EE}"/>
              </a:ext>
            </a:extLst>
          </p:cNvPr>
          <p:cNvSpPr txBox="1"/>
          <p:nvPr/>
        </p:nvSpPr>
        <p:spPr>
          <a:xfrm>
            <a:off x="6236087" y="2723280"/>
            <a:ext cx="1861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P(</a:t>
            </a:r>
            <a:r>
              <a:rPr lang="en-US" sz="2800" b="1" dirty="0">
                <a:solidFill>
                  <a:srgbClr val="7030A0"/>
                </a:solidFill>
              </a:rPr>
              <a:t>Full</a:t>
            </a:r>
            <a:r>
              <a:rPr lang="en-US" sz="2800" dirty="0"/>
              <a:t>);</a:t>
            </a:r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r>
              <a:rPr lang="ro-RO" sz="2800" b="1" dirty="0"/>
              <a:t>V</a:t>
            </a:r>
            <a:r>
              <a:rPr lang="ro-RO" sz="2800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Empty</a:t>
            </a:r>
            <a:r>
              <a:rPr lang="en-US" sz="2800" dirty="0"/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7A548-FF4A-4043-BF4A-FF96295F9751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</a:t>
            </a:r>
            <a:r>
              <a:rPr lang="ro-RO" dirty="0"/>
              <a:t>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D59AC-A71E-4626-A8DA-4035676122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2980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F5CD2-5DCE-40A2-B979-59A7A4EA2D18}"/>
              </a:ext>
            </a:extLst>
          </p:cNvPr>
          <p:cNvSpPr txBox="1"/>
          <p:nvPr/>
        </p:nvSpPr>
        <p:spPr>
          <a:xfrm>
            <a:off x="252442" y="2859828"/>
            <a:ext cx="23615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ro-RO" sz="2800" dirty="0"/>
              <a:t>B=EL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9C360-8B20-4FDB-9302-62224F94F3EE}"/>
              </a:ext>
            </a:extLst>
          </p:cNvPr>
          <p:cNvSpPr txBox="1"/>
          <p:nvPr/>
        </p:nvSpPr>
        <p:spPr>
          <a:xfrm>
            <a:off x="6236087" y="2723280"/>
            <a:ext cx="276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7A548-FF4A-4043-BF4A-FF96295F9751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</a:t>
            </a:r>
            <a:r>
              <a:rPr lang="ro-RO" dirty="0"/>
              <a:t>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86A14-26CA-4D6A-AB3B-7237A664AB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3903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8240-CE17-42D9-AF4D-4DB5760F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2072-CAB8-4DB2-A873-C63A0CD8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35880-7915-451E-A9A2-EC68E08C4C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9387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02DD1E4-6721-44B1-953D-DBBE511A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18D30-C225-4B42-810B-D08B773FCF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3439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F3BC622E-F54A-4C6E-A187-C7EED928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297D5-5B85-4506-860D-C744A694E7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5781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E9578-6683-448B-AD09-11F5C7AD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7088F-6F5B-4366-B139-1C585140DF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 dirty="0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3E57C0-15DE-4AF2-BD2D-2D9A6BA9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1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F3BC622E-F54A-4C6E-A187-C7EED928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4C560-7240-4664-88B4-A2286F4F9E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6357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F3BC622E-F54A-4C6E-A187-C7EED928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5A8B0-A3CD-4A42-A224-001D76C2A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6171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D7F19-C031-4EAE-A346-5FD97C91BF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388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78059-3EE0-45D2-98D4-8B8EAF0A25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9822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64418-5603-4AAE-8C1D-4283732D4D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2665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0874AF4E-ED67-4721-B4C4-5A384B74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B0AECB-C518-476F-80CA-B1F5992CDBAB}"/>
              </a:ext>
            </a:extLst>
          </p:cNvPr>
          <p:cNvSpPr txBox="1"/>
          <p:nvPr/>
        </p:nvSpPr>
        <p:spPr>
          <a:xfrm>
            <a:off x="2236031" y="32184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9D1F2-9E5D-4906-9E54-6FD11A80F8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0212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0874AF4E-ED67-4721-B4C4-5A384B74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B0AECB-C518-476F-80CA-B1F5992CDBAB}"/>
              </a:ext>
            </a:extLst>
          </p:cNvPr>
          <p:cNvSpPr txBox="1"/>
          <p:nvPr/>
        </p:nvSpPr>
        <p:spPr>
          <a:xfrm>
            <a:off x="2236031" y="32184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FF93A-ABD3-4D21-A7C5-AFAF0DD6CA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1275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0874AF4E-ED67-4721-B4C4-5A384B74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07CBA9D5-F866-4D05-8D17-5ADF509D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raffic semaphore green light by laobc">
            <a:extLst>
              <a:ext uri="{FF2B5EF4-FFF2-40B4-BE49-F238E27FC236}">
                <a16:creationId xmlns:a16="http://schemas.microsoft.com/office/drawing/2014/main" id="{90D13E9A-92E8-48E9-9B6F-C66F1F95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382B-554C-4CC5-B4EC-D8E5D5E64E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18018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D51AA-978C-42BC-9B2F-4A90BCE3BD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4697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B9DAB2C4-A2B5-432A-92EA-E076964D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Pink cake by Anonymous">
            <a:extLst>
              <a:ext uri="{FF2B5EF4-FFF2-40B4-BE49-F238E27FC236}">
                <a16:creationId xmlns:a16="http://schemas.microsoft.com/office/drawing/2014/main" id="{A8F0E8F3-8AD1-4AD0-A9B9-B545D617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7F911-68E8-40F3-A92C-FAE49A9FC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946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63211-C970-4464-B737-A46DACBE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Semafor/</a:t>
            </a:r>
            <a:r>
              <a:rPr lang="ro-RO" dirty="0" err="1"/>
              <a:t>mutex</a:t>
            </a:r>
            <a:r>
              <a:rPr lang="ro-RO" dirty="0"/>
              <a:t>(semafor binar)</a:t>
            </a:r>
          </a:p>
          <a:p>
            <a:pPr lvl="1"/>
            <a:r>
              <a:rPr lang="ro-RO" dirty="0"/>
              <a:t>La </a:t>
            </a:r>
            <a:r>
              <a:rPr lang="ro-RO" b="1" dirty="0"/>
              <a:t>P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b="1" dirty="0"/>
              <a:t>V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 err="1"/>
              <a:t>Zon</a:t>
            </a:r>
            <a:r>
              <a:rPr lang="ro-RO" dirty="0"/>
              <a:t>ă critică</a:t>
            </a:r>
          </a:p>
          <a:p>
            <a:pPr lvl="1"/>
            <a:r>
              <a:rPr lang="ro-RO" dirty="0"/>
              <a:t>Zonă dintre P și V pe același </a:t>
            </a:r>
            <a:r>
              <a:rPr lang="ro-RO" dirty="0" err="1"/>
              <a:t>mutex</a:t>
            </a:r>
            <a:r>
              <a:rPr lang="ro-RO" dirty="0"/>
              <a:t> pe un </a:t>
            </a:r>
            <a:r>
              <a:rPr lang="ro-RO" dirty="0" err="1"/>
              <a:t>thread</a:t>
            </a:r>
            <a:r>
              <a:rPr lang="ro-RO" dirty="0"/>
              <a:t>.</a:t>
            </a:r>
          </a:p>
          <a:p>
            <a:pPr lvl="1"/>
            <a:r>
              <a:rPr lang="ro-RO" b="1" dirty="0"/>
              <a:t>Garantează</a:t>
            </a:r>
          </a:p>
          <a:p>
            <a:r>
              <a:rPr lang="ro-RO" dirty="0"/>
              <a:t>Barieră</a:t>
            </a:r>
          </a:p>
          <a:p>
            <a:pPr lvl="1"/>
            <a:r>
              <a:rPr lang="ro-RO" b="1" dirty="0" err="1"/>
              <a:t>Gatantează</a:t>
            </a:r>
            <a:endParaRPr lang="ro-RO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45E31-18E4-4C07-A38B-8D4B2169AE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D994F-D4CC-4120-95A2-2485A41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6" name="Picture 2" descr="Traffic semaphore green light by laobc">
            <a:extLst>
              <a:ext uri="{FF2B5EF4-FFF2-40B4-BE49-F238E27FC236}">
                <a16:creationId xmlns:a16="http://schemas.microsoft.com/office/drawing/2014/main" id="{17CCFC28-BEE6-4CED-9E30-352B0548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49" y="1323975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81645F-8263-4B07-9BBF-3387DA47AB51}"/>
              </a:ext>
            </a:extLst>
          </p:cNvPr>
          <p:cNvGrpSpPr/>
          <p:nvPr/>
        </p:nvGrpSpPr>
        <p:grpSpPr>
          <a:xfrm>
            <a:off x="2373829" y="4170331"/>
            <a:ext cx="3985114" cy="221225"/>
            <a:chOff x="2481595" y="3284371"/>
            <a:chExt cx="3949132" cy="368591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5426434D-581A-41E0-AD4D-A4C2B29903E7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73534C1-503B-445A-93F1-FD6417FD793B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F92A0F3-2314-4768-B7CC-B8E17820CBDF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FF3FF37E-656F-4E6B-BB12-EB4ACAB06876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77ECA7D-8CAB-4B08-B85B-33DE05F13441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E313D5AE-E383-4FFD-9030-B0C747EB28AA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EE1AFAF-8B54-4500-A13D-65A2303B7EAE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1650D89-A3C4-426F-BE68-6D4279153910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1AC73F49-7DDC-4608-A44B-1B014934B20C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720508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C3F3DF41-D7E2-4253-A6E5-3C3137FA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35355-E34B-4C8E-AB08-43A6DCB1A3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3468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ink cake by Anonymous">
            <a:extLst>
              <a:ext uri="{FF2B5EF4-FFF2-40B4-BE49-F238E27FC236}">
                <a16:creationId xmlns:a16="http://schemas.microsoft.com/office/drawing/2014/main" id="{05A7F1CB-6CF0-4326-B44F-91789715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641F1DAE-6853-4AFE-9776-1702D68F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7C1A3-D28C-462E-A9C9-DF0FB6462D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11318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1DA33A3A-686A-423C-8FCF-78CE7720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E751E-35F2-4A87-9712-452961F51A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17530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ink cake by Anonymous">
            <a:extLst>
              <a:ext uri="{FF2B5EF4-FFF2-40B4-BE49-F238E27FC236}">
                <a16:creationId xmlns:a16="http://schemas.microsoft.com/office/drawing/2014/main" id="{05A7F1CB-6CF0-4326-B44F-91789715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EA1B321-51BD-4789-8CED-FC08E10D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0618-0511-4A76-A9EB-1DA33AC1AD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59140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1A8361D3-469D-4D5D-893B-A69EA36B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A1BE5-3BB5-435D-8199-8F67BE6AA1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95851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ink cake by Anonymous">
            <a:extLst>
              <a:ext uri="{FF2B5EF4-FFF2-40B4-BE49-F238E27FC236}">
                <a16:creationId xmlns:a16="http://schemas.microsoft.com/office/drawing/2014/main" id="{05A7F1CB-6CF0-4326-B44F-91789715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5E542-BB85-4450-92FA-93CD4C3251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1252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52" y="1660711"/>
            <a:ext cx="462698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9" y="1731612"/>
            <a:ext cx="675605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472A92-0F33-4A36-93F3-ADFB9EC6E7B2}"/>
              </a:ext>
            </a:extLst>
          </p:cNvPr>
          <p:cNvSpPr txBox="1"/>
          <p:nvPr/>
        </p:nvSpPr>
        <p:spPr>
          <a:xfrm>
            <a:off x="-30670" y="3346974"/>
            <a:ext cx="3712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r>
              <a:rPr lang="en-US" sz="2800" dirty="0"/>
              <a:t>B[</a:t>
            </a:r>
            <a:r>
              <a:rPr lang="en-US" sz="2800" dirty="0" err="1"/>
              <a:t>putIndex</a:t>
            </a:r>
            <a:r>
              <a:rPr lang="en-US" sz="2800" dirty="0"/>
              <a:t>]=EL;</a:t>
            </a:r>
            <a:endParaRPr lang="ro-RO" sz="2800" dirty="0"/>
          </a:p>
          <a:p>
            <a:r>
              <a:rPr lang="en-US" sz="2800" dirty="0" err="1"/>
              <a:t>putIndex</a:t>
            </a:r>
            <a:r>
              <a:rPr lang="en-US" sz="2800" dirty="0"/>
              <a:t>++;</a:t>
            </a:r>
          </a:p>
          <a:p>
            <a:r>
              <a:rPr lang="en-US" sz="2800" dirty="0" err="1"/>
              <a:t>putIndex</a:t>
            </a:r>
            <a:r>
              <a:rPr lang="en-US" sz="2800" dirty="0"/>
              <a:t>%=</a:t>
            </a:r>
            <a:r>
              <a:rPr lang="en-US" sz="2800" dirty="0" err="1"/>
              <a:t>buferSize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46158-C9C2-4333-A74A-5ECC5408A765}"/>
              </a:ext>
            </a:extLst>
          </p:cNvPr>
          <p:cNvSpPr txBox="1"/>
          <p:nvPr/>
        </p:nvSpPr>
        <p:spPr>
          <a:xfrm>
            <a:off x="5373871" y="3288678"/>
            <a:ext cx="38057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r>
              <a:rPr lang="en-US" sz="2800" dirty="0"/>
              <a:t>EL=B[</a:t>
            </a:r>
            <a:r>
              <a:rPr lang="en-US" sz="2800" dirty="0" err="1"/>
              <a:t>getIndex</a:t>
            </a:r>
            <a:r>
              <a:rPr lang="en-US" sz="2800" dirty="0"/>
              <a:t>]; </a:t>
            </a:r>
            <a:endParaRPr lang="ro-RO" sz="2800" dirty="0"/>
          </a:p>
          <a:p>
            <a:r>
              <a:rPr lang="en-US" sz="2800" dirty="0" err="1"/>
              <a:t>getIndex</a:t>
            </a:r>
            <a:r>
              <a:rPr lang="en-US" sz="2800" dirty="0"/>
              <a:t>++;</a:t>
            </a:r>
          </a:p>
          <a:p>
            <a:r>
              <a:rPr lang="en-US" sz="2800" dirty="0" err="1"/>
              <a:t>getIndex</a:t>
            </a:r>
            <a:r>
              <a:rPr lang="en-US" sz="2800" dirty="0"/>
              <a:t>%=</a:t>
            </a:r>
            <a:r>
              <a:rPr lang="en-US" sz="2800" dirty="0" err="1"/>
              <a:t>bufferSize</a:t>
            </a:r>
            <a:r>
              <a:rPr lang="en-US" sz="2800" dirty="0"/>
              <a:t>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43FCB-FACC-4AED-B8BD-F2C6DDE8F4B7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766F5-FAC9-4FB1-9F80-67F0D9AA1510}"/>
              </a:ext>
            </a:extLst>
          </p:cNvPr>
          <p:cNvSpPr txBox="1"/>
          <p:nvPr/>
        </p:nvSpPr>
        <p:spPr>
          <a:xfrm>
            <a:off x="4765852" y="6051034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Avem o problem</a:t>
            </a:r>
            <a:r>
              <a:rPr lang="ro-RO" dirty="0"/>
              <a:t>ă?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4F7E8-392A-47C5-92C7-85A5C4AD61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84964-62EB-40A9-BABA-E6DC8D04D1DE}"/>
              </a:ext>
            </a:extLst>
          </p:cNvPr>
          <p:cNvSpPr txBox="1"/>
          <p:nvPr/>
        </p:nvSpPr>
        <p:spPr>
          <a:xfrm>
            <a:off x="4902425" y="973779"/>
            <a:ext cx="1674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putIndex</a:t>
            </a:r>
            <a:r>
              <a:rPr lang="ro-RO" dirty="0"/>
              <a:t> = 0</a:t>
            </a:r>
            <a:r>
              <a:rPr lang="en-US" dirty="0"/>
              <a:t>;</a:t>
            </a:r>
            <a:endParaRPr lang="ro-RO" dirty="0"/>
          </a:p>
          <a:p>
            <a:r>
              <a:rPr lang="ro-RO" dirty="0" err="1"/>
              <a:t>getIndex</a:t>
            </a:r>
            <a:r>
              <a:rPr lang="ro-RO" dirty="0"/>
              <a:t> = 0</a:t>
            </a:r>
            <a:r>
              <a:rPr lang="en-US" dirty="0"/>
              <a:t>;</a:t>
            </a:r>
          </a:p>
          <a:p>
            <a:r>
              <a:rPr lang="en-US" dirty="0" err="1"/>
              <a:t>bufferSize</a:t>
            </a:r>
            <a:r>
              <a:rPr lang="en-US" dirty="0"/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1253624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52" y="1660711"/>
            <a:ext cx="462698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9" y="1731612"/>
            <a:ext cx="675605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472A92-0F33-4A36-93F3-ADFB9EC6E7B2}"/>
              </a:ext>
            </a:extLst>
          </p:cNvPr>
          <p:cNvSpPr txBox="1"/>
          <p:nvPr/>
        </p:nvSpPr>
        <p:spPr>
          <a:xfrm>
            <a:off x="252442" y="2859828"/>
            <a:ext cx="23615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46158-C9C2-4333-A74A-5ECC5408A765}"/>
              </a:ext>
            </a:extLst>
          </p:cNvPr>
          <p:cNvSpPr txBox="1"/>
          <p:nvPr/>
        </p:nvSpPr>
        <p:spPr>
          <a:xfrm>
            <a:off x="6236087" y="2723280"/>
            <a:ext cx="276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B.</a:t>
            </a:r>
            <a:r>
              <a:rPr lang="en-US" sz="2800" dirty="0"/>
              <a:t>get</a:t>
            </a:r>
            <a:r>
              <a:rPr lang="ro-RO" sz="2800" dirty="0"/>
              <a:t>()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43FCB-FACC-4AED-B8BD-F2C6DDE8F4B7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766F5-FAC9-4FB1-9F80-67F0D9AA1510}"/>
              </a:ext>
            </a:extLst>
          </p:cNvPr>
          <p:cNvSpPr txBox="1"/>
          <p:nvPr/>
        </p:nvSpPr>
        <p:spPr>
          <a:xfrm>
            <a:off x="4765852" y="6051034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Avem o problem</a:t>
            </a:r>
            <a:r>
              <a:rPr lang="ro-RO" dirty="0"/>
              <a:t>ă?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4F7E8-392A-47C5-92C7-85A5C4AD61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65331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23DBE-81BA-4D05-B7E9-4B148538E6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54638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ink cake by Anonymous">
            <a:extLst>
              <a:ext uri="{FF2B5EF4-FFF2-40B4-BE49-F238E27FC236}">
                <a16:creationId xmlns:a16="http://schemas.microsoft.com/office/drawing/2014/main" id="{969148ED-7797-4477-90DD-1EEE4995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" y="2234203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Pink cake by Anonymous">
            <a:extLst>
              <a:ext uri="{FF2B5EF4-FFF2-40B4-BE49-F238E27FC236}">
                <a16:creationId xmlns:a16="http://schemas.microsoft.com/office/drawing/2014/main" id="{FADB5B6D-F53D-4424-9A62-EEAF4501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4" y="3207503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4355C0-3039-4623-9318-12FA027CDAB3}"/>
              </a:ext>
            </a:extLst>
          </p:cNvPr>
          <p:cNvCxnSpPr>
            <a:stCxn id="30" idx="3"/>
            <a:endCxn id="2" idx="1"/>
          </p:cNvCxnSpPr>
          <p:nvPr/>
        </p:nvCxnSpPr>
        <p:spPr bwMode="auto">
          <a:xfrm>
            <a:off x="1517160" y="2434258"/>
            <a:ext cx="2046728" cy="432048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DE7CB-C3C1-426B-8342-9B20FBE9B79E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 flipV="1">
            <a:off x="1517159" y="3066361"/>
            <a:ext cx="2046729" cy="341197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9FE2F-663D-496A-BDE7-CFE5DA2662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3468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63211-C970-4464-B737-A46DACBE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Semafor/</a:t>
            </a:r>
            <a:r>
              <a:rPr lang="ro-RO" dirty="0" err="1"/>
              <a:t>mutex</a:t>
            </a:r>
            <a:r>
              <a:rPr lang="ro-RO" dirty="0"/>
              <a:t>(semafor binar)</a:t>
            </a:r>
          </a:p>
          <a:p>
            <a:pPr lvl="1"/>
            <a:r>
              <a:rPr lang="ro-RO" dirty="0"/>
              <a:t>La </a:t>
            </a:r>
            <a:r>
              <a:rPr lang="ro-RO" b="1" dirty="0"/>
              <a:t>P</a:t>
            </a:r>
            <a:r>
              <a:rPr lang="ro-RO" dirty="0"/>
              <a:t> </a:t>
            </a:r>
            <a:r>
              <a:rPr lang="ro-RO" dirty="0" err="1"/>
              <a:t>thread-ul</a:t>
            </a:r>
            <a:r>
              <a:rPr lang="ro-RO" dirty="0"/>
              <a:t> așteaptă până ce semaforul are valori </a:t>
            </a:r>
            <a:r>
              <a:rPr lang="en-US" dirty="0"/>
              <a:t>&gt;</a:t>
            </a:r>
            <a:r>
              <a:rPr lang="ro-RO" dirty="0"/>
              <a:t>0.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o-RO" dirty="0"/>
              <a:t>se crește valoarea semaforului.</a:t>
            </a:r>
          </a:p>
          <a:p>
            <a:r>
              <a:rPr lang="en-US" dirty="0" err="1"/>
              <a:t>Zon</a:t>
            </a:r>
            <a:r>
              <a:rPr lang="ro-RO" dirty="0"/>
              <a:t>ă critică</a:t>
            </a:r>
          </a:p>
          <a:p>
            <a:pPr lvl="1"/>
            <a:r>
              <a:rPr lang="ro-RO" dirty="0"/>
              <a:t>Zonă dintre P și V pe același </a:t>
            </a:r>
            <a:r>
              <a:rPr lang="ro-RO" dirty="0" err="1"/>
              <a:t>mutex</a:t>
            </a:r>
            <a:r>
              <a:rPr lang="ro-RO" dirty="0"/>
              <a:t> pe un </a:t>
            </a:r>
            <a:r>
              <a:rPr lang="ro-RO" dirty="0" err="1"/>
              <a:t>thread</a:t>
            </a:r>
            <a:r>
              <a:rPr lang="ro-RO" dirty="0"/>
              <a:t>.</a:t>
            </a:r>
          </a:p>
          <a:p>
            <a:pPr lvl="1"/>
            <a:r>
              <a:rPr lang="ro-RO" b="1" dirty="0"/>
              <a:t>Garantează – un singur </a:t>
            </a:r>
            <a:r>
              <a:rPr lang="ro-RO" b="1" dirty="0" err="1"/>
              <a:t>thread</a:t>
            </a:r>
            <a:r>
              <a:rPr lang="ro-RO" b="1" dirty="0"/>
              <a:t> poate să intre în zona critică la un moment dat.</a:t>
            </a:r>
          </a:p>
          <a:p>
            <a:r>
              <a:rPr lang="ro-RO" dirty="0"/>
              <a:t>Barieră</a:t>
            </a:r>
          </a:p>
          <a:p>
            <a:pPr lvl="1"/>
            <a:r>
              <a:rPr lang="ro-RO" b="1" dirty="0" err="1"/>
              <a:t>Gatantează</a:t>
            </a:r>
            <a:r>
              <a:rPr lang="ro-RO" b="1" dirty="0"/>
              <a:t> – tot codul de dinainte de barieră, de pe orice </a:t>
            </a:r>
            <a:r>
              <a:rPr lang="ro-RO" b="1" dirty="0" err="1"/>
              <a:t>thread</a:t>
            </a:r>
            <a:r>
              <a:rPr lang="ro-RO" b="1" dirty="0"/>
              <a:t>, este executat înainte de orice cod de după barieră, de pe orice </a:t>
            </a:r>
            <a:r>
              <a:rPr lang="ro-RO" b="1" dirty="0" err="1"/>
              <a:t>thread</a:t>
            </a:r>
            <a:r>
              <a:rPr lang="ro-RO" b="1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45E31-18E4-4C07-A38B-8D4B2169AE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D994F-D4CC-4120-95A2-2485A41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6" name="Picture 2" descr="Traffic semaphore green light by laobc">
            <a:extLst>
              <a:ext uri="{FF2B5EF4-FFF2-40B4-BE49-F238E27FC236}">
                <a16:creationId xmlns:a16="http://schemas.microsoft.com/office/drawing/2014/main" id="{17CCFC28-BEE6-4CED-9E30-352B0548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49" y="1323975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81645F-8263-4B07-9BBF-3387DA47AB51}"/>
              </a:ext>
            </a:extLst>
          </p:cNvPr>
          <p:cNvGrpSpPr/>
          <p:nvPr/>
        </p:nvGrpSpPr>
        <p:grpSpPr>
          <a:xfrm>
            <a:off x="2392117" y="4472083"/>
            <a:ext cx="3985114" cy="221225"/>
            <a:chOff x="2481595" y="3284371"/>
            <a:chExt cx="3949132" cy="368591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5426434D-581A-41E0-AD4D-A4C2B29903E7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73534C1-503B-445A-93F1-FD6417FD793B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F92A0F3-2314-4768-B7CC-B8E17820CBDF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FF3FF37E-656F-4E6B-BB12-EB4ACAB06876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77ECA7D-8CAB-4B08-B85B-33DE05F13441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E313D5AE-E383-4FFD-9030-B0C747EB28AA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EE1AFAF-8B54-4500-A13D-65A2303B7EAE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1650D89-A3C4-426F-BE68-6D4279153910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1AC73F49-7DDC-4608-A44B-1B014934B20C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4201933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4355C0-3039-4623-9318-12FA027CDAB3}"/>
              </a:ext>
            </a:extLst>
          </p:cNvPr>
          <p:cNvCxnSpPr>
            <a:endCxn id="2" idx="1"/>
          </p:cNvCxnSpPr>
          <p:nvPr/>
        </p:nvCxnSpPr>
        <p:spPr bwMode="auto">
          <a:xfrm>
            <a:off x="1517160" y="2434258"/>
            <a:ext cx="2046728" cy="432048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DE7CB-C3C1-426B-8342-9B20FBE9B79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7159" y="3095925"/>
            <a:ext cx="2046729" cy="341196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ink cake by Anonymous">
            <a:extLst>
              <a:ext uri="{FF2B5EF4-FFF2-40B4-BE49-F238E27FC236}">
                <a16:creationId xmlns:a16="http://schemas.microsoft.com/office/drawing/2014/main" id="{1480EDFE-9082-4616-9631-93D79B94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94" y="2654093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ink cake by Anonymous">
            <a:extLst>
              <a:ext uri="{FF2B5EF4-FFF2-40B4-BE49-F238E27FC236}">
                <a16:creationId xmlns:a16="http://schemas.microsoft.com/office/drawing/2014/main" id="{6E022A2D-AF30-42A6-B30E-5DC6EF6D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25" y="2776169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06CA2-C4B6-43A9-9048-91789110F23D}"/>
              </a:ext>
            </a:extLst>
          </p:cNvPr>
          <p:cNvSpPr txBox="1"/>
          <p:nvPr/>
        </p:nvSpPr>
        <p:spPr>
          <a:xfrm>
            <a:off x="819410" y="3528614"/>
            <a:ext cx="2744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FF0000"/>
                </a:solidFill>
              </a:rPr>
              <a:t>GREȘIT</a:t>
            </a:r>
          </a:p>
          <a:p>
            <a:pPr algn="ctr"/>
            <a:r>
              <a:rPr lang="ro-RO" sz="3200" b="1" dirty="0">
                <a:solidFill>
                  <a:srgbClr val="FF0000"/>
                </a:solidFill>
              </a:rPr>
              <a:t> SE PIERDE UN TORT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FD8A-1C1A-4745-AC31-0B1521606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29168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raffic semaphore green light by laobc">
            <a:extLst>
              <a:ext uri="{FF2B5EF4-FFF2-40B4-BE49-F238E27FC236}">
                <a16:creationId xmlns:a16="http://schemas.microsoft.com/office/drawing/2014/main" id="{BB9E464B-C80A-4437-8241-2D9DCCC2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Pink cake by Anonymous">
            <a:extLst>
              <a:ext uri="{FF2B5EF4-FFF2-40B4-BE49-F238E27FC236}">
                <a16:creationId xmlns:a16="http://schemas.microsoft.com/office/drawing/2014/main" id="{59DD1468-8B75-44E3-A0EB-D879BC14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F0F9B-91BD-4077-9E9B-878655B030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63452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raffic semaphore green light by laobc">
            <a:extLst>
              <a:ext uri="{FF2B5EF4-FFF2-40B4-BE49-F238E27FC236}">
                <a16:creationId xmlns:a16="http://schemas.microsoft.com/office/drawing/2014/main" id="{BB9E464B-C80A-4437-8241-2D9DCCC2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Pink cake by Anonymous">
            <a:extLst>
              <a:ext uri="{FF2B5EF4-FFF2-40B4-BE49-F238E27FC236}">
                <a16:creationId xmlns:a16="http://schemas.microsoft.com/office/drawing/2014/main" id="{59DD1468-8B75-44E3-A0EB-D879BC14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2A4D18-6235-403C-9C86-226A0195AA18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 bwMode="auto">
          <a:xfrm>
            <a:off x="4842333" y="2866306"/>
            <a:ext cx="2766344" cy="1186988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CE387-2075-400F-9C39-02ACF8687AF5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 bwMode="auto">
          <a:xfrm>
            <a:off x="4842333" y="2866306"/>
            <a:ext cx="2762387" cy="2611907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BF55F-9110-4E77-9063-0A2CBEC17E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39436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raffic semaphore green light by laobc">
            <a:extLst>
              <a:ext uri="{FF2B5EF4-FFF2-40B4-BE49-F238E27FC236}">
                <a16:creationId xmlns:a16="http://schemas.microsoft.com/office/drawing/2014/main" id="{BB9E464B-C80A-4437-8241-2D9DCCC2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ink cake by Anonymous">
            <a:extLst>
              <a:ext uri="{FF2B5EF4-FFF2-40B4-BE49-F238E27FC236}">
                <a16:creationId xmlns:a16="http://schemas.microsoft.com/office/drawing/2014/main" id="{57F5056F-541D-4BC0-AD4A-7CBFCCFF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53" y="415576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ink cake by Anonymous">
            <a:extLst>
              <a:ext uri="{FF2B5EF4-FFF2-40B4-BE49-F238E27FC236}">
                <a16:creationId xmlns:a16="http://schemas.microsoft.com/office/drawing/2014/main" id="{B50DBBE7-E624-4A0E-A630-DD5E1395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53" y="5556653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0CACBD-491E-4BC1-91E3-84AB66F61947}"/>
              </a:ext>
            </a:extLst>
          </p:cNvPr>
          <p:cNvSpPr txBox="1"/>
          <p:nvPr/>
        </p:nvSpPr>
        <p:spPr>
          <a:xfrm>
            <a:off x="5494064" y="2487603"/>
            <a:ext cx="2744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solidFill>
                  <a:srgbClr val="FF0000"/>
                </a:solidFill>
              </a:rPr>
              <a:t>GREȘIT APARE UN NOU TORT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0EBDD-F630-4F20-91FC-90E438C030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96926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52" y="1660711"/>
            <a:ext cx="462698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9" y="1731612"/>
            <a:ext cx="675605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472A92-0F33-4A36-93F3-ADFB9EC6E7B2}"/>
              </a:ext>
            </a:extLst>
          </p:cNvPr>
          <p:cNvSpPr txBox="1"/>
          <p:nvPr/>
        </p:nvSpPr>
        <p:spPr>
          <a:xfrm>
            <a:off x="252442" y="2859828"/>
            <a:ext cx="23615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46158-C9C2-4333-A74A-5ECC5408A765}"/>
              </a:ext>
            </a:extLst>
          </p:cNvPr>
          <p:cNvSpPr txBox="1"/>
          <p:nvPr/>
        </p:nvSpPr>
        <p:spPr>
          <a:xfrm>
            <a:off x="6236087" y="2723280"/>
            <a:ext cx="276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B.</a:t>
            </a:r>
            <a:r>
              <a:rPr lang="en-US" sz="2800" dirty="0"/>
              <a:t>get</a:t>
            </a:r>
            <a:r>
              <a:rPr lang="ro-RO" sz="2800" dirty="0"/>
              <a:t>()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43FCB-FACC-4AED-B8BD-F2C6DDE8F4B7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9A86-C3FF-4AA5-B6CE-9B44D22FD9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43680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producători-consumatori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52" y="1660711"/>
            <a:ext cx="462698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9" y="1731612"/>
            <a:ext cx="675605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472A92-0F33-4A36-93F3-ADFB9EC6E7B2}"/>
              </a:ext>
            </a:extLst>
          </p:cNvPr>
          <p:cNvSpPr txBox="1"/>
          <p:nvPr/>
        </p:nvSpPr>
        <p:spPr>
          <a:xfrm>
            <a:off x="252442" y="2859828"/>
            <a:ext cx="27045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r>
              <a:rPr lang="ro-RO" sz="2800" b="1" dirty="0" err="1"/>
              <a:t>Mutex</a:t>
            </a:r>
            <a:r>
              <a:rPr lang="ro-RO" sz="2800" dirty="0" err="1"/>
              <a:t>.lock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r>
              <a:rPr lang="en-US" sz="2800" b="1" dirty="0" err="1"/>
              <a:t>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46158-C9C2-4333-A74A-5ECC5408A765}"/>
              </a:ext>
            </a:extLst>
          </p:cNvPr>
          <p:cNvSpPr txBox="1"/>
          <p:nvPr/>
        </p:nvSpPr>
        <p:spPr>
          <a:xfrm>
            <a:off x="6236087" y="2723280"/>
            <a:ext cx="276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r>
              <a:rPr lang="ro-RO" sz="2800" b="1" dirty="0" err="1"/>
              <a:t>Mutex</a:t>
            </a:r>
            <a:r>
              <a:rPr lang="ro-RO" sz="2800" dirty="0" err="1"/>
              <a:t>.lock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B.</a:t>
            </a:r>
            <a:r>
              <a:rPr lang="en-US" sz="2800" dirty="0"/>
              <a:t>get</a:t>
            </a:r>
            <a:r>
              <a:rPr lang="ro-RO" sz="2800" dirty="0"/>
              <a:t>()</a:t>
            </a:r>
            <a:r>
              <a:rPr lang="en-US" sz="2800" dirty="0"/>
              <a:t>;</a:t>
            </a:r>
          </a:p>
          <a:p>
            <a:r>
              <a:rPr lang="en-US" sz="2800" b="1" dirty="0" err="1"/>
              <a:t>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43FCB-FACC-4AED-B8BD-F2C6DDE8F4B7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9A86-C3FF-4AA5-B6CE-9B44D22FD9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92283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928-F003-4307-B022-BECB170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folosim buffer?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F842A-3D0A-40DF-90FA-3277608F92EE}"/>
              </a:ext>
            </a:extLst>
          </p:cNvPr>
          <p:cNvSpPr txBox="1"/>
          <p:nvPr/>
        </p:nvSpPr>
        <p:spPr>
          <a:xfrm>
            <a:off x="0" y="3581203"/>
            <a:ext cx="3419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Un pachet se mută de la nivelul IP la TCP.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strâng evenimente de la tastatură/mouse.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Randarea termină de construit un </a:t>
            </a:r>
            <a:r>
              <a:rPr lang="ro-RO" sz="2000" dirty="0" err="1"/>
              <a:t>frame</a:t>
            </a:r>
            <a:r>
              <a:rPr lang="ro-RO" sz="20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termină un pas i al unui </a:t>
            </a:r>
            <a:r>
              <a:rPr lang="ro-RO" sz="2000" dirty="0" err="1"/>
              <a:t>pipeline</a:t>
            </a:r>
            <a:r>
              <a:rPr lang="ro-RO" sz="2000" dirty="0"/>
              <a:t>.</a:t>
            </a:r>
          </a:p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1177-97E8-4E83-8442-498EE19A91BF}"/>
              </a:ext>
            </a:extLst>
          </p:cNvPr>
          <p:cNvSpPr txBox="1"/>
          <p:nvPr/>
        </p:nvSpPr>
        <p:spPr>
          <a:xfrm>
            <a:off x="5405617" y="3581203"/>
            <a:ext cx="350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Un pachet vine de la IP la TCP.</a:t>
            </a: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procesează evenimente de la tastatură/mouse.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afișează un </a:t>
            </a:r>
            <a:r>
              <a:rPr lang="ro-RO" sz="2000" dirty="0" err="1"/>
              <a:t>frame</a:t>
            </a:r>
            <a:r>
              <a:rPr lang="ro-RO" sz="2000" dirty="0"/>
              <a:t> pe ecran.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preiau datele pentru pasul</a:t>
            </a:r>
            <a:r>
              <a:rPr lang="en-US" sz="2000" dirty="0"/>
              <a:t> i+1</a:t>
            </a:r>
            <a:r>
              <a:rPr lang="ro-RO" sz="2000" dirty="0"/>
              <a:t> al unui </a:t>
            </a:r>
            <a:r>
              <a:rPr lang="ro-RO" sz="2000" dirty="0" err="1"/>
              <a:t>pipeline</a:t>
            </a:r>
            <a:r>
              <a:rPr lang="ro-RO" sz="2000" dirty="0"/>
              <a:t>.</a:t>
            </a:r>
            <a:endParaRPr lang="en-US" sz="2000" dirty="0"/>
          </a:p>
        </p:txBody>
      </p:sp>
      <p:pic>
        <p:nvPicPr>
          <p:cNvPr id="7" name="Picture 6" descr="Business Person by msewtz">
            <a:extLst>
              <a:ext uri="{FF2B5EF4-FFF2-40B4-BE49-F238E27FC236}">
                <a16:creationId xmlns:a16="http://schemas.microsoft.com/office/drawing/2014/main" id="{24361EB5-30D9-4AF0-A7BE-882AABCB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04" y="1544734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ctory 2 by tsaoja">
            <a:extLst>
              <a:ext uri="{FF2B5EF4-FFF2-40B4-BE49-F238E27FC236}">
                <a16:creationId xmlns:a16="http://schemas.microsoft.com/office/drawing/2014/main" id="{09449722-DC4E-43CE-ADC7-6E1681FF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4" y="1544734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FA8A2-715E-461C-943F-F436B100DB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88404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3E6-3CFF-49F8-A2B2-9D8E77CE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4281-C0C2-408A-8EE8-37F6DC43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7B959-9DBE-4B73-8D37-99885F3EEC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99415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filozofilor</a:t>
            </a:r>
            <a:r>
              <a:rPr lang="en-US" dirty="0"/>
              <a:t> multi-deadlock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29" y="1309463"/>
            <a:ext cx="2238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Furculițele reprezintă</a:t>
            </a:r>
          </a:p>
          <a:p>
            <a:r>
              <a:rPr lang="ro-RO" sz="2800" b="1" dirty="0" err="1">
                <a:solidFill>
                  <a:srgbClr val="0070C0"/>
                </a:solidFill>
              </a:rPr>
              <a:t>mutex</a:t>
            </a:r>
            <a:r>
              <a:rPr lang="ro-RO" sz="2800" b="1" dirty="0">
                <a:solidFill>
                  <a:srgbClr val="0070C0"/>
                </a:solidFill>
              </a:rPr>
              <a:t>-uri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9081" y="1309463"/>
            <a:ext cx="2667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800" b="1" dirty="0"/>
              <a:t>Filozofii reprezintă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thread</a:t>
            </a:r>
            <a:r>
              <a:rPr lang="ro-RO" sz="2800" b="1" dirty="0">
                <a:solidFill>
                  <a:srgbClr val="00B050"/>
                </a:solidFill>
              </a:rPr>
              <a:t>-uri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636676-F61C-45D2-8BB1-4E4E16A13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33671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filozof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092729"/>
            <a:ext cx="9145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Un filozof vrea să mănânce</a:t>
            </a:r>
            <a:r>
              <a:rPr lang="en-US" sz="2800" dirty="0"/>
              <a:t>.</a:t>
            </a:r>
          </a:p>
          <a:p>
            <a:r>
              <a:rPr lang="ro-RO" sz="2800" dirty="0"/>
              <a:t>Mâncatul necesită două furculițe</a:t>
            </a:r>
            <a:r>
              <a:rPr lang="en-US" sz="2800" dirty="0"/>
              <a:t> (</a:t>
            </a:r>
            <a:r>
              <a:rPr lang="ro-RO" sz="2800" b="1" dirty="0" err="1">
                <a:solidFill>
                  <a:srgbClr val="0070C0"/>
                </a:solidFill>
              </a:rPr>
              <a:t>mutex</a:t>
            </a:r>
            <a:r>
              <a:rPr lang="ro-RO" sz="2800" b="1" dirty="0">
                <a:solidFill>
                  <a:srgbClr val="0070C0"/>
                </a:solidFill>
              </a:rPr>
              <a:t>-uri</a:t>
            </a:r>
            <a:r>
              <a:rPr lang="en-US" sz="2800" dirty="0"/>
              <a:t>).</a:t>
            </a:r>
          </a:p>
          <a:p>
            <a:r>
              <a:rPr lang="ro-RO" sz="2800" dirty="0"/>
              <a:t>Mâncatul poate fi orice operație gen afișarea unui mesaj</a:t>
            </a:r>
            <a:r>
              <a:rPr lang="en-US" sz="2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07180-1C23-456F-89F8-736499EFEF33}"/>
              </a:ext>
            </a:extLst>
          </p:cNvPr>
          <p:cNvSpPr txBox="1"/>
          <p:nvPr/>
        </p:nvSpPr>
        <p:spPr>
          <a:xfrm>
            <a:off x="277129" y="1309463"/>
            <a:ext cx="2238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Furculițele reprezintă</a:t>
            </a:r>
          </a:p>
          <a:p>
            <a:r>
              <a:rPr lang="ro-RO" sz="2800" b="1" dirty="0" err="1">
                <a:solidFill>
                  <a:srgbClr val="0070C0"/>
                </a:solidFill>
              </a:rPr>
              <a:t>mutex</a:t>
            </a:r>
            <a:r>
              <a:rPr lang="ro-RO" sz="2800" b="1" dirty="0">
                <a:solidFill>
                  <a:srgbClr val="0070C0"/>
                </a:solidFill>
              </a:rPr>
              <a:t>-uri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706D-51DB-4106-AF94-A4B948BD5B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2991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820CB-8D99-4FB5-9508-23F2FF20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ECA52-FCA4-4D89-8175-3EE8F10880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466CD6-0916-4265-BE06-80CFA388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6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filozof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54349" y="1309463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b="1" dirty="0"/>
              <a:t>Ia furculița din dreapta</a:t>
            </a:r>
          </a:p>
          <a:p>
            <a:pPr algn="r"/>
            <a:r>
              <a:rPr lang="en-US" sz="2400" b="1" dirty="0"/>
              <a:t>(</a:t>
            </a:r>
            <a:r>
              <a:rPr lang="ro-RO" sz="2400" b="1" dirty="0"/>
              <a:t>face </a:t>
            </a:r>
            <a:r>
              <a:rPr lang="en-US" sz="2400" b="1" dirty="0">
                <a:solidFill>
                  <a:srgbClr val="0070C0"/>
                </a:solidFill>
              </a:rPr>
              <a:t>lock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/>
              <a:t>pe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 err="1">
                <a:solidFill>
                  <a:srgbClr val="0070C0"/>
                </a:solidFill>
              </a:rPr>
              <a:t>mutex</a:t>
            </a:r>
            <a:r>
              <a:rPr lang="en-US" sz="24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52851-7AC9-4177-B6A9-0D2FBED8CD63}"/>
              </a:ext>
            </a:extLst>
          </p:cNvPr>
          <p:cNvSpPr txBox="1"/>
          <p:nvPr/>
        </p:nvSpPr>
        <p:spPr>
          <a:xfrm>
            <a:off x="277129" y="1309463"/>
            <a:ext cx="2238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Furculițele reprezintă</a:t>
            </a:r>
          </a:p>
          <a:p>
            <a:r>
              <a:rPr lang="ro-RO" sz="2800" b="1" dirty="0" err="1">
                <a:solidFill>
                  <a:srgbClr val="0070C0"/>
                </a:solidFill>
              </a:rPr>
              <a:t>mutex</a:t>
            </a:r>
            <a:r>
              <a:rPr lang="ro-RO" sz="2800" b="1" dirty="0">
                <a:solidFill>
                  <a:srgbClr val="0070C0"/>
                </a:solidFill>
              </a:rPr>
              <a:t>-uri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07E81-B3D1-4EA6-9313-6D408D0A11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80830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filozof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2057" y="1309463"/>
            <a:ext cx="3070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b="1" dirty="0"/>
              <a:t>Cât timp ține furculița din dreapta </a:t>
            </a:r>
            <a:r>
              <a:rPr lang="en-US" sz="2400" b="1" dirty="0"/>
              <a:t>(</a:t>
            </a:r>
            <a:r>
              <a:rPr lang="ro-RO" sz="2400" b="1" dirty="0" err="1">
                <a:solidFill>
                  <a:srgbClr val="0070C0"/>
                </a:solidFill>
              </a:rPr>
              <a:t>mutex-ul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/>
              <a:t>este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 err="1">
                <a:solidFill>
                  <a:srgbClr val="0070C0"/>
                </a:solidFill>
              </a:rPr>
              <a:t>locked</a:t>
            </a:r>
            <a:r>
              <a:rPr lang="en-US" sz="2400" b="1" dirty="0"/>
              <a:t>)</a:t>
            </a:r>
          </a:p>
          <a:p>
            <a:pPr algn="r"/>
            <a:r>
              <a:rPr lang="ro-RO" sz="2400" b="1" dirty="0"/>
              <a:t>Ia furculița stângă</a:t>
            </a:r>
            <a:r>
              <a:rPr lang="en-US" sz="2400" b="1" dirty="0"/>
              <a:t>(</a:t>
            </a:r>
            <a:r>
              <a:rPr lang="ro-RO" sz="2400" b="1" dirty="0"/>
              <a:t>face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 err="1">
                <a:solidFill>
                  <a:srgbClr val="0070C0"/>
                </a:solidFill>
              </a:rPr>
              <a:t>lock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/>
              <a:t>pe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 err="1">
                <a:solidFill>
                  <a:srgbClr val="0070C0"/>
                </a:solidFill>
              </a:rPr>
              <a:t>mutex</a:t>
            </a:r>
            <a:r>
              <a:rPr lang="en-US" sz="2400" b="1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56643" y="1924376"/>
            <a:ext cx="97708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BCC8F9-C23D-4C5A-AEAC-81BAC0D65431}"/>
              </a:ext>
            </a:extLst>
          </p:cNvPr>
          <p:cNvSpPr txBox="1"/>
          <p:nvPr/>
        </p:nvSpPr>
        <p:spPr>
          <a:xfrm>
            <a:off x="277129" y="1309463"/>
            <a:ext cx="2238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Furculițele reprezintă</a:t>
            </a:r>
          </a:p>
          <a:p>
            <a:r>
              <a:rPr lang="ro-RO" sz="2800" b="1" dirty="0" err="1">
                <a:solidFill>
                  <a:srgbClr val="0070C0"/>
                </a:solidFill>
              </a:rPr>
              <a:t>mutex</a:t>
            </a:r>
            <a:r>
              <a:rPr lang="ro-RO" sz="2800" b="1" dirty="0">
                <a:solidFill>
                  <a:srgbClr val="0070C0"/>
                </a:solidFill>
              </a:rPr>
              <a:t>-uri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E84E3-1625-48EE-A1FF-F16B770A21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71988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filozof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3770" y="1309463"/>
            <a:ext cx="2624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b="1" dirty="0"/>
              <a:t>Acum poate mânca</a:t>
            </a:r>
            <a:r>
              <a:rPr lang="en-US" sz="2400" b="1" dirty="0"/>
              <a:t>.</a:t>
            </a:r>
          </a:p>
          <a:p>
            <a:pPr algn="r"/>
            <a:r>
              <a:rPr lang="ro-RO" sz="2400" b="1" dirty="0"/>
              <a:t>Când termină va pune joc furculițele</a:t>
            </a:r>
            <a:r>
              <a:rPr lang="en-US" sz="2400" b="1" dirty="0"/>
              <a:t> (</a:t>
            </a:r>
            <a:r>
              <a:rPr lang="ro-RO" sz="2400" b="1" dirty="0"/>
              <a:t>face </a:t>
            </a:r>
            <a:r>
              <a:rPr lang="ro-RO" sz="2400" b="1" dirty="0">
                <a:solidFill>
                  <a:srgbClr val="0070C0"/>
                </a:solidFill>
              </a:rPr>
              <a:t>un</a:t>
            </a:r>
            <a:r>
              <a:rPr lang="en-US" sz="2400" b="1" dirty="0">
                <a:solidFill>
                  <a:srgbClr val="0070C0"/>
                </a:solidFill>
              </a:rPr>
              <a:t>lock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/>
              <a:t>pe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 err="1">
                <a:solidFill>
                  <a:srgbClr val="0070C0"/>
                </a:solidFill>
              </a:rPr>
              <a:t>mutex</a:t>
            </a:r>
            <a:r>
              <a:rPr lang="en-US" sz="2400" b="1" dirty="0"/>
              <a:t>).</a:t>
            </a:r>
          </a:p>
          <a:p>
            <a:pPr algn="r"/>
            <a:r>
              <a:rPr lang="ro-RO" sz="2400" b="1" dirty="0"/>
              <a:t>Alt filozof poate lua acum oricare din furculițe</a:t>
            </a:r>
            <a:r>
              <a:rPr lang="en-US" sz="2400" b="1" dirty="0"/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56643" y="1924376"/>
            <a:ext cx="97708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A7C480-F4A1-4908-9349-1E6873D4F6F9}"/>
              </a:ext>
            </a:extLst>
          </p:cNvPr>
          <p:cNvSpPr txBox="1"/>
          <p:nvPr/>
        </p:nvSpPr>
        <p:spPr>
          <a:xfrm>
            <a:off x="277129" y="1309463"/>
            <a:ext cx="2238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Furculițele reprezintă</a:t>
            </a:r>
          </a:p>
          <a:p>
            <a:r>
              <a:rPr lang="ro-RO" sz="2800" b="1" dirty="0" err="1">
                <a:solidFill>
                  <a:srgbClr val="0070C0"/>
                </a:solidFill>
              </a:rPr>
              <a:t>mutex</a:t>
            </a:r>
            <a:r>
              <a:rPr lang="ro-RO" sz="2800" b="1" dirty="0">
                <a:solidFill>
                  <a:srgbClr val="0070C0"/>
                </a:solidFill>
              </a:rPr>
              <a:t>-uri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399E00-57FD-4F25-9235-41244B417F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52297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filozofilor </a:t>
            </a:r>
            <a:r>
              <a:rPr lang="en-US" dirty="0">
                <a:solidFill>
                  <a:srgbClr val="FF0000"/>
                </a:solidFill>
              </a:rPr>
              <a:t>Dead-Lock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1309463"/>
            <a:ext cx="18660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Dacă toți iau simultan furculița dreaptă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lock</a:t>
            </a:r>
            <a:r>
              <a:rPr lang="ro-RO" sz="2000" b="1" dirty="0">
                <a:solidFill>
                  <a:srgbClr val="0070C0"/>
                </a:solidFill>
              </a:rPr>
              <a:t> </a:t>
            </a:r>
            <a:r>
              <a:rPr lang="ro-RO" sz="2000" b="1" dirty="0"/>
              <a:t>pe</a:t>
            </a:r>
            <a:r>
              <a:rPr lang="ro-RO" sz="2000" b="1" dirty="0">
                <a:solidFill>
                  <a:srgbClr val="0070C0"/>
                </a:solidFill>
              </a:rPr>
              <a:t> </a:t>
            </a:r>
            <a:r>
              <a:rPr lang="ro-RO" sz="2000" b="1" dirty="0" err="1">
                <a:solidFill>
                  <a:srgbClr val="0070C0"/>
                </a:solidFill>
              </a:rPr>
              <a:t>mutex</a:t>
            </a:r>
            <a:r>
              <a:rPr lang="en-US" sz="2000" b="1" dirty="0"/>
              <a:t>) </a:t>
            </a:r>
            <a:r>
              <a:rPr lang="ro-RO" sz="2000" b="1" dirty="0"/>
              <a:t>se pot bloca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dead-lock</a:t>
            </a:r>
            <a:r>
              <a:rPr lang="en-US" sz="2000" b="1" dirty="0"/>
              <a:t>)</a:t>
            </a:r>
            <a:r>
              <a:rPr lang="ro-RO" sz="2000" b="1" dirty="0"/>
              <a:t>.</a:t>
            </a:r>
          </a:p>
          <a:p>
            <a:r>
              <a:rPr lang="ro-RO" sz="2000" b="1" dirty="0"/>
              <a:t>Nici un filozof nu mai are furculiță în stânga care să nu fie deja luată.</a:t>
            </a:r>
            <a:endParaRPr lang="en-US" sz="2000" b="1" dirty="0"/>
          </a:p>
        </p:txBody>
      </p:sp>
      <p:cxnSp>
        <p:nvCxnSpPr>
          <p:cNvPr id="7" name="Straight Arrow Connector 6"/>
          <p:cNvCxnSpPr>
            <a:stCxn id="18" idx="3"/>
          </p:cNvCxnSpPr>
          <p:nvPr/>
        </p:nvCxnSpPr>
        <p:spPr>
          <a:xfrm flipV="1">
            <a:off x="3306482" y="4956927"/>
            <a:ext cx="496224" cy="64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3"/>
          </p:cNvCxnSpPr>
          <p:nvPr/>
        </p:nvCxnSpPr>
        <p:spPr>
          <a:xfrm flipV="1">
            <a:off x="4761371" y="5021213"/>
            <a:ext cx="527415" cy="600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085784"/>
            <a:ext cx="200833" cy="609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40152" y="2511402"/>
            <a:ext cx="648072" cy="214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1772816"/>
            <a:ext cx="0" cy="73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2"/>
          </p:cNvCxnSpPr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AC0F2C-59F0-4A8C-A5B8-C05DACDCC5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2534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filozofilor </a:t>
            </a:r>
            <a:r>
              <a:rPr lang="en-US" dirty="0">
                <a:solidFill>
                  <a:srgbClr val="FF0000"/>
                </a:solidFill>
              </a:rPr>
              <a:t>Dead-Lock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771800" y="4231688"/>
            <a:ext cx="216024" cy="565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971951" y="5092729"/>
            <a:ext cx="262852" cy="56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379672" y="5021213"/>
            <a:ext cx="397738" cy="222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56177" y="3662208"/>
            <a:ext cx="432047" cy="270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54351" y="1924376"/>
            <a:ext cx="0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</p:cNvCxnSpPr>
          <p:nvPr/>
        </p:nvCxnSpPr>
        <p:spPr>
          <a:xfrm>
            <a:off x="3802706" y="1720221"/>
            <a:ext cx="557991" cy="144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460054" y="2632518"/>
            <a:ext cx="696855" cy="34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04" y="1309463"/>
            <a:ext cx="18660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Dacă toți iau simultan furculița stângă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lock</a:t>
            </a:r>
            <a:r>
              <a:rPr lang="ro-RO" sz="2000" b="1" dirty="0">
                <a:solidFill>
                  <a:srgbClr val="0070C0"/>
                </a:solidFill>
              </a:rPr>
              <a:t> </a:t>
            </a:r>
            <a:r>
              <a:rPr lang="ro-RO" sz="2000" b="1" dirty="0"/>
              <a:t>pe</a:t>
            </a:r>
            <a:r>
              <a:rPr lang="ro-RO" sz="2000" b="1" dirty="0">
                <a:solidFill>
                  <a:srgbClr val="0070C0"/>
                </a:solidFill>
              </a:rPr>
              <a:t> </a:t>
            </a:r>
            <a:r>
              <a:rPr lang="ro-RO" sz="2000" b="1" dirty="0" err="1">
                <a:solidFill>
                  <a:srgbClr val="0070C0"/>
                </a:solidFill>
              </a:rPr>
              <a:t>mutex</a:t>
            </a:r>
            <a:r>
              <a:rPr lang="en-US" sz="2000" b="1" dirty="0"/>
              <a:t>) </a:t>
            </a:r>
            <a:r>
              <a:rPr lang="ro-RO" sz="2000" b="1" dirty="0"/>
              <a:t>se pot bloca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dead-lock</a:t>
            </a:r>
            <a:r>
              <a:rPr lang="en-US" sz="2000" b="1" dirty="0"/>
              <a:t>)</a:t>
            </a:r>
            <a:r>
              <a:rPr lang="ro-RO" sz="2000" b="1" dirty="0"/>
              <a:t>.</a:t>
            </a:r>
          </a:p>
          <a:p>
            <a:r>
              <a:rPr lang="ro-RO" sz="2000" b="1" dirty="0"/>
              <a:t>Nici un filozof nu mai are furculiță în dreapta care să nu fie deja luată.</a:t>
            </a: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C84CF1-E311-4B30-8A96-C2D85CEFBC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87214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3528" y="2564904"/>
            <a:ext cx="8272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dirty="0"/>
              <a:t>Un filozof ridică întâi furculița stângă</a:t>
            </a:r>
            <a:r>
              <a:rPr lang="en-US" sz="4000" dirty="0"/>
              <a:t> (</a:t>
            </a:r>
            <a:r>
              <a:rPr lang="en-US" sz="4000" b="1" dirty="0">
                <a:solidFill>
                  <a:srgbClr val="0070C0"/>
                </a:solidFill>
              </a:rPr>
              <a:t>lock</a:t>
            </a:r>
            <a:r>
              <a:rPr lang="ro-RO" sz="4000" b="1" dirty="0">
                <a:solidFill>
                  <a:srgbClr val="0070C0"/>
                </a:solidFill>
              </a:rPr>
              <a:t> </a:t>
            </a:r>
            <a:r>
              <a:rPr lang="ro-RO" sz="4000" b="1" dirty="0"/>
              <a:t>pe</a:t>
            </a:r>
            <a:r>
              <a:rPr lang="ro-RO" sz="4000" b="1" dirty="0">
                <a:solidFill>
                  <a:srgbClr val="0070C0"/>
                </a:solidFill>
              </a:rPr>
              <a:t> </a:t>
            </a:r>
            <a:r>
              <a:rPr lang="ro-RO" sz="4000" b="1" dirty="0" err="1">
                <a:solidFill>
                  <a:srgbClr val="0070C0"/>
                </a:solidFill>
              </a:rPr>
              <a:t>mutex</a:t>
            </a:r>
            <a:r>
              <a:rPr lang="en-US" sz="4000" dirty="0"/>
              <a:t>)</a:t>
            </a:r>
            <a:r>
              <a:rPr lang="ro-RO" sz="4000" dirty="0"/>
              <a:t>. Toți ceilalți ridică întâi furculița dreaptă 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70C0"/>
                </a:solidFill>
              </a:rPr>
              <a:t>lock</a:t>
            </a:r>
            <a:r>
              <a:rPr lang="ro-RO" sz="4000" b="1" dirty="0">
                <a:solidFill>
                  <a:srgbClr val="0070C0"/>
                </a:solidFill>
              </a:rPr>
              <a:t> </a:t>
            </a:r>
            <a:r>
              <a:rPr lang="ro-RO" sz="4000" b="1" dirty="0"/>
              <a:t>pe</a:t>
            </a:r>
            <a:r>
              <a:rPr lang="ro-RO" sz="4000" b="1" dirty="0">
                <a:solidFill>
                  <a:srgbClr val="0070C0"/>
                </a:solidFill>
              </a:rPr>
              <a:t> </a:t>
            </a:r>
            <a:r>
              <a:rPr lang="ro-RO" sz="4000" b="1" dirty="0" err="1">
                <a:solidFill>
                  <a:srgbClr val="0070C0"/>
                </a:solidFill>
              </a:rPr>
              <a:t>mutex</a:t>
            </a:r>
            <a:r>
              <a:rPr lang="ro-RO" sz="4000" dirty="0"/>
              <a:t>)</a:t>
            </a:r>
            <a:r>
              <a:rPr lang="en-US" sz="4000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748C18-C17D-4BEF-897D-FEE6BD3D86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4561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4" idx="1"/>
          </p:cNvCxnSpPr>
          <p:nvPr/>
        </p:nvCxnSpPr>
        <p:spPr>
          <a:xfrm flipV="1">
            <a:off x="2758643" y="4231688"/>
            <a:ext cx="256544" cy="51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23C553-7717-4012-A8A5-0483696331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37617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4" idx="1"/>
          </p:cNvCxnSpPr>
          <p:nvPr/>
        </p:nvCxnSpPr>
        <p:spPr>
          <a:xfrm flipV="1">
            <a:off x="2758643" y="4231688"/>
            <a:ext cx="256544" cy="51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90" y="3092350"/>
            <a:ext cx="19633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Nu poate ridica nici o furculiță (așteaptă la </a:t>
            </a:r>
            <a:r>
              <a:rPr lang="ro-RO" sz="2000" b="1" dirty="0" err="1">
                <a:solidFill>
                  <a:srgbClr val="0070C0"/>
                </a:solidFill>
              </a:rPr>
              <a:t>mutex</a:t>
            </a:r>
            <a:r>
              <a:rPr lang="ro-RO" sz="2000" b="1" dirty="0"/>
              <a:t>)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top Sign by palomaironiq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3568216"/>
            <a:ext cx="430290" cy="4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63E971-9E01-4237-B9BB-D0B87FC7E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0240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4" idx="1"/>
          </p:cNvCxnSpPr>
          <p:nvPr/>
        </p:nvCxnSpPr>
        <p:spPr>
          <a:xfrm flipV="1">
            <a:off x="2758643" y="4231688"/>
            <a:ext cx="256544" cy="51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9903" y="5172852"/>
            <a:ext cx="13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Mănâncă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top Sign by palomaironiq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3568216"/>
            <a:ext cx="430290" cy="4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44" idx="5"/>
          </p:cNvCxnSpPr>
          <p:nvPr/>
        </p:nvCxnSpPr>
        <p:spPr>
          <a:xfrm flipV="1">
            <a:off x="3342213" y="5092729"/>
            <a:ext cx="402213" cy="236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FAC5E-8A09-4F06-B4A5-CE9FCF601A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55358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912621" y="5037922"/>
            <a:ext cx="260467" cy="608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6BF046-77E2-4E79-BDCE-D4A9D4C83B92}"/>
              </a:ext>
            </a:extLst>
          </p:cNvPr>
          <p:cNvSpPr txBox="1"/>
          <p:nvPr/>
        </p:nvSpPr>
        <p:spPr>
          <a:xfrm>
            <a:off x="3744426" y="5969529"/>
            <a:ext cx="13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Mănâncă</a:t>
            </a: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ECD67-F06E-440A-9BC4-D43F3A5889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2284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E2F4-A46B-4FEA-A012-DC630978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Producer</a:t>
            </a:r>
            <a:r>
              <a:rPr lang="ro-RO" dirty="0"/>
              <a:t> - </a:t>
            </a:r>
            <a:r>
              <a:rPr lang="ro-RO" dirty="0" err="1"/>
              <a:t>Consumer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C43F6B-C841-4951-A183-577A714B8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019"/>
            <a:ext cx="9144000" cy="45868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88113-CC48-4D47-B3FE-6AEFD01F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20" y="3077341"/>
            <a:ext cx="3389586" cy="33895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BEDF6-1816-4590-9892-2DF1759B5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75342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288787" y="5021212"/>
            <a:ext cx="488623" cy="161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EFF2BA-893B-484D-A14C-4940429C6A55}"/>
              </a:ext>
            </a:extLst>
          </p:cNvPr>
          <p:cNvSpPr txBox="1"/>
          <p:nvPr/>
        </p:nvSpPr>
        <p:spPr>
          <a:xfrm>
            <a:off x="5854351" y="5247691"/>
            <a:ext cx="13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Mănâncă</a:t>
            </a: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EE3945-9B00-43C0-9F0C-1A0F2D8F37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29160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6153132" y="3662207"/>
            <a:ext cx="407753" cy="29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EFF2BA-893B-484D-A14C-4940429C6A55}"/>
              </a:ext>
            </a:extLst>
          </p:cNvPr>
          <p:cNvSpPr txBox="1"/>
          <p:nvPr/>
        </p:nvSpPr>
        <p:spPr>
          <a:xfrm>
            <a:off x="6882496" y="3003966"/>
            <a:ext cx="13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Mănâncă</a:t>
            </a: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1F0904-6009-4171-8F8B-AA84E7935B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16765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756642" y="2046120"/>
            <a:ext cx="92199" cy="447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EFF2BA-893B-484D-A14C-4940429C6A55}"/>
              </a:ext>
            </a:extLst>
          </p:cNvPr>
          <p:cNvSpPr txBox="1"/>
          <p:nvPr/>
        </p:nvSpPr>
        <p:spPr>
          <a:xfrm>
            <a:off x="5768601" y="1522713"/>
            <a:ext cx="13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Mănâncă</a:t>
            </a: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D347BF-D2FF-484F-8EA3-B079F079AA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89270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943529" y="1667093"/>
            <a:ext cx="446508" cy="179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EFF2BA-893B-484D-A14C-4940429C6A55}"/>
              </a:ext>
            </a:extLst>
          </p:cNvPr>
          <p:cNvSpPr txBox="1"/>
          <p:nvPr/>
        </p:nvSpPr>
        <p:spPr>
          <a:xfrm>
            <a:off x="2125367" y="1149923"/>
            <a:ext cx="13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Mănâncă</a:t>
            </a: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C9D21-6A58-416E-ABE8-BA27AF7BC6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65482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la problema filozofilor</a:t>
            </a:r>
            <a:endParaRPr lang="en-US" dirty="0"/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2589549" y="2752260"/>
            <a:ext cx="506033" cy="341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EFF2BA-893B-484D-A14C-4940429C6A55}"/>
              </a:ext>
            </a:extLst>
          </p:cNvPr>
          <p:cNvSpPr txBox="1"/>
          <p:nvPr/>
        </p:nvSpPr>
        <p:spPr>
          <a:xfrm>
            <a:off x="872886" y="3185407"/>
            <a:ext cx="136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Mănâncă</a:t>
            </a: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B1ACD-C03A-4979-964C-87E93A3D90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8097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23728" y="1124744"/>
            <a:ext cx="5256584" cy="4968552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filozofilor – exemplu </a:t>
            </a:r>
            <a:r>
              <a:rPr lang="ro-RO" dirty="0" err="1">
                <a:solidFill>
                  <a:srgbClr val="FF0000"/>
                </a:solidFill>
              </a:rPr>
              <a:t>dead-lock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268760"/>
            <a:ext cx="91180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Avem un server ce are o platformă de tip rețea socială.</a:t>
            </a:r>
          </a:p>
          <a:p>
            <a:pPr algn="ctr"/>
            <a:r>
              <a:rPr lang="ro-RO" sz="2400" b="1" dirty="0"/>
              <a:t>Fiecare din </a:t>
            </a:r>
            <a:r>
              <a:rPr lang="ro-RO" sz="2400" b="1" dirty="0" err="1"/>
              <a:t>thread</a:t>
            </a:r>
            <a:r>
              <a:rPr lang="ro-RO" sz="2400" b="1" dirty="0"/>
              <a:t>-urile noastre se ocupă de câte un utilizator.</a:t>
            </a:r>
          </a:p>
          <a:p>
            <a:pPr algn="ctr"/>
            <a:r>
              <a:rPr lang="ro-RO" sz="2400" b="1" dirty="0"/>
              <a:t>Este posibil ca un grup de prieteni să formeze un cerc de prietenii (la fel ca filozofii care stau la masă).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ro-RO" sz="2400" b="1" dirty="0"/>
              <a:t>Utilizatorii pot să ceară simultan ca o poză primită de la un prieten să fie trimisă la altul</a:t>
            </a:r>
            <a:r>
              <a:rPr lang="en-US" sz="2400" b="1" dirty="0"/>
              <a:t>.</a:t>
            </a:r>
          </a:p>
          <a:p>
            <a:pPr algn="ctr"/>
            <a:r>
              <a:rPr lang="ro-RO" sz="2400" b="1" dirty="0"/>
              <a:t>Pentru a putea face această acțiune un </a:t>
            </a:r>
            <a:r>
              <a:rPr lang="ro-RO" sz="2400" b="1" dirty="0" err="1"/>
              <a:t>thread</a:t>
            </a:r>
            <a:r>
              <a:rPr lang="ro-RO" sz="2400" b="1" dirty="0"/>
              <a:t> trebuie să facă </a:t>
            </a:r>
            <a:r>
              <a:rPr lang="ro-RO" sz="2400" b="1" dirty="0" err="1"/>
              <a:t>lock</a:t>
            </a:r>
            <a:r>
              <a:rPr lang="ro-RO" sz="2400" b="1" dirty="0"/>
              <a:t> pe </a:t>
            </a:r>
            <a:r>
              <a:rPr lang="ro-RO" sz="2400" b="1" dirty="0" err="1"/>
              <a:t>mutex</a:t>
            </a:r>
            <a:r>
              <a:rPr lang="ro-RO" sz="2400" b="1" dirty="0"/>
              <a:t>-urile celor două </a:t>
            </a:r>
            <a:r>
              <a:rPr lang="ro-RO" sz="2400" b="1" dirty="0" err="1"/>
              <a:t>buffere</a:t>
            </a:r>
            <a:r>
              <a:rPr lang="en-US" sz="2400" b="1" dirty="0"/>
              <a:t>.</a:t>
            </a:r>
          </a:p>
          <a:p>
            <a:pPr algn="ctr"/>
            <a:r>
              <a:rPr lang="ro-RO" sz="2400" b="1" dirty="0"/>
              <a:t>Dacă se formează un cerc în care fiecare </a:t>
            </a:r>
            <a:r>
              <a:rPr lang="ro-RO" sz="2400" b="1" dirty="0" err="1"/>
              <a:t>thread</a:t>
            </a:r>
            <a:r>
              <a:rPr lang="ro-RO" sz="2400" b="1" dirty="0"/>
              <a:t> face </a:t>
            </a:r>
            <a:r>
              <a:rPr lang="ro-RO" sz="2400" b="1" dirty="0" err="1"/>
              <a:t>lock</a:t>
            </a:r>
            <a:r>
              <a:rPr lang="ro-RO" sz="2400" b="1" dirty="0"/>
              <a:t> pe câte un buffer și așteaptă pentru un al doilea se va intra în </a:t>
            </a:r>
            <a:r>
              <a:rPr lang="ro-RO" sz="2400" b="1" dirty="0" err="1"/>
              <a:t>dead-lock</a:t>
            </a:r>
            <a:r>
              <a:rPr lang="en-US" sz="2400" b="1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043E-DACB-4055-81C9-AAECA5AC34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93161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BA7A-2EB0-4D6F-ADA1-EC0CFF18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BF27-FCEF-424C-A864-B200D5BF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7CCD7-0A45-41A2-BD6C-CFC7C13D90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703242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9D-D988-4143-ACBD-B6E5657B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243470"/>
            <a:ext cx="8524875" cy="4171618"/>
          </a:xfrm>
        </p:spPr>
        <p:txBody>
          <a:bodyPr/>
          <a:lstStyle/>
          <a:p>
            <a:r>
              <a:rPr lang="en-US" sz="2800" dirty="0"/>
              <a:t>Mai </a:t>
            </a:r>
            <a:r>
              <a:rPr lang="en-US" sz="2800" dirty="0" err="1"/>
              <a:t>mul</a:t>
            </a:r>
            <a:r>
              <a:rPr lang="ro-RO" sz="2800" dirty="0"/>
              <a:t>ți cititori pot citi în același timp (</a:t>
            </a:r>
            <a:r>
              <a:rPr lang="ro-RO" sz="2800" b="1" dirty="0"/>
              <a:t>R-R</a:t>
            </a:r>
            <a:r>
              <a:rPr lang="ro-RO" sz="2800" dirty="0"/>
              <a:t>)</a:t>
            </a:r>
          </a:p>
          <a:p>
            <a:r>
              <a:rPr lang="ro-RO" sz="2800" dirty="0"/>
              <a:t>Mai mulți scriitori </a:t>
            </a:r>
            <a:r>
              <a:rPr lang="ro-RO" sz="2800" b="1" dirty="0"/>
              <a:t>NU</a:t>
            </a:r>
            <a:r>
              <a:rPr lang="ro-RO" sz="2800" dirty="0"/>
              <a:t> pot scrie în același timp (</a:t>
            </a:r>
            <a:r>
              <a:rPr lang="ro-RO" sz="2800" b="1" dirty="0"/>
              <a:t>W-W</a:t>
            </a:r>
            <a:r>
              <a:rPr lang="ro-RO" sz="2800" dirty="0"/>
              <a:t>)</a:t>
            </a:r>
          </a:p>
          <a:p>
            <a:r>
              <a:rPr lang="ro-RO" sz="2800" dirty="0"/>
              <a:t>Un cititor </a:t>
            </a:r>
            <a:r>
              <a:rPr lang="ro-RO" sz="2800" b="1" dirty="0"/>
              <a:t>NU</a:t>
            </a:r>
            <a:r>
              <a:rPr lang="ro-RO" sz="2800" dirty="0"/>
              <a:t> poate citi în timp ce se scrie (</a:t>
            </a:r>
            <a:r>
              <a:rPr lang="ro-RO" sz="2800" b="1" dirty="0"/>
              <a:t>R-W</a:t>
            </a:r>
            <a:r>
              <a:rPr lang="ro-RO" sz="28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F0DA-9369-47AD-895E-9407949EFE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34527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– Scriitori</a:t>
            </a:r>
            <a:r>
              <a:rPr lang="en-US" dirty="0"/>
              <a:t> (R-R)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4582F-4574-4B01-BF65-688720E02E8C}"/>
              </a:ext>
            </a:extLst>
          </p:cNvPr>
          <p:cNvSpPr txBox="1"/>
          <p:nvPr/>
        </p:nvSpPr>
        <p:spPr>
          <a:xfrm>
            <a:off x="7369449" y="25631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6" name="Picture 5" descr="Business Person by msewtz">
            <a:extLst>
              <a:ext uri="{FF2B5EF4-FFF2-40B4-BE49-F238E27FC236}">
                <a16:creationId xmlns:a16="http://schemas.microsoft.com/office/drawing/2014/main" id="{BD76A93E-2A34-4752-BDD7-40D3533C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31" y="154601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1962E-47DF-48ED-99EB-22F220860C40}"/>
              </a:ext>
            </a:extLst>
          </p:cNvPr>
          <p:cNvSpPr txBox="1"/>
          <p:nvPr/>
        </p:nvSpPr>
        <p:spPr>
          <a:xfrm>
            <a:off x="7427731" y="398046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A407C78D-8F18-4AD7-9299-0168E76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3" y="2963296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D5B53-604E-43C1-92B0-7C5EEF1895D6}"/>
              </a:ext>
            </a:extLst>
          </p:cNvPr>
          <p:cNvSpPr txBox="1"/>
          <p:nvPr/>
        </p:nvSpPr>
        <p:spPr>
          <a:xfrm>
            <a:off x="7427731" y="5506228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10" name="Picture 9" descr="Business Person by msewtz">
            <a:extLst>
              <a:ext uri="{FF2B5EF4-FFF2-40B4-BE49-F238E27FC236}">
                <a16:creationId xmlns:a16="http://schemas.microsoft.com/office/drawing/2014/main" id="{3E6E53FE-114E-4256-B38E-A76C269B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3" y="4489055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82EC9E2-9522-42C4-8BC6-AD90E1636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7" y="2847202"/>
            <a:ext cx="1818167" cy="13333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000AFF-FBB0-40B1-8A5C-E72FDD3DB0C1}"/>
              </a:ext>
            </a:extLst>
          </p:cNvPr>
          <p:cNvSpPr txBox="1"/>
          <p:nvPr/>
        </p:nvSpPr>
        <p:spPr>
          <a:xfrm>
            <a:off x="580442" y="2513403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Scriitor</a:t>
            </a:r>
            <a:endParaRPr lang="en-US" b="1" dirty="0"/>
          </a:p>
        </p:txBody>
      </p:sp>
      <p:pic>
        <p:nvPicPr>
          <p:cNvPr id="15" name="Picture 14" descr="Business Person by msewtz">
            <a:extLst>
              <a:ext uri="{FF2B5EF4-FFF2-40B4-BE49-F238E27FC236}">
                <a16:creationId xmlns:a16="http://schemas.microsoft.com/office/drawing/2014/main" id="{C14D30F9-E1FB-4BFA-92E7-90A599A3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7" y="1496230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E5CCEF-ECF8-4579-AD50-99E2DC12C989}"/>
              </a:ext>
            </a:extLst>
          </p:cNvPr>
          <p:cNvSpPr txBox="1"/>
          <p:nvPr/>
        </p:nvSpPr>
        <p:spPr>
          <a:xfrm>
            <a:off x="580442" y="445307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Scriitor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CC807AD3-4FEF-4B3B-853E-52340F57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7" y="3435901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03437-92A8-4B7C-A4CF-DB24371985E9}"/>
              </a:ext>
            </a:extLst>
          </p:cNvPr>
          <p:cNvCxnSpPr>
            <a:stCxn id="13" idx="3"/>
            <a:endCxn id="6" idx="1"/>
          </p:cNvCxnSpPr>
          <p:nvPr/>
        </p:nvCxnSpPr>
        <p:spPr bwMode="auto">
          <a:xfrm flipV="1">
            <a:off x="5380074" y="2054600"/>
            <a:ext cx="2047657" cy="1459263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15C812-2945-4CE8-BD3E-34F3CC76176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 bwMode="auto">
          <a:xfrm flipV="1">
            <a:off x="5380074" y="3471883"/>
            <a:ext cx="2105939" cy="4198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3C18E-94CC-4E3A-8180-B51C37A556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973F9-6E94-4B48-80E5-5C23EF42467A}"/>
              </a:ext>
            </a:extLst>
          </p:cNvPr>
          <p:cNvSpPr txBox="1"/>
          <p:nvPr/>
        </p:nvSpPr>
        <p:spPr>
          <a:xfrm>
            <a:off x="412127" y="53215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D613D-0D30-4B42-AF3B-F98E4B9397D6}"/>
              </a:ext>
            </a:extLst>
          </p:cNvPr>
          <p:cNvSpPr txBox="1"/>
          <p:nvPr/>
        </p:nvSpPr>
        <p:spPr>
          <a:xfrm>
            <a:off x="7272239" y="60439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60EB8-7266-4881-AF05-1C69AFF22A7A}"/>
              </a:ext>
            </a:extLst>
          </p:cNvPr>
          <p:cNvSpPr txBox="1"/>
          <p:nvPr/>
        </p:nvSpPr>
        <p:spPr>
          <a:xfrm>
            <a:off x="4072964" y="4453074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817520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– Scriitori</a:t>
            </a:r>
            <a:r>
              <a:rPr lang="en-US" dirty="0"/>
              <a:t> (R-W)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4582F-4574-4B01-BF65-688720E02E8C}"/>
              </a:ext>
            </a:extLst>
          </p:cNvPr>
          <p:cNvSpPr txBox="1"/>
          <p:nvPr/>
        </p:nvSpPr>
        <p:spPr>
          <a:xfrm>
            <a:off x="7369449" y="25631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6" name="Picture 5" descr="Business Person by msewtz">
            <a:extLst>
              <a:ext uri="{FF2B5EF4-FFF2-40B4-BE49-F238E27FC236}">
                <a16:creationId xmlns:a16="http://schemas.microsoft.com/office/drawing/2014/main" id="{BD76A93E-2A34-4752-BDD7-40D3533C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31" y="154601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1962E-47DF-48ED-99EB-22F220860C40}"/>
              </a:ext>
            </a:extLst>
          </p:cNvPr>
          <p:cNvSpPr txBox="1"/>
          <p:nvPr/>
        </p:nvSpPr>
        <p:spPr>
          <a:xfrm>
            <a:off x="7427731" y="398046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A407C78D-8F18-4AD7-9299-0168E76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3" y="2963296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D5B53-604E-43C1-92B0-7C5EEF1895D6}"/>
              </a:ext>
            </a:extLst>
          </p:cNvPr>
          <p:cNvSpPr txBox="1"/>
          <p:nvPr/>
        </p:nvSpPr>
        <p:spPr>
          <a:xfrm>
            <a:off x="7427731" y="5506228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10" name="Picture 9" descr="Business Person by msewtz">
            <a:extLst>
              <a:ext uri="{FF2B5EF4-FFF2-40B4-BE49-F238E27FC236}">
                <a16:creationId xmlns:a16="http://schemas.microsoft.com/office/drawing/2014/main" id="{3E6E53FE-114E-4256-B38E-A76C269B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3" y="4489055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82EC9E2-9522-42C4-8BC6-AD90E1636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7" y="2847202"/>
            <a:ext cx="1818167" cy="13333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000AFF-FBB0-40B1-8A5C-E72FDD3DB0C1}"/>
              </a:ext>
            </a:extLst>
          </p:cNvPr>
          <p:cNvSpPr txBox="1"/>
          <p:nvPr/>
        </p:nvSpPr>
        <p:spPr>
          <a:xfrm>
            <a:off x="580442" y="2513403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Scriitor</a:t>
            </a:r>
            <a:endParaRPr lang="en-US" b="1" dirty="0"/>
          </a:p>
        </p:txBody>
      </p:sp>
      <p:pic>
        <p:nvPicPr>
          <p:cNvPr id="15" name="Picture 14" descr="Business Person by msewtz">
            <a:extLst>
              <a:ext uri="{FF2B5EF4-FFF2-40B4-BE49-F238E27FC236}">
                <a16:creationId xmlns:a16="http://schemas.microsoft.com/office/drawing/2014/main" id="{C14D30F9-E1FB-4BFA-92E7-90A599A3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7" y="1496230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E5CCEF-ECF8-4579-AD50-99E2DC12C989}"/>
              </a:ext>
            </a:extLst>
          </p:cNvPr>
          <p:cNvSpPr txBox="1"/>
          <p:nvPr/>
        </p:nvSpPr>
        <p:spPr>
          <a:xfrm>
            <a:off x="580442" y="445307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Scriitor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CC807AD3-4FEF-4B3B-853E-52340F57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7" y="3435901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03437-92A8-4B7C-A4CF-DB24371985E9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 bwMode="auto">
          <a:xfrm flipV="1">
            <a:off x="1514250" y="3513863"/>
            <a:ext cx="2047657" cy="430625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15C812-2945-4CE8-BD3E-34F3CC76176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 bwMode="auto">
          <a:xfrm flipV="1">
            <a:off x="5380074" y="3471883"/>
            <a:ext cx="2105939" cy="4198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E48849-0DD9-4B86-890A-467186E3E872}"/>
              </a:ext>
            </a:extLst>
          </p:cNvPr>
          <p:cNvSpPr txBox="1"/>
          <p:nvPr/>
        </p:nvSpPr>
        <p:spPr>
          <a:xfrm>
            <a:off x="3298461" y="1543868"/>
            <a:ext cx="222849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41D21-0EA6-4A6A-B3E4-26BD457BAB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263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2895AD-ECEF-4EAD-989F-E6ACC906536A}"/>
              </a:ext>
            </a:extLst>
          </p:cNvPr>
          <p:cNvCxnSpPr/>
          <p:nvPr/>
        </p:nvCxnSpPr>
        <p:spPr bwMode="auto">
          <a:xfrm>
            <a:off x="4453128" y="1081088"/>
            <a:ext cx="0" cy="54751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ro-RO" sz="2000" b="1" dirty="0"/>
          </a:p>
          <a:p>
            <a:r>
              <a:rPr lang="ro-RO" sz="2000" dirty="0"/>
              <a:t>Un </a:t>
            </a:r>
            <a:r>
              <a:rPr lang="ro-RO" sz="2000" dirty="0" err="1"/>
              <a:t>Thread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83287" y="1730229"/>
            <a:ext cx="9396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</a:p>
          <a:p>
            <a:r>
              <a:rPr lang="ro-RO" sz="2000" dirty="0"/>
              <a:t>Alt </a:t>
            </a:r>
            <a:r>
              <a:rPr lang="ro-RO" sz="2000" dirty="0" err="1"/>
              <a:t>Thread</a:t>
            </a:r>
            <a:endParaRPr lang="en-US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E609F-07D0-405C-A0FF-45B23E307A5B}"/>
              </a:ext>
            </a:extLst>
          </p:cNvPr>
          <p:cNvSpPr txBox="1"/>
          <p:nvPr/>
        </p:nvSpPr>
        <p:spPr>
          <a:xfrm>
            <a:off x="634558" y="4726278"/>
            <a:ext cx="23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</a:p>
          <a:p>
            <a:r>
              <a:rPr lang="ro-RO" dirty="0"/>
              <a:t>Da – </a:t>
            </a:r>
            <a:r>
              <a:rPr lang="ro-RO" dirty="0" err="1"/>
              <a:t>bufferul</a:t>
            </a:r>
            <a:r>
              <a:rPr lang="ro-RO" dirty="0"/>
              <a:t> este gol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D3EFA-66BA-4EEC-BD3A-A439692ABAC2}"/>
              </a:ext>
            </a:extLst>
          </p:cNvPr>
          <p:cNvSpPr txBox="1"/>
          <p:nvPr/>
        </p:nvSpPr>
        <p:spPr>
          <a:xfrm>
            <a:off x="7309518" y="4726278"/>
            <a:ext cx="1696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Pot să iau?</a:t>
            </a:r>
          </a:p>
          <a:p>
            <a:r>
              <a:rPr lang="ro-RO" dirty="0"/>
              <a:t>Nu – nu este nimic în buffer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FA345-C310-4E9E-A90B-EACD04A8971E}"/>
              </a:ext>
            </a:extLst>
          </p:cNvPr>
          <p:cNvSpPr txBox="1"/>
          <p:nvPr/>
        </p:nvSpPr>
        <p:spPr>
          <a:xfrm>
            <a:off x="6798052" y="455700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454001-9D53-4CFE-B618-C99B3A737E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– Scriitori</a:t>
            </a:r>
            <a:r>
              <a:rPr lang="en-US" dirty="0"/>
              <a:t> (W-W)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4582F-4574-4B01-BF65-688720E02E8C}"/>
              </a:ext>
            </a:extLst>
          </p:cNvPr>
          <p:cNvSpPr txBox="1"/>
          <p:nvPr/>
        </p:nvSpPr>
        <p:spPr>
          <a:xfrm>
            <a:off x="7369449" y="25631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6" name="Picture 5" descr="Business Person by msewtz">
            <a:extLst>
              <a:ext uri="{FF2B5EF4-FFF2-40B4-BE49-F238E27FC236}">
                <a16:creationId xmlns:a16="http://schemas.microsoft.com/office/drawing/2014/main" id="{BD76A93E-2A34-4752-BDD7-40D3533C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31" y="154601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1962E-47DF-48ED-99EB-22F220860C40}"/>
              </a:ext>
            </a:extLst>
          </p:cNvPr>
          <p:cNvSpPr txBox="1"/>
          <p:nvPr/>
        </p:nvSpPr>
        <p:spPr>
          <a:xfrm>
            <a:off x="7427731" y="398046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A407C78D-8F18-4AD7-9299-0168E76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3" y="2963296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D5B53-604E-43C1-92B0-7C5EEF1895D6}"/>
              </a:ext>
            </a:extLst>
          </p:cNvPr>
          <p:cNvSpPr txBox="1"/>
          <p:nvPr/>
        </p:nvSpPr>
        <p:spPr>
          <a:xfrm>
            <a:off x="7427731" y="5506228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Cititor</a:t>
            </a:r>
            <a:endParaRPr lang="en-US" b="1" dirty="0"/>
          </a:p>
        </p:txBody>
      </p:sp>
      <p:pic>
        <p:nvPicPr>
          <p:cNvPr id="10" name="Picture 9" descr="Business Person by msewtz">
            <a:extLst>
              <a:ext uri="{FF2B5EF4-FFF2-40B4-BE49-F238E27FC236}">
                <a16:creationId xmlns:a16="http://schemas.microsoft.com/office/drawing/2014/main" id="{3E6E53FE-114E-4256-B38E-A76C269B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3" y="4489055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82EC9E2-9522-42C4-8BC6-AD90E1636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7" y="2847202"/>
            <a:ext cx="1818167" cy="13333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000AFF-FBB0-40B1-8A5C-E72FDD3DB0C1}"/>
              </a:ext>
            </a:extLst>
          </p:cNvPr>
          <p:cNvSpPr txBox="1"/>
          <p:nvPr/>
        </p:nvSpPr>
        <p:spPr>
          <a:xfrm>
            <a:off x="580442" y="2513403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Scriitor</a:t>
            </a:r>
            <a:endParaRPr lang="en-US" b="1" dirty="0"/>
          </a:p>
        </p:txBody>
      </p:sp>
      <p:pic>
        <p:nvPicPr>
          <p:cNvPr id="15" name="Picture 14" descr="Business Person by msewtz">
            <a:extLst>
              <a:ext uri="{FF2B5EF4-FFF2-40B4-BE49-F238E27FC236}">
                <a16:creationId xmlns:a16="http://schemas.microsoft.com/office/drawing/2014/main" id="{C14D30F9-E1FB-4BFA-92E7-90A599A3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7" y="1496230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E5CCEF-ECF8-4579-AD50-99E2DC12C989}"/>
              </a:ext>
            </a:extLst>
          </p:cNvPr>
          <p:cNvSpPr txBox="1"/>
          <p:nvPr/>
        </p:nvSpPr>
        <p:spPr>
          <a:xfrm>
            <a:off x="580442" y="445307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Scriitor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CC807AD3-4FEF-4B3B-853E-52340F57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7" y="3435901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03437-92A8-4B7C-A4CF-DB24371985E9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 bwMode="auto">
          <a:xfrm flipV="1">
            <a:off x="1514250" y="3513863"/>
            <a:ext cx="2047657" cy="430625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15C812-2945-4CE8-BD3E-34F3CC761763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1514250" y="2004817"/>
            <a:ext cx="2047657" cy="15725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E48849-0DD9-4B86-890A-467186E3E872}"/>
              </a:ext>
            </a:extLst>
          </p:cNvPr>
          <p:cNvSpPr txBox="1"/>
          <p:nvPr/>
        </p:nvSpPr>
        <p:spPr>
          <a:xfrm>
            <a:off x="3298461" y="1543868"/>
            <a:ext cx="222849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A99F1-D1DB-46A9-BD4B-9B26B0613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27062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F1E-C0A8-40DC-9E63-38347CB74096}"/>
              </a:ext>
            </a:extLst>
          </p:cNvPr>
          <p:cNvSpPr txBox="1"/>
          <p:nvPr/>
        </p:nvSpPr>
        <p:spPr>
          <a:xfrm>
            <a:off x="252442" y="2859828"/>
            <a:ext cx="18020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4DEF0-D6CC-434B-9FB1-924F23830C8E}"/>
              </a:ext>
            </a:extLst>
          </p:cNvPr>
          <p:cNvSpPr txBox="1"/>
          <p:nvPr/>
        </p:nvSpPr>
        <p:spPr>
          <a:xfrm>
            <a:off x="705079" y="137233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Scriitor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2DC40-3248-472A-B861-7499E859733A}"/>
              </a:ext>
            </a:extLst>
          </p:cNvPr>
          <p:cNvSpPr txBox="1"/>
          <p:nvPr/>
        </p:nvSpPr>
        <p:spPr>
          <a:xfrm>
            <a:off x="7061105" y="13723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Cititor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3E3972-2D83-4B79-BEEA-7602BD6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292" y="2063700"/>
            <a:ext cx="190770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D908-2CC0-4594-AEE8-CE0F130B42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180849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F1E-C0A8-40DC-9E63-38347CB74096}"/>
              </a:ext>
            </a:extLst>
          </p:cNvPr>
          <p:cNvSpPr txBox="1"/>
          <p:nvPr/>
        </p:nvSpPr>
        <p:spPr>
          <a:xfrm>
            <a:off x="252442" y="2859828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mutex</a:t>
            </a:r>
            <a:r>
              <a:rPr lang="ro-RO" sz="2800" dirty="0"/>
              <a:t>.</a:t>
            </a:r>
            <a:r>
              <a:rPr lang="ro-RO" sz="2800" dirty="0" err="1"/>
              <a:t>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4DEF0-D6CC-434B-9FB1-924F23830C8E}"/>
              </a:ext>
            </a:extLst>
          </p:cNvPr>
          <p:cNvSpPr txBox="1"/>
          <p:nvPr/>
        </p:nvSpPr>
        <p:spPr>
          <a:xfrm>
            <a:off x="705079" y="137233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Scriitor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2DC40-3248-472A-B861-7499E859733A}"/>
              </a:ext>
            </a:extLst>
          </p:cNvPr>
          <p:cNvSpPr txBox="1"/>
          <p:nvPr/>
        </p:nvSpPr>
        <p:spPr>
          <a:xfrm>
            <a:off x="7061105" y="13723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Cititor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3E3972-2D83-4B79-BEEA-7602BD6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238" y="1824889"/>
            <a:ext cx="235833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lang="en-US" sz="2400" b="1" dirty="0" err="1">
                <a:solidFill>
                  <a:srgbClr val="00B050"/>
                </a:solidFill>
              </a:rPr>
              <a:t>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lvl="0"/>
            <a:r>
              <a:rPr lang="en-US" sz="2400" b="1" dirty="0" err="1">
                <a:solidFill>
                  <a:srgbClr val="00B050"/>
                </a:solidFill>
              </a:rPr>
              <a:t>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D908-2CC0-4594-AEE8-CE0F130B42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636720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F1E-C0A8-40DC-9E63-38347CB74096}"/>
              </a:ext>
            </a:extLst>
          </p:cNvPr>
          <p:cNvSpPr txBox="1"/>
          <p:nvPr/>
        </p:nvSpPr>
        <p:spPr>
          <a:xfrm>
            <a:off x="252442" y="2859828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mutex</a:t>
            </a:r>
            <a:r>
              <a:rPr lang="ro-RO" sz="2800" dirty="0"/>
              <a:t>.</a:t>
            </a:r>
            <a:r>
              <a:rPr lang="ro-RO" sz="2800" dirty="0" err="1"/>
              <a:t>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4DEF0-D6CC-434B-9FB1-924F23830C8E}"/>
              </a:ext>
            </a:extLst>
          </p:cNvPr>
          <p:cNvSpPr txBox="1"/>
          <p:nvPr/>
        </p:nvSpPr>
        <p:spPr>
          <a:xfrm>
            <a:off x="705079" y="137233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Scriitor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2DC40-3248-472A-B861-7499E859733A}"/>
              </a:ext>
            </a:extLst>
          </p:cNvPr>
          <p:cNvSpPr txBox="1"/>
          <p:nvPr/>
        </p:nvSpPr>
        <p:spPr>
          <a:xfrm>
            <a:off x="7061105" y="13723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Cititor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3E3972-2D83-4B79-BEEA-7602BD6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238" y="1824889"/>
            <a:ext cx="235833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lang="en-US" sz="2400" b="1" dirty="0" err="1">
                <a:solidFill>
                  <a:srgbClr val="00B050"/>
                </a:solidFill>
              </a:rPr>
              <a:t>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lvl="0"/>
            <a:r>
              <a:rPr lang="en-US" sz="2400" b="1" dirty="0" err="1">
                <a:solidFill>
                  <a:srgbClr val="00B050"/>
                </a:solidFill>
              </a:rPr>
              <a:t>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D908-2CC0-4594-AEE8-CE0F130B42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052E1-1A5B-42E6-AEA4-194DFA6D1BAC}"/>
              </a:ext>
            </a:extLst>
          </p:cNvPr>
          <p:cNvSpPr txBox="1"/>
          <p:nvPr/>
        </p:nvSpPr>
        <p:spPr>
          <a:xfrm>
            <a:off x="2313432" y="4800600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Greșit:</a:t>
            </a:r>
          </a:p>
          <a:p>
            <a:r>
              <a:rPr lang="en-US" dirty="0" err="1"/>
              <a:t>Rezolv</a:t>
            </a:r>
            <a:r>
              <a:rPr lang="ro-RO" dirty="0"/>
              <a:t>ă </a:t>
            </a:r>
            <a:r>
              <a:rPr lang="ro-RO" dirty="0" err="1"/>
              <a:t>Write-Write</a:t>
            </a:r>
            <a:endParaRPr lang="ro-RO" dirty="0"/>
          </a:p>
          <a:p>
            <a:r>
              <a:rPr lang="ro-RO" dirty="0"/>
              <a:t>Rezolvă </a:t>
            </a:r>
            <a:r>
              <a:rPr lang="ro-RO" dirty="0" err="1"/>
              <a:t>Read-Write</a:t>
            </a:r>
            <a:endParaRPr lang="ro-RO" dirty="0"/>
          </a:p>
          <a:p>
            <a:r>
              <a:rPr lang="ro-RO" b="1" dirty="0"/>
              <a:t>Nu</a:t>
            </a:r>
            <a:r>
              <a:rPr lang="ro-RO" dirty="0"/>
              <a:t> permite mai multor cititori să citească simultan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74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F1E-C0A8-40DC-9E63-38347CB74096}"/>
              </a:ext>
            </a:extLst>
          </p:cNvPr>
          <p:cNvSpPr txBox="1"/>
          <p:nvPr/>
        </p:nvSpPr>
        <p:spPr>
          <a:xfrm>
            <a:off x="252442" y="2859828"/>
            <a:ext cx="18020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4DEF0-D6CC-434B-9FB1-924F23830C8E}"/>
              </a:ext>
            </a:extLst>
          </p:cNvPr>
          <p:cNvSpPr txBox="1"/>
          <p:nvPr/>
        </p:nvSpPr>
        <p:spPr>
          <a:xfrm>
            <a:off x="705079" y="137233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Scriitor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2DC40-3248-472A-B861-7499E859733A}"/>
              </a:ext>
            </a:extLst>
          </p:cNvPr>
          <p:cNvSpPr txBox="1"/>
          <p:nvPr/>
        </p:nvSpPr>
        <p:spPr>
          <a:xfrm>
            <a:off x="7061105" y="13723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Cititor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3E3972-2D83-4B79-BEEA-7602BD6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292" y="2063700"/>
            <a:ext cx="190770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D908-2CC0-4594-AEE8-CE0F130B42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41744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F1E-C0A8-40DC-9E63-38347CB74096}"/>
              </a:ext>
            </a:extLst>
          </p:cNvPr>
          <p:cNvSpPr txBox="1"/>
          <p:nvPr/>
        </p:nvSpPr>
        <p:spPr>
          <a:xfrm>
            <a:off x="252442" y="2859828"/>
            <a:ext cx="3062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Wmutex</a:t>
            </a:r>
            <a:r>
              <a:rPr lang="ro-RO" sz="2800" dirty="0"/>
              <a:t>.</a:t>
            </a:r>
            <a:r>
              <a:rPr lang="ro-RO" sz="2800" dirty="0" err="1"/>
              <a:t>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Wmutex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4DEF0-D6CC-434B-9FB1-924F23830C8E}"/>
              </a:ext>
            </a:extLst>
          </p:cNvPr>
          <p:cNvSpPr txBox="1"/>
          <p:nvPr/>
        </p:nvSpPr>
        <p:spPr>
          <a:xfrm>
            <a:off x="705079" y="137233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Scriitor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2DC40-3248-472A-B861-7499E859733A}"/>
              </a:ext>
            </a:extLst>
          </p:cNvPr>
          <p:cNvSpPr txBox="1"/>
          <p:nvPr/>
        </p:nvSpPr>
        <p:spPr>
          <a:xfrm>
            <a:off x="7061105" y="13723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Cititor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3E3972-2D83-4B79-BEEA-7602BD6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30" y="2034695"/>
            <a:ext cx="3656770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D908-2CC0-4594-AEE8-CE0F130B42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91276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F1E-C0A8-40DC-9E63-38347CB74096}"/>
              </a:ext>
            </a:extLst>
          </p:cNvPr>
          <p:cNvSpPr txBox="1"/>
          <p:nvPr/>
        </p:nvSpPr>
        <p:spPr>
          <a:xfrm>
            <a:off x="252442" y="2859828"/>
            <a:ext cx="3062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Wmutex</a:t>
            </a:r>
            <a:r>
              <a:rPr lang="ro-RO" sz="2800" dirty="0"/>
              <a:t>.</a:t>
            </a:r>
            <a:r>
              <a:rPr lang="ro-RO" sz="2800" dirty="0" err="1"/>
              <a:t>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Wmutex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4DEF0-D6CC-434B-9FB1-924F23830C8E}"/>
              </a:ext>
            </a:extLst>
          </p:cNvPr>
          <p:cNvSpPr txBox="1"/>
          <p:nvPr/>
        </p:nvSpPr>
        <p:spPr>
          <a:xfrm>
            <a:off x="705079" y="137233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Scriitor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2DC40-3248-472A-B861-7499E859733A}"/>
              </a:ext>
            </a:extLst>
          </p:cNvPr>
          <p:cNvSpPr txBox="1"/>
          <p:nvPr/>
        </p:nvSpPr>
        <p:spPr>
          <a:xfrm>
            <a:off x="7061105" y="13723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Cititor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3E3972-2D83-4B79-BEEA-7602BD6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30" y="1957750"/>
            <a:ext cx="365677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countReaders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countReaders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==1)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countReaders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--;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countReaders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==0)</a:t>
            </a:r>
          </a:p>
          <a:p>
            <a:pPr lvl="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D908-2CC0-4594-AEE8-CE0F130B42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42151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DD8B-3286-488A-8680-A4F24C89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19D5-C086-43A8-B608-DE58077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7F80E-4D8F-46A7-8D74-95627BF092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200887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7C23-B9CC-402C-8635-1C2CB57E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988288"/>
            <a:ext cx="8524875" cy="4426800"/>
          </a:xfrm>
        </p:spPr>
        <p:txBody>
          <a:bodyPr/>
          <a:lstStyle/>
          <a:p>
            <a:r>
              <a:rPr lang="ro-RO" dirty="0"/>
              <a:t>Avem un bărbier și N scaune de așteptare</a:t>
            </a:r>
          </a:p>
          <a:p>
            <a:r>
              <a:rPr lang="ro-RO" dirty="0"/>
              <a:t>Când nu sunt clienți</a:t>
            </a:r>
            <a:r>
              <a:rPr lang="en-US" dirty="0"/>
              <a:t>,</a:t>
            </a:r>
            <a:r>
              <a:rPr lang="ro-RO" dirty="0"/>
              <a:t> bărbierul doarme</a:t>
            </a:r>
          </a:p>
          <a:p>
            <a:r>
              <a:rPr lang="ro-RO" dirty="0"/>
              <a:t>Un client nou venit ori trezește bărbierul și este bărbierit, ori dacă mai sunt și alți clienți, așteaptă pe unul din scaune</a:t>
            </a:r>
          </a:p>
          <a:p>
            <a:r>
              <a:rPr lang="ro-RO" dirty="0"/>
              <a:t>Dacă toate scaunele sunt ocupate un potențial nou client pleacă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5AC12-2B99-4BED-946B-8DF27CE21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996977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E9CF-2537-4DA2-94B1-723697CF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7F74-5389-45AB-9D22-F7E267A7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892595"/>
            <a:ext cx="8524875" cy="4522493"/>
          </a:xfrm>
        </p:spPr>
        <p:txBody>
          <a:bodyPr/>
          <a:lstStyle/>
          <a:p>
            <a:r>
              <a:rPr lang="ro-RO" dirty="0"/>
              <a:t>Fiecare </a:t>
            </a:r>
            <a:r>
              <a:rPr lang="ro-RO" dirty="0" err="1"/>
              <a:t>thread</a:t>
            </a:r>
            <a:r>
              <a:rPr lang="ro-RO" dirty="0"/>
              <a:t> client vrea să apeleze funcția </a:t>
            </a:r>
            <a:r>
              <a:rPr lang="en-US" dirty="0" err="1"/>
              <a:t>getHairCut</a:t>
            </a:r>
            <a:r>
              <a:rPr lang="ro-RO" dirty="0"/>
              <a:t>()</a:t>
            </a:r>
          </a:p>
          <a:p>
            <a:r>
              <a:rPr lang="ro-RO" dirty="0"/>
              <a:t>Dacă un client ajunge și toate scaunele sunt ocupate atunci pleacă</a:t>
            </a:r>
          </a:p>
          <a:p>
            <a:r>
              <a:rPr lang="ro-RO" dirty="0"/>
              <a:t>Bărbierul trebuie să apeleze</a:t>
            </a:r>
            <a:r>
              <a:rPr lang="en-GB" dirty="0"/>
              <a:t> </a:t>
            </a:r>
            <a:r>
              <a:rPr lang="en-GB" dirty="0" err="1"/>
              <a:t>cutHair</a:t>
            </a:r>
            <a:r>
              <a:rPr lang="ro-RO" dirty="0"/>
              <a:t>()</a:t>
            </a:r>
            <a:r>
              <a:rPr lang="en-GB" dirty="0"/>
              <a:t>.</a:t>
            </a:r>
            <a:endParaRPr lang="ro-RO" dirty="0"/>
          </a:p>
          <a:p>
            <a:r>
              <a:rPr lang="ro-RO" dirty="0"/>
              <a:t>Când bărbierul apelează</a:t>
            </a:r>
            <a:r>
              <a:rPr lang="en-GB" dirty="0"/>
              <a:t> </a:t>
            </a:r>
            <a:r>
              <a:rPr lang="en-GB" dirty="0" err="1"/>
              <a:t>cutHair</a:t>
            </a:r>
            <a:r>
              <a:rPr lang="ro-RO" dirty="0"/>
              <a:t>() trebuie să fie exact un client care apelează</a:t>
            </a:r>
            <a:r>
              <a:rPr lang="en-GB" dirty="0"/>
              <a:t> </a:t>
            </a:r>
            <a:r>
              <a:rPr lang="en-GB" dirty="0" err="1"/>
              <a:t>getHairCut</a:t>
            </a:r>
            <a:r>
              <a:rPr lang="ro-RO" dirty="0"/>
              <a:t>()</a:t>
            </a:r>
            <a:r>
              <a:rPr lang="en-GB" dirty="0"/>
              <a:t>.</a:t>
            </a:r>
            <a:endParaRPr lang="ro-RO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C07EE-4F7C-4DA2-9DD5-FF7FD40CC5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653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E609F-07D0-405C-A0FF-45B23E307A5B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D3EFA-66BA-4EEC-BD3A-A439692ABAC2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7989B-9CEE-4735-90B4-97AF77282F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55219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- sleep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7273756" y="256318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38" y="154601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66B98-2454-420B-B2D9-509F7D26C0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511822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dirty="0" err="1"/>
              <a:t>cutHair</a:t>
            </a:r>
            <a:r>
              <a:rPr lang="en-GB" dirty="0"/>
              <a:t>()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05853" y="583559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5" y="481841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C35DF-1B87-41B0-BFC1-CE9EE3CD9D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89034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FA108-92A3-4D6F-B104-5A98E59CA8D6}"/>
              </a:ext>
            </a:extLst>
          </p:cNvPr>
          <p:cNvSpPr txBox="1"/>
          <p:nvPr/>
        </p:nvSpPr>
        <p:spPr>
          <a:xfrm>
            <a:off x="7483084" y="349002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CCB184D9-7C3A-4C3B-A7DB-5B88E40A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68" y="24349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80D6A-2A0A-4E45-902B-A3C8A0C3CA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185652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AA2D5-6BB4-4D62-A425-C144F99A2225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0" name="Picture 19" descr="Business Person by msewtz">
            <a:extLst>
              <a:ext uri="{FF2B5EF4-FFF2-40B4-BE49-F238E27FC236}">
                <a16:creationId xmlns:a16="http://schemas.microsoft.com/office/drawing/2014/main" id="{025F76D5-CBC2-44ED-A906-F7B877B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19798-BE58-4661-A3FA-0DDBC66CA8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323829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FA108-92A3-4D6F-B104-5A98E59CA8D6}"/>
              </a:ext>
            </a:extLst>
          </p:cNvPr>
          <p:cNvSpPr txBox="1"/>
          <p:nvPr/>
        </p:nvSpPr>
        <p:spPr>
          <a:xfrm>
            <a:off x="7483084" y="349002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CCB184D9-7C3A-4C3B-A7DB-5B88E40A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68" y="24349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CAA2D5-6BB4-4D62-A425-C144F99A2225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0" name="Picture 19" descr="Business Person by msewtz">
            <a:extLst>
              <a:ext uri="{FF2B5EF4-FFF2-40B4-BE49-F238E27FC236}">
                <a16:creationId xmlns:a16="http://schemas.microsoft.com/office/drawing/2014/main" id="{025F76D5-CBC2-44ED-A906-F7B877B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FA587-B350-4AAB-BC8F-3B8088787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979145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AA2D5-6BB4-4D62-A425-C144F99A2225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0" name="Picture 19" descr="Business Person by msewtz">
            <a:extLst>
              <a:ext uri="{FF2B5EF4-FFF2-40B4-BE49-F238E27FC236}">
                <a16:creationId xmlns:a16="http://schemas.microsoft.com/office/drawing/2014/main" id="{025F76D5-CBC2-44ED-A906-F7B877B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1DC64-9667-46F9-8B68-FCB0B7EE29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77482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AA2D5-6BB4-4D62-A425-C144F99A2225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0" name="Picture 19" descr="Business Person by msewtz">
            <a:extLst>
              <a:ext uri="{FF2B5EF4-FFF2-40B4-BE49-F238E27FC236}">
                <a16:creationId xmlns:a16="http://schemas.microsoft.com/office/drawing/2014/main" id="{025F76D5-CBC2-44ED-A906-F7B877B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56020A-D456-4A44-BC63-85D024563115}"/>
              </a:ext>
            </a:extLst>
          </p:cNvPr>
          <p:cNvSpPr txBox="1"/>
          <p:nvPr/>
        </p:nvSpPr>
        <p:spPr>
          <a:xfrm>
            <a:off x="7483084" y="349002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F29FA058-7B1F-4E8A-B40A-8A758C2E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68" y="24349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4FF07-6619-44B4-94F7-D4C19486F5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24601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AA2D5-6BB4-4D62-A425-C144F99A2225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0" name="Picture 19" descr="Business Person by msewtz">
            <a:extLst>
              <a:ext uri="{FF2B5EF4-FFF2-40B4-BE49-F238E27FC236}">
                <a16:creationId xmlns:a16="http://schemas.microsoft.com/office/drawing/2014/main" id="{025F76D5-CBC2-44ED-A906-F7B877B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2080D-BB52-4D61-9FCC-4810FC8581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759272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FA108-92A3-4D6F-B104-5A98E59CA8D6}"/>
              </a:ext>
            </a:extLst>
          </p:cNvPr>
          <p:cNvSpPr txBox="1"/>
          <p:nvPr/>
        </p:nvSpPr>
        <p:spPr>
          <a:xfrm>
            <a:off x="7483084" y="349002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CCB184D9-7C3A-4C3B-A7DB-5B88E40A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68" y="24349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CAA2D5-6BB4-4D62-A425-C144F99A2225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0" name="Picture 19" descr="Business Person by msewtz">
            <a:extLst>
              <a:ext uri="{FF2B5EF4-FFF2-40B4-BE49-F238E27FC236}">
                <a16:creationId xmlns:a16="http://schemas.microsoft.com/office/drawing/2014/main" id="{025F76D5-CBC2-44ED-A906-F7B877B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E786C-5600-4BF0-B3C3-D1A814FD61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367354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Business Person by msewtz">
            <a:extLst>
              <a:ext uri="{FF2B5EF4-FFF2-40B4-BE49-F238E27FC236}">
                <a16:creationId xmlns:a16="http://schemas.microsoft.com/office/drawing/2014/main" id="{C12A7BCB-2437-4BA4-8AF1-5A815CEC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81F508-A88C-426E-A1A6-51A83A5B53D9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02B74-E6AF-47DF-8716-3B80D9229368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1" name="Picture 20" descr="Business Person by msewtz">
            <a:extLst>
              <a:ext uri="{FF2B5EF4-FFF2-40B4-BE49-F238E27FC236}">
                <a16:creationId xmlns:a16="http://schemas.microsoft.com/office/drawing/2014/main" id="{9D7D213D-E437-48AA-B45C-DBF84CF2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0844C-FC7B-4DA2-8FAD-50B50C5D14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3729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producător-consumator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raffic semaphore green light by laobc">
            <a:extLst>
              <a:ext uri="{FF2B5EF4-FFF2-40B4-BE49-F238E27FC236}">
                <a16:creationId xmlns:a16="http://schemas.microsoft.com/office/drawing/2014/main" id="{FB00EC70-921C-421B-8760-34FC2CA7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9D350FA-9048-4B02-ABD2-9C5600D7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C0699629-0B7B-47D6-A8BC-6ABD2C70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EAED96-5AAA-4FDF-ADAB-004B1F324D22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CAFC4-2515-4180-A009-3EB01133A200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A5B-D1F3-48B5-84FB-28494F669D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20329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FA108-92A3-4D6F-B104-5A98E59CA8D6}"/>
              </a:ext>
            </a:extLst>
          </p:cNvPr>
          <p:cNvSpPr txBox="1"/>
          <p:nvPr/>
        </p:nvSpPr>
        <p:spPr>
          <a:xfrm>
            <a:off x="7483084" y="3490022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 - leave</a:t>
            </a:r>
            <a:endParaRPr lang="en-US" b="1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CCB184D9-7C3A-4C3B-A7DB-5B88E40A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68" y="24349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Business Person by msewtz">
            <a:extLst>
              <a:ext uri="{FF2B5EF4-FFF2-40B4-BE49-F238E27FC236}">
                <a16:creationId xmlns:a16="http://schemas.microsoft.com/office/drawing/2014/main" id="{D1EE40E8-C361-4A21-AC38-CCD7CFCB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3301D2-DA05-433B-8764-EF27E61FDE9C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6A2A1-ED3F-48C3-A310-889F0876E9E4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1" name="Picture 20" descr="Business Person by msewtz">
            <a:extLst>
              <a:ext uri="{FF2B5EF4-FFF2-40B4-BE49-F238E27FC236}">
                <a16:creationId xmlns:a16="http://schemas.microsoft.com/office/drawing/2014/main" id="{3B5EB7C3-E0B1-4762-9F51-7B0AF803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C50BF-64FB-408B-8C9F-A04B2534FD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96059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Business Person by msewtz">
            <a:extLst>
              <a:ext uri="{FF2B5EF4-FFF2-40B4-BE49-F238E27FC236}">
                <a16:creationId xmlns:a16="http://schemas.microsoft.com/office/drawing/2014/main" id="{D1EE40E8-C361-4A21-AC38-CCD7CFCB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3301D2-DA05-433B-8764-EF27E61FDE9C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6A2A1-ED3F-48C3-A310-889F0876E9E4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1" name="Picture 20" descr="Business Person by msewtz">
            <a:extLst>
              <a:ext uri="{FF2B5EF4-FFF2-40B4-BE49-F238E27FC236}">
                <a16:creationId xmlns:a16="http://schemas.microsoft.com/office/drawing/2014/main" id="{3B5EB7C3-E0B1-4762-9F51-7B0AF803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82A6F-F99E-49EB-A2EA-FC8C76ACFD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990693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pic>
        <p:nvPicPr>
          <p:cNvPr id="5" name="Picture 4" descr="Business Person by msewtz">
            <a:extLst>
              <a:ext uri="{FF2B5EF4-FFF2-40B4-BE49-F238E27FC236}">
                <a16:creationId xmlns:a16="http://schemas.microsoft.com/office/drawing/2014/main" id="{4E331EA4-49FB-444C-8281-714A2363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68D8B-12EC-473C-ADAE-CAFF51D03B58}"/>
              </a:ext>
            </a:extLst>
          </p:cNvPr>
          <p:cNvSpPr txBox="1"/>
          <p:nvPr/>
        </p:nvSpPr>
        <p:spPr>
          <a:xfrm>
            <a:off x="471162" y="4232497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- sleep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F828C-6317-476D-8BFE-256FB085C4F3}"/>
              </a:ext>
            </a:extLst>
          </p:cNvPr>
          <p:cNvSpPr txBox="1"/>
          <p:nvPr/>
        </p:nvSpPr>
        <p:spPr>
          <a:xfrm>
            <a:off x="5468628" y="579433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F83EF6E5-87BC-46C7-89C4-2DCA299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4739277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A9A14-1618-4303-BE70-36E466AD8F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071616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Business Person by msewtz">
            <a:extLst>
              <a:ext uri="{FF2B5EF4-FFF2-40B4-BE49-F238E27FC236}">
                <a16:creationId xmlns:a16="http://schemas.microsoft.com/office/drawing/2014/main" id="{F48D3561-6E18-4567-9DCC-CBEB17BF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CE8386-59E8-43DF-85E9-EC4936056C02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98FAC9-7712-4F16-AFE9-F3F41A0B332B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19" name="Picture 18" descr="Business Person by msewtz">
            <a:extLst>
              <a:ext uri="{FF2B5EF4-FFF2-40B4-BE49-F238E27FC236}">
                <a16:creationId xmlns:a16="http://schemas.microsoft.com/office/drawing/2014/main" id="{361C3177-7149-4AE0-B0D8-01AD5F41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2A428-F99F-47D4-B4C8-6BBD78F096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606321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B3DD2-DF3C-4179-B40A-792559100DD4}"/>
              </a:ext>
            </a:extLst>
          </p:cNvPr>
          <p:cNvSpPr txBox="1"/>
          <p:nvPr/>
        </p:nvSpPr>
        <p:spPr>
          <a:xfrm>
            <a:off x="5468627" y="417518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11" name="Picture 10" descr="Business Person by msewtz">
            <a:extLst>
              <a:ext uri="{FF2B5EF4-FFF2-40B4-BE49-F238E27FC236}">
                <a16:creationId xmlns:a16="http://schemas.microsoft.com/office/drawing/2014/main" id="{01AF30BC-9128-41A3-B075-9EB5221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1" y="3120128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DB0BC75A-0CFC-4FC0-A296-311B5AAA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1F46C8-76F0-4591-A8E5-3FAAFCDFAC93}"/>
              </a:ext>
            </a:extLst>
          </p:cNvPr>
          <p:cNvSpPr txBox="1"/>
          <p:nvPr/>
        </p:nvSpPr>
        <p:spPr>
          <a:xfrm>
            <a:off x="471162" y="4232497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- sleep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3FDC2-E84F-4601-89F8-ED81B5DDEC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040199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Business Person by msewtz">
            <a:extLst>
              <a:ext uri="{FF2B5EF4-FFF2-40B4-BE49-F238E27FC236}">
                <a16:creationId xmlns:a16="http://schemas.microsoft.com/office/drawing/2014/main" id="{93B1351E-16DF-4609-A91E-FBFDA919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228D92-AE8A-480A-A806-2221AEDA20DD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6DD2A-2C70-493A-B113-ADA17C4D3C37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18" name="Picture 17" descr="Business Person by msewtz">
            <a:extLst>
              <a:ext uri="{FF2B5EF4-FFF2-40B4-BE49-F238E27FC236}">
                <a16:creationId xmlns:a16="http://schemas.microsoft.com/office/drawing/2014/main" id="{618DC1F2-7649-4AD4-8B6E-4F52271F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FF414-0A27-42BB-90E7-8A613A3DCD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16141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C789-CA25-49E6-B8F5-E94D9C4427C7}"/>
              </a:ext>
            </a:extLst>
          </p:cNvPr>
          <p:cNvSpPr txBox="1"/>
          <p:nvPr/>
        </p:nvSpPr>
        <p:spPr>
          <a:xfrm>
            <a:off x="5468628" y="25560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Clien</a:t>
            </a:r>
            <a:r>
              <a:rPr lang="en-US" sz="2000" b="1" dirty="0"/>
              <a:t>t</a:t>
            </a:r>
            <a:endParaRPr lang="en-US" b="1" dirty="0"/>
          </a:p>
        </p:txBody>
      </p:sp>
      <p:pic>
        <p:nvPicPr>
          <p:cNvPr id="8" name="Picture 7" descr="Business Person by msewtz">
            <a:extLst>
              <a:ext uri="{FF2B5EF4-FFF2-40B4-BE49-F238E27FC236}">
                <a16:creationId xmlns:a16="http://schemas.microsoft.com/office/drawing/2014/main" id="{3264B044-EA40-4344-A4F8-0690A8B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12" y="150097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Business Person by msewtz">
            <a:extLst>
              <a:ext uri="{FF2B5EF4-FFF2-40B4-BE49-F238E27FC236}">
                <a16:creationId xmlns:a16="http://schemas.microsoft.com/office/drawing/2014/main" id="{ACCD9D7E-C52F-4E84-A841-BC296472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C86564-32F0-4BAD-B60D-81DF6DDD3B47}"/>
              </a:ext>
            </a:extLst>
          </p:cNvPr>
          <p:cNvSpPr txBox="1"/>
          <p:nvPr/>
        </p:nvSpPr>
        <p:spPr>
          <a:xfrm>
            <a:off x="471162" y="4232497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- sleep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C8DCB-A52B-490F-A487-4197218FEE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274618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B5A-C3D3-4C83-9BD3-3D3177A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F0407-0771-4872-8C91-4F45BF7C5EF6}"/>
              </a:ext>
            </a:extLst>
          </p:cNvPr>
          <p:cNvSpPr/>
          <p:nvPr/>
        </p:nvSpPr>
        <p:spPr>
          <a:xfrm rot="5400000">
            <a:off x="5105571" y="1595848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D0171-79C3-4447-BD17-66EDE23C8F7A}"/>
              </a:ext>
            </a:extLst>
          </p:cNvPr>
          <p:cNvSpPr/>
          <p:nvPr/>
        </p:nvSpPr>
        <p:spPr>
          <a:xfrm rot="5400000">
            <a:off x="5105570" y="3214997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C87A-C49D-4C94-A7F6-D3061AAC1669}"/>
              </a:ext>
            </a:extLst>
          </p:cNvPr>
          <p:cNvSpPr/>
          <p:nvPr/>
        </p:nvSpPr>
        <p:spPr>
          <a:xfrm rot="5400000">
            <a:off x="5105571" y="4834146"/>
            <a:ext cx="1622517" cy="1180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Business Person by msewtz">
            <a:extLst>
              <a:ext uri="{FF2B5EF4-FFF2-40B4-BE49-F238E27FC236}">
                <a16:creationId xmlns:a16="http://schemas.microsoft.com/office/drawing/2014/main" id="{A70EAD4E-ECA6-4BC5-815E-1227CEEE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9" y="3178109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31A42C-5FBE-462E-8EC6-18AE8BB6C089}"/>
              </a:ext>
            </a:extLst>
          </p:cNvPr>
          <p:cNvSpPr txBox="1"/>
          <p:nvPr/>
        </p:nvSpPr>
        <p:spPr>
          <a:xfrm>
            <a:off x="471162" y="42324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r>
              <a:rPr lang="en-US" sz="2000" b="1" dirty="0"/>
              <a:t> – </a:t>
            </a:r>
            <a:r>
              <a:rPr lang="en-GB" sz="2000" dirty="0" err="1"/>
              <a:t>cutHair</a:t>
            </a:r>
            <a:r>
              <a:rPr lang="en-GB" sz="2000" dirty="0"/>
              <a:t>()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1F0B85-04D1-4175-B594-710567D0883F}"/>
              </a:ext>
            </a:extLst>
          </p:cNvPr>
          <p:cNvSpPr txBox="1"/>
          <p:nvPr/>
        </p:nvSpPr>
        <p:spPr>
          <a:xfrm>
            <a:off x="505853" y="583222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r>
              <a:rPr lang="en-US" sz="2000" b="1" dirty="0"/>
              <a:t> – </a:t>
            </a:r>
            <a:r>
              <a:rPr lang="en-GB" sz="2000" dirty="0" err="1"/>
              <a:t>getHairCut</a:t>
            </a:r>
            <a:r>
              <a:rPr lang="en-GB" sz="2000" dirty="0"/>
              <a:t>()</a:t>
            </a:r>
            <a:r>
              <a:rPr lang="en-US" sz="2000" b="1" dirty="0"/>
              <a:t> </a:t>
            </a:r>
          </a:p>
        </p:txBody>
      </p:sp>
      <p:pic>
        <p:nvPicPr>
          <p:cNvPr id="21" name="Picture 20" descr="Business Person by msewtz">
            <a:extLst>
              <a:ext uri="{FF2B5EF4-FFF2-40B4-BE49-F238E27FC236}">
                <a16:creationId xmlns:a16="http://schemas.microsoft.com/office/drawing/2014/main" id="{B513B8A8-E0DD-47FC-9D61-6AFA961F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4777163"/>
            <a:ext cx="779833" cy="10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DE52-4C47-4C4E-B00A-4FDA754149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868202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B10C-80D1-48E0-8556-930C3E3C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bărbierului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B3A26-22DC-463F-8B80-06D24C39BC07}"/>
              </a:ext>
            </a:extLst>
          </p:cNvPr>
          <p:cNvSpPr txBox="1"/>
          <p:nvPr/>
        </p:nvSpPr>
        <p:spPr>
          <a:xfrm>
            <a:off x="206702" y="2766678"/>
            <a:ext cx="43652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err="1"/>
              <a:t>while</a:t>
            </a:r>
            <a:r>
              <a:rPr lang="ro-RO" sz="2800" b="1" dirty="0"/>
              <a:t>(</a:t>
            </a:r>
            <a:r>
              <a:rPr lang="ro-RO" sz="2800" b="1" dirty="0" err="1"/>
              <a:t>true</a:t>
            </a:r>
            <a:r>
              <a:rPr lang="ro-RO" sz="2800" b="1" dirty="0"/>
              <a:t>) </a:t>
            </a:r>
            <a:r>
              <a:rPr lang="en-US" sz="2800" b="1" dirty="0"/>
              <a:t>{</a:t>
            </a:r>
            <a:endParaRPr lang="ro-RO" sz="2800" b="1" dirty="0"/>
          </a:p>
          <a:p>
            <a:pPr lvl="1"/>
            <a:r>
              <a:rPr lang="ro-RO" sz="2800" b="1" dirty="0" err="1">
                <a:solidFill>
                  <a:srgbClr val="00B050"/>
                </a:solidFill>
              </a:rPr>
              <a:t>Clients</a:t>
            </a:r>
            <a:r>
              <a:rPr lang="ro-RO" sz="2800" dirty="0" err="1"/>
              <a:t>.lock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pPr lvl="1"/>
            <a:r>
              <a:rPr lang="ro-RO" sz="2800" b="1" dirty="0" err="1">
                <a:solidFill>
                  <a:srgbClr val="7030A0"/>
                </a:solidFill>
              </a:rPr>
              <a:t>Chairs</a:t>
            </a:r>
            <a:r>
              <a:rPr lang="ro-RO" sz="2800" dirty="0" err="1"/>
              <a:t>.lock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pPr lvl="1"/>
            <a:r>
              <a:rPr lang="ro-RO" sz="2800" dirty="0" err="1"/>
              <a:t>emptyChairs</a:t>
            </a:r>
            <a:r>
              <a:rPr lang="ro-RO" sz="2800" dirty="0"/>
              <a:t>++</a:t>
            </a:r>
            <a:r>
              <a:rPr lang="en-US" sz="2800" dirty="0"/>
              <a:t>;</a:t>
            </a:r>
          </a:p>
          <a:p>
            <a:pPr lvl="1"/>
            <a:r>
              <a:rPr lang="ro-RO" sz="2800" b="1" dirty="0" err="1">
                <a:solidFill>
                  <a:srgbClr val="FFC000"/>
                </a:solidFill>
              </a:rPr>
              <a:t>BarberReady</a:t>
            </a:r>
            <a:r>
              <a:rPr lang="en-US" sz="2800" dirty="0"/>
              <a:t>.unlock();</a:t>
            </a:r>
          </a:p>
          <a:p>
            <a:pPr lvl="1"/>
            <a:r>
              <a:rPr lang="ro-RO" sz="2800" b="1" dirty="0" err="1">
                <a:solidFill>
                  <a:srgbClr val="7030A0"/>
                </a:solidFill>
              </a:rPr>
              <a:t>Chairs</a:t>
            </a:r>
            <a:r>
              <a:rPr lang="en-US" sz="2800" dirty="0"/>
              <a:t>.unlock();</a:t>
            </a:r>
          </a:p>
          <a:p>
            <a:pPr lvl="1"/>
            <a:r>
              <a:rPr lang="en-GB" sz="2800" dirty="0" err="1"/>
              <a:t>cutHair</a:t>
            </a:r>
            <a:r>
              <a:rPr lang="en-GB" sz="2800" dirty="0"/>
              <a:t>();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C86A9-432B-4766-A93A-5E08C2023466}"/>
              </a:ext>
            </a:extLst>
          </p:cNvPr>
          <p:cNvSpPr/>
          <p:nvPr/>
        </p:nvSpPr>
        <p:spPr>
          <a:xfrm>
            <a:off x="5414690" y="2643567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o-RO" sz="2400" b="1" dirty="0" err="1">
                <a:solidFill>
                  <a:srgbClr val="7030A0"/>
                </a:solidFill>
              </a:rPr>
              <a:t>Chairs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.lock();</a:t>
            </a:r>
          </a:p>
          <a:p>
            <a:pPr lvl="0"/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ro-RO" sz="2400" dirty="0" err="1"/>
              <a:t>emptyChairs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&gt;0) {</a:t>
            </a:r>
          </a:p>
          <a:p>
            <a:pPr lvl="1"/>
            <a:r>
              <a:rPr lang="ro-RO" sz="2400" dirty="0" err="1"/>
              <a:t>emptyChairs</a:t>
            </a:r>
            <a:r>
              <a:rPr lang="en-US" sz="2400" dirty="0"/>
              <a:t>--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;</a:t>
            </a:r>
          </a:p>
          <a:p>
            <a:pPr lvl="1"/>
            <a:r>
              <a:rPr lang="ro-RO" sz="2400" b="1" dirty="0" err="1">
                <a:solidFill>
                  <a:srgbClr val="00B050"/>
                </a:solidFill>
              </a:rPr>
              <a:t>Clients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.unlock();</a:t>
            </a:r>
          </a:p>
          <a:p>
            <a:pPr lvl="1"/>
            <a:r>
              <a:rPr lang="ro-RO" sz="2400" b="1" dirty="0" err="1">
                <a:solidFill>
                  <a:srgbClr val="7030A0"/>
                </a:solidFill>
              </a:rPr>
              <a:t>Chairs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.unlock();</a:t>
            </a:r>
          </a:p>
          <a:p>
            <a:pPr marL="446088" lvl="1"/>
            <a:r>
              <a:rPr lang="ro-RO" sz="2400" b="1" dirty="0" err="1">
                <a:solidFill>
                  <a:srgbClr val="FFC000"/>
                </a:solidFill>
              </a:rPr>
              <a:t>BarberReady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.lock();</a:t>
            </a:r>
          </a:p>
          <a:p>
            <a:pPr marL="446088" lvl="1"/>
            <a:r>
              <a:rPr lang="en-GB" sz="2400" dirty="0" err="1"/>
              <a:t>getHairCut</a:t>
            </a:r>
            <a:r>
              <a:rPr lang="en-GB" sz="2400" dirty="0"/>
              <a:t>();</a:t>
            </a: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lvl="0"/>
            <a:r>
              <a:rPr lang="en-US" altLang="en-US" sz="2400" dirty="0">
                <a:latin typeface="Arial Unicode MS"/>
              </a:rPr>
              <a:t>} else {</a:t>
            </a:r>
          </a:p>
          <a:p>
            <a:pPr lvl="1"/>
            <a:r>
              <a:rPr lang="ro-RO" sz="2400" b="1" dirty="0" err="1">
                <a:solidFill>
                  <a:srgbClr val="7030A0"/>
                </a:solidFill>
              </a:rPr>
              <a:t>Chairs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.unlock();</a:t>
            </a:r>
            <a:endParaRPr lang="en-US" altLang="en-US" sz="2400" b="1" dirty="0">
              <a:solidFill>
                <a:srgbClr val="7F0055"/>
              </a:solidFill>
              <a:latin typeface="Arial Unicode MS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3DF9B-661F-4954-8EF4-E3E2D8A0D5DE}"/>
              </a:ext>
            </a:extLst>
          </p:cNvPr>
          <p:cNvSpPr txBox="1"/>
          <p:nvPr/>
        </p:nvSpPr>
        <p:spPr>
          <a:xfrm>
            <a:off x="705079" y="137233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Bărbier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86E9-57EA-4809-988B-B65D042F0436}"/>
              </a:ext>
            </a:extLst>
          </p:cNvPr>
          <p:cNvSpPr txBox="1"/>
          <p:nvPr/>
        </p:nvSpPr>
        <p:spPr>
          <a:xfrm>
            <a:off x="7061105" y="1372339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Client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A43A4-92CB-49BE-B615-52845C1041D0}"/>
              </a:ext>
            </a:extLst>
          </p:cNvPr>
          <p:cNvSpPr txBox="1"/>
          <p:nvPr/>
        </p:nvSpPr>
        <p:spPr>
          <a:xfrm>
            <a:off x="3287055" y="1102467"/>
            <a:ext cx="313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err="1"/>
              <a:t>emptyChairs</a:t>
            </a:r>
            <a:r>
              <a:rPr lang="en-US" sz="2000" dirty="0"/>
              <a:t> = N</a:t>
            </a:r>
          </a:p>
          <a:p>
            <a:r>
              <a:rPr lang="ro-RO" sz="2000" b="1" dirty="0" err="1">
                <a:solidFill>
                  <a:srgbClr val="00B050"/>
                </a:solidFill>
              </a:rPr>
              <a:t>Clients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= 0</a:t>
            </a:r>
          </a:p>
          <a:p>
            <a:r>
              <a:rPr lang="ro-RO" sz="2000" b="1" dirty="0" err="1">
                <a:solidFill>
                  <a:srgbClr val="FFC000"/>
                </a:solidFill>
              </a:rPr>
              <a:t>BarberReady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/>
              <a:t>= 0</a:t>
            </a:r>
          </a:p>
          <a:p>
            <a:r>
              <a:rPr lang="ro-RO" sz="2000" b="1" dirty="0" err="1">
                <a:solidFill>
                  <a:srgbClr val="7030A0"/>
                </a:solidFill>
              </a:rPr>
              <a:t>Chairs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= 1 </a:t>
            </a:r>
          </a:p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7B669-6945-49F8-BD18-2B68434DCC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869704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A9E4-5F9F-4C32-A4DA-A29D582B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3B39-5FDB-45DE-8659-E3E87A11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EA934-CDB7-4898-AFBC-D360EB5EB7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03626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3453</Words>
  <Application>Microsoft Office PowerPoint</Application>
  <PresentationFormat>On-screen Show (4:3)</PresentationFormat>
  <Paragraphs>914</Paragraphs>
  <Slides>106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Arial</vt:lpstr>
      <vt:lpstr>Arial Unicode MS</vt:lpstr>
      <vt:lpstr>Courier New</vt:lpstr>
      <vt:lpstr>Times New Roman</vt:lpstr>
      <vt:lpstr>Wingdings</vt:lpstr>
      <vt:lpstr>Standarddesign</vt:lpstr>
      <vt:lpstr>Arhitecturi Paralele Access concurrent la memorie</vt:lpstr>
      <vt:lpstr>PowerPoint Presentation</vt:lpstr>
      <vt:lpstr>REMINDER</vt:lpstr>
      <vt:lpstr>REMINDER</vt:lpstr>
      <vt:lpstr>PowerPoint Presentation</vt:lpstr>
      <vt:lpstr>Producer - Consumer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PowerPoint Presentation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producător-consumator</vt:lpstr>
      <vt:lpstr>Problema producători-consumatori</vt:lpstr>
      <vt:lpstr>Problema producători-consumatori</vt:lpstr>
      <vt:lpstr>Problema producători-consumatori</vt:lpstr>
      <vt:lpstr>Problema producători-consumatori</vt:lpstr>
      <vt:lpstr>Problema producători-consumatori</vt:lpstr>
      <vt:lpstr>Problema producători-consumatori</vt:lpstr>
      <vt:lpstr>Problema producători-consumatori</vt:lpstr>
      <vt:lpstr>Problema producători-consumatori</vt:lpstr>
      <vt:lpstr>Când folosim buffer?</vt:lpstr>
      <vt:lpstr>PowerPoint Presentation</vt:lpstr>
      <vt:lpstr>Problema filozofilor multi-deadlock</vt:lpstr>
      <vt:lpstr>Un filozof</vt:lpstr>
      <vt:lpstr>Un filozof</vt:lpstr>
      <vt:lpstr>Un filozof</vt:lpstr>
      <vt:lpstr>Un filozof</vt:lpstr>
      <vt:lpstr>Problem filozofilor Dead-Lock</vt:lpstr>
      <vt:lpstr>Problem filozofilor Dead-Lock</vt:lpstr>
      <vt:lpstr>Soluție la problema filozofilor</vt:lpstr>
      <vt:lpstr>Soluție la problema filozofilor</vt:lpstr>
      <vt:lpstr>Soluție la problema filozofilor</vt:lpstr>
      <vt:lpstr>Soluție la problema filozofilor</vt:lpstr>
      <vt:lpstr>Soluție la problema filozofilor</vt:lpstr>
      <vt:lpstr>Soluție la problema filozofilor</vt:lpstr>
      <vt:lpstr>Soluție la problema filozofilor</vt:lpstr>
      <vt:lpstr>Soluție la problema filozofilor</vt:lpstr>
      <vt:lpstr>Soluție la problema filozofilor</vt:lpstr>
      <vt:lpstr>Soluție la problema filozofilor</vt:lpstr>
      <vt:lpstr>Problema filozofilor – exemplu dead-lock</vt:lpstr>
      <vt:lpstr>PowerPoint Presentation</vt:lpstr>
      <vt:lpstr>Problem Cititori - Scriitori</vt:lpstr>
      <vt:lpstr>Cititori – Scriitori (R-R)</vt:lpstr>
      <vt:lpstr>Cititori – Scriitori (R-W)</vt:lpstr>
      <vt:lpstr>Cititori – Scriitori (W-W)</vt:lpstr>
      <vt:lpstr>Cititori - Scriitori</vt:lpstr>
      <vt:lpstr>Cititori - Scriitori</vt:lpstr>
      <vt:lpstr>Cititori - Scriitori</vt:lpstr>
      <vt:lpstr>Cititori - Scriitori</vt:lpstr>
      <vt:lpstr>Cititori - Scriitori</vt:lpstr>
      <vt:lpstr>Cititori - Scriitori</vt:lpstr>
      <vt:lpstr>PowerPoint Presentation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Problema bărbierului</vt:lpstr>
      <vt:lpstr>PowerPoint Presentation</vt:lpstr>
      <vt:lpstr>Problema fumătorilor</vt:lpstr>
      <vt:lpstr>Problema fumătorilor</vt:lpstr>
      <vt:lpstr>Problema fumătorilor - deadlock</vt:lpstr>
      <vt:lpstr>Problema fumătorilor – rezolvare deadlock</vt:lpstr>
      <vt:lpstr>Problema fumătorilor – rezolvare deadlock</vt:lpstr>
      <vt:lpstr>Problema fumătorilor – rezolvare deadlock</vt:lpstr>
      <vt:lpstr>Problema fumătorilor – rezolvare deadlock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2020-11-01T12:54:08Z</dcterms:modified>
</cp:coreProperties>
</file>