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7"/>
  </p:notesMasterIdLst>
  <p:handoutMasterIdLst>
    <p:handoutMasterId r:id="rId68"/>
  </p:handoutMasterIdLst>
  <p:sldIdLst>
    <p:sldId id="485" r:id="rId2"/>
    <p:sldId id="486" r:id="rId3"/>
    <p:sldId id="487" r:id="rId4"/>
    <p:sldId id="501" r:id="rId5"/>
    <p:sldId id="551" r:id="rId6"/>
    <p:sldId id="488" r:id="rId7"/>
    <p:sldId id="496" r:id="rId8"/>
    <p:sldId id="498" r:id="rId9"/>
    <p:sldId id="489" r:id="rId10"/>
    <p:sldId id="502" r:id="rId11"/>
    <p:sldId id="491" r:id="rId12"/>
    <p:sldId id="492" r:id="rId13"/>
    <p:sldId id="493" r:id="rId14"/>
    <p:sldId id="500" r:id="rId15"/>
    <p:sldId id="494" r:id="rId16"/>
    <p:sldId id="499" r:id="rId17"/>
    <p:sldId id="495" r:id="rId18"/>
    <p:sldId id="503" r:id="rId19"/>
    <p:sldId id="504" r:id="rId20"/>
    <p:sldId id="505" r:id="rId21"/>
    <p:sldId id="506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5" r:id="rId34"/>
    <p:sldId id="540" r:id="rId35"/>
    <p:sldId id="541" r:id="rId36"/>
    <p:sldId id="542" r:id="rId37"/>
    <p:sldId id="546" r:id="rId38"/>
    <p:sldId id="544" r:id="rId39"/>
    <p:sldId id="548" r:id="rId40"/>
    <p:sldId id="543" r:id="rId41"/>
    <p:sldId id="550" r:id="rId42"/>
    <p:sldId id="507" r:id="rId43"/>
    <p:sldId id="54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49" r:id="rId66"/>
  </p:sldIdLst>
  <p:sldSz cx="9144000" cy="6858000" type="screen4x3"/>
  <p:notesSz cx="6699250" cy="9836150"/>
  <p:custDataLst>
    <p:tags r:id="rId6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EBFE8-10E4-40CA-B51F-15CF72F9189B}" v="29" dt="2020-02-27T08:02:1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319"/>
        <p:guide pos="213"/>
        <p:guide pos="556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10CEBFE8-10E4-40CA-B51F-15CF72F9189B}"/>
    <pc:docChg chg="custSel addSld modSld">
      <pc:chgData name="Cristian Chilipirea" userId="34ab170da5908fc4" providerId="LiveId" clId="{10CEBFE8-10E4-40CA-B51F-15CF72F9189B}" dt="2020-02-27T08:02:12.694" v="27" actId="5793"/>
      <pc:docMkLst>
        <pc:docMk/>
      </pc:docMkLst>
      <pc:sldChg chg="modSp add">
        <pc:chgData name="Cristian Chilipirea" userId="34ab170da5908fc4" providerId="LiveId" clId="{10CEBFE8-10E4-40CA-B51F-15CF72F9189B}" dt="2020-02-27T08:02:12.694" v="27" actId="5793"/>
        <pc:sldMkLst>
          <pc:docMk/>
          <pc:sldMk cId="3548636984" sldId="551"/>
        </pc:sldMkLst>
        <pc:spChg chg="mod">
          <ac:chgData name="Cristian Chilipirea" userId="34ab170da5908fc4" providerId="LiveId" clId="{10CEBFE8-10E4-40CA-B51F-15CF72F9189B}" dt="2020-02-27T08:02:12.694" v="27" actId="5793"/>
          <ac:spMkLst>
            <pc:docMk/>
            <pc:sldMk cId="3548636984" sldId="551"/>
            <ac:spMk id="3" creationId="{B6634BFA-C7DF-4258-898B-CE98993F93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27.02.2020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/>
              <a:t>Cristian Chilipirea</a:t>
            </a:r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5" descr="A picture containing toy&#10;&#10;Description automatically generated">
            <a:extLst>
              <a:ext uri="{FF2B5EF4-FFF2-40B4-BE49-F238E27FC236}">
                <a16:creationId xmlns:a16="http://schemas.microsoft.com/office/drawing/2014/main" id="{755A1C30-59BD-47C4-94B0-45E5A522B3F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" y="90946"/>
            <a:ext cx="593094" cy="697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>
                <a:ea typeface="ＭＳ Ｐゴシック" panose="020B0600070205080204" pitchFamily="34" charset="-128"/>
              </a:rPr>
              <a:t>Structuri</a:t>
            </a:r>
            <a:r>
              <a:rPr lang="en-US" altLang="en-US" sz="3200">
                <a:ea typeface="ＭＳ Ｐゴシック" panose="020B0600070205080204" pitchFamily="34" charset="-128"/>
              </a:rPr>
              <a:t> de date </a:t>
            </a:r>
            <a:r>
              <a:rPr lang="ro-RO" altLang="en-US" sz="3200">
                <a:ea typeface="ＭＳ Ｐゴシック" panose="020B0600070205080204" pitchFamily="34" charset="-128"/>
              </a:rPr>
              <a:t>și algoritmi</a:t>
            </a:r>
            <a:br>
              <a:rPr lang="ro-RO" altLang="en-US" sz="3200">
                <a:ea typeface="ＭＳ Ｐゴシック" panose="020B0600070205080204" pitchFamily="34" charset="-128"/>
              </a:rPr>
            </a:br>
            <a:r>
              <a:rPr lang="ro-RO" altLang="en-US" sz="3200">
                <a:ea typeface="ＭＳ Ｐゴシック" panose="020B0600070205080204" pitchFamily="34" charset="-128"/>
              </a:rPr>
              <a:t>Liste</a:t>
            </a:r>
            <a:r>
              <a:rPr lang="en-US" altLang="en-US" sz="3200">
                <a:ea typeface="ＭＳ Ｐゴシック" panose="020B0600070205080204" pitchFamily="34" charset="-128"/>
              </a:rPr>
              <a:t>, </a:t>
            </a:r>
            <a:r>
              <a:rPr lang="en-US" altLang="en-US" sz="3200" err="1">
                <a:ea typeface="ＭＳ Ｐゴシック" panose="020B0600070205080204" pitchFamily="34" charset="-128"/>
              </a:rPr>
              <a:t>Stive</a:t>
            </a:r>
            <a:r>
              <a:rPr lang="en-US" altLang="en-US" sz="3200">
                <a:ea typeface="ＭＳ Ｐゴシック" panose="020B0600070205080204" pitchFamily="34" charset="-128"/>
              </a:rPr>
              <a:t>, </a:t>
            </a:r>
            <a:r>
              <a:rPr lang="en-US" altLang="en-US" sz="3200" err="1">
                <a:ea typeface="ＭＳ Ｐゴシック" panose="020B0600070205080204" pitchFamily="34" charset="-128"/>
              </a:rPr>
              <a:t>Cozi</a:t>
            </a:r>
            <a:r>
              <a:rPr lang="en-US" altLang="en-US" sz="3200">
                <a:ea typeface="ＭＳ Ｐゴシック" panose="020B0600070205080204" pitchFamily="34" charset="-128"/>
              </a:rPr>
              <a:t> (1)</a:t>
            </a: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Ș.L. Dr. Ing. </a:t>
            </a:r>
            <a:r>
              <a:rPr lang="ro-RO" altLang="en-US" sz="2400">
                <a:solidFill>
                  <a:schemeClr val="bg1"/>
                </a:solidFill>
              </a:rPr>
              <a:t>Cristian</a:t>
            </a:r>
            <a:r>
              <a:rPr lang="ro-RO" altLang="en-US" sz="2000">
                <a:solidFill>
                  <a:schemeClr val="bg1"/>
                </a:solidFill>
              </a:rPr>
              <a:t> Chilipirea</a:t>
            </a:r>
          </a:p>
          <a:p>
            <a:pPr algn="r" eaLnBrk="1" hangingPunct="1"/>
            <a:r>
              <a:rPr lang="ro-RO" altLang="en-US" sz="2000">
                <a:solidFill>
                  <a:schemeClr val="bg1"/>
                </a:solidFill>
              </a:rPr>
              <a:t>cristian.chilipirea@mta.ro</a:t>
            </a:r>
            <a:endParaRPr lang="de-DE" alt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B3B1186E-7250-42CF-B411-97A500B0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5599082"/>
            <a:ext cx="2781120" cy="1001203"/>
          </a:xfrm>
          <a:prstGeom prst="rect">
            <a:avLst/>
          </a:prstGeom>
        </p:spPr>
      </p:pic>
      <p:pic>
        <p:nvPicPr>
          <p:cNvPr id="7" name="Picture 6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2EA4FBAB-66B0-417E-8CBB-5E631650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52" y="4665790"/>
            <a:ext cx="1472415" cy="19695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6A551-B376-448F-836D-76305F3BF8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118E02-39A1-48D7-9BBF-46405CA2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622300"/>
            <a:ext cx="8515350" cy="458788"/>
          </a:xfrm>
        </p:spPr>
        <p:txBody>
          <a:bodyPr/>
          <a:lstStyle/>
          <a:p>
            <a:r>
              <a:rPr lang="ro-RO"/>
              <a:t>Vectori</a:t>
            </a:r>
            <a:r>
              <a:rPr lang="en-US"/>
              <a:t> - </a:t>
            </a:r>
            <a:r>
              <a:rPr lang="en-US" err="1"/>
              <a:t>alocare</a:t>
            </a:r>
            <a:r>
              <a:rPr lang="en-US"/>
              <a:t> </a:t>
            </a:r>
            <a:r>
              <a:rPr lang="en-US" err="1"/>
              <a:t>dinamic</a:t>
            </a:r>
            <a:r>
              <a:rPr lang="ro-RO"/>
              <a:t>ă</a:t>
            </a:r>
            <a:endParaRPr lang="en-US"/>
          </a:p>
        </p:txBody>
      </p:sp>
      <p:graphicFrame>
        <p:nvGraphicFramePr>
          <p:cNvPr id="6" name="Table 43">
            <a:extLst>
              <a:ext uri="{FF2B5EF4-FFF2-40B4-BE49-F238E27FC236}">
                <a16:creationId xmlns:a16="http://schemas.microsoft.com/office/drawing/2014/main" id="{F06753EA-47DC-4AAB-BE40-3C672140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82069"/>
              </p:ext>
            </p:extLst>
          </p:nvPr>
        </p:nvGraphicFramePr>
        <p:xfrm>
          <a:off x="1631876" y="3146663"/>
          <a:ext cx="1600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13">
                  <a:extLst>
                    <a:ext uri="{9D8B030D-6E8A-4147-A177-3AD203B41FA5}">
                      <a16:colId xmlns:a16="http://schemas.microsoft.com/office/drawing/2014/main" val="4054979088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702103035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411231859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27471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314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26047FB-2F2E-4076-B7B8-7A4267638F62}"/>
              </a:ext>
            </a:extLst>
          </p:cNvPr>
          <p:cNvSpPr/>
          <p:nvPr/>
        </p:nvSpPr>
        <p:spPr>
          <a:xfrm>
            <a:off x="240433" y="1360392"/>
            <a:ext cx="7665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o-RO" sz="240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240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GB" sz="240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240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9C6D7-1ABC-4E40-B29F-92744368580D}"/>
              </a:ext>
            </a:extLst>
          </p:cNvPr>
          <p:cNvSpPr txBox="1"/>
          <p:nvPr/>
        </p:nvSpPr>
        <p:spPr>
          <a:xfrm>
            <a:off x="240433" y="3517503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/>
              <a:t>v</a:t>
            </a:r>
            <a:endParaRPr lang="en-US" sz="28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B3BA7-874A-48C5-8E24-0C2B4353D339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628216" y="3344891"/>
            <a:ext cx="1003660" cy="434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B840B2-F625-46F0-ABAF-C43F6405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711" y="4756253"/>
            <a:ext cx="4825567" cy="1625165"/>
          </a:xfrm>
        </p:spPr>
        <p:txBody>
          <a:bodyPr/>
          <a:lstStyle/>
          <a:p>
            <a:pPr marL="0" indent="0">
              <a:buNone/>
            </a:pPr>
            <a:r>
              <a:rPr lang="ro-RO"/>
              <a:t>       </a:t>
            </a:r>
            <a:r>
              <a:rPr lang="en-US"/>
              <a:t> </a:t>
            </a:r>
            <a:r>
              <a:rPr lang="ro-RO"/>
              <a:t>  </a:t>
            </a:r>
            <a:r>
              <a:rPr lang="en-US"/>
              <a:t>[0]    </a:t>
            </a:r>
            <a:r>
              <a:rPr lang="ro-RO"/>
              <a:t>  </a:t>
            </a:r>
            <a:r>
              <a:rPr lang="en-US"/>
              <a:t>[1]    </a:t>
            </a:r>
            <a:r>
              <a:rPr lang="ro-RO"/>
              <a:t>  </a:t>
            </a:r>
            <a:r>
              <a:rPr lang="en-US"/>
              <a:t>[2]    </a:t>
            </a:r>
            <a:r>
              <a:rPr lang="ro-RO"/>
              <a:t>  </a:t>
            </a:r>
            <a:r>
              <a:rPr lang="en-US"/>
              <a:t>[3] </a:t>
            </a:r>
            <a:endParaRPr lang="ro-RO"/>
          </a:p>
          <a:p>
            <a:pPr marL="0" indent="0">
              <a:buNone/>
            </a:pPr>
            <a:r>
              <a:rPr lang="ro-RO"/>
              <a:t>       </a:t>
            </a:r>
            <a:r>
              <a:rPr lang="en-US"/>
              <a:t>     1        2        3        4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B87AD4-B995-48A6-A29E-9B54DC663B19}"/>
              </a:ext>
            </a:extLst>
          </p:cNvPr>
          <p:cNvSpPr/>
          <p:nvPr/>
        </p:nvSpPr>
        <p:spPr>
          <a:xfrm>
            <a:off x="667477" y="519950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/>
              <a:t>v</a:t>
            </a:r>
            <a:r>
              <a:rPr lang="en-US"/>
              <a:t>[3] == 4</a:t>
            </a:r>
          </a:p>
        </p:txBody>
      </p:sp>
    </p:spTree>
    <p:extLst>
      <p:ext uri="{BB962C8B-B14F-4D97-AF65-F5344CB8AC3E}">
        <p14:creationId xmlns:p14="http://schemas.microsoft.com/office/powerpoint/2010/main" val="227475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46A5-3482-4B93-9AFA-51372681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Matrici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06B40-3359-4384-8B41-B31DA8E3A1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C8C80C-5D96-47B7-847C-25696EB7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pPr marL="0" indent="0">
              <a:buNone/>
            </a:pPr>
            <a:r>
              <a:rPr lang="ro-RO"/>
              <a:t>O matrice reprezintă un set de variabile grupate</a:t>
            </a:r>
          </a:p>
          <a:p>
            <a:pPr marL="0" indent="0">
              <a:buNone/>
            </a:pPr>
            <a:r>
              <a:rPr lang="ro-RO"/>
              <a:t>Poate fi:</a:t>
            </a:r>
          </a:p>
          <a:p>
            <a:r>
              <a:rPr lang="ro-RO"/>
              <a:t>1D – vector  (N elemente)</a:t>
            </a:r>
          </a:p>
          <a:p>
            <a:r>
              <a:rPr lang="ro-RO"/>
              <a:t>2D – matrice (N*M elemente)</a:t>
            </a:r>
          </a:p>
          <a:p>
            <a:r>
              <a:rPr lang="ro-RO"/>
              <a:t>3+D – matrice multidimensională (N*M*....*Z elemente)</a:t>
            </a:r>
          </a:p>
          <a:p>
            <a:endParaRPr lang="ro-RO"/>
          </a:p>
          <a:p>
            <a:pPr marL="0" indent="0">
              <a:buNone/>
            </a:pPr>
            <a:r>
              <a:rPr lang="ro-RO"/>
              <a:t>Elementele sunt adresabile direct (caz 2D):</a:t>
            </a:r>
          </a:p>
          <a:p>
            <a:r>
              <a:rPr lang="en-US"/>
              <a:t>m</a:t>
            </a:r>
            <a:r>
              <a:rPr lang="ro-RO" err="1"/>
              <a:t>atrice</a:t>
            </a:r>
            <a:r>
              <a:rPr lang="en-US"/>
              <a:t>[i][j]; </a:t>
            </a:r>
            <a:r>
              <a:rPr lang="en-US" err="1"/>
              <a:t>Elementul</a:t>
            </a:r>
            <a:r>
              <a:rPr lang="en-US"/>
              <a:t> de pe </a:t>
            </a:r>
            <a:r>
              <a:rPr lang="en-US" err="1"/>
              <a:t>pozi</a:t>
            </a:r>
            <a:r>
              <a:rPr lang="ro-RO" err="1"/>
              <a:t>ția</a:t>
            </a:r>
            <a:r>
              <a:rPr lang="ro-RO"/>
              <a:t> i*</a:t>
            </a:r>
            <a:r>
              <a:rPr lang="ro-RO" err="1"/>
              <a:t>N+j</a:t>
            </a:r>
            <a:endParaRPr lang="en-US"/>
          </a:p>
          <a:p>
            <a:r>
              <a:rPr lang="en-US" err="1"/>
              <a:t>matrice</a:t>
            </a:r>
            <a:r>
              <a:rPr lang="en-US"/>
              <a:t>[3][4]; </a:t>
            </a:r>
            <a:r>
              <a:rPr lang="en-US" err="1"/>
              <a:t>Elementul</a:t>
            </a:r>
            <a:r>
              <a:rPr lang="en-US"/>
              <a:t> de pe </a:t>
            </a:r>
            <a:r>
              <a:rPr lang="en-US" err="1"/>
              <a:t>pozi</a:t>
            </a:r>
            <a:r>
              <a:rPr lang="ro-RO" err="1"/>
              <a:t>ția</a:t>
            </a:r>
            <a:r>
              <a:rPr lang="ro-RO"/>
              <a:t> 3*N+4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2B27-F89A-47EA-B90E-34E26D34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Matrice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8706A-B2CF-45A2-9728-D4D3A5D2C7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EDA490-B542-49FA-833B-35E3633DA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43" y="1081088"/>
            <a:ext cx="8524875" cy="5091113"/>
          </a:xfrm>
        </p:spPr>
        <p:txBody>
          <a:bodyPr/>
          <a:lstStyle/>
          <a:p>
            <a:r>
              <a:rPr lang="ro-RO" err="1"/>
              <a:t>type</a:t>
            </a:r>
            <a:r>
              <a:rPr lang="ro-RO"/>
              <a:t> </a:t>
            </a:r>
            <a:r>
              <a:rPr lang="ro-RO" err="1"/>
              <a:t>myMatrix</a:t>
            </a:r>
            <a:r>
              <a:rPr lang="en-US"/>
              <a:t>[N][M];</a:t>
            </a:r>
          </a:p>
          <a:p>
            <a:r>
              <a:rPr lang="en-US"/>
              <a:t>int </a:t>
            </a:r>
            <a:r>
              <a:rPr lang="en-US" err="1"/>
              <a:t>myMatrix</a:t>
            </a:r>
            <a:r>
              <a:rPr lang="en-US"/>
              <a:t>[10][20]; </a:t>
            </a:r>
          </a:p>
          <a:p>
            <a:pPr lvl="1"/>
            <a:r>
              <a:rPr lang="en-US"/>
              <a:t>10*20 </a:t>
            </a:r>
            <a:r>
              <a:rPr lang="en-US" err="1"/>
              <a:t>elemente</a:t>
            </a:r>
            <a:r>
              <a:rPr lang="en-US"/>
              <a:t> allocate</a:t>
            </a:r>
          </a:p>
          <a:p>
            <a:pPr lvl="1"/>
            <a:r>
              <a:rPr lang="en-US" err="1"/>
              <a:t>numerotare</a:t>
            </a:r>
            <a:r>
              <a:rPr lang="en-US"/>
              <a:t> de la 0</a:t>
            </a:r>
          </a:p>
          <a:p>
            <a:pPr marL="0" indent="0">
              <a:buNone/>
            </a:pPr>
            <a:r>
              <a:rPr lang="ro-RO"/>
              <a:t>    </a:t>
            </a:r>
            <a:r>
              <a:rPr lang="en-US"/>
              <a:t>     [][0]    [][1]    [][2]    [][3]     [][4]    [][5]    [][6] …</a:t>
            </a:r>
          </a:p>
          <a:p>
            <a:pPr marL="0" indent="0">
              <a:buNone/>
            </a:pPr>
            <a:r>
              <a:rPr lang="en-US"/>
              <a:t>[0][]     1        2        3        4         5        6        7</a:t>
            </a:r>
          </a:p>
          <a:p>
            <a:pPr marL="0" indent="0">
              <a:buNone/>
            </a:pPr>
            <a:r>
              <a:rPr lang="en-US"/>
              <a:t>[1][]     8        9      10      11       12      13      14</a:t>
            </a:r>
          </a:p>
          <a:p>
            <a:pPr marL="0" indent="0">
              <a:buNone/>
            </a:pPr>
            <a:r>
              <a:rPr lang="en-US"/>
              <a:t>[2][]   15      16      17      18       19      20      21</a:t>
            </a:r>
          </a:p>
          <a:p>
            <a:pPr marL="0" indent="0">
              <a:buNone/>
            </a:pPr>
            <a:r>
              <a:rPr lang="en-US"/>
              <a:t>[3][]   22      23      24      25       26      27      28</a:t>
            </a:r>
          </a:p>
          <a:p>
            <a:pPr marL="0" indent="0">
              <a:buNone/>
            </a:pPr>
            <a:r>
              <a:rPr lang="en-US"/>
              <a:t>[4][]   29      30      31      32       33      34      35</a:t>
            </a:r>
          </a:p>
          <a:p>
            <a:pPr marL="0" indent="0">
              <a:buNone/>
            </a:pPr>
            <a:r>
              <a:rPr lang="en-US"/>
              <a:t>…						</a:t>
            </a:r>
            <a:r>
              <a:rPr lang="ro-RO" err="1"/>
              <a:t>myMatrix</a:t>
            </a:r>
            <a:r>
              <a:rPr lang="en-US"/>
              <a:t>[3][4] == 26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0508-BE10-47FC-9CF6-A6347BB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Matrice – alocare statică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F8AF0-592F-42CD-8485-CAC189B21F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1D0CC3-02F4-4607-B065-1FD737D2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4825567" cy="2832389"/>
          </a:xfrm>
        </p:spPr>
        <p:txBody>
          <a:bodyPr/>
          <a:lstStyle/>
          <a:p>
            <a:pPr marL="0" indent="0">
              <a:buNone/>
            </a:pPr>
            <a:r>
              <a:rPr lang="ro-RO"/>
              <a:t>       </a:t>
            </a:r>
            <a:r>
              <a:rPr lang="en-US"/>
              <a:t> [][0]    [][1]    [][2]    [][3] </a:t>
            </a:r>
            <a:endParaRPr lang="ro-RO"/>
          </a:p>
          <a:p>
            <a:pPr marL="0" indent="0">
              <a:buNone/>
            </a:pPr>
            <a:r>
              <a:rPr lang="en-US"/>
              <a:t>[0][]     1        2        3        4</a:t>
            </a:r>
          </a:p>
          <a:p>
            <a:pPr marL="0" indent="0">
              <a:buNone/>
            </a:pPr>
            <a:r>
              <a:rPr lang="en-US"/>
              <a:t>[1][]     8        9      10      11</a:t>
            </a:r>
          </a:p>
          <a:p>
            <a:pPr marL="0" indent="0">
              <a:buNone/>
            </a:pPr>
            <a:r>
              <a:rPr lang="en-US"/>
              <a:t>[2][]   15      16      17      18</a:t>
            </a:r>
          </a:p>
          <a:p>
            <a:pPr marL="0" indent="0">
              <a:buNone/>
            </a:pPr>
            <a:r>
              <a:rPr lang="en-US"/>
              <a:t>[3][]   22      23      24      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5BEBB-C4B7-44F5-9F17-516F88E8936E}"/>
              </a:ext>
            </a:extLst>
          </p:cNvPr>
          <p:cNvSpPr/>
          <p:nvPr/>
        </p:nvSpPr>
        <p:spPr>
          <a:xfrm>
            <a:off x="166543" y="4250246"/>
            <a:ext cx="8977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o-RO" sz="2400" err="1"/>
              <a:t>int</a:t>
            </a:r>
            <a:r>
              <a:rPr lang="ro-RO" sz="2400"/>
              <a:t> </a:t>
            </a:r>
            <a:r>
              <a:rPr lang="ro-RO" sz="2400" err="1"/>
              <a:t>myMatrix</a:t>
            </a:r>
            <a:r>
              <a:rPr lang="en-US" sz="2400"/>
              <a:t>[4][4]</a:t>
            </a:r>
            <a:endParaRPr lang="ro-RO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Rezult</a:t>
            </a:r>
            <a:r>
              <a:rPr lang="ro-RO" sz="2400"/>
              <a:t>ă în zonă continuă de memorie, rândurile sunt așezate unul după altul.</a:t>
            </a:r>
            <a:endParaRPr lang="en-US" sz="2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F00ADD-ACF6-4716-94B6-4FBFF42E0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91883"/>
              </p:ext>
            </p:extLst>
          </p:nvPr>
        </p:nvGraphicFramePr>
        <p:xfrm>
          <a:off x="494577" y="5839460"/>
          <a:ext cx="757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25">
                  <a:extLst>
                    <a:ext uri="{9D8B030D-6E8A-4147-A177-3AD203B41FA5}">
                      <a16:colId xmlns:a16="http://schemas.microsoft.com/office/drawing/2014/main" val="920132214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403272345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136971090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141941604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059873646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278178123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345900029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650754877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410257063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223665646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78906169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4114944515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536742904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792232113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970277382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149801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5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79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CAA3-96A1-43F0-A308-C7AF2A88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Matrice – alocare statică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5C819-0681-44E6-8AFE-D95366D48E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6D00A3-8DEE-4AD3-8B51-B0E3981E1A45}"/>
              </a:ext>
            </a:extLst>
          </p:cNvPr>
          <p:cNvGraphicFramePr>
            <a:graphicFrameLocks noGrp="1"/>
          </p:cNvGraphicFramePr>
          <p:nvPr/>
        </p:nvGraphicFramePr>
        <p:xfrm>
          <a:off x="494577" y="5839460"/>
          <a:ext cx="757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25">
                  <a:extLst>
                    <a:ext uri="{9D8B030D-6E8A-4147-A177-3AD203B41FA5}">
                      <a16:colId xmlns:a16="http://schemas.microsoft.com/office/drawing/2014/main" val="920132214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403272345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136971090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141941604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059873646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278178123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345900029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650754877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410257063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223665646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278906169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4114944515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536742904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1792232113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970277382"/>
                    </a:ext>
                  </a:extLst>
                </a:gridCol>
                <a:gridCol w="473625">
                  <a:extLst>
                    <a:ext uri="{9D8B030D-6E8A-4147-A177-3AD203B41FA5}">
                      <a16:colId xmlns:a16="http://schemas.microsoft.com/office/drawing/2014/main" val="3149801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52265"/>
                  </a:ext>
                </a:extLst>
              </a:tr>
            </a:tbl>
          </a:graphicData>
        </a:graphic>
      </p:graphicFrame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63D4C47-82DF-478C-B917-7A56F70D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en-US"/>
              <a:t>Cache friendly</a:t>
            </a:r>
          </a:p>
          <a:p>
            <a:r>
              <a:rPr lang="en-US" err="1"/>
              <a:t>Limitat</a:t>
            </a:r>
            <a:r>
              <a:rPr lang="ro-RO"/>
              <a:t>ă ca spațiu (suntem pe </a:t>
            </a:r>
            <a:r>
              <a:rPr lang="ro-RO" err="1"/>
              <a:t>stack</a:t>
            </a:r>
            <a:r>
              <a:rPr lang="ro-RO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5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EAA-B2A8-49A0-8C91-BED5301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Matri</a:t>
            </a:r>
            <a:r>
              <a:rPr lang="ro-RO"/>
              <a:t>ce</a:t>
            </a:r>
            <a:r>
              <a:rPr lang="en-US"/>
              <a:t> - </a:t>
            </a:r>
            <a:r>
              <a:rPr lang="en-US" err="1"/>
              <a:t>alocare</a:t>
            </a:r>
            <a:r>
              <a:rPr lang="en-US"/>
              <a:t> </a:t>
            </a:r>
            <a:r>
              <a:rPr lang="en-US" err="1"/>
              <a:t>dinamic</a:t>
            </a:r>
            <a:r>
              <a:rPr lang="ro-RO"/>
              <a:t>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B18A4-A72C-4426-90AC-DADA799AB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43">
            <a:extLst>
              <a:ext uri="{FF2B5EF4-FFF2-40B4-BE49-F238E27FC236}">
                <a16:creationId xmlns:a16="http://schemas.microsoft.com/office/drawing/2014/main" id="{C2AF8D37-ED5C-47C1-BC26-D891A5778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38510"/>
              </p:ext>
            </p:extLst>
          </p:nvPr>
        </p:nvGraphicFramePr>
        <p:xfrm>
          <a:off x="1631876" y="3178189"/>
          <a:ext cx="1600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13">
                  <a:extLst>
                    <a:ext uri="{9D8B030D-6E8A-4147-A177-3AD203B41FA5}">
                      <a16:colId xmlns:a16="http://schemas.microsoft.com/office/drawing/2014/main" val="4054979088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702103035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411231859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27471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314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7F1DB4F-26DC-4E30-8D0B-1F396B253294}"/>
              </a:ext>
            </a:extLst>
          </p:cNvPr>
          <p:cNvSpPr/>
          <p:nvPr/>
        </p:nvSpPr>
        <p:spPr>
          <a:xfrm>
            <a:off x="240433" y="1360392"/>
            <a:ext cx="76658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** m;</a:t>
            </a:r>
          </a:p>
          <a:p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m = (</a:t>
            </a:r>
            <a:r>
              <a:rPr lang="en-GB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**)malloc(</a:t>
            </a:r>
            <a:r>
              <a:rPr lang="en-GB" sz="240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240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 *));</a:t>
            </a:r>
          </a:p>
          <a:p>
            <a:r>
              <a:rPr lang="nn-NO" sz="2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40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nn-NO" sz="2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ro-RO" sz="2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m[i] = (</a:t>
            </a:r>
            <a:r>
              <a:rPr lang="en-GB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GB" sz="240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240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768A8-D968-4195-A5F7-D00A0D1E34B6}"/>
              </a:ext>
            </a:extLst>
          </p:cNvPr>
          <p:cNvSpPr txBox="1"/>
          <p:nvPr/>
        </p:nvSpPr>
        <p:spPr>
          <a:xfrm>
            <a:off x="240433" y="3517503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115DD1-042A-44BB-8769-D7D4E7CB10C8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628216" y="3344891"/>
            <a:ext cx="1003660" cy="434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DADA15-7B54-4D5C-B18C-256BEBCC83A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39511" y="3344891"/>
            <a:ext cx="336316" cy="562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93E1A-AA13-4B98-931E-833FEDEB8CC3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3505" y="3344891"/>
            <a:ext cx="193892" cy="562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E47A41-F126-45CC-B803-D1F06D311F39}"/>
              </a:ext>
            </a:extLst>
          </p:cNvPr>
          <p:cNvCxnSpPr>
            <a:cxnSpLocks/>
          </p:cNvCxnSpPr>
          <p:nvPr/>
        </p:nvCxnSpPr>
        <p:spPr bwMode="auto">
          <a:xfrm flipH="1">
            <a:off x="2574756" y="3344891"/>
            <a:ext cx="80732" cy="562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32B24-A9F3-4779-B6FD-CFBC489D509F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3023319" y="3344891"/>
            <a:ext cx="214093" cy="5385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Table 45">
            <a:extLst>
              <a:ext uri="{FF2B5EF4-FFF2-40B4-BE49-F238E27FC236}">
                <a16:creationId xmlns:a16="http://schemas.microsoft.com/office/drawing/2014/main" id="{100133CA-FCC5-492B-8289-469820025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15383"/>
              </p:ext>
            </p:extLst>
          </p:nvPr>
        </p:nvGraphicFramePr>
        <p:xfrm>
          <a:off x="1374209" y="3906716"/>
          <a:ext cx="3306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03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graphicFrame>
        <p:nvGraphicFramePr>
          <p:cNvPr id="14" name="Table 45">
            <a:extLst>
              <a:ext uri="{FF2B5EF4-FFF2-40B4-BE49-F238E27FC236}">
                <a16:creationId xmlns:a16="http://schemas.microsoft.com/office/drawing/2014/main" id="{56E86AFE-5921-4200-B610-01C52172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344"/>
              </p:ext>
            </p:extLst>
          </p:nvPr>
        </p:nvGraphicFramePr>
        <p:xfrm>
          <a:off x="1866869" y="3906716"/>
          <a:ext cx="4425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06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graphicFrame>
        <p:nvGraphicFramePr>
          <p:cNvPr id="15" name="Table 45">
            <a:extLst>
              <a:ext uri="{FF2B5EF4-FFF2-40B4-BE49-F238E27FC236}">
                <a16:creationId xmlns:a16="http://schemas.microsoft.com/office/drawing/2014/main" id="{B11DBAAA-1C18-4A92-A5A1-22B6CB6B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31623"/>
              </p:ext>
            </p:extLst>
          </p:nvPr>
        </p:nvGraphicFramePr>
        <p:xfrm>
          <a:off x="2413219" y="3889108"/>
          <a:ext cx="439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graphicFrame>
        <p:nvGraphicFramePr>
          <p:cNvPr id="16" name="Table 45">
            <a:extLst>
              <a:ext uri="{FF2B5EF4-FFF2-40B4-BE49-F238E27FC236}">
                <a16:creationId xmlns:a16="http://schemas.microsoft.com/office/drawing/2014/main" id="{7E423013-5349-4C64-B802-F000DA3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1938"/>
              </p:ext>
            </p:extLst>
          </p:nvPr>
        </p:nvGraphicFramePr>
        <p:xfrm>
          <a:off x="3017782" y="3883466"/>
          <a:ext cx="439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7E5AD5-5E42-4555-BFEB-1D2333D3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711" y="3549029"/>
            <a:ext cx="4825567" cy="2832389"/>
          </a:xfrm>
        </p:spPr>
        <p:txBody>
          <a:bodyPr/>
          <a:lstStyle/>
          <a:p>
            <a:pPr marL="0" indent="0">
              <a:buNone/>
            </a:pPr>
            <a:r>
              <a:rPr lang="ro-RO"/>
              <a:t>       </a:t>
            </a:r>
            <a:r>
              <a:rPr lang="en-US"/>
              <a:t> [][0]    [][1]    [][2]    [][3] </a:t>
            </a:r>
            <a:endParaRPr lang="ro-RO"/>
          </a:p>
          <a:p>
            <a:pPr marL="0" indent="0">
              <a:buNone/>
            </a:pPr>
            <a:r>
              <a:rPr lang="en-US"/>
              <a:t>[0][]     1        2        3        4</a:t>
            </a:r>
          </a:p>
          <a:p>
            <a:pPr marL="0" indent="0">
              <a:buNone/>
            </a:pPr>
            <a:r>
              <a:rPr lang="en-US"/>
              <a:t>[1][]     8        9      10      11</a:t>
            </a:r>
          </a:p>
          <a:p>
            <a:pPr marL="0" indent="0">
              <a:buNone/>
            </a:pPr>
            <a:r>
              <a:rPr lang="en-US"/>
              <a:t>[2][]   15      16      17      18</a:t>
            </a:r>
          </a:p>
          <a:p>
            <a:pPr marL="0" indent="0">
              <a:buNone/>
            </a:pPr>
            <a:r>
              <a:rPr lang="en-US"/>
              <a:t>[3][]   22      23      24      25</a:t>
            </a:r>
          </a:p>
        </p:txBody>
      </p:sp>
    </p:spTree>
    <p:extLst>
      <p:ext uri="{BB962C8B-B14F-4D97-AF65-F5344CB8AC3E}">
        <p14:creationId xmlns:p14="http://schemas.microsoft.com/office/powerpoint/2010/main" val="272229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0B43-EFDC-4384-A182-DFBAA1B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Matri</a:t>
            </a:r>
            <a:r>
              <a:rPr lang="ro-RO"/>
              <a:t>ce</a:t>
            </a:r>
            <a:r>
              <a:rPr lang="en-US"/>
              <a:t> - </a:t>
            </a:r>
            <a:r>
              <a:rPr lang="en-US" err="1"/>
              <a:t>alocare</a:t>
            </a:r>
            <a:r>
              <a:rPr lang="en-US"/>
              <a:t> </a:t>
            </a:r>
            <a:r>
              <a:rPr lang="en-US" err="1"/>
              <a:t>dinamic</a:t>
            </a:r>
            <a:r>
              <a:rPr lang="ro-RO"/>
              <a:t>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E6EF-3899-4E9F-9BFB-FBC197510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43">
            <a:extLst>
              <a:ext uri="{FF2B5EF4-FFF2-40B4-BE49-F238E27FC236}">
                <a16:creationId xmlns:a16="http://schemas.microsoft.com/office/drawing/2014/main" id="{0943C4A2-44AA-4E73-944E-6EB1FF05D211}"/>
              </a:ext>
            </a:extLst>
          </p:cNvPr>
          <p:cNvGraphicFramePr>
            <a:graphicFrameLocks noGrp="1"/>
          </p:cNvGraphicFramePr>
          <p:nvPr/>
        </p:nvGraphicFramePr>
        <p:xfrm>
          <a:off x="1631876" y="3178189"/>
          <a:ext cx="1600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13">
                  <a:extLst>
                    <a:ext uri="{9D8B030D-6E8A-4147-A177-3AD203B41FA5}">
                      <a16:colId xmlns:a16="http://schemas.microsoft.com/office/drawing/2014/main" val="4054979088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702103035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411231859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27471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31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1B1034-8584-4D45-9F76-03FD7B9EEEE6}"/>
              </a:ext>
            </a:extLst>
          </p:cNvPr>
          <p:cNvSpPr txBox="1"/>
          <p:nvPr/>
        </p:nvSpPr>
        <p:spPr>
          <a:xfrm>
            <a:off x="240433" y="3517503"/>
            <a:ext cx="38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95B6B9-DA8A-4FB7-88CC-8CF8DB873205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628216" y="3344891"/>
            <a:ext cx="1003660" cy="434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0EAC35-527B-4FE3-AC02-F2D1C5113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39511" y="3344891"/>
            <a:ext cx="336316" cy="562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02F2AB-1F90-42BD-9BB7-EF2D736EA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3505" y="3344891"/>
            <a:ext cx="193892" cy="562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44601-4351-4EE8-BC15-54A0AB77AEC3}"/>
              </a:ext>
            </a:extLst>
          </p:cNvPr>
          <p:cNvCxnSpPr>
            <a:cxnSpLocks/>
          </p:cNvCxnSpPr>
          <p:nvPr/>
        </p:nvCxnSpPr>
        <p:spPr bwMode="auto">
          <a:xfrm flipH="1">
            <a:off x="2574756" y="3344891"/>
            <a:ext cx="80732" cy="562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E4D6D-13D0-41A9-8C51-0E273D263653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023319" y="3344891"/>
            <a:ext cx="214093" cy="5385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e 45">
            <a:extLst>
              <a:ext uri="{FF2B5EF4-FFF2-40B4-BE49-F238E27FC236}">
                <a16:creationId xmlns:a16="http://schemas.microsoft.com/office/drawing/2014/main" id="{80731E1C-F649-4A1A-87BB-A31DC97B94BD}"/>
              </a:ext>
            </a:extLst>
          </p:cNvPr>
          <p:cNvGraphicFramePr>
            <a:graphicFrameLocks noGrp="1"/>
          </p:cNvGraphicFramePr>
          <p:nvPr/>
        </p:nvGraphicFramePr>
        <p:xfrm>
          <a:off x="1374209" y="3906716"/>
          <a:ext cx="3306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03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graphicFrame>
        <p:nvGraphicFramePr>
          <p:cNvPr id="13" name="Table 45">
            <a:extLst>
              <a:ext uri="{FF2B5EF4-FFF2-40B4-BE49-F238E27FC236}">
                <a16:creationId xmlns:a16="http://schemas.microsoft.com/office/drawing/2014/main" id="{995246C5-4E58-4974-A0B3-BFEE0ABC9E36}"/>
              </a:ext>
            </a:extLst>
          </p:cNvPr>
          <p:cNvGraphicFramePr>
            <a:graphicFrameLocks noGrp="1"/>
          </p:cNvGraphicFramePr>
          <p:nvPr/>
        </p:nvGraphicFramePr>
        <p:xfrm>
          <a:off x="1866869" y="3906716"/>
          <a:ext cx="4425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06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graphicFrame>
        <p:nvGraphicFramePr>
          <p:cNvPr id="14" name="Table 45">
            <a:extLst>
              <a:ext uri="{FF2B5EF4-FFF2-40B4-BE49-F238E27FC236}">
                <a16:creationId xmlns:a16="http://schemas.microsoft.com/office/drawing/2014/main" id="{2DA05E05-7A1A-4201-9C32-DA0413AC8EF1}"/>
              </a:ext>
            </a:extLst>
          </p:cNvPr>
          <p:cNvGraphicFramePr>
            <a:graphicFrameLocks noGrp="1"/>
          </p:cNvGraphicFramePr>
          <p:nvPr/>
        </p:nvGraphicFramePr>
        <p:xfrm>
          <a:off x="2413219" y="3889108"/>
          <a:ext cx="439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graphicFrame>
        <p:nvGraphicFramePr>
          <p:cNvPr id="15" name="Table 45">
            <a:extLst>
              <a:ext uri="{FF2B5EF4-FFF2-40B4-BE49-F238E27FC236}">
                <a16:creationId xmlns:a16="http://schemas.microsoft.com/office/drawing/2014/main" id="{9DE0DF8F-8FFF-4E01-AD04-3CB2B6675704}"/>
              </a:ext>
            </a:extLst>
          </p:cNvPr>
          <p:cNvGraphicFramePr>
            <a:graphicFrameLocks noGrp="1"/>
          </p:cNvGraphicFramePr>
          <p:nvPr/>
        </p:nvGraphicFramePr>
        <p:xfrm>
          <a:off x="3017782" y="3883466"/>
          <a:ext cx="439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">
                  <a:extLst>
                    <a:ext uri="{9D8B030D-6E8A-4147-A177-3AD203B41FA5}">
                      <a16:colId xmlns:a16="http://schemas.microsoft.com/office/drawing/2014/main" val="596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0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169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BE1AF2-3A4C-4359-8FCE-B41D7FE8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ro-RO"/>
              <a:t>Spațiu foarte mare (suntem pe </a:t>
            </a:r>
            <a:r>
              <a:rPr lang="ro-RO" err="1"/>
              <a:t>heap</a:t>
            </a:r>
            <a:r>
              <a:rPr lang="ro-RO"/>
              <a:t>)</a:t>
            </a:r>
          </a:p>
          <a:p>
            <a:r>
              <a:rPr lang="ro-RO"/>
              <a:t>Posibilitate ca fiecare rând să aibă altă mărime (periculos)</a:t>
            </a:r>
          </a:p>
          <a:p>
            <a:r>
              <a:rPr lang="ro-RO"/>
              <a:t>Nu este cache </a:t>
            </a:r>
            <a:r>
              <a:rPr lang="ro-RO" err="1"/>
              <a:t>friendly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465B-D789-467C-AFCC-C986ABD1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Struct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E534-7AC4-4F87-BA22-E2A019CB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323975"/>
            <a:ext cx="7529513" cy="5091113"/>
          </a:xfrm>
        </p:spPr>
        <p:txBody>
          <a:bodyPr/>
          <a:lstStyle/>
          <a:p>
            <a:pPr marL="0" indent="0">
              <a:buNone/>
            </a:pPr>
            <a:r>
              <a:rPr lang="ro-RO" err="1"/>
              <a:t>struct</a:t>
            </a:r>
            <a:r>
              <a:rPr lang="ro-RO"/>
              <a:t> </a:t>
            </a:r>
            <a:r>
              <a:rPr lang="ro-RO" err="1"/>
              <a:t>name</a:t>
            </a:r>
            <a:r>
              <a:rPr lang="ro-RO"/>
              <a:t> </a:t>
            </a: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type1 name1;</a:t>
            </a:r>
          </a:p>
          <a:p>
            <a:pPr marL="0" indent="0">
              <a:buNone/>
            </a:pPr>
            <a:r>
              <a:rPr lang="en-US"/>
              <a:t>	type2 name2;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};</a:t>
            </a:r>
          </a:p>
          <a:p>
            <a:pPr marL="0" indent="0">
              <a:buNone/>
            </a:pPr>
            <a:r>
              <a:rPr lang="en-US"/>
              <a:t>typedef </a:t>
            </a:r>
            <a:r>
              <a:rPr lang="ro-RO" err="1"/>
              <a:t>struct</a:t>
            </a:r>
            <a:r>
              <a:rPr lang="ro-RO"/>
              <a:t> </a:t>
            </a:r>
            <a:r>
              <a:rPr lang="ro-RO" err="1"/>
              <a:t>name</a:t>
            </a:r>
            <a:r>
              <a:rPr lang="ro-RO"/>
              <a:t> </a:t>
            </a: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type1 name1;</a:t>
            </a:r>
          </a:p>
          <a:p>
            <a:pPr marL="0" indent="0">
              <a:buNone/>
            </a:pPr>
            <a:r>
              <a:rPr lang="en-US"/>
              <a:t>	type2 name2;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r>
              <a:rPr lang="en-US"/>
              <a:t>} </a:t>
            </a:r>
            <a:r>
              <a:rPr lang="en-US" err="1"/>
              <a:t>newName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F2896-5187-4C4A-A998-6FD8D2AA65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43928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66-E246-480D-91F2-21BE85DD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Liste</a:t>
            </a:r>
            <a:r>
              <a:rPr lang="en-US"/>
              <a:t> </a:t>
            </a:r>
            <a:r>
              <a:rPr lang="ro-RO" err="1"/>
              <a:t>înlănț</a:t>
            </a:r>
            <a:r>
              <a:rPr lang="en-US"/>
              <a:t>uite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C588A-E86D-4201-A993-E77C166AB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6C32F-01C1-41FA-8BF9-C65463FBBC8E}"/>
              </a:ext>
            </a:extLst>
          </p:cNvPr>
          <p:cNvSpPr/>
          <p:nvPr/>
        </p:nvSpPr>
        <p:spPr>
          <a:xfrm>
            <a:off x="434340" y="1580360"/>
            <a:ext cx="3977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element;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A3C0B-E8D6-49FD-BD1D-5308948DD83E}"/>
              </a:ext>
            </a:extLst>
          </p:cNvPr>
          <p:cNvSpPr/>
          <p:nvPr/>
        </p:nvSpPr>
        <p:spPr>
          <a:xfrm>
            <a:off x="4317682" y="4368838"/>
            <a:ext cx="44176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element;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6C656-11CF-42D3-B218-DF61B0158862}"/>
              </a:ext>
            </a:extLst>
          </p:cNvPr>
          <p:cNvSpPr/>
          <p:nvPr/>
        </p:nvSpPr>
        <p:spPr bwMode="auto">
          <a:xfrm>
            <a:off x="4903470" y="2011680"/>
            <a:ext cx="1334044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4B94E-6B91-4E6C-9FF6-1F0CE461BBF2}"/>
              </a:ext>
            </a:extLst>
          </p:cNvPr>
          <p:cNvSpPr/>
          <p:nvPr/>
        </p:nvSpPr>
        <p:spPr bwMode="auto">
          <a:xfrm>
            <a:off x="6181408" y="2011680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75F4D-9DF5-43F2-9930-C1ECE5BC1559}"/>
              </a:ext>
            </a:extLst>
          </p:cNvPr>
          <p:cNvCxnSpPr/>
          <p:nvPr/>
        </p:nvCxnSpPr>
        <p:spPr bwMode="auto">
          <a:xfrm>
            <a:off x="5570492" y="2365190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D8C77E-445C-48D2-9934-7D2D835C184E}"/>
              </a:ext>
            </a:extLst>
          </p:cNvPr>
          <p:cNvCxnSpPr>
            <a:cxnSpLocks/>
          </p:cNvCxnSpPr>
          <p:nvPr/>
        </p:nvCxnSpPr>
        <p:spPr bwMode="auto">
          <a:xfrm>
            <a:off x="6903720" y="2250421"/>
            <a:ext cx="75728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0B9CD70-C111-46A8-8D9F-E578FDA327A8}"/>
              </a:ext>
            </a:extLst>
          </p:cNvPr>
          <p:cNvSpPr/>
          <p:nvPr/>
        </p:nvSpPr>
        <p:spPr bwMode="auto">
          <a:xfrm>
            <a:off x="7693071" y="2011680"/>
            <a:ext cx="1334044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rPr>
              <a:t>element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F3E06-046A-4933-AB86-7C7679253143}"/>
              </a:ext>
            </a:extLst>
          </p:cNvPr>
          <p:cNvSpPr/>
          <p:nvPr/>
        </p:nvSpPr>
        <p:spPr bwMode="auto">
          <a:xfrm>
            <a:off x="8971009" y="2011680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3BC26-6564-45A8-B45C-1E554F964BFF}"/>
              </a:ext>
            </a:extLst>
          </p:cNvPr>
          <p:cNvCxnSpPr/>
          <p:nvPr/>
        </p:nvCxnSpPr>
        <p:spPr bwMode="auto">
          <a:xfrm>
            <a:off x="8340362" y="2365190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8C2328-A1D2-4183-8229-9917D20E5D66}"/>
              </a:ext>
            </a:extLst>
          </p:cNvPr>
          <p:cNvSpPr/>
          <p:nvPr/>
        </p:nvSpPr>
        <p:spPr bwMode="auto">
          <a:xfrm>
            <a:off x="4317682" y="2914650"/>
            <a:ext cx="2502125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caractere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86B0E-B23A-4AB9-883B-73EC5AADD944}"/>
              </a:ext>
            </a:extLst>
          </p:cNvPr>
          <p:cNvSpPr/>
          <p:nvPr/>
        </p:nvSpPr>
        <p:spPr bwMode="auto">
          <a:xfrm>
            <a:off x="7661003" y="2942272"/>
            <a:ext cx="2502125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rPr>
              <a:t>caractere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94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E48F-EB48-4F5F-AECD-0F792288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Liste</a:t>
            </a:r>
            <a:r>
              <a:rPr lang="en-US"/>
              <a:t> </a:t>
            </a:r>
            <a:r>
              <a:rPr lang="ro-RO"/>
              <a:t>înlănțuite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27408-146E-4257-A738-2E3C659E86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E8B13-0B21-4706-9867-FB3EADA67D00}"/>
              </a:ext>
            </a:extLst>
          </p:cNvPr>
          <p:cNvSpPr/>
          <p:nvPr/>
        </p:nvSpPr>
        <p:spPr bwMode="auto">
          <a:xfrm>
            <a:off x="682943" y="2140788"/>
            <a:ext cx="1334044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EC50C-5619-42EF-9525-ADA766FD5AE2}"/>
              </a:ext>
            </a:extLst>
          </p:cNvPr>
          <p:cNvSpPr/>
          <p:nvPr/>
        </p:nvSpPr>
        <p:spPr bwMode="auto">
          <a:xfrm>
            <a:off x="1960881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7205D-DF10-4B7D-B49A-BEA889A5078A}"/>
              </a:ext>
            </a:extLst>
          </p:cNvPr>
          <p:cNvCxnSpPr/>
          <p:nvPr/>
        </p:nvCxnSpPr>
        <p:spPr bwMode="auto">
          <a:xfrm>
            <a:off x="1349965" y="2494298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2174C-DA5D-4D00-A433-5D94F952648B}"/>
              </a:ext>
            </a:extLst>
          </p:cNvPr>
          <p:cNvCxnSpPr>
            <a:cxnSpLocks/>
          </p:cNvCxnSpPr>
          <p:nvPr/>
        </p:nvCxnSpPr>
        <p:spPr bwMode="auto">
          <a:xfrm>
            <a:off x="2640330" y="2379529"/>
            <a:ext cx="8001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66894F3-7F8D-4779-B88E-BB8A73DC1EE1}"/>
              </a:ext>
            </a:extLst>
          </p:cNvPr>
          <p:cNvSpPr/>
          <p:nvPr/>
        </p:nvSpPr>
        <p:spPr bwMode="auto">
          <a:xfrm rot="5400000">
            <a:off x="-42807" y="4197790"/>
            <a:ext cx="2785544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caractere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25D47-DAA4-4005-A96B-E1B53FD76966}"/>
              </a:ext>
            </a:extLst>
          </p:cNvPr>
          <p:cNvSpPr/>
          <p:nvPr/>
        </p:nvSpPr>
        <p:spPr bwMode="auto">
          <a:xfrm>
            <a:off x="3503977" y="2140788"/>
            <a:ext cx="1334044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1BE1-2562-4F86-8E0E-77FEECF6F3A1}"/>
              </a:ext>
            </a:extLst>
          </p:cNvPr>
          <p:cNvSpPr/>
          <p:nvPr/>
        </p:nvSpPr>
        <p:spPr bwMode="auto">
          <a:xfrm>
            <a:off x="4781915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BCA4E-D271-4AEB-ADA1-6EC5E2BDEB8E}"/>
              </a:ext>
            </a:extLst>
          </p:cNvPr>
          <p:cNvCxnSpPr/>
          <p:nvPr/>
        </p:nvCxnSpPr>
        <p:spPr bwMode="auto">
          <a:xfrm>
            <a:off x="4170999" y="2494298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D09ED1-817F-4E9F-8B2C-955E0520A1F3}"/>
              </a:ext>
            </a:extLst>
          </p:cNvPr>
          <p:cNvCxnSpPr>
            <a:cxnSpLocks/>
          </p:cNvCxnSpPr>
          <p:nvPr/>
        </p:nvCxnSpPr>
        <p:spPr bwMode="auto">
          <a:xfrm>
            <a:off x="5463540" y="2379529"/>
            <a:ext cx="79797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E3CF769-3942-4AEE-AEAE-A62FAEA92D5D}"/>
              </a:ext>
            </a:extLst>
          </p:cNvPr>
          <p:cNvSpPr/>
          <p:nvPr/>
        </p:nvSpPr>
        <p:spPr bwMode="auto">
          <a:xfrm rot="5400000">
            <a:off x="2778226" y="4197791"/>
            <a:ext cx="2785545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caractere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C7DA8D-5A7E-42A9-8BEF-5E43D092BF41}"/>
              </a:ext>
            </a:extLst>
          </p:cNvPr>
          <p:cNvSpPr/>
          <p:nvPr/>
        </p:nvSpPr>
        <p:spPr bwMode="auto">
          <a:xfrm>
            <a:off x="6241826" y="2140788"/>
            <a:ext cx="1334044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2EE0B-C7DA-4924-A124-833D56400FEF}"/>
              </a:ext>
            </a:extLst>
          </p:cNvPr>
          <p:cNvSpPr/>
          <p:nvPr/>
        </p:nvSpPr>
        <p:spPr bwMode="auto">
          <a:xfrm>
            <a:off x="7519764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0BE25-7BEF-4924-920F-8A1FD2FE9460}"/>
              </a:ext>
            </a:extLst>
          </p:cNvPr>
          <p:cNvCxnSpPr/>
          <p:nvPr/>
        </p:nvCxnSpPr>
        <p:spPr bwMode="auto">
          <a:xfrm>
            <a:off x="6908848" y="2494298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0ECC86-6EDC-4478-86BF-C25DB0510409}"/>
              </a:ext>
            </a:extLst>
          </p:cNvPr>
          <p:cNvCxnSpPr>
            <a:cxnSpLocks/>
          </p:cNvCxnSpPr>
          <p:nvPr/>
        </p:nvCxnSpPr>
        <p:spPr bwMode="auto">
          <a:xfrm>
            <a:off x="8242892" y="2379529"/>
            <a:ext cx="182635" cy="8208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6E6CF-639F-4F88-9C43-638A7C8E8EC3}"/>
              </a:ext>
            </a:extLst>
          </p:cNvPr>
          <p:cNvSpPr/>
          <p:nvPr/>
        </p:nvSpPr>
        <p:spPr bwMode="auto">
          <a:xfrm rot="5400000">
            <a:off x="5516075" y="4197791"/>
            <a:ext cx="2785545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caractere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FD60F-2EEE-4F83-809E-5FACBCB3000A}"/>
              </a:ext>
            </a:extLst>
          </p:cNvPr>
          <p:cNvSpPr/>
          <p:nvPr/>
        </p:nvSpPr>
        <p:spPr bwMode="auto">
          <a:xfrm>
            <a:off x="254662" y="1252826"/>
            <a:ext cx="1425548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startLista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F7A035-F03D-4A8C-A8F3-934F7A6A8B17}"/>
              </a:ext>
            </a:extLst>
          </p:cNvPr>
          <p:cNvCxnSpPr/>
          <p:nvPr/>
        </p:nvCxnSpPr>
        <p:spPr bwMode="auto">
          <a:xfrm>
            <a:off x="682943" y="1730308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CE6E33-81F3-4774-9D52-D99D87FE1E22}"/>
              </a:ext>
            </a:extLst>
          </p:cNvPr>
          <p:cNvSpPr txBox="1"/>
          <p:nvPr/>
        </p:nvSpPr>
        <p:spPr>
          <a:xfrm>
            <a:off x="8055104" y="3200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/>
              <a:t>NULL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220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35F7-DC94-4B55-A513-183D16ED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Despre mine</a:t>
            </a:r>
          </a:p>
        </p:txBody>
      </p:sp>
      <p:pic>
        <p:nvPicPr>
          <p:cNvPr id="6" name="Content Placeholder 5" descr="A picture containing toy&#10;&#10;Description automatically generated">
            <a:extLst>
              <a:ext uri="{FF2B5EF4-FFF2-40B4-BE49-F238E27FC236}">
                <a16:creationId xmlns:a16="http://schemas.microsoft.com/office/drawing/2014/main" id="{B09792E3-9E52-41FE-9FCB-D01811DE2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" y="90946"/>
            <a:ext cx="593094" cy="69749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8E15B-CB5E-4C88-B1E1-8DC4546044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537DA-E96E-418C-BBAF-4F89F79F2EE9}"/>
              </a:ext>
            </a:extLst>
          </p:cNvPr>
          <p:cNvSpPr txBox="1"/>
          <p:nvPr/>
        </p:nvSpPr>
        <p:spPr>
          <a:xfrm>
            <a:off x="314325" y="1706418"/>
            <a:ext cx="5932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Licență Inginer </a:t>
            </a:r>
          </a:p>
          <a:p>
            <a:r>
              <a:rPr lang="ro-RO" sz="2400"/>
              <a:t>Calculatoare</a:t>
            </a:r>
          </a:p>
          <a:p>
            <a:endParaRPr lang="ro-RO" sz="2400"/>
          </a:p>
          <a:p>
            <a:endParaRPr lang="ro-RO" sz="2400"/>
          </a:p>
          <a:p>
            <a:r>
              <a:rPr lang="ro-RO" sz="2400"/>
              <a:t>Master știință</a:t>
            </a:r>
          </a:p>
          <a:p>
            <a:r>
              <a:rPr lang="ro-RO" sz="2400"/>
              <a:t>Sisteme de Calcul Paralel și Distribuit</a:t>
            </a:r>
          </a:p>
          <a:p>
            <a:r>
              <a:rPr lang="ro-RO" sz="2400"/>
              <a:t> - cum laude</a:t>
            </a:r>
          </a:p>
          <a:p>
            <a:endParaRPr lang="ro-RO" sz="2400"/>
          </a:p>
          <a:p>
            <a:endParaRPr lang="ro-RO" sz="2400"/>
          </a:p>
          <a:p>
            <a:r>
              <a:rPr lang="ro-RO" sz="2400"/>
              <a:t>Doctorat </a:t>
            </a:r>
          </a:p>
          <a:p>
            <a:r>
              <a:rPr lang="en-GB" sz="2400"/>
              <a:t>C</a:t>
            </a:r>
            <a:r>
              <a:rPr lang="ro-RO" sz="2400" err="1"/>
              <a:t>rowd</a:t>
            </a:r>
            <a:r>
              <a:rPr lang="en-GB" sz="2400"/>
              <a:t> D</a:t>
            </a:r>
            <a:r>
              <a:rPr lang="ro-RO" sz="2400" err="1"/>
              <a:t>ata</a:t>
            </a:r>
            <a:r>
              <a:rPr lang="en-GB" sz="2400"/>
              <a:t> A</a:t>
            </a:r>
            <a:r>
              <a:rPr lang="ro-RO" sz="2400" err="1"/>
              <a:t>nalytics</a:t>
            </a:r>
            <a:r>
              <a:rPr lang="en-GB" sz="2400"/>
              <a:t> A</a:t>
            </a:r>
            <a:r>
              <a:rPr lang="ro-RO" sz="2400"/>
              <a:t>s</a:t>
            </a:r>
            <a:r>
              <a:rPr lang="en-GB" sz="2400"/>
              <a:t> S</a:t>
            </a:r>
            <a:r>
              <a:rPr lang="ro-RO" sz="2400" err="1"/>
              <a:t>een</a:t>
            </a:r>
            <a:r>
              <a:rPr lang="en-GB" sz="2400"/>
              <a:t> F</a:t>
            </a:r>
            <a:r>
              <a:rPr lang="ro-RO" sz="2400"/>
              <a:t>rom</a:t>
            </a:r>
            <a:r>
              <a:rPr lang="en-GB" sz="2400"/>
              <a:t> W</a:t>
            </a:r>
            <a:r>
              <a:rPr lang="ro-RO" sz="2400"/>
              <a:t>i</a:t>
            </a:r>
            <a:r>
              <a:rPr lang="en-GB" sz="2400"/>
              <a:t>F</a:t>
            </a:r>
            <a:r>
              <a:rPr lang="ro-RO" sz="2400"/>
              <a:t>i</a:t>
            </a:r>
            <a:r>
              <a:rPr lang="en-GB" sz="2400"/>
              <a:t> </a:t>
            </a:r>
            <a:endParaRPr lang="ro-RO" sz="2400"/>
          </a:p>
          <a:p>
            <a:r>
              <a:rPr lang="ro-RO" sz="2400"/>
              <a:t>            A</a:t>
            </a:r>
            <a:r>
              <a:rPr lang="en-GB" sz="2400"/>
              <a:t> C</a:t>
            </a:r>
            <a:r>
              <a:rPr lang="ro-RO" sz="2400" err="1"/>
              <a:t>ritical</a:t>
            </a:r>
            <a:r>
              <a:rPr lang="en-GB" sz="2400"/>
              <a:t> R</a:t>
            </a:r>
            <a:r>
              <a:rPr lang="ro-RO" sz="2400" err="1"/>
              <a:t>eview</a:t>
            </a:r>
            <a:endParaRPr lang="en-US" sz="2400"/>
          </a:p>
        </p:txBody>
      </p:sp>
      <p:pic>
        <p:nvPicPr>
          <p:cNvPr id="8" name="Picture 2" descr="D:\cipsm\Catedra\Logo CS\logo_upb_small.png">
            <a:extLst>
              <a:ext uri="{FF2B5EF4-FFF2-40B4-BE49-F238E27FC236}">
                <a16:creationId xmlns:a16="http://schemas.microsoft.com/office/drawing/2014/main" id="{192722A2-233C-473D-8C0D-EF4E58EA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14" y="1664598"/>
            <a:ext cx="922049" cy="9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D:\cipsm\Catedra\Logo CS\logo_upb_small.png">
            <a:extLst>
              <a:ext uri="{FF2B5EF4-FFF2-40B4-BE49-F238E27FC236}">
                <a16:creationId xmlns:a16="http://schemas.microsoft.com/office/drawing/2014/main" id="{04AC45DB-4E6E-4C44-98AC-FAB47AB0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14" y="3313649"/>
            <a:ext cx="922049" cy="9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:\cipsm\Catedra\Logo CS\logo_upb_small.png">
            <a:extLst>
              <a:ext uri="{FF2B5EF4-FFF2-40B4-BE49-F238E27FC236}">
                <a16:creationId xmlns:a16="http://schemas.microsoft.com/office/drawing/2014/main" id="{4F7092E3-73DE-43E7-849C-AF94EB119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038" y="5151582"/>
            <a:ext cx="922049" cy="9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D3694F3-0D14-48DA-AAEA-54647AC1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7908" y="3429000"/>
            <a:ext cx="2436092" cy="727364"/>
          </a:xfrm>
          <a:prstGeom prst="rect">
            <a:avLst/>
          </a:prstGeom>
        </p:spPr>
      </p:pic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5B378915-D24A-4E32-B435-041978470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87" y="4828010"/>
            <a:ext cx="1899504" cy="15727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7820A0-1D86-446F-A10E-AF096B48B431}"/>
              </a:ext>
            </a:extLst>
          </p:cNvPr>
          <p:cNvCxnSpPr/>
          <p:nvPr/>
        </p:nvCxnSpPr>
        <p:spPr bwMode="auto">
          <a:xfrm>
            <a:off x="122380" y="2849780"/>
            <a:ext cx="88299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6D29B9-6080-4435-A6CF-1E8585EA8CE6}"/>
              </a:ext>
            </a:extLst>
          </p:cNvPr>
          <p:cNvCxnSpPr/>
          <p:nvPr/>
        </p:nvCxnSpPr>
        <p:spPr bwMode="auto">
          <a:xfrm>
            <a:off x="157018" y="4655489"/>
            <a:ext cx="88299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344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DC9E-9AA1-4989-A41E-E9A7C12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Liste</a:t>
            </a:r>
            <a:r>
              <a:rPr lang="en-US"/>
              <a:t> </a:t>
            </a:r>
            <a:r>
              <a:rPr lang="ro-RO"/>
              <a:t>dublu-înlănțuite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6D50-7062-4E97-9F7A-D0B92B4E29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0EB57-FA8D-419D-8E50-11E3128C5B4C}"/>
              </a:ext>
            </a:extLst>
          </p:cNvPr>
          <p:cNvSpPr/>
          <p:nvPr/>
        </p:nvSpPr>
        <p:spPr bwMode="auto">
          <a:xfrm>
            <a:off x="1568131" y="2140788"/>
            <a:ext cx="448856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BE77A-8BE9-445D-A0ED-269DE58EDE92}"/>
              </a:ext>
            </a:extLst>
          </p:cNvPr>
          <p:cNvSpPr/>
          <p:nvPr/>
        </p:nvSpPr>
        <p:spPr bwMode="auto">
          <a:xfrm>
            <a:off x="1960881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D99E81-F199-4A92-A02F-D1079E111459}"/>
              </a:ext>
            </a:extLst>
          </p:cNvPr>
          <p:cNvCxnSpPr/>
          <p:nvPr/>
        </p:nvCxnSpPr>
        <p:spPr bwMode="auto">
          <a:xfrm>
            <a:off x="1778246" y="2510202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77471-B314-4B20-9C4D-8ABFAB1DB080}"/>
              </a:ext>
            </a:extLst>
          </p:cNvPr>
          <p:cNvCxnSpPr>
            <a:cxnSpLocks/>
          </p:cNvCxnSpPr>
          <p:nvPr/>
        </p:nvCxnSpPr>
        <p:spPr bwMode="auto">
          <a:xfrm>
            <a:off x="2656205" y="2233479"/>
            <a:ext cx="8001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34E549-A874-41C7-9C44-7BC8ECBB57F7}"/>
              </a:ext>
            </a:extLst>
          </p:cNvPr>
          <p:cNvSpPr/>
          <p:nvPr/>
        </p:nvSpPr>
        <p:spPr bwMode="auto">
          <a:xfrm>
            <a:off x="4358787" y="2140788"/>
            <a:ext cx="479233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C0AC8-06F8-498A-9126-01C30A656EAB}"/>
              </a:ext>
            </a:extLst>
          </p:cNvPr>
          <p:cNvSpPr/>
          <p:nvPr/>
        </p:nvSpPr>
        <p:spPr bwMode="auto">
          <a:xfrm>
            <a:off x="4781915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C07C0-1F0F-4772-94F8-31A15C97875D}"/>
              </a:ext>
            </a:extLst>
          </p:cNvPr>
          <p:cNvCxnSpPr/>
          <p:nvPr/>
        </p:nvCxnSpPr>
        <p:spPr bwMode="auto">
          <a:xfrm>
            <a:off x="4570409" y="2510199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0B7893-0BCD-43F9-9ACB-D78B45436DBC}"/>
              </a:ext>
            </a:extLst>
          </p:cNvPr>
          <p:cNvCxnSpPr>
            <a:cxnSpLocks/>
          </p:cNvCxnSpPr>
          <p:nvPr/>
        </p:nvCxnSpPr>
        <p:spPr bwMode="auto">
          <a:xfrm>
            <a:off x="5429986" y="2233479"/>
            <a:ext cx="79797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FA6C1-2416-4B4A-B9D4-BADFA2ACC461}"/>
              </a:ext>
            </a:extLst>
          </p:cNvPr>
          <p:cNvSpPr/>
          <p:nvPr/>
        </p:nvSpPr>
        <p:spPr bwMode="auto">
          <a:xfrm>
            <a:off x="7096636" y="2140788"/>
            <a:ext cx="479233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11DF84-1D43-499B-A5B5-D89DFD1EA2CD}"/>
              </a:ext>
            </a:extLst>
          </p:cNvPr>
          <p:cNvSpPr/>
          <p:nvPr/>
        </p:nvSpPr>
        <p:spPr bwMode="auto">
          <a:xfrm>
            <a:off x="7519764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6757CE-9539-4686-AC18-3E33CE1D42DC}"/>
              </a:ext>
            </a:extLst>
          </p:cNvPr>
          <p:cNvCxnSpPr/>
          <p:nvPr/>
        </p:nvCxnSpPr>
        <p:spPr bwMode="auto">
          <a:xfrm>
            <a:off x="7288829" y="2510201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492A38-7F66-4F9E-9468-D0F03D445F76}"/>
              </a:ext>
            </a:extLst>
          </p:cNvPr>
          <p:cNvCxnSpPr>
            <a:cxnSpLocks/>
          </p:cNvCxnSpPr>
          <p:nvPr/>
        </p:nvCxnSpPr>
        <p:spPr bwMode="auto">
          <a:xfrm>
            <a:off x="8242892" y="2379529"/>
            <a:ext cx="182635" cy="8208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6F75AE-8CDA-4B5F-A4A0-6D3BC0C73D63}"/>
              </a:ext>
            </a:extLst>
          </p:cNvPr>
          <p:cNvSpPr/>
          <p:nvPr/>
        </p:nvSpPr>
        <p:spPr bwMode="auto">
          <a:xfrm>
            <a:off x="254662" y="1252826"/>
            <a:ext cx="1425548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startLista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D5AF8-CC63-4230-945E-B8515AF2E60D}"/>
              </a:ext>
            </a:extLst>
          </p:cNvPr>
          <p:cNvSpPr txBox="1"/>
          <p:nvPr/>
        </p:nvSpPr>
        <p:spPr>
          <a:xfrm>
            <a:off x="8055104" y="3200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/>
              <a:t>NULL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E09CF-68D2-4C1D-9267-56346D22F84A}"/>
              </a:ext>
            </a:extLst>
          </p:cNvPr>
          <p:cNvSpPr/>
          <p:nvPr/>
        </p:nvSpPr>
        <p:spPr bwMode="auto">
          <a:xfrm>
            <a:off x="6227956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DE8476-7866-46CE-A1BC-EB2E793428E9}"/>
              </a:ext>
            </a:extLst>
          </p:cNvPr>
          <p:cNvSpPr/>
          <p:nvPr/>
        </p:nvSpPr>
        <p:spPr bwMode="auto">
          <a:xfrm>
            <a:off x="3478895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87DE5E-2157-426A-A047-6B7A0C64A3FE}"/>
              </a:ext>
            </a:extLst>
          </p:cNvPr>
          <p:cNvSpPr/>
          <p:nvPr/>
        </p:nvSpPr>
        <p:spPr bwMode="auto">
          <a:xfrm>
            <a:off x="707424" y="2140754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48A405-51FF-48C8-86EF-14474A2031AE}"/>
              </a:ext>
            </a:extLst>
          </p:cNvPr>
          <p:cNvCxnSpPr/>
          <p:nvPr/>
        </p:nvCxnSpPr>
        <p:spPr bwMode="auto">
          <a:xfrm>
            <a:off x="682943" y="1730308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B5B47F-FE00-4457-98A2-B6C40A6A6EC9}"/>
              </a:ext>
            </a:extLst>
          </p:cNvPr>
          <p:cNvSpPr txBox="1"/>
          <p:nvPr/>
        </p:nvSpPr>
        <p:spPr>
          <a:xfrm>
            <a:off x="82741" y="29815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/>
              <a:t>NULL</a:t>
            </a:r>
            <a:endParaRPr lang="en-US" b="1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3FB282-E620-4C54-9520-95BD485D8E80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585443" y="2507569"/>
            <a:ext cx="170113" cy="4739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03E410-DA95-4B0C-9FEA-1464FB3253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840773" y="2510199"/>
            <a:ext cx="72369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DCD734-1CF9-43FB-A9AD-EF2E25DD6520}"/>
              </a:ext>
            </a:extLst>
          </p:cNvPr>
          <p:cNvCxnSpPr>
            <a:cxnSpLocks/>
          </p:cNvCxnSpPr>
          <p:nvPr/>
        </p:nvCxnSpPr>
        <p:spPr bwMode="auto">
          <a:xfrm flipH="1">
            <a:off x="5645266" y="2510199"/>
            <a:ext cx="66663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8D09F57-A97D-418B-AE22-585713ACD596}"/>
              </a:ext>
            </a:extLst>
          </p:cNvPr>
          <p:cNvSpPr/>
          <p:nvPr/>
        </p:nvSpPr>
        <p:spPr bwMode="auto">
          <a:xfrm rot="5400000">
            <a:off x="360080" y="4213690"/>
            <a:ext cx="2785544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caractere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594E49-6963-429C-9D14-113B8FDAD4EA}"/>
              </a:ext>
            </a:extLst>
          </p:cNvPr>
          <p:cNvSpPr/>
          <p:nvPr/>
        </p:nvSpPr>
        <p:spPr bwMode="auto">
          <a:xfrm rot="5400000">
            <a:off x="3181113" y="4213691"/>
            <a:ext cx="2785545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caractere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89C35E-2518-4A08-B76A-8C56A1BA70B6}"/>
              </a:ext>
            </a:extLst>
          </p:cNvPr>
          <p:cNvSpPr/>
          <p:nvPr/>
        </p:nvSpPr>
        <p:spPr bwMode="auto">
          <a:xfrm rot="5400000">
            <a:off x="5918962" y="4213691"/>
            <a:ext cx="2785545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“sir de 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caractere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33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6BD1-E418-4951-8BFB-1B01DC99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Liste circulare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BFFF-2FBA-47BB-B498-45D6827777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2AE2D-F77E-45EF-B157-3B79C8843FC3}"/>
              </a:ext>
            </a:extLst>
          </p:cNvPr>
          <p:cNvSpPr/>
          <p:nvPr/>
        </p:nvSpPr>
        <p:spPr bwMode="auto">
          <a:xfrm>
            <a:off x="1568131" y="2140788"/>
            <a:ext cx="448856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09E2-ACDC-49DC-A997-96D923B80C00}"/>
              </a:ext>
            </a:extLst>
          </p:cNvPr>
          <p:cNvSpPr/>
          <p:nvPr/>
        </p:nvSpPr>
        <p:spPr bwMode="auto">
          <a:xfrm>
            <a:off x="1960881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5E10E9-AC69-4681-B0B0-3386DC41933C}"/>
              </a:ext>
            </a:extLst>
          </p:cNvPr>
          <p:cNvCxnSpPr/>
          <p:nvPr/>
        </p:nvCxnSpPr>
        <p:spPr bwMode="auto">
          <a:xfrm>
            <a:off x="1778246" y="2510202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1CCEFC-3DDC-4482-BC13-324A1F375546}"/>
              </a:ext>
            </a:extLst>
          </p:cNvPr>
          <p:cNvCxnSpPr>
            <a:cxnSpLocks/>
          </p:cNvCxnSpPr>
          <p:nvPr/>
        </p:nvCxnSpPr>
        <p:spPr bwMode="auto">
          <a:xfrm>
            <a:off x="2656205" y="2233479"/>
            <a:ext cx="80014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5EAB61-17AB-4DDC-A562-053049299001}"/>
              </a:ext>
            </a:extLst>
          </p:cNvPr>
          <p:cNvSpPr/>
          <p:nvPr/>
        </p:nvSpPr>
        <p:spPr bwMode="auto">
          <a:xfrm>
            <a:off x="4358787" y="2140788"/>
            <a:ext cx="479233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75940-B400-4FC7-9876-EDA57871B34A}"/>
              </a:ext>
            </a:extLst>
          </p:cNvPr>
          <p:cNvSpPr/>
          <p:nvPr/>
        </p:nvSpPr>
        <p:spPr bwMode="auto">
          <a:xfrm>
            <a:off x="4781915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A061F7-3A85-4C14-B8BE-5B8619610C77}"/>
              </a:ext>
            </a:extLst>
          </p:cNvPr>
          <p:cNvCxnSpPr/>
          <p:nvPr/>
        </p:nvCxnSpPr>
        <p:spPr bwMode="auto">
          <a:xfrm>
            <a:off x="4570409" y="2510199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982FC7-6A38-48C8-B8DA-D7AF5DF4C648}"/>
              </a:ext>
            </a:extLst>
          </p:cNvPr>
          <p:cNvCxnSpPr>
            <a:cxnSpLocks/>
          </p:cNvCxnSpPr>
          <p:nvPr/>
        </p:nvCxnSpPr>
        <p:spPr bwMode="auto">
          <a:xfrm>
            <a:off x="5429986" y="2233479"/>
            <a:ext cx="79797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6B415-2AFE-45F3-A3B7-B46F3EBEA53B}"/>
              </a:ext>
            </a:extLst>
          </p:cNvPr>
          <p:cNvSpPr/>
          <p:nvPr/>
        </p:nvSpPr>
        <p:spPr bwMode="auto">
          <a:xfrm>
            <a:off x="7096636" y="2140788"/>
            <a:ext cx="479233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B9F2EC-056B-42CC-9FDC-39B58A03FB30}"/>
              </a:ext>
            </a:extLst>
          </p:cNvPr>
          <p:cNvSpPr/>
          <p:nvPr/>
        </p:nvSpPr>
        <p:spPr bwMode="auto">
          <a:xfrm>
            <a:off x="7519764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7292AE-46E5-463B-8662-89B66DB53CB9}"/>
              </a:ext>
            </a:extLst>
          </p:cNvPr>
          <p:cNvCxnSpPr/>
          <p:nvPr/>
        </p:nvCxnSpPr>
        <p:spPr bwMode="auto">
          <a:xfrm>
            <a:off x="7288829" y="2510201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4AB013-D0DE-44CA-A981-A21E66FC08B8}"/>
              </a:ext>
            </a:extLst>
          </p:cNvPr>
          <p:cNvSpPr/>
          <p:nvPr/>
        </p:nvSpPr>
        <p:spPr bwMode="auto">
          <a:xfrm>
            <a:off x="254662" y="1252826"/>
            <a:ext cx="1425548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startLista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24FEC-2BFB-4655-A0CF-928F8EC65678}"/>
              </a:ext>
            </a:extLst>
          </p:cNvPr>
          <p:cNvSpPr/>
          <p:nvPr/>
        </p:nvSpPr>
        <p:spPr bwMode="auto">
          <a:xfrm>
            <a:off x="6227956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EA5475-61B7-4457-99AA-6940427124D6}"/>
              </a:ext>
            </a:extLst>
          </p:cNvPr>
          <p:cNvSpPr/>
          <p:nvPr/>
        </p:nvSpPr>
        <p:spPr bwMode="auto">
          <a:xfrm>
            <a:off x="3478895" y="2140788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4BF0F7-7CCC-4C49-BDEA-3A8A6F7CC18B}"/>
              </a:ext>
            </a:extLst>
          </p:cNvPr>
          <p:cNvSpPr/>
          <p:nvPr/>
        </p:nvSpPr>
        <p:spPr bwMode="auto">
          <a:xfrm>
            <a:off x="707424" y="2140754"/>
            <a:ext cx="868680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prev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5787F7-E3D9-45BB-BCBA-C5E67D817FF2}"/>
              </a:ext>
            </a:extLst>
          </p:cNvPr>
          <p:cNvCxnSpPr/>
          <p:nvPr/>
        </p:nvCxnSpPr>
        <p:spPr bwMode="auto">
          <a:xfrm>
            <a:off x="682943" y="1730308"/>
            <a:ext cx="0" cy="549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300367-B0C2-4CA4-AE01-2ACDCF69DF5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40773" y="2510199"/>
            <a:ext cx="72369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65C6D-28AA-4E47-AE5B-ACF7C6D87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5645266" y="2510199"/>
            <a:ext cx="66663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71F7879-6284-4760-90E3-0F113C938BBC}"/>
              </a:ext>
            </a:extLst>
          </p:cNvPr>
          <p:cNvSpPr/>
          <p:nvPr/>
        </p:nvSpPr>
        <p:spPr bwMode="auto">
          <a:xfrm rot="5400000">
            <a:off x="1490802" y="3082968"/>
            <a:ext cx="549461" cy="5028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6BE67-0EFE-4675-A2A7-E941C8E7BEA7}"/>
              </a:ext>
            </a:extLst>
          </p:cNvPr>
          <p:cNvSpPr/>
          <p:nvPr/>
        </p:nvSpPr>
        <p:spPr bwMode="auto">
          <a:xfrm rot="5400000">
            <a:off x="4299155" y="3095651"/>
            <a:ext cx="549462" cy="4774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AB20F-7DA8-481E-91C5-0B25C8A24896}"/>
              </a:ext>
            </a:extLst>
          </p:cNvPr>
          <p:cNvSpPr/>
          <p:nvPr/>
        </p:nvSpPr>
        <p:spPr bwMode="auto">
          <a:xfrm rot="5400000">
            <a:off x="6987223" y="3145432"/>
            <a:ext cx="618312" cy="4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ro-RO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40ACF0B-9ACD-4537-B9E8-6DD17B72BA6E}"/>
              </a:ext>
            </a:extLst>
          </p:cNvPr>
          <p:cNvCxnSpPr>
            <a:endCxn id="21" idx="0"/>
          </p:cNvCxnSpPr>
          <p:nvPr/>
        </p:nvCxnSpPr>
        <p:spPr bwMode="auto">
          <a:xfrm rot="10800000">
            <a:off x="1141764" y="2140754"/>
            <a:ext cx="7100536" cy="139014"/>
          </a:xfrm>
          <a:prstGeom prst="curvedConnector4">
            <a:avLst>
              <a:gd name="adj1" fmla="val 259"/>
              <a:gd name="adj2" fmla="val 474567"/>
            </a:avLst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8A5047C-D0E4-49B1-8BFD-33424ED54571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967436" y="2548729"/>
            <a:ext cx="5694860" cy="69541"/>
          </a:xfrm>
          <a:prstGeom prst="curvedConnector4">
            <a:avLst>
              <a:gd name="adj1" fmla="val 916"/>
              <a:gd name="adj2" fmla="val 2638502"/>
            </a:avLst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730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C54B-18A2-45AA-9608-979DB3D1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</a:t>
            </a:r>
            <a:r>
              <a:rPr lang="ro-RO"/>
              <a:t>ții cu liste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0BBB-2E68-4EE1-8101-40EB16CC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Accesarea unui element</a:t>
            </a:r>
          </a:p>
          <a:p>
            <a:r>
              <a:rPr lang="ro-RO"/>
              <a:t>Inserare element</a:t>
            </a:r>
          </a:p>
          <a:p>
            <a:r>
              <a:rPr lang="ro-RO"/>
              <a:t>Ștergere element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74B60-5849-48AE-A177-AED678E5A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86702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8B9B-D356-477B-80B4-30408FCC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Accesarea unui element din listă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44C30-5E5F-4BF3-8531-0EB38E5E84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7314A-95EB-4055-9DD6-8AA33CE03477}"/>
              </a:ext>
            </a:extLst>
          </p:cNvPr>
          <p:cNvSpPr/>
          <p:nvPr/>
        </p:nvSpPr>
        <p:spPr>
          <a:xfrm>
            <a:off x="314325" y="2110800"/>
            <a:ext cx="86296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getNode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400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nn-NO" sz="2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-&gt;next == </a:t>
            </a:r>
            <a:r>
              <a:rPr lang="en-US" sz="24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816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D0C9-3099-4F3F-BBA6-F4920A64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Inserare element început de listă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044EC-0136-4F43-A377-8B294E7118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26568-EBD8-48A2-8590-129DB1AE1770}"/>
              </a:ext>
            </a:extLst>
          </p:cNvPr>
          <p:cNvSpPr/>
          <p:nvPr/>
        </p:nvSpPr>
        <p:spPr>
          <a:xfrm>
            <a:off x="382905" y="2196882"/>
            <a:ext cx="8446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insertNodeHeadOfList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node = 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(node == </a:t>
            </a:r>
            <a:r>
              <a:rPr lang="en-US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"ERROR: CAN NOT ALLOCATE RAM\n"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node-&gt;next = *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node-&gt;element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node;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D0C9-3099-4F3F-BBA6-F4920A64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Inserare element în listă la o poziție dată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044EC-0136-4F43-A377-8B294E7118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D123F-A235-4D8F-8F04-8D435FCDA7AA}"/>
              </a:ext>
            </a:extLst>
          </p:cNvPr>
          <p:cNvSpPr/>
          <p:nvPr/>
        </p:nvSpPr>
        <p:spPr>
          <a:xfrm>
            <a:off x="68580" y="1577697"/>
            <a:ext cx="90754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insertNodeInList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insertNodeHeadOfList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node = 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(node == </a:t>
            </a:r>
            <a:r>
              <a:rPr lang="en-US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"ERROR: CAN NOT ALLOCATE RAM\n"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aux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node-&gt;next = aux-&gt;next;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node-&gt;element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aux-&gt;next = node;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0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AABE-9904-4980-8E71-F216968C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Ștergere element început de listă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39BEE-72B5-47C7-80EC-A5439F8CD9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80F74-B408-451D-B5E4-0027A423B920}"/>
              </a:ext>
            </a:extLst>
          </p:cNvPr>
          <p:cNvSpPr/>
          <p:nvPr/>
        </p:nvSpPr>
        <p:spPr>
          <a:xfrm>
            <a:off x="182880" y="2453700"/>
            <a:ext cx="85153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removeNodeHeadOfList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free((*</a:t>
            </a:r>
            <a:r>
              <a:rPr lang="en-US" sz="2400" err="1">
                <a:solidFill>
                  <a:srgbClr val="008000"/>
                </a:solidFill>
                <a:latin typeface="Consolas" panose="020B0609020204030204" pitchFamily="49" charset="0"/>
              </a:rPr>
              <a:t>listStart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)-&gt;element);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aux = (*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= (*</a:t>
            </a:r>
            <a:r>
              <a:rPr lang="en-US" sz="2400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)-&gt;next;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free(aux);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493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E80E-F045-4A7D-B221-5A81D170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Ștergere element din listă de la o poziție dată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64688-901F-4B10-99D1-FC8D1FB037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917DF-B500-4C1E-B8F1-6DDDD01393FB}"/>
              </a:ext>
            </a:extLst>
          </p:cNvPr>
          <p:cNvSpPr/>
          <p:nvPr/>
        </p:nvSpPr>
        <p:spPr>
          <a:xfrm>
            <a:off x="697230" y="2135177"/>
            <a:ext cx="736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removeNodeFromList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removeNodeHeadOfList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aux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listStart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poz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-1);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(aux-&gt;next != </a:t>
            </a:r>
            <a:r>
              <a:rPr lang="en-US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o-RO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>
                <a:solidFill>
                  <a:srgbClr val="2B91AF"/>
                </a:solidFill>
                <a:latin typeface="Consolas" panose="020B0609020204030204" pitchFamily="49" charset="0"/>
              </a:rPr>
              <a:t>	 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aux1 = aux-&gt;next;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aux-&gt;next = aux-&gt;next-&gt;next;</a:t>
            </a:r>
            <a:endParaRPr lang="ro-RO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>
                <a:solidFill>
                  <a:srgbClr val="008000"/>
                </a:solidFill>
                <a:latin typeface="Consolas" panose="020B0609020204030204" pitchFamily="49" charset="0"/>
              </a:rPr>
              <a:t>	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free(</a:t>
            </a:r>
            <a:r>
              <a:rPr lang="ro-RO">
                <a:solidFill>
                  <a:srgbClr val="008000"/>
                </a:solidFill>
                <a:latin typeface="Consolas" panose="020B0609020204030204" pitchFamily="49" charset="0"/>
              </a:rPr>
              <a:t>aux1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-&gt;element);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free(aux1);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18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C54B-18A2-45AA-9608-979DB3D1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Complexități o</a:t>
            </a:r>
            <a:r>
              <a:rPr lang="en-US" err="1"/>
              <a:t>pera</a:t>
            </a:r>
            <a:r>
              <a:rPr lang="ro-RO"/>
              <a:t>ții cu liste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0BBB-2E68-4EE1-8101-40EB16CC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Accesarea unui element                  - O(N)</a:t>
            </a:r>
          </a:p>
          <a:p>
            <a:r>
              <a:rPr lang="ro-RO"/>
              <a:t>Inserare element la capăt                - O(1)</a:t>
            </a:r>
          </a:p>
          <a:p>
            <a:r>
              <a:rPr lang="ro-RO"/>
              <a:t>Inserare element la o poziție           - O(N)</a:t>
            </a:r>
          </a:p>
          <a:p>
            <a:pPr lvl="1"/>
            <a:r>
              <a:rPr lang="ro-RO"/>
              <a:t>Accesare + inserare</a:t>
            </a:r>
          </a:p>
          <a:p>
            <a:r>
              <a:rPr lang="ro-RO"/>
              <a:t>Ștergere element la capăt               - O(1)</a:t>
            </a:r>
          </a:p>
          <a:p>
            <a:r>
              <a:rPr lang="ro-RO"/>
              <a:t>Ștergere element de la o poziție      - O(N)</a:t>
            </a:r>
          </a:p>
          <a:p>
            <a:pPr lvl="1"/>
            <a:r>
              <a:rPr lang="ro-RO"/>
              <a:t>Accesare + ștergere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74B60-5849-48AE-A177-AED678E5A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545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D417-3469-4BA5-8361-C7CD8D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Liste </a:t>
            </a:r>
            <a:r>
              <a:rPr lang="ro-RO" err="1"/>
              <a:t>vs</a:t>
            </a:r>
            <a:r>
              <a:rPr lang="ro-RO"/>
              <a:t> Vectori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3E0C-DBC1-48BC-B919-D620E743AD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42664C-8D55-47D9-B43C-886603140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55345"/>
              </p:ext>
            </p:extLst>
          </p:nvPr>
        </p:nvGraphicFramePr>
        <p:xfrm>
          <a:off x="494347" y="1081088"/>
          <a:ext cx="8155305" cy="530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435">
                  <a:extLst>
                    <a:ext uri="{9D8B030D-6E8A-4147-A177-3AD203B41FA5}">
                      <a16:colId xmlns:a16="http://schemas.microsoft.com/office/drawing/2014/main" val="3715058520"/>
                    </a:ext>
                  </a:extLst>
                </a:gridCol>
                <a:gridCol w="2718435">
                  <a:extLst>
                    <a:ext uri="{9D8B030D-6E8A-4147-A177-3AD203B41FA5}">
                      <a16:colId xmlns:a16="http://schemas.microsoft.com/office/drawing/2014/main" val="1641219711"/>
                    </a:ext>
                  </a:extLst>
                </a:gridCol>
                <a:gridCol w="2718435">
                  <a:extLst>
                    <a:ext uri="{9D8B030D-6E8A-4147-A177-3AD203B41FA5}">
                      <a16:colId xmlns:a16="http://schemas.microsoft.com/office/drawing/2014/main" val="3526029649"/>
                    </a:ext>
                  </a:extLst>
                </a:gridCol>
              </a:tblGrid>
              <a:tr h="592614"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Vector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Listă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5418"/>
                  </a:ext>
                </a:extLst>
              </a:tr>
              <a:tr h="592614">
                <a:tc>
                  <a:txBody>
                    <a:bodyPr/>
                    <a:lstStyle/>
                    <a:p>
                      <a:r>
                        <a:rPr lang="ro-RO" sz="2400" b="1"/>
                        <a:t>Complexitate acces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O(1)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</a:t>
                      </a:r>
                      <a:endParaRPr lang="en-US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47750"/>
                  </a:ext>
                </a:extLst>
              </a:tr>
              <a:tr h="592614">
                <a:tc>
                  <a:txBody>
                    <a:bodyPr/>
                    <a:lstStyle/>
                    <a:p>
                      <a:r>
                        <a:rPr lang="ro-RO" sz="2400" b="1"/>
                        <a:t>Complexitate inserție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</a:t>
                      </a:r>
                      <a:endParaRPr lang="en-US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</a:t>
                      </a:r>
                      <a:endParaRPr lang="en-US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2940"/>
                  </a:ext>
                </a:extLst>
              </a:tr>
              <a:tr h="592614">
                <a:tc>
                  <a:txBody>
                    <a:bodyPr/>
                    <a:lstStyle/>
                    <a:p>
                      <a:r>
                        <a:rPr lang="ro-RO" sz="2400" b="1"/>
                        <a:t>Complexitate inserție capete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O(N)/O(1)</a:t>
                      </a:r>
                      <a:endParaRPr lang="en-US" sz="24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O(1)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892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ro-RO" sz="2400" b="1"/>
                        <a:t>Complexitate ștergere 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</a:t>
                      </a:r>
                      <a:endParaRPr lang="en-US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</a:t>
                      </a:r>
                      <a:endParaRPr lang="en-US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77052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ro-RO" sz="2400" b="1"/>
                        <a:t>Complexitate ștergere capete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O(N)/O(1)</a:t>
                      </a:r>
                      <a:endParaRPr lang="en-US" sz="24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O(1)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63555"/>
                  </a:ext>
                </a:extLst>
              </a:tr>
              <a:tr h="592614">
                <a:tc>
                  <a:txBody>
                    <a:bodyPr/>
                    <a:lstStyle/>
                    <a:p>
                      <a:r>
                        <a:rPr lang="ro-RO" sz="2400" b="1"/>
                        <a:t>Alocare spațiu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Doar la început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Oricând și oricât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A8FA-5BAE-4F99-834E-3500C1A7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Despre mine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096EA-6020-4D7B-A8E2-0B8BA56A85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EDC6E7-4FF6-46E5-84DC-4F8BB193635C}"/>
              </a:ext>
            </a:extLst>
          </p:cNvPr>
          <p:cNvSpPr txBox="1">
            <a:spLocks/>
          </p:cNvSpPr>
          <p:nvPr/>
        </p:nvSpPr>
        <p:spPr bwMode="auto">
          <a:xfrm>
            <a:off x="481947" y="1225409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o-RO" kern="0"/>
              <a:t>Student </a:t>
            </a:r>
            <a:r>
              <a:rPr lang="ro-RO" kern="0" err="1"/>
              <a:t>Assistant</a:t>
            </a:r>
            <a:endParaRPr lang="ro-RO" kern="0"/>
          </a:p>
          <a:p>
            <a:r>
              <a:rPr lang="en-US" kern="0"/>
              <a:t>Concurrency &amp; Multithreading</a:t>
            </a:r>
            <a:endParaRPr lang="ro-RO" kern="0"/>
          </a:p>
          <a:p>
            <a:endParaRPr lang="ro-RO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kern="0"/>
              <a:t>Asistent Universitar</a:t>
            </a:r>
          </a:p>
          <a:p>
            <a:r>
              <a:rPr lang="ro-RO" kern="0"/>
              <a:t>Algoritmi Paraleli și Distribuiți</a:t>
            </a:r>
          </a:p>
          <a:p>
            <a:r>
              <a:rPr lang="ro-RO" b="1" kern="0"/>
              <a:t>Arhitecturi Paralele</a:t>
            </a:r>
          </a:p>
          <a:p>
            <a:r>
              <a:rPr lang="ro-RO" kern="0"/>
              <a:t>Programare Web</a:t>
            </a:r>
          </a:p>
          <a:p>
            <a:r>
              <a:rPr lang="ro-RO" kern="0"/>
              <a:t>Protocoale de Comunicație</a:t>
            </a:r>
          </a:p>
          <a:p>
            <a:r>
              <a:rPr lang="ro-RO" kern="0"/>
              <a:t>Programarea Calculatoarelor</a:t>
            </a:r>
          </a:p>
          <a:p>
            <a:endParaRPr lang="en-US" kern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F880151-40A4-4C9F-ABFA-55FFB58D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557" y="1323974"/>
            <a:ext cx="2742534" cy="81886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CBA63C0-40C6-425D-BBC9-07E95C37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2833435"/>
            <a:ext cx="985838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ipsm\Catedra\Logo CS\logo_upb_small.png">
            <a:extLst>
              <a:ext uri="{FF2B5EF4-FFF2-40B4-BE49-F238E27FC236}">
                <a16:creationId xmlns:a16="http://schemas.microsoft.com/office/drawing/2014/main" id="{894FF096-9C57-4491-96FB-2F7A0D65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57" y="2862514"/>
            <a:ext cx="1132971" cy="113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20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20BE-DAE9-40CE-88B9-4E90F306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 ce la liste avem inserție/ștergere O(1) la ambele capete?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CD4F-1EE8-4FF5-9FD8-97A535E0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22472-3F51-424B-B7B5-66341C46DD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4188500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20BE-DAE9-40CE-88B9-4E90F306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 ce la liste avem inserție/ștergere O(1) la ambele capete?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CD4F-1EE8-4FF5-9FD8-97A535E0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708910"/>
            <a:ext cx="8524875" cy="3706178"/>
          </a:xfrm>
        </p:spPr>
        <p:txBody>
          <a:bodyPr/>
          <a:lstStyle/>
          <a:p>
            <a:r>
              <a:rPr lang="ro-RO"/>
              <a:t>Putem să avem pointeri </a:t>
            </a:r>
            <a:r>
              <a:rPr lang="ro-RO" err="1"/>
              <a:t>HeadList</a:t>
            </a:r>
            <a:r>
              <a:rPr lang="ro-RO"/>
              <a:t> și </a:t>
            </a:r>
            <a:r>
              <a:rPr lang="ro-RO" err="1"/>
              <a:t>EndList</a:t>
            </a:r>
            <a:r>
              <a:rPr lang="ro-RO"/>
              <a:t>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22472-3F51-424B-B7B5-66341C46DD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23402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E4E-0237-4DA9-80C9-A7F70500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Vectori Alocați Dinamic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D224-6A68-46F2-86DA-FAB0A5EE0B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31665B-4130-447D-9E31-D21C6F4B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6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E4E-0237-4DA9-80C9-A7F70500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Vectori Alocați Dinamic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895F-931F-4825-8ACF-0086464F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O mărime de start – poate fi și un element.</a:t>
            </a:r>
          </a:p>
          <a:p>
            <a:r>
              <a:rPr lang="ro-RO"/>
              <a:t>Când vectorul este plin și se încearcă un insert, se dublează dimensiunea sa.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D224-6A68-46F2-86DA-FAB0A5EE0B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9" name="Table 43">
            <a:extLst>
              <a:ext uri="{FF2B5EF4-FFF2-40B4-BE49-F238E27FC236}">
                <a16:creationId xmlns:a16="http://schemas.microsoft.com/office/drawing/2014/main" id="{D2C8BC12-4976-460B-A0B1-D70122ECF20A}"/>
              </a:ext>
            </a:extLst>
          </p:cNvPr>
          <p:cNvGraphicFramePr>
            <a:graphicFrameLocks noGrp="1"/>
          </p:cNvGraphicFramePr>
          <p:nvPr/>
        </p:nvGraphicFramePr>
        <p:xfrm>
          <a:off x="2614856" y="3429000"/>
          <a:ext cx="1600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13">
                  <a:extLst>
                    <a:ext uri="{9D8B030D-6E8A-4147-A177-3AD203B41FA5}">
                      <a16:colId xmlns:a16="http://schemas.microsoft.com/office/drawing/2014/main" val="4054979088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702103035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411231859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27471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314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35D3CF-ABEB-4DA6-A520-92A4D6979124}"/>
              </a:ext>
            </a:extLst>
          </p:cNvPr>
          <p:cNvSpPr txBox="1"/>
          <p:nvPr/>
        </p:nvSpPr>
        <p:spPr>
          <a:xfrm>
            <a:off x="2851758" y="3990339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</a:t>
            </a:r>
            <a:r>
              <a:rPr lang="en-US" sz="2400"/>
              <a:t> </a:t>
            </a:r>
            <a:r>
              <a:rPr lang="ro-RO" sz="2400"/>
              <a:t>      )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01B09-0F1E-4FA8-BF3E-60AEC19FC4FA}"/>
              </a:ext>
            </a:extLst>
          </p:cNvPr>
          <p:cNvSpPr/>
          <p:nvPr/>
        </p:nvSpPr>
        <p:spPr bwMode="auto">
          <a:xfrm>
            <a:off x="3832037" y="4042727"/>
            <a:ext cx="383671" cy="40927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D873E3F3-ED91-4953-A9DF-CEB732822803}"/>
              </a:ext>
            </a:extLst>
          </p:cNvPr>
          <p:cNvGraphicFramePr>
            <a:graphicFrameLocks noGrp="1"/>
          </p:cNvGraphicFramePr>
          <p:nvPr/>
        </p:nvGraphicFramePr>
        <p:xfrm>
          <a:off x="2614856" y="4851430"/>
          <a:ext cx="1600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13">
                  <a:extLst>
                    <a:ext uri="{9D8B030D-6E8A-4147-A177-3AD203B41FA5}">
                      <a16:colId xmlns:a16="http://schemas.microsoft.com/office/drawing/2014/main" val="4054979088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702103035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411231859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27471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31433"/>
                  </a:ext>
                </a:extLst>
              </a:tr>
            </a:tbl>
          </a:graphicData>
        </a:graphic>
      </p:graphicFrame>
      <p:graphicFrame>
        <p:nvGraphicFramePr>
          <p:cNvPr id="13" name="Table 43">
            <a:extLst>
              <a:ext uri="{FF2B5EF4-FFF2-40B4-BE49-F238E27FC236}">
                <a16:creationId xmlns:a16="http://schemas.microsoft.com/office/drawing/2014/main" id="{82E4B139-AF62-4C3D-97D8-E427F422FF90}"/>
              </a:ext>
            </a:extLst>
          </p:cNvPr>
          <p:cNvGraphicFramePr>
            <a:graphicFrameLocks noGrp="1"/>
          </p:cNvGraphicFramePr>
          <p:nvPr/>
        </p:nvGraphicFramePr>
        <p:xfrm>
          <a:off x="4215708" y="4851430"/>
          <a:ext cx="1600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13">
                  <a:extLst>
                    <a:ext uri="{9D8B030D-6E8A-4147-A177-3AD203B41FA5}">
                      <a16:colId xmlns:a16="http://schemas.microsoft.com/office/drawing/2014/main" val="4054979088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702103035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3411231859"/>
                    </a:ext>
                  </a:extLst>
                </a:gridCol>
                <a:gridCol w="400213">
                  <a:extLst>
                    <a:ext uri="{9D8B030D-6E8A-4147-A177-3AD203B41FA5}">
                      <a16:colId xmlns:a16="http://schemas.microsoft.com/office/drawing/2014/main" val="2747132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3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19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E4E-0237-4DA9-80C9-A7F70500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Vectori Alocați Dinamic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D224-6A68-46F2-86DA-FAB0A5EE0B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A231DD-2078-4DC2-8309-4941FEE6D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24467"/>
              </p:ext>
            </p:extLst>
          </p:nvPr>
        </p:nvGraphicFramePr>
        <p:xfrm>
          <a:off x="2217420" y="1206500"/>
          <a:ext cx="516635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9515635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10468469"/>
                    </a:ext>
                  </a:extLst>
                </a:gridCol>
                <a:gridCol w="2423159">
                  <a:extLst>
                    <a:ext uri="{9D8B030D-6E8A-4147-A177-3AD203B41FA5}">
                      <a16:colId xmlns:a16="http://schemas.microsoft.com/office/drawing/2014/main" val="3584814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400" b="1" err="1"/>
                        <a:t>Push</a:t>
                      </a:r>
                      <a:r>
                        <a:rPr lang="ro-RO" sz="2400" b="1"/>
                        <a:t>()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Copiere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Mărime vector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/>
                        <a:t>1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0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1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4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/>
                        <a:t>2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1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2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6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/>
                        <a:t>3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2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4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0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/>
                        <a:t>4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0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4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/>
                        <a:t>5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4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8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2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2400" b="1"/>
                        <a:t>6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0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8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856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ro-RO" sz="2400" b="1"/>
                        <a:t>7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0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8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9532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ro-RO" sz="2400" b="1"/>
                        <a:t>8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0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8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36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sz="2400" b="1"/>
                        <a:t>9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8</a:t>
                      </a:r>
                      <a:endParaRPr lang="en-US" sz="24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16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4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o-RO" sz="2400" b="1"/>
                        <a:t>10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b="1"/>
                        <a:t>0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o-RO" sz="2400" b="1"/>
                        <a:t>16</a:t>
                      </a:r>
                      <a:endParaRPr lang="en-US" sz="2400" b="1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7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37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10F1-D7B6-465E-9845-EEBB5959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Complexitate amortizată inserție vector dinamic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8836E-D3FB-4CE4-B70F-563B4360D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/>
                  <a:t>3 </a:t>
                </a:r>
                <a:r>
                  <a:rPr lang="ro-RO" err="1"/>
                  <a:t>push</a:t>
                </a:r>
                <a:r>
                  <a:rPr lang="ro-RO"/>
                  <a:t> 2 + 1 copieri</a:t>
                </a:r>
              </a:p>
              <a:p>
                <a:r>
                  <a:rPr lang="ro-RO"/>
                  <a:t>5 </a:t>
                </a:r>
                <a:r>
                  <a:rPr lang="ro-RO" err="1"/>
                  <a:t>push</a:t>
                </a:r>
                <a:r>
                  <a:rPr lang="ro-RO"/>
                  <a:t> 4 + 2 + 1 copieri</a:t>
                </a:r>
              </a:p>
              <a:p>
                <a:r>
                  <a:rPr lang="ro-RO"/>
                  <a:t>9 </a:t>
                </a:r>
                <a:r>
                  <a:rPr lang="ro-RO" err="1"/>
                  <a:t>push</a:t>
                </a:r>
                <a:r>
                  <a:rPr lang="ro-RO"/>
                  <a:t> 8 + 4 + 2 + 1 copieri</a:t>
                </a:r>
              </a:p>
              <a:p>
                <a:r>
                  <a:rPr lang="ro-RO"/>
                  <a:t>…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o-RO"/>
                  <a:t> </a:t>
                </a:r>
                <a:r>
                  <a:rPr lang="ro-RO" err="1"/>
                  <a:t>push</a:t>
                </a:r>
                <a:r>
                  <a:rPr lang="ro-RO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+…+2+1= 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o-RO"/>
                  <a:t> copieri</a:t>
                </a:r>
              </a:p>
              <a:p>
                <a:endParaRPr lang="ro-RO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func>
                      <m:funcPr>
                        <m:ctrlPr>
                          <a:rPr lang="ro-RO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o-RO" sz="3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o-RO" sz="36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ro-RO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o-RO" sz="36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ro-RO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o-RO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ro-RO" sz="3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o-RO" sz="3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ro-RO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o-RO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ro-RO" sz="3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ro-RO" sz="3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/>
                  <a:t> = 2 = O(1)</a:t>
                </a:r>
                <a:endParaRPr lang="ro-RO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8836E-D3FB-4CE4-B70F-563B4360D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 t="-838" r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C9655-A7B6-41D7-8511-ED16D2191A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721208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34C3-A1C5-4F72-A364-C93EB9E5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Self-organizing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9BF9B-E90F-4F0D-9DF7-E48FE31A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34C3-A1C5-4F72-A364-C93EB9E5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Self-organizing 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B7EEF-E34B-461F-8DC0-CBDE35E4B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/>
                  <a:t>Premisă: </a:t>
                </a:r>
                <a:r>
                  <a:rPr lang="en-US"/>
                  <a:t>Nu </a:t>
                </a:r>
                <a:r>
                  <a:rPr lang="ro-RO"/>
                  <a:t>toate elementele sunt echiprobabile la căutare.</a:t>
                </a:r>
              </a:p>
              <a:p>
                <a:pPr lvl="1"/>
                <a:r>
                  <a:rPr lang="ro-RO"/>
                  <a:t>Unele elemente sunt accesate mult mai des decât altele.</a:t>
                </a:r>
              </a:p>
              <a:p>
                <a:r>
                  <a:rPr lang="ro-RO"/>
                  <a:t>Dacă elementele sunt </a:t>
                </a:r>
                <a:r>
                  <a:rPr lang="ro-RO" b="1"/>
                  <a:t>echiprobabile</a:t>
                </a:r>
                <a:r>
                  <a:rPr lang="ro-RO"/>
                  <a:t> la căutare:</a:t>
                </a:r>
              </a:p>
              <a:p>
                <a:pPr lvl="1"/>
                <a:r>
                  <a:rPr lang="ro-RO"/>
                  <a:t>Probabilitatea de a găsi un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/>
                  <a:t> este egală cu probabilitatea de a găsi orice alt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o-RO"/>
              </a:p>
              <a:p>
                <a:pPr marL="3619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o-RO" sz="1800"/>
              </a:p>
              <a:p>
                <a:pPr lvl="1"/>
                <a:endParaRPr lang="ro-RO"/>
              </a:p>
              <a:p>
                <a:pPr lvl="1"/>
                <a:r>
                  <a:rPr lang="ro-RO"/>
                  <a:t>Timpul mediu de găsire a unui element este</a:t>
                </a:r>
              </a:p>
              <a:p>
                <a:pPr marL="3619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o-R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B7EEF-E34B-461F-8DC0-CBDE35E4B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 t="-838" r="-2502" b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A0EFE-DCDD-4B36-B747-96B4C537E0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768555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7564-EDA4-44BB-926F-0F02C77A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Ordinea listei contează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CA518-CC20-45F9-8AF8-3A44E2D1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/>
                  <a:t>Presupunem că pentru un i</a:t>
                </a:r>
                <a:r>
                  <a:rPr lang="en-US"/>
                  <a:t>&lt;j avem</a:t>
                </a:r>
                <a:r>
                  <a:rPr lang="ro-RO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/>
              </a:p>
              <a:p>
                <a:endParaRPr lang="en-US"/>
              </a:p>
              <a:p>
                <a:r>
                  <a:rPr lang="en-US" err="1"/>
                  <a:t>Dac</a:t>
                </a:r>
                <a:r>
                  <a:rPr lang="ro-RO"/>
                  <a:t>ă </a:t>
                </a:r>
                <a:r>
                  <a:rPr lang="ro-RO" err="1"/>
                  <a:t>interschimbăm</a:t>
                </a:r>
                <a:r>
                  <a:rPr lang="ro-RO"/>
                  <a:t> elementele </a:t>
                </a:r>
                <a:r>
                  <a:rPr lang="en-US"/>
                  <a:t>de pe </a:t>
                </a:r>
                <a:r>
                  <a:rPr lang="en-US" err="1"/>
                  <a:t>pozi</a:t>
                </a:r>
                <a:r>
                  <a:rPr lang="ro-RO" err="1"/>
                  <a:t>țiile</a:t>
                </a:r>
                <a:r>
                  <a:rPr lang="ro-RO"/>
                  <a:t> i și j: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…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…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ro-RO"/>
              </a:p>
              <a:p>
                <a:endParaRPr lang="ro-RO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o-RO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o-R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ro-R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&lt;0⇒          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CA518-CC20-45F9-8AF8-3A44E2D1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1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09DF6-980C-43EA-85CE-FB48F846C1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053997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9326-AED2-4B38-BB2E-68C68B83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Self-organizing lists</a:t>
            </a:r>
            <a:br>
              <a:rPr lang="ro-RO"/>
            </a:br>
            <a:r>
              <a:rPr lang="en-US" err="1"/>
              <a:t>probabilit</a:t>
            </a:r>
            <a:r>
              <a:rPr lang="ro-RO" err="1"/>
              <a:t>ăți</a:t>
            </a:r>
            <a:r>
              <a:rPr lang="ro-RO"/>
              <a:t> descrescătoare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F0742-7FA9-407F-BD91-16B93A2D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CEBBBF-FDFB-4260-870D-9E601A6D19F7}"/>
                  </a:ext>
                </a:extLst>
              </p:cNvPr>
              <p:cNvSpPr/>
              <p:nvPr/>
            </p:nvSpPr>
            <p:spPr>
              <a:xfrm>
                <a:off x="1185528" y="3537008"/>
                <a:ext cx="6772944" cy="2110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… 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o-RO" sz="28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o-R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o-RO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=2 (</m:t>
                      </m:r>
                      <m:r>
                        <m:rPr>
                          <m:sty m:val="p"/>
                        </m:rPr>
                        <a:rPr lang="ro-RO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ro-RO" sz="28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CEBBBF-FDFB-4260-870D-9E601A6D1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28" y="3537008"/>
                <a:ext cx="6772944" cy="2110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31155-098C-4A27-80FA-7F73B1B6F1C6}"/>
                  </a:ext>
                </a:extLst>
              </p:cNvPr>
              <p:cNvSpPr txBox="1"/>
              <p:nvPr/>
            </p:nvSpPr>
            <p:spPr>
              <a:xfrm>
                <a:off x="577215" y="2039153"/>
                <a:ext cx="1447897" cy="902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31155-098C-4A27-80FA-7F73B1B6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5" y="2039153"/>
                <a:ext cx="1447897" cy="90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77F7-A9F4-44EF-856E-2371A206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27237"/>
            <a:ext cx="8515350" cy="3046730"/>
          </a:xfrm>
        </p:spPr>
        <p:txBody>
          <a:bodyPr/>
          <a:lstStyle/>
          <a:p>
            <a:r>
              <a:rPr lang="ro-RO" sz="4400"/>
              <a:t>RECAPITULARE</a:t>
            </a:r>
            <a:br>
              <a:rPr lang="ro-RO" sz="3200"/>
            </a:br>
            <a:r>
              <a:rPr lang="ro-RO" sz="3200"/>
              <a:t>pointeri</a:t>
            </a:r>
            <a:br>
              <a:rPr lang="ro-RO" sz="3200"/>
            </a:br>
            <a:r>
              <a:rPr lang="ro-RO" sz="3200"/>
              <a:t>vectori</a:t>
            </a:r>
            <a:br>
              <a:rPr lang="ro-RO" sz="3200"/>
            </a:br>
            <a:r>
              <a:rPr lang="ro-RO" sz="3200" err="1"/>
              <a:t>matrici</a:t>
            </a:r>
            <a:br>
              <a:rPr lang="ro-RO" sz="3200"/>
            </a:br>
            <a:r>
              <a:rPr lang="ro-RO" sz="3200" err="1"/>
              <a:t>struct</a:t>
            </a:r>
            <a:br>
              <a:rPr lang="ro-RO" sz="3200"/>
            </a:br>
            <a:r>
              <a:rPr lang="ro-RO" sz="3200"/>
              <a:t>Limbaj C</a:t>
            </a:r>
            <a:endParaRPr 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52A3-E10F-4FD5-BEA4-E8FAB5B08E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492629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746A-2782-4FDA-BBD9-5DAC2E0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Mecanisme</a:t>
            </a:r>
            <a:r>
              <a:rPr lang="en-US"/>
              <a:t> de</a:t>
            </a:r>
            <a:r>
              <a:rPr lang="ro-RO"/>
              <a:t> auto-ordonare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99B7-2848-4308-8AB6-5EBF8113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Sortare la intervale prestabilite de timp</a:t>
            </a:r>
          </a:p>
          <a:p>
            <a:r>
              <a:rPr lang="ro-RO"/>
              <a:t>Când un element este accesat acesta se mută în capul listei </a:t>
            </a:r>
            <a:r>
              <a:rPr lang="ro-RO" i="1" err="1"/>
              <a:t>moveToFront</a:t>
            </a:r>
            <a:endParaRPr lang="ro-RO" i="1"/>
          </a:p>
          <a:p>
            <a:r>
              <a:rPr lang="ro-RO"/>
              <a:t>Când un element este accesat acesta își schimbă locul cu precedentul </a:t>
            </a:r>
            <a:r>
              <a:rPr lang="ro-RO" i="1" err="1"/>
              <a:t>Transpose</a:t>
            </a:r>
            <a:endParaRPr lang="ro-RO" i="1"/>
          </a:p>
          <a:p>
            <a:r>
              <a:rPr lang="ro-RO"/>
              <a:t>Numărăm fiecare accesare a unui element și schimbăm ordinea pentru a păstra ordonare </a:t>
            </a:r>
            <a:r>
              <a:rPr lang="ro-RO" err="1"/>
              <a:t>dupa</a:t>
            </a:r>
            <a:r>
              <a:rPr lang="ro-RO"/>
              <a:t> aceste valori.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63A1-6F3A-4760-BFD7-D0C2991C5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389790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CA5B-779E-46FA-BC20-90181D5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Coad</a:t>
            </a:r>
            <a:r>
              <a:rPr lang="ro-RO"/>
              <a:t>ă de priorități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732A-AD1C-4D3B-AEA1-205A612C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A97FF-BFC3-42ED-9AED-5AE5A61344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267687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3EFD9-6CD9-4425-BFE3-827C56A6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7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0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99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82CD-95BE-4FD0-ADC0-BCA779370C54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39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82CD-95BE-4FD0-ADC0-BCA779370C54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40368-83D2-412A-A044-39F693523D74}"/>
              </a:ext>
            </a:extLst>
          </p:cNvPr>
          <p:cNvSpPr/>
          <p:nvPr/>
        </p:nvSpPr>
        <p:spPr bwMode="auto">
          <a:xfrm>
            <a:off x="4120042" y="380392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4120041" y="330819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82CD-95BE-4FD0-ADC0-BCA779370C54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40368-83D2-412A-A044-39F693523D74}"/>
              </a:ext>
            </a:extLst>
          </p:cNvPr>
          <p:cNvSpPr/>
          <p:nvPr/>
        </p:nvSpPr>
        <p:spPr bwMode="auto">
          <a:xfrm>
            <a:off x="4120042" y="380392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F446E44-4FFF-49E3-B47C-57317B153BDF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597427" y="32732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82CD-95BE-4FD0-ADC0-BCA779370C54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40368-83D2-412A-A044-39F693523D74}"/>
              </a:ext>
            </a:extLst>
          </p:cNvPr>
          <p:cNvSpPr/>
          <p:nvPr/>
        </p:nvSpPr>
        <p:spPr bwMode="auto">
          <a:xfrm>
            <a:off x="4120042" y="380392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8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F210-270D-47C8-BF38-5BD39A24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4BFA-C7DF-4258-898B-CE98993F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/>
              <a:t>chilipirea.ro/</a:t>
            </a:r>
            <a:r>
              <a:rPr lang="en-US" sz="4400" err="1"/>
              <a:t>sda</a:t>
            </a:r>
            <a:r>
              <a:rPr lang="en-US" sz="4400"/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A8C2-5372-4241-AEFB-0C72F99F80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548636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597427" y="32732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82CD-95BE-4FD0-ADC0-BCA779370C54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F2C7C-F7FA-4E76-B9B7-ABB8485856EE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1946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A597-CE5C-47C7-933C-65633466CEDB}"/>
              </a:ext>
            </a:extLst>
          </p:cNvPr>
          <p:cNvSpPr/>
          <p:nvPr/>
        </p:nvSpPr>
        <p:spPr bwMode="auto">
          <a:xfrm>
            <a:off x="597427" y="32732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73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AEE16B3-B8D2-4C6A-8F79-AB4EB3BBC1A4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FE840-985B-4FBA-A5C5-10AA94FE3C21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4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0E8D-B2CA-4964-921B-1050825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Stack</a:t>
            </a:r>
            <a:r>
              <a:rPr lang="ro-RO"/>
              <a:t> - Stivă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3E2-FB3A-4F91-A804-EC48381E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LIFO – </a:t>
            </a:r>
            <a:r>
              <a:rPr lang="ro-RO" sz="3600" err="1"/>
              <a:t>Last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C68F-E312-433D-B3D8-980EE2F09F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8B6F8A-D25E-4E55-AA33-AE98410ED6CE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29923D-0DA6-47C3-9AD0-78FCA90E4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3350" y="5854700"/>
            <a:ext cx="1447800" cy="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1046F-35DC-4F38-8A41-89672043370F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00C91-F8C3-4796-ADBE-A382358DB54D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EC837-933F-4BB5-85DF-9D6628087D31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FE840-985B-4FBA-A5C5-10AA94FE3C21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47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5506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262922-2B56-4F2D-BF0B-E03C22926BE5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5E1ED-5983-4002-853B-42C622E927F5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5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262922-2B56-4F2D-BF0B-E03C22926BE5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5E1ED-5983-4002-853B-42C622E927F5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187D9-E747-4FB9-AA08-2E4CC0BE335E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39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262922-2B56-4F2D-BF0B-E03C22926BE5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5E1ED-5983-4002-853B-42C622E927F5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187D9-E747-4FB9-AA08-2E4CC0BE335E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D14FE-948E-409E-A1F6-EE5AB9A0044F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77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262922-2B56-4F2D-BF0B-E03C22926BE5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5E1ED-5983-4002-853B-42C622E927F5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187D9-E747-4FB9-AA08-2E4CC0BE335E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D14FE-948E-409E-A1F6-EE5AB9A0044F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EA26E-D463-44AB-B3C8-7C0BE0775FB1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30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262922-2B56-4F2D-BF0B-E03C22926BE5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5E1ED-5983-4002-853B-42C622E927F5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187D9-E747-4FB9-AA08-2E4CC0BE335E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D14FE-948E-409E-A1F6-EE5AB9A0044F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EA26E-D463-44AB-B3C8-7C0BE0775FB1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BDD86-A929-4AC6-A2A7-352FED23D16B}"/>
              </a:ext>
            </a:extLst>
          </p:cNvPr>
          <p:cNvSpPr/>
          <p:nvPr/>
        </p:nvSpPr>
        <p:spPr bwMode="auto">
          <a:xfrm>
            <a:off x="4120042" y="380392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903E-EFAE-41DB-9D2B-A0F78264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Recapitulare</a:t>
            </a:r>
            <a:r>
              <a:rPr lang="en-US"/>
              <a:t> -</a:t>
            </a:r>
            <a:r>
              <a:rPr lang="ro-RO"/>
              <a:t> pointeri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0F60-B119-4172-A43B-1A73F3694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5F502C-0A3D-4DF8-8E92-557F5442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ro-RO"/>
              <a:t>Variabilă ce reține adresa în memorie a unui obiect.</a:t>
            </a:r>
          </a:p>
          <a:p>
            <a:endParaRPr lang="ro-RO"/>
          </a:p>
          <a:p>
            <a:r>
              <a:rPr lang="ro-RO"/>
              <a:t>Declarație</a:t>
            </a:r>
          </a:p>
          <a:p>
            <a:pPr lvl="1"/>
            <a:r>
              <a:rPr lang="ro-RO" err="1"/>
              <a:t>type</a:t>
            </a:r>
            <a:r>
              <a:rPr lang="ro-RO"/>
              <a:t> *nume</a:t>
            </a:r>
            <a:r>
              <a:rPr lang="en-US"/>
              <a:t>;</a:t>
            </a:r>
          </a:p>
          <a:p>
            <a:pPr lvl="1"/>
            <a:r>
              <a:rPr lang="en-US"/>
              <a:t>int *</a:t>
            </a:r>
            <a:r>
              <a:rPr lang="en-US" err="1"/>
              <a:t>myPointer</a:t>
            </a:r>
            <a:r>
              <a:rPr lang="en-US"/>
              <a:t>;</a:t>
            </a:r>
          </a:p>
          <a:p>
            <a:pPr lvl="1"/>
            <a:r>
              <a:rPr lang="en-US"/>
              <a:t>char *</a:t>
            </a:r>
            <a:r>
              <a:rPr lang="en-US" err="1"/>
              <a:t>myPointer</a:t>
            </a:r>
            <a:r>
              <a:rPr lang="en-US"/>
              <a:t>;</a:t>
            </a:r>
          </a:p>
          <a:p>
            <a:r>
              <a:rPr lang="en-US" err="1"/>
              <a:t>Extragere</a:t>
            </a:r>
            <a:r>
              <a:rPr lang="en-US"/>
              <a:t> </a:t>
            </a:r>
            <a:r>
              <a:rPr lang="en-US" err="1"/>
              <a:t>valoare</a:t>
            </a:r>
            <a:endParaRPr lang="en-US"/>
          </a:p>
          <a:p>
            <a:pPr lvl="1"/>
            <a:r>
              <a:rPr lang="en-US"/>
              <a:t>int a = *</a:t>
            </a:r>
            <a:r>
              <a:rPr lang="en-US" err="1"/>
              <a:t>myPointer</a:t>
            </a:r>
            <a:r>
              <a:rPr lang="en-US"/>
              <a:t>;</a:t>
            </a:r>
          </a:p>
          <a:p>
            <a:r>
              <a:rPr lang="en-US" err="1"/>
              <a:t>Extragere</a:t>
            </a:r>
            <a:r>
              <a:rPr lang="en-US"/>
              <a:t> pointer</a:t>
            </a:r>
          </a:p>
          <a:p>
            <a:pPr lvl="1"/>
            <a:r>
              <a:rPr lang="en-US"/>
              <a:t>int *</a:t>
            </a:r>
            <a:r>
              <a:rPr lang="en-US" err="1"/>
              <a:t>muPointer</a:t>
            </a:r>
            <a:r>
              <a:rPr lang="en-US"/>
              <a:t> = &amp;a;</a:t>
            </a:r>
          </a:p>
        </p:txBody>
      </p:sp>
    </p:spTree>
    <p:extLst>
      <p:ext uri="{BB962C8B-B14F-4D97-AF65-F5344CB8AC3E}">
        <p14:creationId xmlns:p14="http://schemas.microsoft.com/office/powerpoint/2010/main" val="1893979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47187D9-E747-4FB9-AA08-2E4CC0BE335E}"/>
              </a:ext>
            </a:extLst>
          </p:cNvPr>
          <p:cNvSpPr/>
          <p:nvPr/>
        </p:nvSpPr>
        <p:spPr bwMode="auto">
          <a:xfrm>
            <a:off x="4123218" y="534400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D14FE-948E-409E-A1F6-EE5AB9A0044F}"/>
              </a:ext>
            </a:extLst>
          </p:cNvPr>
          <p:cNvSpPr/>
          <p:nvPr/>
        </p:nvSpPr>
        <p:spPr bwMode="auto">
          <a:xfrm>
            <a:off x="4123218" y="48333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EA26E-D463-44AB-B3C8-7C0BE0775FB1}"/>
              </a:ext>
            </a:extLst>
          </p:cNvPr>
          <p:cNvSpPr/>
          <p:nvPr/>
        </p:nvSpPr>
        <p:spPr bwMode="auto">
          <a:xfrm>
            <a:off x="4123218" y="43226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BDD86-A929-4AC6-A2A7-352FED23D16B}"/>
              </a:ext>
            </a:extLst>
          </p:cNvPr>
          <p:cNvSpPr/>
          <p:nvPr/>
        </p:nvSpPr>
        <p:spPr bwMode="auto">
          <a:xfrm>
            <a:off x="4120042" y="380392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EA80B-C586-4292-9E8C-B13E761EB1F1}"/>
              </a:ext>
            </a:extLst>
          </p:cNvPr>
          <p:cNvSpPr/>
          <p:nvPr/>
        </p:nvSpPr>
        <p:spPr bwMode="auto">
          <a:xfrm>
            <a:off x="4120041" y="330819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DE949-6CC9-4322-A99B-7177B502C003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6745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D14FE-948E-409E-A1F6-EE5AB9A0044F}"/>
              </a:ext>
            </a:extLst>
          </p:cNvPr>
          <p:cNvSpPr/>
          <p:nvPr/>
        </p:nvSpPr>
        <p:spPr bwMode="auto">
          <a:xfrm>
            <a:off x="4123218" y="529050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EA26E-D463-44AB-B3C8-7C0BE0775FB1}"/>
              </a:ext>
            </a:extLst>
          </p:cNvPr>
          <p:cNvSpPr/>
          <p:nvPr/>
        </p:nvSpPr>
        <p:spPr bwMode="auto">
          <a:xfrm>
            <a:off x="4123218" y="477980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BDD86-A929-4AC6-A2A7-352FED23D16B}"/>
              </a:ext>
            </a:extLst>
          </p:cNvPr>
          <p:cNvSpPr/>
          <p:nvPr/>
        </p:nvSpPr>
        <p:spPr bwMode="auto">
          <a:xfrm>
            <a:off x="4120042" y="426112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EA80B-C586-4292-9E8C-B13E761EB1F1}"/>
              </a:ext>
            </a:extLst>
          </p:cNvPr>
          <p:cNvSpPr/>
          <p:nvPr/>
        </p:nvSpPr>
        <p:spPr bwMode="auto">
          <a:xfrm>
            <a:off x="4120041" y="376539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DE949-6CC9-4322-A99B-7177B502C003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F0E30-114B-466E-8FCC-44F9886E122F}"/>
              </a:ext>
            </a:extLst>
          </p:cNvPr>
          <p:cNvSpPr/>
          <p:nvPr/>
        </p:nvSpPr>
        <p:spPr bwMode="auto">
          <a:xfrm>
            <a:off x="597427" y="32732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94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EA26E-D463-44AB-B3C8-7C0BE0775FB1}"/>
              </a:ext>
            </a:extLst>
          </p:cNvPr>
          <p:cNvSpPr/>
          <p:nvPr/>
        </p:nvSpPr>
        <p:spPr bwMode="auto">
          <a:xfrm>
            <a:off x="4123218" y="522557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BDD86-A929-4AC6-A2A7-352FED23D16B}"/>
              </a:ext>
            </a:extLst>
          </p:cNvPr>
          <p:cNvSpPr/>
          <p:nvPr/>
        </p:nvSpPr>
        <p:spPr bwMode="auto">
          <a:xfrm>
            <a:off x="4120042" y="470689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EA80B-C586-4292-9E8C-B13E761EB1F1}"/>
              </a:ext>
            </a:extLst>
          </p:cNvPr>
          <p:cNvSpPr/>
          <p:nvPr/>
        </p:nvSpPr>
        <p:spPr bwMode="auto">
          <a:xfrm>
            <a:off x="4120041" y="421116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DE949-6CC9-4322-A99B-7177B502C003}"/>
              </a:ext>
            </a:extLst>
          </p:cNvPr>
          <p:cNvSpPr txBox="1"/>
          <p:nvPr/>
        </p:nvSpPr>
        <p:spPr>
          <a:xfrm>
            <a:off x="1788768" y="31981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/>
              <a:t>pop()</a:t>
            </a:r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F0E30-114B-466E-8FCC-44F9886E122F}"/>
              </a:ext>
            </a:extLst>
          </p:cNvPr>
          <p:cNvSpPr/>
          <p:nvPr/>
        </p:nvSpPr>
        <p:spPr bwMode="auto">
          <a:xfrm>
            <a:off x="597427" y="32732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75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EA26E-D463-44AB-B3C8-7C0BE0775FB1}"/>
              </a:ext>
            </a:extLst>
          </p:cNvPr>
          <p:cNvSpPr/>
          <p:nvPr/>
        </p:nvSpPr>
        <p:spPr bwMode="auto">
          <a:xfrm>
            <a:off x="4123218" y="522557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BDD86-A929-4AC6-A2A7-352FED23D16B}"/>
              </a:ext>
            </a:extLst>
          </p:cNvPr>
          <p:cNvSpPr/>
          <p:nvPr/>
        </p:nvSpPr>
        <p:spPr bwMode="auto">
          <a:xfrm>
            <a:off x="4120042" y="470689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EA80B-C586-4292-9E8C-B13E761EB1F1}"/>
              </a:ext>
            </a:extLst>
          </p:cNvPr>
          <p:cNvSpPr/>
          <p:nvPr/>
        </p:nvSpPr>
        <p:spPr bwMode="auto">
          <a:xfrm>
            <a:off x="4120041" y="421116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F18CDA-6FFF-4623-8450-F3F5057148BD}"/>
              </a:ext>
            </a:extLst>
          </p:cNvPr>
          <p:cNvSpPr txBox="1"/>
          <p:nvPr/>
        </p:nvSpPr>
        <p:spPr>
          <a:xfrm>
            <a:off x="257148" y="31929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err="1"/>
              <a:t>push</a:t>
            </a:r>
            <a:r>
              <a:rPr lang="ro-RO" sz="2400"/>
              <a:t>(                )</a:t>
            </a: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3DB73-BFC6-4747-A139-663ED3187408}"/>
              </a:ext>
            </a:extLst>
          </p:cNvPr>
          <p:cNvSpPr/>
          <p:nvPr/>
        </p:nvSpPr>
        <p:spPr bwMode="auto">
          <a:xfrm>
            <a:off x="1237427" y="3274567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73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065-7ECF-44CE-BD52-ED176BA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Queue</a:t>
            </a:r>
            <a:r>
              <a:rPr lang="ro-RO"/>
              <a:t> - Coadă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16D0C-4627-48B4-8FC5-B543E55DF3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10105-D960-4FB2-B43F-A09132D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5561011" cy="771525"/>
          </a:xfrm>
        </p:spPr>
        <p:txBody>
          <a:bodyPr/>
          <a:lstStyle/>
          <a:p>
            <a:pPr marL="0" indent="0">
              <a:buNone/>
            </a:pPr>
            <a:r>
              <a:rPr lang="ro-RO" sz="3600"/>
              <a:t>FIFO – </a:t>
            </a:r>
            <a:r>
              <a:rPr lang="ro-RO" sz="3600" err="1"/>
              <a:t>First</a:t>
            </a:r>
            <a:r>
              <a:rPr lang="ro-RO" sz="3600"/>
              <a:t> In </a:t>
            </a:r>
            <a:r>
              <a:rPr lang="ro-RO" sz="3600" err="1"/>
              <a:t>First</a:t>
            </a:r>
            <a:r>
              <a:rPr lang="ro-RO" sz="3600"/>
              <a:t> Out</a:t>
            </a:r>
            <a:endParaRPr lang="en-US" sz="3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39B03-B615-4F16-A4C9-ADE4F7D35467}"/>
              </a:ext>
            </a:extLst>
          </p:cNvPr>
          <p:cNvCxnSpPr/>
          <p:nvPr/>
        </p:nvCxnSpPr>
        <p:spPr bwMode="auto">
          <a:xfrm>
            <a:off x="3981451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C6801-7340-44E9-BDBC-B23DBC18B95D}"/>
              </a:ext>
            </a:extLst>
          </p:cNvPr>
          <p:cNvCxnSpPr>
            <a:cxnSpLocks/>
          </p:cNvCxnSpPr>
          <p:nvPr/>
        </p:nvCxnSpPr>
        <p:spPr bwMode="auto">
          <a:xfrm>
            <a:off x="5359400" y="2717800"/>
            <a:ext cx="0" cy="3136900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EA26E-D463-44AB-B3C8-7C0BE0775FB1}"/>
              </a:ext>
            </a:extLst>
          </p:cNvPr>
          <p:cNvSpPr/>
          <p:nvPr/>
        </p:nvSpPr>
        <p:spPr bwMode="auto">
          <a:xfrm>
            <a:off x="4123218" y="5225573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BDD86-A929-4AC6-A2A7-352FED23D16B}"/>
              </a:ext>
            </a:extLst>
          </p:cNvPr>
          <p:cNvSpPr/>
          <p:nvPr/>
        </p:nvSpPr>
        <p:spPr bwMode="auto">
          <a:xfrm>
            <a:off x="4120042" y="4706894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EA80B-C586-4292-9E8C-B13E761EB1F1}"/>
              </a:ext>
            </a:extLst>
          </p:cNvPr>
          <p:cNvSpPr/>
          <p:nvPr/>
        </p:nvSpPr>
        <p:spPr bwMode="auto">
          <a:xfrm>
            <a:off x="4120041" y="4211161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3DB73-BFC6-4747-A139-663ED3187408}"/>
              </a:ext>
            </a:extLst>
          </p:cNvPr>
          <p:cNvSpPr/>
          <p:nvPr/>
        </p:nvSpPr>
        <p:spPr bwMode="auto">
          <a:xfrm>
            <a:off x="4120040" y="3692482"/>
            <a:ext cx="1094415" cy="380047"/>
          </a:xfrm>
          <a:prstGeom prst="rect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F9F-8268-4FB3-9798-BDE09DC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Corectitudinea</a:t>
            </a:r>
            <a:r>
              <a:rPr lang="en-US"/>
              <a:t> </a:t>
            </a:r>
            <a:r>
              <a:rPr lang="en-US" err="1"/>
              <a:t>unui</a:t>
            </a:r>
            <a:r>
              <a:rPr lang="en-US"/>
              <a:t> </a:t>
            </a:r>
            <a:r>
              <a:rPr lang="en-US" err="1"/>
              <a:t>expresii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C8DA-CA46-4AC8-A164-B76EC53B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[(1+2)-3*(2+1)]</a:t>
            </a:r>
          </a:p>
          <a:p>
            <a:r>
              <a:rPr lang="en-US"/>
              <a:t>{[()]}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60A27-56C1-476F-9E26-0B8321A094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7246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911A-27CA-4A1E-98FC-4202FD4C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Pointeri – operații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F18A5-EBE2-4F14-A557-EF27279EEE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EE0FC-9859-4CE8-8C6B-4200690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ro-RO" err="1"/>
              <a:t>pointerNou</a:t>
            </a:r>
            <a:r>
              <a:rPr lang="ro-RO"/>
              <a:t> = pointer + întreg</a:t>
            </a:r>
          </a:p>
          <a:p>
            <a:pPr lvl="1"/>
            <a:r>
              <a:rPr lang="ro-RO"/>
              <a:t>Pointerul mai dreapta cu un întreg număr de elemente</a:t>
            </a:r>
          </a:p>
          <a:p>
            <a:pPr lvl="1"/>
            <a:r>
              <a:rPr lang="ro-RO"/>
              <a:t>Ține cont de dimensiunea elementelor</a:t>
            </a:r>
          </a:p>
          <a:p>
            <a:r>
              <a:rPr lang="ro-RO"/>
              <a:t>întreg = </a:t>
            </a:r>
            <a:r>
              <a:rPr lang="ro-RO" err="1"/>
              <a:t>pointerA</a:t>
            </a:r>
            <a:r>
              <a:rPr lang="ro-RO"/>
              <a:t> – </a:t>
            </a:r>
            <a:r>
              <a:rPr lang="ro-RO" err="1"/>
              <a:t>pointerB</a:t>
            </a:r>
            <a:r>
              <a:rPr lang="ro-RO"/>
              <a:t>  </a:t>
            </a:r>
          </a:p>
          <a:p>
            <a:pPr lvl="1"/>
            <a:r>
              <a:rPr lang="ro-RO"/>
              <a:t>numărul de elemente între cei doi pointeri</a:t>
            </a:r>
          </a:p>
          <a:p>
            <a:r>
              <a:rPr lang="ro-RO"/>
              <a:t>pointer++</a:t>
            </a:r>
          </a:p>
          <a:p>
            <a:r>
              <a:rPr lang="ro-RO"/>
              <a:t>pointer—</a:t>
            </a:r>
          </a:p>
          <a:p>
            <a:r>
              <a:rPr lang="ro-RO" err="1"/>
              <a:t>pointerNou</a:t>
            </a:r>
            <a:r>
              <a:rPr lang="ro-RO"/>
              <a:t> = pointer + pointer ?</a:t>
            </a:r>
          </a:p>
          <a:p>
            <a:r>
              <a:rPr lang="ro-RO" err="1"/>
              <a:t>pointerNou</a:t>
            </a:r>
            <a:r>
              <a:rPr lang="ro-RO"/>
              <a:t> = pointer * pointer ?</a:t>
            </a:r>
          </a:p>
        </p:txBody>
      </p:sp>
    </p:spTree>
    <p:extLst>
      <p:ext uri="{BB962C8B-B14F-4D97-AF65-F5344CB8AC3E}">
        <p14:creationId xmlns:p14="http://schemas.microsoft.com/office/powerpoint/2010/main" val="428103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911A-27CA-4A1E-98FC-4202FD4C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Pointeri – operații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F18A5-EBE2-4F14-A557-EF27279EEE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EE0FC-9859-4CE8-8C6B-4200690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ro-RO" err="1"/>
              <a:t>pointerNou</a:t>
            </a:r>
            <a:r>
              <a:rPr lang="ro-RO"/>
              <a:t> = pointer + întreg</a:t>
            </a:r>
          </a:p>
          <a:p>
            <a:pPr lvl="1"/>
            <a:r>
              <a:rPr lang="ro-RO"/>
              <a:t>Pointerul mai dreapta cu un întreg număr de elemente</a:t>
            </a:r>
          </a:p>
          <a:p>
            <a:pPr lvl="1"/>
            <a:r>
              <a:rPr lang="ro-RO"/>
              <a:t>Ține cont de dimensiunea elementelor</a:t>
            </a:r>
          </a:p>
          <a:p>
            <a:r>
              <a:rPr lang="ro-RO"/>
              <a:t>întreg = </a:t>
            </a:r>
            <a:r>
              <a:rPr lang="ro-RO" err="1"/>
              <a:t>pointerA</a:t>
            </a:r>
            <a:r>
              <a:rPr lang="ro-RO"/>
              <a:t> – </a:t>
            </a:r>
            <a:r>
              <a:rPr lang="ro-RO" err="1"/>
              <a:t>pointerB</a:t>
            </a:r>
            <a:r>
              <a:rPr lang="ro-RO"/>
              <a:t>  </a:t>
            </a:r>
          </a:p>
          <a:p>
            <a:pPr lvl="1"/>
            <a:r>
              <a:rPr lang="ro-RO"/>
              <a:t>numărul de elemente între cei doi pointeri</a:t>
            </a:r>
          </a:p>
          <a:p>
            <a:r>
              <a:rPr lang="ro-RO"/>
              <a:t>pointer++</a:t>
            </a:r>
          </a:p>
          <a:p>
            <a:r>
              <a:rPr lang="ro-RO"/>
              <a:t>pointer—</a:t>
            </a:r>
          </a:p>
          <a:p>
            <a:r>
              <a:rPr lang="ro-RO" strike="sngStrike" err="1">
                <a:solidFill>
                  <a:srgbClr val="FF0000"/>
                </a:solidFill>
              </a:rPr>
              <a:t>pointerNou</a:t>
            </a:r>
            <a:r>
              <a:rPr lang="ro-RO" strike="sngStrike">
                <a:solidFill>
                  <a:srgbClr val="FF0000"/>
                </a:solidFill>
              </a:rPr>
              <a:t> = pointer + pointer ?</a:t>
            </a:r>
          </a:p>
          <a:p>
            <a:r>
              <a:rPr lang="ro-RO" strike="sngStrike" err="1">
                <a:solidFill>
                  <a:srgbClr val="FF0000"/>
                </a:solidFill>
              </a:rPr>
              <a:t>pointerNou</a:t>
            </a:r>
            <a:r>
              <a:rPr lang="ro-RO" strike="sngStrike">
                <a:solidFill>
                  <a:srgbClr val="FF0000"/>
                </a:solidFill>
              </a:rPr>
              <a:t> = pointer * pointer ?</a:t>
            </a:r>
          </a:p>
        </p:txBody>
      </p:sp>
    </p:spTree>
    <p:extLst>
      <p:ext uri="{BB962C8B-B14F-4D97-AF65-F5344CB8AC3E}">
        <p14:creationId xmlns:p14="http://schemas.microsoft.com/office/powerpoint/2010/main" val="195968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6756-DDAE-4943-AA57-ADC04D31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Vectori</a:t>
            </a:r>
            <a:r>
              <a:rPr lang="en-US"/>
              <a:t> – </a:t>
            </a:r>
            <a:r>
              <a:rPr lang="en-US" err="1"/>
              <a:t>alocare</a:t>
            </a:r>
            <a:r>
              <a:rPr lang="en-US"/>
              <a:t> static</a:t>
            </a:r>
            <a:r>
              <a:rPr lang="ro-RO"/>
              <a:t>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F7A7-45AA-433C-A385-0043E571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err="1"/>
              <a:t>type</a:t>
            </a:r>
            <a:r>
              <a:rPr lang="ro-RO"/>
              <a:t> </a:t>
            </a:r>
            <a:r>
              <a:rPr lang="ro-RO" err="1"/>
              <a:t>myVector</a:t>
            </a:r>
            <a:r>
              <a:rPr lang="en-US"/>
              <a:t>[N];</a:t>
            </a:r>
          </a:p>
          <a:p>
            <a:r>
              <a:rPr lang="en-US"/>
              <a:t>char </a:t>
            </a:r>
            <a:r>
              <a:rPr lang="en-US" err="1"/>
              <a:t>myVector</a:t>
            </a:r>
            <a:r>
              <a:rPr lang="en-US"/>
              <a:t>[10];</a:t>
            </a:r>
          </a:p>
          <a:p>
            <a:pPr lvl="1"/>
            <a:r>
              <a:rPr lang="en-US"/>
              <a:t>10 </a:t>
            </a:r>
            <a:r>
              <a:rPr lang="en-US" err="1"/>
              <a:t>elemente</a:t>
            </a:r>
            <a:r>
              <a:rPr lang="en-US"/>
              <a:t> </a:t>
            </a:r>
            <a:r>
              <a:rPr lang="en-US" err="1"/>
              <a:t>alocate</a:t>
            </a:r>
            <a:endParaRPr lang="en-US"/>
          </a:p>
          <a:p>
            <a:pPr lvl="1"/>
            <a:r>
              <a:rPr lang="en-US" err="1"/>
              <a:t>Numerotate</a:t>
            </a:r>
            <a:r>
              <a:rPr lang="en-US"/>
              <a:t> de la 0</a:t>
            </a:r>
          </a:p>
          <a:p>
            <a:pPr marL="0" indent="0">
              <a:buNone/>
            </a:pPr>
            <a:r>
              <a:rPr lang="en-US"/>
              <a:t>         [0]      [1]      [2]      [3]      [4]       [5]      [6] …</a:t>
            </a:r>
          </a:p>
          <a:p>
            <a:pPr marL="0" indent="0">
              <a:buNone/>
            </a:pPr>
            <a:r>
              <a:rPr lang="en-US"/>
              <a:t>          1        2        3        4         5        6        7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myVector</a:t>
            </a:r>
            <a:r>
              <a:rPr lang="en-US"/>
              <a:t>[3] ==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AF02-68EC-4FDF-A890-D7738CCA9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22798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Standarddesign</vt:lpstr>
      <vt:lpstr>Structuri de date și algoritmi Liste, Stive, Cozi (1)</vt:lpstr>
      <vt:lpstr>Despre mine</vt:lpstr>
      <vt:lpstr>Despre mine</vt:lpstr>
      <vt:lpstr>RECAPITULARE pointeri vectori matrici struct Limbaj C</vt:lpstr>
      <vt:lpstr>PowerPoint Presentation</vt:lpstr>
      <vt:lpstr>Recapitulare - pointeri</vt:lpstr>
      <vt:lpstr>Pointeri – operații</vt:lpstr>
      <vt:lpstr>Pointeri – operații</vt:lpstr>
      <vt:lpstr>Vectori – alocare statică</vt:lpstr>
      <vt:lpstr>Vectori - alocare dinamică</vt:lpstr>
      <vt:lpstr>Matrici</vt:lpstr>
      <vt:lpstr>Matrice</vt:lpstr>
      <vt:lpstr>Matrice – alocare statică</vt:lpstr>
      <vt:lpstr>Matrice – alocare statică</vt:lpstr>
      <vt:lpstr>Matrice - alocare dinamică</vt:lpstr>
      <vt:lpstr>Matrice - alocare dinamică</vt:lpstr>
      <vt:lpstr>Struct</vt:lpstr>
      <vt:lpstr>Liste înlănțuite</vt:lpstr>
      <vt:lpstr>Liste înlănțuite</vt:lpstr>
      <vt:lpstr>Liste dublu-înlănțuite</vt:lpstr>
      <vt:lpstr>Liste circulare</vt:lpstr>
      <vt:lpstr>Operații cu liste</vt:lpstr>
      <vt:lpstr>Accesarea unui element din listă</vt:lpstr>
      <vt:lpstr>Inserare element început de listă</vt:lpstr>
      <vt:lpstr>Inserare element în listă la o poziție dată</vt:lpstr>
      <vt:lpstr>Ștergere element început de listă</vt:lpstr>
      <vt:lpstr>Ștergere element din listă de la o poziție dată</vt:lpstr>
      <vt:lpstr>Complexități operații cu liste</vt:lpstr>
      <vt:lpstr>Liste vs Vectori</vt:lpstr>
      <vt:lpstr>De ce la liste avem inserție/ștergere O(1) la ambele capete?</vt:lpstr>
      <vt:lpstr>De ce la liste avem inserție/ștergere O(1) la ambele capete?</vt:lpstr>
      <vt:lpstr>Vectori Alocați Dinamic</vt:lpstr>
      <vt:lpstr>Vectori Alocați Dinamic</vt:lpstr>
      <vt:lpstr>Vectori Alocați Dinamic</vt:lpstr>
      <vt:lpstr>Complexitate amortizată inserție vector dinamic</vt:lpstr>
      <vt:lpstr>Self-organizing lists</vt:lpstr>
      <vt:lpstr>Self-organizing lists</vt:lpstr>
      <vt:lpstr>Ordinea listei contează</vt:lpstr>
      <vt:lpstr>Self-organizing lists probabilități descrescătoare</vt:lpstr>
      <vt:lpstr>Mecanisme de auto-ordonare</vt:lpstr>
      <vt:lpstr>Coadă de priorități</vt:lpstr>
      <vt:lpstr>Stack - Stivă</vt:lpstr>
      <vt:lpstr>Stack - Stivă</vt:lpstr>
      <vt:lpstr>Stack - Stivă</vt:lpstr>
      <vt:lpstr>Stack - Stivă</vt:lpstr>
      <vt:lpstr>Stack - Stivă</vt:lpstr>
      <vt:lpstr>Stack - Stivă</vt:lpstr>
      <vt:lpstr>Stack - Stivă</vt:lpstr>
      <vt:lpstr>Stack - Stivă</vt:lpstr>
      <vt:lpstr>Stack - Stivă</vt:lpstr>
      <vt:lpstr>Stack - Stivă</vt:lpstr>
      <vt:lpstr>Stack - Stivă</vt:lpstr>
      <vt:lpstr>Stack - Stivă</vt:lpstr>
      <vt:lpstr>Queue - Coadă</vt:lpstr>
      <vt:lpstr>Queue - Coadă</vt:lpstr>
      <vt:lpstr>Queue - Coadă</vt:lpstr>
      <vt:lpstr>Queue - Coadă</vt:lpstr>
      <vt:lpstr>Queue - Coadă</vt:lpstr>
      <vt:lpstr>Queue - Coadă</vt:lpstr>
      <vt:lpstr>Queue - Coadă</vt:lpstr>
      <vt:lpstr>Queue - Coadă</vt:lpstr>
      <vt:lpstr>Queue - Coadă</vt:lpstr>
      <vt:lpstr>Queue - Coadă</vt:lpstr>
      <vt:lpstr>Queue - Coadă</vt:lpstr>
      <vt:lpstr>Corectitudinea unui expresii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revision>1</cp:revision>
  <cp:lastPrinted>2005-03-15T07:48:11Z</cp:lastPrinted>
  <dcterms:created xsi:type="dcterms:W3CDTF">2004-11-16T16:03:16Z</dcterms:created>
  <dcterms:modified xsi:type="dcterms:W3CDTF">2020-02-27T08:02:41Z</dcterms:modified>
</cp:coreProperties>
</file>