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7"/>
  </p:notesMasterIdLst>
  <p:handoutMasterIdLst>
    <p:handoutMasterId r:id="rId178"/>
  </p:handoutMasterIdLst>
  <p:sldIdLst>
    <p:sldId id="485" r:id="rId2"/>
    <p:sldId id="587" r:id="rId3"/>
    <p:sldId id="588" r:id="rId4"/>
    <p:sldId id="674" r:id="rId5"/>
    <p:sldId id="675" r:id="rId6"/>
    <p:sldId id="676" r:id="rId7"/>
    <p:sldId id="693" r:id="rId8"/>
    <p:sldId id="520" r:id="rId9"/>
    <p:sldId id="525" r:id="rId10"/>
    <p:sldId id="705" r:id="rId11"/>
    <p:sldId id="555" r:id="rId12"/>
    <p:sldId id="701" r:id="rId13"/>
    <p:sldId id="557" r:id="rId14"/>
    <p:sldId id="582" r:id="rId15"/>
    <p:sldId id="583" r:id="rId16"/>
    <p:sldId id="584" r:id="rId17"/>
    <p:sldId id="585" r:id="rId18"/>
    <p:sldId id="609" r:id="rId19"/>
    <p:sldId id="556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703" r:id="rId29"/>
    <p:sldId id="704" r:id="rId30"/>
    <p:sldId id="566" r:id="rId31"/>
    <p:sldId id="567" r:id="rId32"/>
    <p:sldId id="568" r:id="rId33"/>
    <p:sldId id="569" r:id="rId34"/>
    <p:sldId id="702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608" r:id="rId48"/>
    <p:sldId id="586" r:id="rId49"/>
    <p:sldId id="589" r:id="rId50"/>
    <p:sldId id="590" r:id="rId51"/>
    <p:sldId id="591" r:id="rId52"/>
    <p:sldId id="607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606" r:id="rId61"/>
    <p:sldId id="599" r:id="rId62"/>
    <p:sldId id="605" r:id="rId63"/>
    <p:sldId id="600" r:id="rId64"/>
    <p:sldId id="601" r:id="rId65"/>
    <p:sldId id="602" r:id="rId66"/>
    <p:sldId id="603" r:id="rId67"/>
    <p:sldId id="604" r:id="rId68"/>
    <p:sldId id="610" r:id="rId69"/>
    <p:sldId id="611" r:id="rId70"/>
    <p:sldId id="613" r:id="rId71"/>
    <p:sldId id="612" r:id="rId72"/>
    <p:sldId id="614" r:id="rId73"/>
    <p:sldId id="615" r:id="rId74"/>
    <p:sldId id="616" r:id="rId75"/>
    <p:sldId id="618" r:id="rId76"/>
    <p:sldId id="617" r:id="rId77"/>
    <p:sldId id="697" r:id="rId78"/>
    <p:sldId id="698" r:id="rId79"/>
    <p:sldId id="699" r:id="rId80"/>
    <p:sldId id="700" r:id="rId81"/>
    <p:sldId id="625" r:id="rId82"/>
    <p:sldId id="620" r:id="rId83"/>
    <p:sldId id="619" r:id="rId84"/>
    <p:sldId id="621" r:id="rId85"/>
    <p:sldId id="622" r:id="rId86"/>
    <p:sldId id="623" r:id="rId87"/>
    <p:sldId id="624" r:id="rId88"/>
    <p:sldId id="626" r:id="rId89"/>
    <p:sldId id="627" r:id="rId90"/>
    <p:sldId id="634" r:id="rId91"/>
    <p:sldId id="628" r:id="rId92"/>
    <p:sldId id="635" r:id="rId93"/>
    <p:sldId id="629" r:id="rId94"/>
    <p:sldId id="636" r:id="rId95"/>
    <p:sldId id="630" r:id="rId96"/>
    <p:sldId id="637" r:id="rId97"/>
    <p:sldId id="633" r:id="rId98"/>
    <p:sldId id="638" r:id="rId99"/>
    <p:sldId id="632" r:id="rId100"/>
    <p:sldId id="631" r:id="rId101"/>
    <p:sldId id="647" r:id="rId102"/>
    <p:sldId id="648" r:id="rId103"/>
    <p:sldId id="646" r:id="rId104"/>
    <p:sldId id="696" r:id="rId105"/>
    <p:sldId id="695" r:id="rId106"/>
    <p:sldId id="677" r:id="rId107"/>
    <p:sldId id="678" r:id="rId108"/>
    <p:sldId id="679" r:id="rId109"/>
    <p:sldId id="680" r:id="rId110"/>
    <p:sldId id="681" r:id="rId111"/>
    <p:sldId id="682" r:id="rId112"/>
    <p:sldId id="683" r:id="rId113"/>
    <p:sldId id="684" r:id="rId114"/>
    <p:sldId id="685" r:id="rId115"/>
    <p:sldId id="686" r:id="rId116"/>
    <p:sldId id="687" r:id="rId117"/>
    <p:sldId id="688" r:id="rId118"/>
    <p:sldId id="689" r:id="rId119"/>
    <p:sldId id="690" r:id="rId120"/>
    <p:sldId id="279" r:id="rId121"/>
    <p:sldId id="691" r:id="rId122"/>
    <p:sldId id="281" r:id="rId123"/>
    <p:sldId id="282" r:id="rId124"/>
    <p:sldId id="283" r:id="rId125"/>
    <p:sldId id="284" r:id="rId126"/>
    <p:sldId id="694" r:id="rId127"/>
    <p:sldId id="639" r:id="rId128"/>
    <p:sldId id="640" r:id="rId129"/>
    <p:sldId id="266" r:id="rId130"/>
    <p:sldId id="280" r:id="rId131"/>
    <p:sldId id="267" r:id="rId132"/>
    <p:sldId id="268" r:id="rId133"/>
    <p:sldId id="269" r:id="rId134"/>
    <p:sldId id="270" r:id="rId135"/>
    <p:sldId id="271" r:id="rId136"/>
    <p:sldId id="272" r:id="rId137"/>
    <p:sldId id="273" r:id="rId138"/>
    <p:sldId id="274" r:id="rId139"/>
    <p:sldId id="275" r:id="rId140"/>
    <p:sldId id="276" r:id="rId141"/>
    <p:sldId id="277" r:id="rId142"/>
    <p:sldId id="278" r:id="rId143"/>
    <p:sldId id="692" r:id="rId144"/>
    <p:sldId id="706" r:id="rId145"/>
    <p:sldId id="642" r:id="rId146"/>
    <p:sldId id="641" r:id="rId147"/>
    <p:sldId id="643" r:id="rId148"/>
    <p:sldId id="644" r:id="rId149"/>
    <p:sldId id="645" r:id="rId150"/>
    <p:sldId id="649" r:id="rId151"/>
    <p:sldId id="650" r:id="rId152"/>
    <p:sldId id="651" r:id="rId153"/>
    <p:sldId id="652" r:id="rId154"/>
    <p:sldId id="655" r:id="rId155"/>
    <p:sldId id="654" r:id="rId156"/>
    <p:sldId id="656" r:id="rId157"/>
    <p:sldId id="653" r:id="rId158"/>
    <p:sldId id="657" r:id="rId159"/>
    <p:sldId id="658" r:id="rId160"/>
    <p:sldId id="659" r:id="rId161"/>
    <p:sldId id="660" r:id="rId162"/>
    <p:sldId id="661" r:id="rId163"/>
    <p:sldId id="662" r:id="rId164"/>
    <p:sldId id="663" r:id="rId165"/>
    <p:sldId id="664" r:id="rId166"/>
    <p:sldId id="665" r:id="rId167"/>
    <p:sldId id="666" r:id="rId168"/>
    <p:sldId id="667" r:id="rId169"/>
    <p:sldId id="668" r:id="rId170"/>
    <p:sldId id="669" r:id="rId171"/>
    <p:sldId id="670" r:id="rId172"/>
    <p:sldId id="671" r:id="rId173"/>
    <p:sldId id="672" r:id="rId174"/>
    <p:sldId id="673" r:id="rId175"/>
    <p:sldId id="707" r:id="rId176"/>
  </p:sldIdLst>
  <p:sldSz cx="9144000" cy="6858000" type="screen4x3"/>
  <p:notesSz cx="6699250" cy="9836150"/>
  <p:custDataLst>
    <p:tags r:id="rId17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0E87"/>
    <a:srgbClr val="AEA3B7"/>
    <a:srgbClr val="574B60"/>
    <a:srgbClr val="FF6978"/>
    <a:srgbClr val="3F334D"/>
    <a:srgbClr val="CFFFB3"/>
    <a:srgbClr val="005066"/>
    <a:srgbClr val="78C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45C1F-10CD-418A-B58A-C5CF549BDF85}" v="30" dt="2020-10-06T11:40:53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5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gs" Target="tags/tag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1962 – 1963</a:t>
            </a:r>
          </a:p>
          <a:p>
            <a:r>
              <a:rPr lang="en-US" dirty="0"/>
              <a:t>It works with multiple computers.</a:t>
            </a:r>
          </a:p>
          <a:p>
            <a:r>
              <a:rPr lang="en-US" dirty="0"/>
              <a:t>http://www.cs.utexas.edu/users/EWD/index01xx.html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56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15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032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583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6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932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82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78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5822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986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5451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3705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3772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044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584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6016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171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0876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8065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6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70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990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63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3289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202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8691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3044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6916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3351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4108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9912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684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13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0729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14796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1439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567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78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54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9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869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671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82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29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0" y="4865180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9" y="4865181"/>
            <a:ext cx="11382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–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tm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 err="1">
                <a:ea typeface="ＭＳ Ｐゴシック" panose="020B0600070205080204" pitchFamily="34" charset="-128"/>
              </a:rPr>
              <a:t>Pthread</a:t>
            </a:r>
            <a:r>
              <a:rPr lang="ro-RO" altLang="en-US" sz="3200" dirty="0">
                <a:ea typeface="ＭＳ Ｐゴシック" panose="020B0600070205080204" pitchFamily="34" charset="-128"/>
              </a:rPr>
              <a:t> + Primitive sincronizare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Curs susținut în parteneriat cu Prof. Florin Pop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01095-3AA6-4C1F-B99C-E7885183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42D9-0D91-482F-8075-14821311CD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38DBE3-10D4-4E2B-96ED-2104499A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</a:t>
            </a:r>
          </a:p>
        </p:txBody>
      </p:sp>
    </p:spTree>
    <p:extLst>
      <p:ext uri="{BB962C8B-B14F-4D97-AF65-F5344CB8AC3E}">
        <p14:creationId xmlns:p14="http://schemas.microsoft.com/office/powerpoint/2010/main" val="3452648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07546" y="374765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67607" y="430722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 rot="1263129">
            <a:off x="1912970" y="1790239"/>
            <a:ext cx="4927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IMPOSSIBLE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FE0F-E22C-4999-B7C7-B18F430D2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567607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23" y="1290889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Înainte de a porni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pthread_mutex_t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pthread_mutex_init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, NULL);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0712-38C9-4A23-82B4-E1A171A8F3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455286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5" y="208016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pthread_mutex_init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/>
              <a:t>NULL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57A65-03D3-49C9-B035-D1B892C8797E}"/>
              </a:ext>
            </a:extLst>
          </p:cNvPr>
          <p:cNvSpPr txBox="1"/>
          <p:nvPr/>
        </p:nvSpPr>
        <p:spPr>
          <a:xfrm>
            <a:off x="2844801" y="3796188"/>
            <a:ext cx="5067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Poate fi folosit să anunțe că acest </a:t>
            </a:r>
            <a:r>
              <a:rPr lang="ro-RO" sz="2800" dirty="0" err="1"/>
              <a:t>mutex</a:t>
            </a:r>
            <a:r>
              <a:rPr lang="ro-RO" sz="2800" dirty="0"/>
              <a:t> e împărțit mai multor procese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865EF-3440-4CF3-8E44-29152A5E32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688864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25" y="1927760"/>
            <a:ext cx="6323475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pthread_mutex_lock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 </a:t>
            </a: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dirty="0" err="1"/>
              <a:t>pthread_mutex_unlock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7D05-3CF4-4F65-A39C-B88B3F657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220167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75" y="132939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După ce au terminat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</a:t>
            </a:r>
            <a:r>
              <a:rPr lang="en-US" sz="3200" dirty="0"/>
              <a:t>_</a:t>
            </a:r>
            <a:r>
              <a:rPr lang="ro-RO" sz="3200" dirty="0" err="1"/>
              <a:t>destroy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0D9D-DFC9-4655-8076-24ABA1971D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88112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D887-D79E-4364-9998-A0694CA3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BC6E-3641-4BC5-80BF-27C87E42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88E7-0F97-4F2C-828A-AC1CF6158E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414050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Înainte de a porni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r>
              <a:rPr lang="ro-RO" sz="2400" dirty="0"/>
              <a:t>		</a:t>
            </a:r>
            <a:r>
              <a:rPr lang="ro-RO" sz="2400" dirty="0" err="1"/>
              <a:t>gcc</a:t>
            </a:r>
            <a:r>
              <a:rPr lang="ro-RO" sz="2400" dirty="0"/>
              <a:t> –o executabil </a:t>
            </a:r>
            <a:r>
              <a:rPr lang="ro-RO" sz="2400" dirty="0" err="1"/>
              <a:t>cod.c</a:t>
            </a:r>
            <a:r>
              <a:rPr lang="ro-RO" sz="2400" dirty="0"/>
              <a:t> </a:t>
            </a:r>
            <a:r>
              <a:rPr lang="ro-RO" sz="2400" dirty="0">
                <a:solidFill>
                  <a:srgbClr val="00B050"/>
                </a:solidFill>
              </a:rPr>
              <a:t>–</a:t>
            </a:r>
            <a:r>
              <a:rPr lang="ro-RO" sz="2400" dirty="0" err="1">
                <a:solidFill>
                  <a:srgbClr val="00B050"/>
                </a:solidFill>
              </a:rPr>
              <a:t>lpthread</a:t>
            </a:r>
            <a:r>
              <a:rPr lang="ro-RO" sz="2400" dirty="0">
                <a:solidFill>
                  <a:srgbClr val="00B050"/>
                </a:solidFill>
              </a:rPr>
              <a:t> </a:t>
            </a:r>
            <a:r>
              <a:rPr lang="ro-RO" sz="2400" dirty="0">
                <a:solidFill>
                  <a:srgbClr val="FF6600"/>
                </a:solidFill>
              </a:rPr>
              <a:t>–</a:t>
            </a:r>
            <a:r>
              <a:rPr lang="ro-RO" sz="2400" dirty="0" err="1">
                <a:solidFill>
                  <a:srgbClr val="FF6600"/>
                </a:solidFill>
              </a:rPr>
              <a:t>lrt</a:t>
            </a:r>
            <a:endParaRPr lang="ro-RO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ro-RO" sz="2400" dirty="0">
                <a:solidFill>
                  <a:srgbClr val="00B050"/>
                </a:solidFill>
              </a:rPr>
              <a:t>		#include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pthread.h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ro-RO" sz="2400" dirty="0">
                <a:solidFill>
                  <a:srgbClr val="FF6600"/>
                </a:solidFill>
              </a:rPr>
              <a:t>		</a:t>
            </a:r>
            <a:r>
              <a:rPr lang="en-US" sz="2400" dirty="0">
                <a:solidFill>
                  <a:srgbClr val="FF6600"/>
                </a:solidFill>
              </a:rPr>
              <a:t>#include&lt;semaphore.h&gt;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_t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ro-RO" dirty="0" err="1"/>
              <a:t>semaphore_value</a:t>
            </a:r>
            <a:r>
              <a:rPr lang="en-US" dirty="0"/>
              <a:t>= </a:t>
            </a:r>
            <a:r>
              <a:rPr lang="ro-RO" b="1" dirty="0">
                <a:solidFill>
                  <a:srgbClr val="00B050"/>
                </a:solidFill>
              </a:rPr>
              <a:t>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, </a:t>
            </a:r>
            <a:r>
              <a:rPr lang="ro-RO" dirty="0"/>
              <a:t>0</a:t>
            </a:r>
            <a:r>
              <a:rPr lang="en-US" dirty="0"/>
              <a:t>, </a:t>
            </a:r>
            <a:r>
              <a:rPr lang="ro-RO" dirty="0" err="1"/>
              <a:t>semaphore_value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CE25-2604-469F-9E2E-809F3AC4B7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27839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5916" y="3315912"/>
            <a:ext cx="29354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P() sau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Proberen</a:t>
            </a:r>
            <a:endParaRPr lang="ro-R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sz="2400" dirty="0"/>
          </a:p>
        </p:txBody>
      </p: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B5C88-659E-4130-AC31-2A63564370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613915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997E95-C700-419D-A503-C4EBAE9882B5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B7D01B66-CC57-40E9-86C2-0612A5F7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615344-3983-4A9E-B95E-676508B44A7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43AA1B-64E7-4C9F-B12B-6263AEF0E0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229491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43429" y="338654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636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D8931A-8342-4356-8EB3-7ED50CE8C2A8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60EC1EDE-AF3B-4EDD-8B72-038BA979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740099-281C-408D-807C-0F7870091CFD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B60FF-DEA6-41BE-BEBD-38755E222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1207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ro-RO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627CA-F73C-4DB2-A873-AF50B7DA9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197402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32305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27867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4302" y="398991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3844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8E20624-E38F-492E-B52A-D7CCB7BE5B6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AE4DF844-0525-4142-9E6C-37546A85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3425D5-8CC2-4EBE-963A-4DD7CCA7928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891A8F-B688-4D0A-A3A2-978DED04C3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327891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34121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809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9334" y="1395140"/>
            <a:ext cx="428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Nu contează că doua </a:t>
            </a:r>
            <a:r>
              <a:rPr lang="ro-RO" b="1" dirty="0" err="1"/>
              <a:t>thread</a:t>
            </a:r>
            <a:r>
              <a:rPr lang="ro-RO" b="1" dirty="0"/>
              <a:t>-uri au ajuns simultan la semafor, acesta este protejat, la fel ca un </a:t>
            </a:r>
            <a:r>
              <a:rPr lang="ro-RO" b="1" dirty="0" err="1"/>
              <a:t>mutex</a:t>
            </a:r>
            <a:r>
              <a:rPr lang="en-US" b="1" dirty="0"/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E19E3F-BD1F-4DF3-9672-45B5A088E50D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E0F99036-ACE6-49DB-B7C3-92B4E3C4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AEF76A-3C49-4407-88B8-103886A51D04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BEAA-5199-4985-B3A6-EA4E47F883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765127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091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315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54A469-D53C-4C3F-9297-9460239C97FF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 descr="Traffic semaphore green light by laobc">
            <a:extLst>
              <a:ext uri="{FF2B5EF4-FFF2-40B4-BE49-F238E27FC236}">
                <a16:creationId xmlns:a16="http://schemas.microsoft.com/office/drawing/2014/main" id="{A61233A1-FA52-4003-8653-A207E90D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24AA24F-803E-4661-9438-7DAFBE24C4EA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F09113-1450-4481-8A5D-B41EED82D6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03688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811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8229189-8B24-4167-9E62-2815AC98E7A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805EA-6A5B-4B84-ABE3-A65978327A4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738CE53-7BE4-49C4-B28B-CA89BFD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20B37-7685-4BF0-899C-59847DB0BF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829202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11786" y="49411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FD7C836-C64F-4A20-8496-9B722E386B71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845C6-E283-4CAB-80EB-A2B293418FF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7F5B97F-AC91-450D-AD99-0770D3EF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ADBE1-0EF1-4C25-8540-DDDBBEB867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60171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104" y="158972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 semafor are un set de </a:t>
            </a:r>
            <a:r>
              <a:rPr lang="ro-RO" b="1" dirty="0" err="1"/>
              <a:t>token</a:t>
            </a:r>
            <a:r>
              <a:rPr lang="ro-RO" b="1" dirty="0"/>
              <a:t>-uri</a:t>
            </a:r>
            <a:r>
              <a:rPr lang="en-US" b="1" dirty="0"/>
              <a:t>.</a:t>
            </a: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5" y="3056987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7" y="3543908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4A5D6-C34F-4708-B1AF-C368267EFF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847881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305920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303132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03132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91061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7" y="3543908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6D9EC76-B5FC-4521-8AD2-8DEABB88385D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12166-6F8E-4AAF-AE0B-D3B7530EAF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286141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6CA083-45B7-4F76-8C91-303E4F4F71F0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6E1876-F2FE-4F66-A15C-13DAC39F11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332569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405969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2" y="4008471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AD9B132-A849-41BC-ACA7-AF210ED0EB80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359C77-B8D1-40A2-995C-97A41951C4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4086411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10346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405969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025" y="2722242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38" y="4088839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2" y="4008471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A989A04-7D0A-4AF2-B05E-F98D9ECD0773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689880-377D-4C6C-B7D0-A3215CADC5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4514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8688-5099-4EBA-BD7F-067152F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Compilare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0568-24F0-4C63-A491-0ECAA8A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 err="1"/>
              <a:t>gcc</a:t>
            </a:r>
            <a:r>
              <a:rPr lang="ro-RO" sz="3200" dirty="0"/>
              <a:t> –o executabil </a:t>
            </a:r>
            <a:r>
              <a:rPr lang="ro-RO" sz="3200" dirty="0" err="1"/>
              <a:t>cod.c</a:t>
            </a:r>
            <a:r>
              <a:rPr lang="ro-RO" sz="3200" dirty="0"/>
              <a:t> </a:t>
            </a:r>
            <a:r>
              <a:rPr lang="ro-RO" sz="3200" dirty="0">
                <a:solidFill>
                  <a:srgbClr val="00B050"/>
                </a:solidFill>
              </a:rPr>
              <a:t>–</a:t>
            </a:r>
            <a:r>
              <a:rPr lang="ro-RO" sz="3200" dirty="0" err="1">
                <a:solidFill>
                  <a:srgbClr val="00B050"/>
                </a:solidFill>
              </a:rPr>
              <a:t>lpthread</a:t>
            </a:r>
            <a:r>
              <a:rPr lang="ro-RO" sz="3200" dirty="0">
                <a:solidFill>
                  <a:srgbClr val="00B050"/>
                </a:solidFill>
              </a:rPr>
              <a:t> </a:t>
            </a:r>
            <a:r>
              <a:rPr lang="ro-RO" sz="3200" dirty="0">
                <a:solidFill>
                  <a:srgbClr val="FF6600"/>
                </a:solidFill>
              </a:rPr>
              <a:t>–</a:t>
            </a:r>
            <a:r>
              <a:rPr lang="ro-RO" sz="3200" dirty="0" err="1">
                <a:solidFill>
                  <a:srgbClr val="FF6600"/>
                </a:solidFill>
              </a:rPr>
              <a:t>lrt</a:t>
            </a:r>
            <a:endParaRPr lang="ro-RO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>
                <a:solidFill>
                  <a:srgbClr val="00B050"/>
                </a:solidFill>
              </a:rPr>
              <a:t>#include</a:t>
            </a:r>
            <a:r>
              <a:rPr lang="en-US" sz="3200" dirty="0">
                <a:solidFill>
                  <a:srgbClr val="00B050"/>
                </a:solidFill>
              </a:rPr>
              <a:t>&lt;</a:t>
            </a:r>
            <a:r>
              <a:rPr lang="en-US" sz="3200" dirty="0" err="1">
                <a:solidFill>
                  <a:srgbClr val="00B050"/>
                </a:solidFill>
              </a:rPr>
              <a:t>pthread.h</a:t>
            </a:r>
            <a:r>
              <a:rPr lang="en-US" sz="32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</a:rPr>
              <a:t>#include&lt;</a:t>
            </a:r>
            <a:r>
              <a:rPr lang="en-US" sz="3200" dirty="0" err="1">
                <a:solidFill>
                  <a:srgbClr val="FF6600"/>
                </a:solidFill>
              </a:rPr>
              <a:t>semaphore.h</a:t>
            </a:r>
            <a:r>
              <a:rPr lang="en-US" sz="3200" dirty="0">
                <a:solidFill>
                  <a:srgbClr val="FF6600"/>
                </a:solidFill>
              </a:rPr>
              <a:t>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794F-E8D7-4700-AF2B-DE9AF9F8EE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841520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5593622" y="4248307"/>
            <a:ext cx="8462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274CD-8FAD-402D-9A8F-728D4E4DE880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1FA4D-17C3-4488-9CEA-8F4D742390E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CBF89-7773-434A-B48D-614A0F3BFA7B}"/>
              </a:ext>
            </a:extLst>
          </p:cNvPr>
          <p:cNvSpPr/>
          <p:nvPr/>
        </p:nvSpPr>
        <p:spPr>
          <a:xfrm>
            <a:off x="458996" y="4942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V() sau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Verogen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25923-3CF8-429E-9904-13BC826F3A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543629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370521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272224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B96E8E-07E8-4F60-B50A-7BCD3506D1B1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3AFC99-45A9-4F5C-B87F-955A54400D97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D83A38F-C0E6-4646-9538-51C630FC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A63A165-0DB4-473B-A687-3EFA4AE00EF7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762F3D-59C8-40CF-83D8-F588958C3549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7467F7-475E-48B1-B893-527D8F4CA8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380044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393791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50100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AE539-0A79-4EA3-9240-0B0478EF2B3C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CE908E-1FB4-4387-9743-96E6B107F73C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D07EAA1-CC4A-48E5-9622-3640094D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CD88B4D-0D17-4BF0-828A-EB6928058E01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4B1B10-C949-4EF6-AE36-D72D61DA433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399E8-6169-44AB-A822-87EF06D6A5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970068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3651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59D5AF-CAB2-4A91-99F1-C6F2797E7164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A4E054-131C-45FE-9026-83CCC672BE3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F2B95338-B4D9-4C51-9662-1B39B5EC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1E8448C-CBC1-4BAB-8AE1-801AC5958E5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18C5C8-3347-4D1D-9356-1930E3106C0E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FEDBE-3376-4222-9696-9A462A90BC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826736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4068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5227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1431" y="2471998"/>
            <a:ext cx="540603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7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A1804-DB6A-44F0-BB51-21C1E31D66F6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7EFB8-59F4-4753-9AE1-B4B070AC8A25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C261CE-50BE-4446-B05E-1C29C2539FBF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AD7DA-9B6F-4D03-87A7-F7C00282E9B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E17545-F0EB-4EEA-9CF2-8F0153CCF9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730560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7567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9485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4"/>
            <a:ext cx="300677" cy="5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900DAA6-AE98-4E8C-BCB7-C9255367F7E8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103527-D64C-4BED-A88A-5DF7D6C7F64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E862F0F-C010-42E5-ACDA-CE0EB96D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D7ED3-0E5F-47FB-9A13-6FD62134386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94B5-C1AB-4717-AED0-AABFC3E7665A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D36FB9-8514-4641-BC1D-95877DFCD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270907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După ce au terminat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ro-RO" dirty="0" err="1"/>
              <a:t>destroy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CF77-FE90-4E41-AB44-3867C227A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546721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F52-A145-457B-8134-4E8629C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2A08F0-434D-4E28-B04F-094F2A3216B7}"/>
              </a:ext>
            </a:extLst>
          </p:cNvPr>
          <p:cNvGrpSpPr/>
          <p:nvPr/>
        </p:nvGrpSpPr>
        <p:grpSpPr>
          <a:xfrm>
            <a:off x="1349179" y="3161892"/>
            <a:ext cx="6445641" cy="458788"/>
            <a:chOff x="2481595" y="3284371"/>
            <a:chExt cx="3949132" cy="36859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625FED-909D-4FD1-919A-C0CE56A8AF38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B8A5902-1818-4E4C-8B9B-423EEFDFA6AB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D40DEB0-B6C4-4BD2-8ADA-4539707293DF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F1472C5-0CFE-415F-9CDA-726993E45ACB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39D2BA3-8DF2-473B-AD31-6CDA8C6E87E6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55347C9-7A9C-4CC3-92AC-C45C23B6D93C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AF69552-3968-4997-B1FB-9CE83ADE17CB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CB09919-29FB-4091-9E2A-44D2581BFF05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089AF71-46B1-4363-B55E-F3598D4B30F8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6971-0A00-4DC3-8CAE-06ECFCFECE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627024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Înainte de a porni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pthread_barrier_t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num_threads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5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pthread_barrier_init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, NULL, </a:t>
            </a:r>
            <a:r>
              <a:rPr lang="en-US" sz="2800" dirty="0" err="1"/>
              <a:t>num_threads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2F93-D9B0-43B7-B1AF-0F0687264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165069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5FB1AF2-4F87-432D-ACB0-4966CA8294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719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D5B4F-9890-4C96-B60C-BCBA2D04923D}"/>
              </a:ext>
            </a:extLst>
          </p:cNvPr>
          <p:cNvSpPr txBox="1"/>
          <p:nvPr/>
        </p:nvSpPr>
        <p:spPr>
          <a:xfrm>
            <a:off x="2448232" y="4011562"/>
            <a:ext cx="5783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Acest element reprezintă </a:t>
            </a:r>
            <a:r>
              <a:rPr lang="ro-RO" sz="2800" dirty="0" err="1"/>
              <a:t>thread-ul</a:t>
            </a:r>
            <a:r>
              <a:rPr lang="ro-RO" sz="2800" dirty="0"/>
              <a:t>.</a:t>
            </a:r>
          </a:p>
          <a:p>
            <a:r>
              <a:rPr lang="ro-RO" sz="2800" dirty="0"/>
              <a:t>Este un </a:t>
            </a:r>
            <a:r>
              <a:rPr lang="ro-RO" sz="2800" dirty="0" err="1"/>
              <a:t>thread</a:t>
            </a:r>
            <a:r>
              <a:rPr lang="ro-RO" sz="2800" dirty="0"/>
              <a:t> </a:t>
            </a:r>
            <a:r>
              <a:rPr lang="ro-RO" sz="2800" dirty="0" err="1"/>
              <a:t>handle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71A67-BD95-402F-9432-18D6116FEE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8590209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2339" y="4131710"/>
            <a:ext cx="5085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Pentru toate </a:t>
            </a:r>
            <a:r>
              <a:rPr lang="ro-RO" sz="2400" b="1" dirty="0" err="1"/>
              <a:t>thread</a:t>
            </a:r>
            <a:r>
              <a:rPr lang="ro-RO" sz="2400" b="1" dirty="0"/>
              <a:t>-urile</a:t>
            </a:r>
            <a:r>
              <a:rPr lang="en-US" sz="2400" b="1" dirty="0"/>
              <a:t>, </a:t>
            </a:r>
            <a:endParaRPr lang="ro-RO" sz="2400" b="1" dirty="0"/>
          </a:p>
          <a:p>
            <a:r>
              <a:rPr lang="ro-RO" sz="2400" b="1" dirty="0"/>
              <a:t>Tot codul de </a:t>
            </a:r>
            <a:r>
              <a:rPr lang="ro-RO" sz="2400" b="1" dirty="0">
                <a:solidFill>
                  <a:srgbClr val="0070C0"/>
                </a:solidFill>
              </a:rPr>
              <a:t>aici</a:t>
            </a:r>
          </a:p>
          <a:p>
            <a:r>
              <a:rPr lang="ro-RO" sz="2400" b="1" dirty="0"/>
              <a:t>este</a:t>
            </a:r>
            <a:r>
              <a:rPr lang="en-US" sz="2400" b="1" dirty="0"/>
              <a:t> </a:t>
            </a:r>
            <a:r>
              <a:rPr lang="ro-RO" sz="2400" b="1" dirty="0"/>
              <a:t>executat înainte de orice bucata de cod de </a:t>
            </a:r>
            <a:r>
              <a:rPr lang="ro-RO" sz="2400" b="1" dirty="0">
                <a:solidFill>
                  <a:srgbClr val="00B050"/>
                </a:solidFill>
              </a:rPr>
              <a:t>aici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373112" y="3264691"/>
            <a:ext cx="1461301" cy="14873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403577" y="4316460"/>
            <a:ext cx="1472464" cy="1163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9E7AE-5C73-4422-80BA-5A768618821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3FC9D4E-D1EA-4F33-8259-DE5749CC05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32FD41-2810-42F2-9BAC-338E6A20C537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52383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4928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22048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7B19C2-A087-4AF0-9AD3-F9A332DFE900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2B6402-7F96-4345-A137-9CE3C9A213F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D36C0B-F7CA-46B6-B770-0E3F011417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248232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346410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404396-A6E7-4193-9EFA-342F39C80E4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4C890-C012-4606-B7EE-8B61AC5DF087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D329A5FF-6364-4C95-BEEF-87C6DC8969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104176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31778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0172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33578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9B757-5AC3-467B-8645-69B65B2C472C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D3A73-E9A6-4852-830E-87807539826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90DD0F3-AF69-41F8-8E68-1C6D0A8DBB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41821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4724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0A1C5-9F63-4CF6-897D-0E23ECFA36FE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59810-F5F1-484B-9563-0524BA7974B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B3D85C4-F7C2-4564-9043-BD9B55426C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1872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2093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21558-E2CD-4B7C-BFCE-F768976F26C2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C1E93B-0D0E-4878-84CE-A1A1B2C56842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E759381-A6C2-46A0-9B6C-9A72EAD200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522132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C6321-9EE9-4BF0-9C72-A78248022EEF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11B9B-B56C-4F2E-9681-A4B80336763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F355281-ECC3-48BC-842F-1872082D76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66223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17478-6959-4D89-887E-881D8665B80A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A2B47-D7D8-4345-A6BC-0E68234BA52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D718CA37-DCE7-4534-9284-194C4A715C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3956584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0D468A3-129C-49F2-96AF-079D5C9F9E5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8ED6F-EF9B-4DBC-B893-98497553449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A95B3B4-B124-4A8A-950F-B03C6EA00F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465005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47495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A1552-7EEE-4C7B-A323-77A1630F2D94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82E70-47D3-4414-8233-9D9934FE0306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E88FBF75-DCC0-4931-901E-2C27C42857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180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ECB11-DEB9-4B99-A0F4-8B1B7E312A02}"/>
              </a:ext>
            </a:extLst>
          </p:cNvPr>
          <p:cNvSpPr txBox="1"/>
          <p:nvPr/>
        </p:nvSpPr>
        <p:spPr>
          <a:xfrm>
            <a:off x="1736623" y="3540911"/>
            <a:ext cx="6655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Prin acest parametru am putea să facem recomandări sistemului de operare. </a:t>
            </a:r>
          </a:p>
          <a:p>
            <a:r>
              <a:rPr lang="ro-RO" sz="2800" dirty="0"/>
              <a:t>Ex: să folosească anumite </a:t>
            </a:r>
            <a:r>
              <a:rPr lang="ro-RO" sz="2800" dirty="0" err="1"/>
              <a:t>core</a:t>
            </a:r>
            <a:r>
              <a:rPr lang="ro-RO" sz="2800" dirty="0"/>
              <a:t>-uri.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9C31-A4B9-4ED1-87DA-5E82602F73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528009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27F777-E749-4F95-A5D0-CC00C0A20D21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B0C1E-0DE7-4F9E-AA75-B4677B3AF47A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AC27CA3-360F-4A05-9662-90917D97BF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417316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8917" y="38355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9624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39415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B04F6B-AAC8-4634-81B2-188491CC3D7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44170-4AE3-40D1-B20B-AD9067C6A94F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89526-BFD5-4E16-BA79-3E88BCD968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721945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9377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172" y="1305770"/>
            <a:ext cx="4326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Cum știe o barieră când să se reseteze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o-RO" dirty="0"/>
              <a:t>O soluție ar fi</a:t>
            </a:r>
            <a:r>
              <a:rPr lang="en-US" dirty="0"/>
              <a:t>:</a:t>
            </a:r>
          </a:p>
          <a:p>
            <a:r>
              <a:rPr lang="en-US" dirty="0"/>
              <a:t>Reusable Barrier in </a:t>
            </a:r>
          </a:p>
          <a:p>
            <a:r>
              <a:rPr lang="en-US" dirty="0">
                <a:hlinkClick r:id="" action="ppaction://noaction"/>
              </a:rPr>
              <a:t>The Little Book of Semaphores</a:t>
            </a:r>
          </a:p>
          <a:p>
            <a:r>
              <a:rPr lang="en-US" dirty="0">
                <a:hlinkClick r:id="" action="ppaction://noaction"/>
              </a:rPr>
              <a:t>By Allen B. Downey</a:t>
            </a:r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47" y="1918614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5D36D3-AA69-4BFF-AD3F-023DCB3C2C4B}"/>
              </a:ext>
            </a:extLst>
          </p:cNvPr>
          <p:cNvSpPr/>
          <p:nvPr/>
        </p:nvSpPr>
        <p:spPr>
          <a:xfrm>
            <a:off x="214755" y="35362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809ED1-CA0F-4A2A-896F-DEF411F2FC0F}"/>
              </a:ext>
            </a:extLst>
          </p:cNvPr>
          <p:cNvSpPr/>
          <p:nvPr/>
        </p:nvSpPr>
        <p:spPr>
          <a:xfrm>
            <a:off x="4263082" y="4253131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72546995-B0D9-461A-ABA1-7FB3B4AD7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686848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După ce au terminat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r>
              <a:rPr lang="en-US" sz="2800" dirty="0" err="1"/>
              <a:t>pthread_barrier</a:t>
            </a:r>
            <a:r>
              <a:rPr lang="en-US" sz="2800" dirty="0"/>
              <a:t>_</a:t>
            </a:r>
            <a:r>
              <a:rPr lang="ro-RO" sz="2800" dirty="0" err="1"/>
              <a:t>destroy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891E-06F7-4051-AB9B-E00EBD06BA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983402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D547F4-1429-48B6-AF03-203D9EC8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CD26-CBC7-4B34-877C-DBA026BFFF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615B94-154B-432D-BB75-297017AA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656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C67E-AF95-4208-96AA-B99A83F0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Unele probleme nu pot fi paralelizate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7854-C5DB-4FB1-BF54-56014AB8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Calculating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… </a:t>
            </a:r>
          </a:p>
          <a:p>
            <a:pPr marL="361950" lvl="1" indent="0">
              <a:buNone/>
            </a:pPr>
            <a:r>
              <a:rPr lang="ro-RO" sz="2400" dirty="0"/>
              <a:t>of a </a:t>
            </a:r>
            <a:r>
              <a:rPr lang="ro-RO" sz="2400" dirty="0" err="1"/>
              <a:t>string</a:t>
            </a:r>
            <a:r>
              <a:rPr lang="ro-RO" sz="2400" dirty="0"/>
              <a:t>.</a:t>
            </a:r>
          </a:p>
          <a:p>
            <a:pPr marL="361950" lvl="1" indent="0">
              <a:buNone/>
            </a:pPr>
            <a:r>
              <a:rPr lang="en-US" sz="2400" dirty="0"/>
              <a:t> </a:t>
            </a:r>
          </a:p>
          <a:p>
            <a:pPr marL="361950" lvl="1" indent="0">
              <a:buNone/>
            </a:pPr>
            <a:r>
              <a:rPr lang="en-US" sz="2400" dirty="0"/>
              <a:t>Deep First Search</a:t>
            </a:r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Huffman decoding</a:t>
            </a:r>
            <a:endParaRPr lang="ro-RO" sz="2400" dirty="0"/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Outer loops of most simulations</a:t>
            </a:r>
          </a:p>
          <a:p>
            <a:pPr marL="361950" lvl="1" indent="0">
              <a:buNone/>
            </a:pPr>
            <a:endParaRPr lang="ro-RO" sz="2400" dirty="0"/>
          </a:p>
          <a:p>
            <a:pPr marL="361950" lvl="1" indent="0">
              <a:buNone/>
            </a:pPr>
            <a:r>
              <a:rPr lang="ro-RO" sz="2400" dirty="0"/>
              <a:t>P complete </a:t>
            </a:r>
            <a:r>
              <a:rPr lang="ro-RO" sz="2400" dirty="0" err="1"/>
              <a:t>problems</a:t>
            </a:r>
            <a:endParaRPr lang="ro-RO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9CDA-FE02-4358-9E9E-E429C8B272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168390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Paralelizare prin împărțirea 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9859-3323-486B-9D74-9C95D23D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Sunt o serie de </a:t>
            </a:r>
            <a:r>
              <a:rPr lang="ro-RO" sz="3600" dirty="0"/>
              <a:t>probleme</a:t>
            </a:r>
            <a:r>
              <a:rPr lang="en-US" sz="3600" dirty="0"/>
              <a:t> care </a:t>
            </a:r>
            <a:r>
              <a:rPr lang="ro-RO" sz="3600" dirty="0"/>
              <a:t>sunt extrem de ușor paralelizabile.</a:t>
            </a:r>
          </a:p>
          <a:p>
            <a:pPr marL="0" indent="0">
              <a:buNone/>
            </a:pPr>
            <a:endParaRPr lang="ro-RO" sz="3600" dirty="0"/>
          </a:p>
          <a:p>
            <a:pPr marL="0" indent="0">
              <a:buNone/>
            </a:pPr>
            <a:r>
              <a:rPr lang="en-US" sz="3600" dirty="0"/>
              <a:t>Embarrassingly parallel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2320-A2FB-4A97-A88B-5AB66EE50A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7731267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4BFF3-EFCF-420B-8F21-5A87A1A153FD}"/>
              </a:ext>
            </a:extLst>
          </p:cNvPr>
          <p:cNvSpPr txBox="1"/>
          <p:nvPr/>
        </p:nvSpPr>
        <p:spPr>
          <a:xfrm>
            <a:off x="232334" y="1697457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Multiplicare unui vector cu un scalar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6742C-2B27-4E80-8E81-5634A6BC5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804444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100322" y="1481535"/>
            <a:ext cx="634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Toate calculele pot fi efectuate în același timp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4591-229A-4750-B37D-915E8DB8A7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4589394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9FDA-CA7B-4D12-9028-8480E560E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5929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D803-FB9E-4301-B542-BF7A2CA2A33F}"/>
              </a:ext>
            </a:extLst>
          </p:cNvPr>
          <p:cNvSpPr txBox="1"/>
          <p:nvPr/>
        </p:nvSpPr>
        <p:spPr>
          <a:xfrm>
            <a:off x="1563329" y="3709220"/>
            <a:ext cx="6941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Când se </a:t>
            </a:r>
            <a:r>
              <a:rPr lang="ro-RO" sz="3200" dirty="0" err="1"/>
              <a:t>crează</a:t>
            </a:r>
            <a:r>
              <a:rPr lang="ro-RO" sz="3200" dirty="0"/>
              <a:t> </a:t>
            </a:r>
            <a:r>
              <a:rPr lang="ro-RO" sz="3200" dirty="0" err="1"/>
              <a:t>thread-ul</a:t>
            </a:r>
            <a:r>
              <a:rPr lang="ro-RO" sz="3200" dirty="0"/>
              <a:t> va porni de la funcția dată ca parametru.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CC3F-4BAB-4D2D-A620-3976DA5F63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138675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B82BE-C6DE-4392-8311-1DB89AD789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352359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 </a:t>
            </a:r>
            <a:r>
              <a:rPr lang="ro-RO" sz="4400" b="1" dirty="0"/>
              <a:t>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BFBB-AA0B-42A9-894E-F26D9C19C3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895443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C05A2-389F-405B-B3D4-BE6A50CCCC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05646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0F9A-19C6-4B52-8939-1335B9F8DD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756996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081D-0495-47C4-9683-BC6FBC49CB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438395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5FDDF-4488-40FE-B0BB-AFB710A2A8A5}"/>
              </a:ext>
            </a:extLst>
          </p:cNvPr>
          <p:cNvSpPr txBox="1"/>
          <p:nvPr/>
        </p:nvSpPr>
        <p:spPr>
          <a:xfrm>
            <a:off x="314325" y="4119847"/>
            <a:ext cx="856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majoritatea cazurilor obținem performanță maximă când numărul de </a:t>
            </a:r>
            <a:r>
              <a:rPr lang="ro-RO" sz="2400" dirty="0" err="1"/>
              <a:t>thread</a:t>
            </a:r>
            <a:r>
              <a:rPr lang="ro-RO" sz="2400" dirty="0"/>
              <a:t>-uri este egal cu numărul de elemente de procesare, sau </a:t>
            </a:r>
            <a:r>
              <a:rPr lang="ro-RO" sz="2400" dirty="0" err="1"/>
              <a:t>core</a:t>
            </a:r>
            <a:r>
              <a:rPr lang="ro-RO" sz="2400" dirty="0"/>
              <a:t>-uri.</a:t>
            </a:r>
            <a:endParaRPr lang="en-US" sz="24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B68720-70D6-45F5-AC85-F47A48609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774725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676217" y="1488598"/>
            <a:ext cx="53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/>
              <a:t>Cum este P față de 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F97E-542E-460B-B0BC-94EAF168C8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207607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397437" y="1398349"/>
            <a:ext cx="243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/>
              <a:t>P </a:t>
            </a:r>
            <a:r>
              <a:rPr lang="en-US" sz="4800" b="1" dirty="0"/>
              <a:t>&lt;&lt; 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9651-8127-4159-8B41-661BF34D3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376765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8B14-1CB2-4F7F-997C-A609DFD12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545425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EFB7-D0DE-4C14-B268-52E4E6250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3368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36491-5D2F-4156-AA11-9D6BA04428BF}"/>
              </a:ext>
            </a:extLst>
          </p:cNvPr>
          <p:cNvSpPr txBox="1"/>
          <p:nvPr/>
        </p:nvSpPr>
        <p:spPr>
          <a:xfrm>
            <a:off x="1607573" y="3628103"/>
            <a:ext cx="673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Așa trimitem date </a:t>
            </a:r>
            <a:r>
              <a:rPr lang="ro-RO" sz="4000" dirty="0" err="1"/>
              <a:t>thread</a:t>
            </a:r>
            <a:r>
              <a:rPr lang="ro-RO" sz="4000" dirty="0"/>
              <a:t>-ului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987A-9978-4146-9E1D-00E686F17D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966876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A2D3-6B4B-40F9-B71A-1C5AE56D7E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4493603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2B09-4F6D-407B-A8F6-5AA97BA554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1235293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Putem și </a:t>
            </a:r>
            <a:r>
              <a:rPr lang="ro-RO" sz="4000" b="1" dirty="0" err="1"/>
              <a:t>random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656C-50A4-493D-A7E1-D29495FAD9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5207321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58567-7CA0-464A-AAC0-21888B1A31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38704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Este utilă?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A4B6-8B4A-479D-B63E-1B034C27ED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752693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CAA5-34B9-40B2-86A7-B4B8ECF66F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0753906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3600" b="1" dirty="0"/>
              <a:t>Aproximativ același număr elemente</a:t>
            </a:r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6C1A-ECE0-41E0-A7DB-449946FB05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5282658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78698" y="1581460"/>
            <a:ext cx="644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F866-5EA8-45AD-BC44-B82E132817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809928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80515" y="1469389"/>
            <a:ext cx="8625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</a:p>
          <a:p>
            <a:endParaRPr lang="ro-RO" sz="3600" b="1" dirty="0"/>
          </a:p>
          <a:p>
            <a:endParaRPr lang="ro-RO" sz="3600" b="1" dirty="0"/>
          </a:p>
          <a:p>
            <a:endParaRPr lang="ro-RO" sz="3600" b="1" dirty="0"/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0B38-A333-46B3-9262-05836E6FB8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842534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rgbClr val="FF0000"/>
                </a:solidFill>
              </a:rPr>
              <a:t>Aproximativ</a:t>
            </a:r>
            <a:r>
              <a:rPr lang="ro-RO" sz="3600" b="1" dirty="0"/>
              <a:t> N/P elemente</a:t>
            </a:r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F54E-F86D-4A82-813F-9934288105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2335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16C4-D709-47CC-9390-F74919E25685}"/>
              </a:ext>
            </a:extLst>
          </p:cNvPr>
          <p:cNvSpPr txBox="1"/>
          <p:nvPr/>
        </p:nvSpPr>
        <p:spPr>
          <a:xfrm>
            <a:off x="1622321" y="3753794"/>
            <a:ext cx="5633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Astfel se pot extrage date din </a:t>
            </a:r>
            <a:r>
              <a:rPr lang="ro-RO" sz="3200" dirty="0" err="1"/>
              <a:t>thread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082A-9645-4D60-B1D7-67E3935AB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2955169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floor</a:t>
            </a:r>
            <a:r>
              <a:rPr lang="ro-RO" sz="3600" b="1" dirty="0"/>
              <a:t>(N/P) elemente    </a:t>
            </a:r>
            <a:r>
              <a:rPr lang="ro-RO" sz="3600" b="1" dirty="0" err="1"/>
              <a:t>floor</a:t>
            </a:r>
            <a:r>
              <a:rPr lang="ro-RO" sz="3600" b="1" dirty="0"/>
              <a:t>(15/2) = 7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022D-89B5-4615-8412-1D854E4071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003752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5359792" y="35010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ceil</a:t>
            </a:r>
            <a:r>
              <a:rPr lang="ro-RO" sz="3600" b="1" dirty="0"/>
              <a:t>(N/P) elemente    </a:t>
            </a:r>
            <a:r>
              <a:rPr lang="ro-RO" sz="3600" b="1" dirty="0" err="1"/>
              <a:t>ceil</a:t>
            </a:r>
            <a:r>
              <a:rPr lang="ro-RO" sz="3600" b="1" dirty="0"/>
              <a:t>(15/2) = 8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1454258" y="3501075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B637-A5AD-41B8-8C40-1992C203EE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698721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575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floor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024982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818836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2721047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514901" y="419634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645710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094661" y="3213534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EEAAA-61E1-490C-89D8-6DD487E261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501485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377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ceil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28A54-2BDE-499E-A969-28B488C1AF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6603173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539007" y="1287035"/>
            <a:ext cx="843173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Formule elegante:</a:t>
            </a:r>
          </a:p>
          <a:p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este identificator de </a:t>
            </a:r>
            <a:r>
              <a:rPr lang="ro-RO" sz="2800" b="1" dirty="0" err="1"/>
              <a:t>thread</a:t>
            </a:r>
            <a:r>
              <a:rPr lang="ro-RO" sz="2800" b="1" dirty="0"/>
              <a:t>, are valori de la 0 la 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</a:p>
          <a:p>
            <a:endParaRPr lang="ro-RO" sz="1100" b="1" dirty="0"/>
          </a:p>
          <a:p>
            <a:r>
              <a:rPr lang="ro-RO" sz="2800" b="1" dirty="0"/>
              <a:t>start = </a:t>
            </a:r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</a:t>
            </a:r>
          </a:p>
          <a:p>
            <a:r>
              <a:rPr lang="ro-RO" sz="2800" b="1" dirty="0" err="1"/>
              <a:t>end</a:t>
            </a:r>
            <a:r>
              <a:rPr lang="ro-RO" sz="2800" b="1" dirty="0"/>
              <a:t> = min(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, (</a:t>
            </a:r>
            <a:r>
              <a:rPr lang="ro-RO" sz="2800" b="1" dirty="0">
                <a:solidFill>
                  <a:srgbClr val="7030A0"/>
                </a:solidFill>
              </a:rPr>
              <a:t>Tid</a:t>
            </a:r>
            <a:r>
              <a:rPr lang="ro-RO" sz="2800" b="1" dirty="0"/>
              <a:t>+1)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92A2A-7102-462A-9C2E-08AEE906B7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619379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539007" y="1287035"/>
            <a:ext cx="843173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Formule elegante:</a:t>
            </a:r>
          </a:p>
          <a:p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este identificator de </a:t>
            </a:r>
            <a:r>
              <a:rPr lang="ro-RO" sz="2800" b="1" dirty="0" err="1"/>
              <a:t>thread</a:t>
            </a:r>
            <a:r>
              <a:rPr lang="ro-RO" sz="2800" b="1" dirty="0"/>
              <a:t>, are valori de la 0 la 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</a:p>
          <a:p>
            <a:endParaRPr lang="ro-RO" sz="1100" b="1" dirty="0"/>
          </a:p>
          <a:p>
            <a:r>
              <a:rPr lang="ro-RO" sz="2800" b="1" dirty="0"/>
              <a:t>start = </a:t>
            </a:r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</a:t>
            </a:r>
          </a:p>
          <a:p>
            <a:r>
              <a:rPr lang="ro-RO" sz="2800" b="1" dirty="0" err="1"/>
              <a:t>end</a:t>
            </a:r>
            <a:r>
              <a:rPr lang="ro-RO" sz="2800" b="1" dirty="0"/>
              <a:t> = min(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, (</a:t>
            </a:r>
            <a:r>
              <a:rPr lang="ro-RO" sz="2800" b="1" dirty="0">
                <a:solidFill>
                  <a:srgbClr val="7030A0"/>
                </a:solidFill>
              </a:rPr>
              <a:t>Tid</a:t>
            </a:r>
            <a:r>
              <a:rPr lang="ro-RO" sz="2800" b="1" dirty="0"/>
              <a:t>+1)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92A2A-7102-462A-9C2E-08AEE906B7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1A4A9-2928-45DF-9EA5-94C07B276B39}"/>
              </a:ext>
            </a:extLst>
          </p:cNvPr>
          <p:cNvSpPr txBox="1"/>
          <p:nvPr/>
        </p:nvSpPr>
        <p:spPr>
          <a:xfrm>
            <a:off x="314325" y="5076224"/>
            <a:ext cx="6189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/>
              <a:t>Funcționează și:</a:t>
            </a:r>
          </a:p>
          <a:p>
            <a:r>
              <a:rPr lang="ro-RO" sz="2400" b="1" dirty="0"/>
              <a:t>start = </a:t>
            </a:r>
            <a:r>
              <a:rPr lang="ro-RO" sz="2400" b="1" dirty="0" err="1"/>
              <a:t>round</a:t>
            </a:r>
            <a:r>
              <a:rPr lang="ro-RO" sz="2400" b="1" dirty="0"/>
              <a:t>(</a:t>
            </a:r>
            <a:r>
              <a:rPr lang="ro-RO" sz="2400" b="1" dirty="0" err="1">
                <a:solidFill>
                  <a:srgbClr val="7030A0"/>
                </a:solidFill>
              </a:rPr>
              <a:t>Tid</a:t>
            </a:r>
            <a:r>
              <a:rPr lang="ro-RO" sz="2400" b="1" dirty="0"/>
              <a:t> * </a:t>
            </a:r>
            <a:r>
              <a:rPr lang="ro-RO" sz="2400" b="1" dirty="0">
                <a:solidFill>
                  <a:srgbClr val="00B050"/>
                </a:solidFill>
              </a:rPr>
              <a:t>N</a:t>
            </a:r>
            <a:r>
              <a:rPr lang="ro-RO" sz="2400" b="1" dirty="0"/>
              <a:t>/</a:t>
            </a:r>
            <a:r>
              <a:rPr lang="ro-RO" sz="2400" b="1" dirty="0">
                <a:solidFill>
                  <a:srgbClr val="FF6600"/>
                </a:solidFill>
              </a:rPr>
              <a:t>P</a:t>
            </a:r>
            <a:r>
              <a:rPr lang="ro-RO" sz="2400" b="1" dirty="0"/>
              <a:t>)</a:t>
            </a:r>
          </a:p>
          <a:p>
            <a:r>
              <a:rPr lang="ro-RO" sz="2400" b="1" dirty="0" err="1"/>
              <a:t>end</a:t>
            </a:r>
            <a:r>
              <a:rPr lang="ro-RO" sz="2400" b="1" dirty="0"/>
              <a:t> = </a:t>
            </a:r>
            <a:r>
              <a:rPr lang="ro-RO" sz="2400" b="1" dirty="0" err="1"/>
              <a:t>round</a:t>
            </a:r>
            <a:r>
              <a:rPr lang="ro-RO" sz="2400" b="1" dirty="0"/>
              <a:t>((</a:t>
            </a:r>
            <a:r>
              <a:rPr lang="ro-RO" sz="2400" b="1" dirty="0">
                <a:solidFill>
                  <a:srgbClr val="7030A0"/>
                </a:solidFill>
              </a:rPr>
              <a:t>Tid</a:t>
            </a:r>
            <a:r>
              <a:rPr lang="ro-RO" sz="2400" b="1" dirty="0"/>
              <a:t>+1) * </a:t>
            </a:r>
            <a:r>
              <a:rPr lang="ro-RO" sz="2400" b="1" dirty="0">
                <a:solidFill>
                  <a:srgbClr val="00B050"/>
                </a:solidFill>
              </a:rPr>
              <a:t>N</a:t>
            </a:r>
            <a:r>
              <a:rPr lang="ro-RO" sz="2400" b="1" dirty="0"/>
              <a:t>/</a:t>
            </a:r>
            <a:r>
              <a:rPr lang="ro-RO" sz="2400" b="1" dirty="0">
                <a:solidFill>
                  <a:srgbClr val="FF6600"/>
                </a:solidFill>
              </a:rPr>
              <a:t>P</a:t>
            </a:r>
            <a:r>
              <a:rPr lang="ro-RO" sz="2400" b="1" dirty="0"/>
              <a:t>) 	De 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61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27F4-7E4E-4DE6-844D-CFE4C8F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FF3D-47B9-4EAC-8473-B413150F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693B-0B6D-42EF-AEFE-8910DCDAD9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5337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F33FA6-13D1-4543-A988-46261EA3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26719"/>
            <a:ext cx="818387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C078-E8CE-42FF-8B7D-1C44169612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2281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paralelism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nivel</a:t>
            </a:r>
            <a:r>
              <a:rPr lang="en-US" dirty="0"/>
              <a:t> de bit (Bit level)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</a:t>
            </a:r>
            <a:r>
              <a:rPr lang="ro-RO" dirty="0" err="1"/>
              <a:t>țiune</a:t>
            </a:r>
            <a:r>
              <a:rPr lang="ro-RO" dirty="0"/>
              <a:t> (</a:t>
            </a:r>
            <a:r>
              <a:rPr lang="en-US" dirty="0"/>
              <a:t>Instruction level</a:t>
            </a:r>
            <a:r>
              <a:rPr lang="ro-RO" dirty="0"/>
              <a:t>)</a:t>
            </a:r>
            <a:endParaRPr lang="en-US" dirty="0"/>
          </a:p>
          <a:p>
            <a:endParaRPr lang="en-US" dirty="0"/>
          </a:p>
          <a:p>
            <a:r>
              <a:rPr lang="ro-RO" dirty="0"/>
              <a:t>La nivel de task (</a:t>
            </a:r>
            <a:r>
              <a:rPr lang="en-US" dirty="0"/>
              <a:t>Task parallelism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63DD-3C87-48A9-8147-00A40A63CA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0456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2B03E9C-F50F-45DF-909E-68108DAD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26719"/>
            <a:ext cx="820216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4491" y="246298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45E92-574A-4D92-8B37-D87B68A2EB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9115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8263D41-1CB6-478C-8425-9676B537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9459" y="286118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DF6C-840A-4B85-9F50-E8AC521B1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815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3DDD3CA-2F42-44FB-B05A-13B53E75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59394" y="324464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2DFC-0C28-4991-B62E-03FCAEE955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8501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8D6BBED-86BF-4EC7-8BF3-4D47A794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7871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E91E-F687-4303-B74D-D7105238D2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422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8514" y="36428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5914" y="165673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9FD783-1289-47B1-BF82-FF17F666B3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5845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08746" y="325939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602D6C-20FA-4090-8A35-9ABAC20518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1585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0B6F40-5FCB-4CE1-A29D-B20F741596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4257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652" y="506164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C40B307-9616-417D-AEFC-F3C363010B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0665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AFC75-622E-48F2-854E-CF725739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D17B4-2F36-4366-81A9-CA5E6A4F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029255"/>
            <a:ext cx="9144000" cy="4799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D41EF-A59D-484B-B92C-C2D6EA2DCB15}"/>
              </a:ext>
            </a:extLst>
          </p:cNvPr>
          <p:cNvSpPr txBox="1"/>
          <p:nvPr/>
        </p:nvSpPr>
        <p:spPr>
          <a:xfrm>
            <a:off x="314325" y="2457095"/>
            <a:ext cx="8690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400" dirty="0"/>
              <a:t>Câte </a:t>
            </a:r>
            <a:r>
              <a:rPr lang="ro-RO" sz="4400" dirty="0" err="1"/>
              <a:t>thread</a:t>
            </a:r>
            <a:r>
              <a:rPr lang="ro-RO" sz="4400" dirty="0"/>
              <a:t>-uri avem în execuție?</a:t>
            </a:r>
            <a:endParaRPr lang="en-US" sz="44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C38D930-B02F-4F94-892D-A9589CDA3E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5819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AFC75-622E-48F2-854E-CF725739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D17B4-2F36-4366-81A9-CA5E6A4F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029255"/>
            <a:ext cx="9144000" cy="4799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D41EF-A59D-484B-B92C-C2D6EA2DCB15}"/>
              </a:ext>
            </a:extLst>
          </p:cNvPr>
          <p:cNvSpPr txBox="1"/>
          <p:nvPr/>
        </p:nvSpPr>
        <p:spPr>
          <a:xfrm>
            <a:off x="226900" y="2082191"/>
            <a:ext cx="869019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4400" dirty="0"/>
              <a:t>Câte </a:t>
            </a:r>
            <a:r>
              <a:rPr lang="ro-RO" sz="4400" dirty="0" err="1"/>
              <a:t>thread</a:t>
            </a:r>
            <a:r>
              <a:rPr lang="ro-RO" sz="4400" dirty="0"/>
              <a:t>-uri avem în execuție?</a:t>
            </a:r>
          </a:p>
          <a:p>
            <a:pPr algn="ctr"/>
            <a:r>
              <a:rPr lang="ro-RO" sz="4400" dirty="0"/>
              <a:t>3</a:t>
            </a:r>
          </a:p>
          <a:p>
            <a:pPr algn="ctr"/>
            <a:r>
              <a:rPr lang="ro-RO" sz="4400" dirty="0" err="1"/>
              <a:t>main</a:t>
            </a:r>
            <a:endParaRPr lang="ro-RO" sz="4400" dirty="0"/>
          </a:p>
          <a:p>
            <a:pPr algn="ctr"/>
            <a:r>
              <a:rPr lang="ro-RO" sz="4400" dirty="0" err="1"/>
              <a:t>threadFunction</a:t>
            </a:r>
            <a:endParaRPr lang="ro-RO" sz="4400" dirty="0"/>
          </a:p>
          <a:p>
            <a:pPr algn="ctr"/>
            <a:r>
              <a:rPr lang="ro-RO" sz="4400" dirty="0" err="1"/>
              <a:t>threadFunction</a:t>
            </a:r>
            <a:endParaRPr lang="en-US" sz="4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9FBE91-8502-4383-882C-F2310FABF8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136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paralelism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 dirty="0"/>
              <a:t>Bit level</a:t>
            </a:r>
          </a:p>
          <a:p>
            <a:pPr lvl="2"/>
            <a:r>
              <a:rPr lang="ro-RO" sz="2400" b="1" dirty="0">
                <a:solidFill>
                  <a:srgbClr val="FF6600"/>
                </a:solidFill>
              </a:rPr>
              <a:t>C</a:t>
            </a:r>
            <a:r>
              <a:rPr lang="ro-RO" sz="2400" b="1" dirty="0">
                <a:solidFill>
                  <a:srgbClr val="00B050"/>
                </a:solidFill>
              </a:rPr>
              <a:t> </a:t>
            </a:r>
            <a:r>
              <a:rPr lang="ro-RO" sz="2400" b="1" dirty="0"/>
              <a:t>=</a:t>
            </a:r>
            <a:r>
              <a:rPr lang="ro-RO" sz="2400" b="1" dirty="0">
                <a:solidFill>
                  <a:srgbClr val="00B050"/>
                </a:solidFill>
              </a:rPr>
              <a:t> A</a:t>
            </a:r>
            <a:r>
              <a:rPr lang="ro-RO" sz="2400" b="1" dirty="0"/>
              <a:t> &amp; </a:t>
            </a:r>
            <a:r>
              <a:rPr lang="ro-RO" sz="2400" b="1" dirty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level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7CA390-E825-42FC-8860-1E9EF45C7F81}"/>
              </a:ext>
            </a:extLst>
          </p:cNvPr>
          <p:cNvCxnSpPr/>
          <p:nvPr/>
        </p:nvCxnSpPr>
        <p:spPr bwMode="auto">
          <a:xfrm>
            <a:off x="3493971" y="1944304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FD673C-7361-4C01-8AA0-CAFD6F2BC00F}"/>
              </a:ext>
            </a:extLst>
          </p:cNvPr>
          <p:cNvCxnSpPr/>
          <p:nvPr/>
        </p:nvCxnSpPr>
        <p:spPr bwMode="auto">
          <a:xfrm>
            <a:off x="3493971" y="1721319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hord 13">
            <a:extLst>
              <a:ext uri="{FF2B5EF4-FFF2-40B4-BE49-F238E27FC236}">
                <a16:creationId xmlns:a16="http://schemas.microsoft.com/office/drawing/2014/main" id="{29A9E186-E7E2-46AB-8918-FF49B21364E3}"/>
              </a:ext>
            </a:extLst>
          </p:cNvPr>
          <p:cNvSpPr/>
          <p:nvPr/>
        </p:nvSpPr>
        <p:spPr bwMode="auto">
          <a:xfrm>
            <a:off x="5996543" y="1472665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A91BC0-3952-416F-B60B-1E141A1140BF}"/>
              </a:ext>
            </a:extLst>
          </p:cNvPr>
          <p:cNvCxnSpPr>
            <a:cxnSpLocks/>
          </p:cNvCxnSpPr>
          <p:nvPr/>
        </p:nvCxnSpPr>
        <p:spPr bwMode="auto">
          <a:xfrm>
            <a:off x="6728054" y="1838420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285669-0FDF-4594-BBBC-96B1FD7BEE05}"/>
              </a:ext>
            </a:extLst>
          </p:cNvPr>
          <p:cNvCxnSpPr/>
          <p:nvPr/>
        </p:nvCxnSpPr>
        <p:spPr bwMode="auto">
          <a:xfrm>
            <a:off x="3493971" y="2824504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3321E-0DB0-40A7-BC2A-6D3BC72A9E77}"/>
              </a:ext>
            </a:extLst>
          </p:cNvPr>
          <p:cNvCxnSpPr/>
          <p:nvPr/>
        </p:nvCxnSpPr>
        <p:spPr bwMode="auto">
          <a:xfrm>
            <a:off x="3493971" y="2601519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hord 18">
            <a:extLst>
              <a:ext uri="{FF2B5EF4-FFF2-40B4-BE49-F238E27FC236}">
                <a16:creationId xmlns:a16="http://schemas.microsoft.com/office/drawing/2014/main" id="{9E3DDFCF-A9BC-4387-8BAB-02BF5A1F5B7C}"/>
              </a:ext>
            </a:extLst>
          </p:cNvPr>
          <p:cNvSpPr/>
          <p:nvPr/>
        </p:nvSpPr>
        <p:spPr bwMode="auto">
          <a:xfrm>
            <a:off x="5996543" y="2352865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22108A-D038-4726-BFA5-B1FE042897AA}"/>
              </a:ext>
            </a:extLst>
          </p:cNvPr>
          <p:cNvCxnSpPr>
            <a:cxnSpLocks/>
          </p:cNvCxnSpPr>
          <p:nvPr/>
        </p:nvCxnSpPr>
        <p:spPr bwMode="auto">
          <a:xfrm>
            <a:off x="6728054" y="2718620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6E319C-8F21-454C-B6EC-ABB50117DA1D}"/>
              </a:ext>
            </a:extLst>
          </p:cNvPr>
          <p:cNvCxnSpPr/>
          <p:nvPr/>
        </p:nvCxnSpPr>
        <p:spPr bwMode="auto">
          <a:xfrm>
            <a:off x="3493971" y="3743302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E1BD4E-1F2B-46AD-8EE0-1C9180B66653}"/>
              </a:ext>
            </a:extLst>
          </p:cNvPr>
          <p:cNvCxnSpPr/>
          <p:nvPr/>
        </p:nvCxnSpPr>
        <p:spPr bwMode="auto">
          <a:xfrm>
            <a:off x="3493971" y="3520317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3A94C209-3690-4249-B756-5AEDCD173107}"/>
              </a:ext>
            </a:extLst>
          </p:cNvPr>
          <p:cNvSpPr/>
          <p:nvPr/>
        </p:nvSpPr>
        <p:spPr bwMode="auto">
          <a:xfrm>
            <a:off x="5996543" y="3271663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68C48B-AD12-4915-B267-5809EC46F55C}"/>
              </a:ext>
            </a:extLst>
          </p:cNvPr>
          <p:cNvCxnSpPr>
            <a:cxnSpLocks/>
          </p:cNvCxnSpPr>
          <p:nvPr/>
        </p:nvCxnSpPr>
        <p:spPr bwMode="auto">
          <a:xfrm>
            <a:off x="6728054" y="3637418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6B8351-2B73-4D6F-B21C-402E84DAA8C6}"/>
              </a:ext>
            </a:extLst>
          </p:cNvPr>
          <p:cNvCxnSpPr/>
          <p:nvPr/>
        </p:nvCxnSpPr>
        <p:spPr bwMode="auto">
          <a:xfrm>
            <a:off x="3493971" y="4583503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A44CEF-3D98-4A3C-884A-E715D7F7FD71}"/>
              </a:ext>
            </a:extLst>
          </p:cNvPr>
          <p:cNvCxnSpPr/>
          <p:nvPr/>
        </p:nvCxnSpPr>
        <p:spPr bwMode="auto">
          <a:xfrm>
            <a:off x="3493971" y="4360518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Chord 26">
            <a:extLst>
              <a:ext uri="{FF2B5EF4-FFF2-40B4-BE49-F238E27FC236}">
                <a16:creationId xmlns:a16="http://schemas.microsoft.com/office/drawing/2014/main" id="{19B0050A-940C-4365-8CCC-58A95C73ABFE}"/>
              </a:ext>
            </a:extLst>
          </p:cNvPr>
          <p:cNvSpPr/>
          <p:nvPr/>
        </p:nvSpPr>
        <p:spPr bwMode="auto">
          <a:xfrm>
            <a:off x="5996543" y="4111864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AF345F-EE92-48BD-A202-F46BA1D7B3EA}"/>
              </a:ext>
            </a:extLst>
          </p:cNvPr>
          <p:cNvCxnSpPr>
            <a:cxnSpLocks/>
          </p:cNvCxnSpPr>
          <p:nvPr/>
        </p:nvCxnSpPr>
        <p:spPr bwMode="auto">
          <a:xfrm>
            <a:off x="6728054" y="4477619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74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396731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B1A405A-69E4-4547-8DCB-9C6A621C71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3323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750137" y="433602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0130DF-76FD-4EB6-90DC-DD60E2D42F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5864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15BB1D5-71EF-440F-8774-9BC576B62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1931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F8E048-A01F-4BDC-B2AB-07433987F5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923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B4C92E-8B6D-46D1-8DE9-3E85B0DB67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0" y="1081088"/>
            <a:ext cx="9144000" cy="47994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27E1D7-26E4-41FE-9847-C9C54551E934}"/>
              </a:ext>
            </a:extLst>
          </p:cNvPr>
          <p:cNvSpPr txBox="1"/>
          <p:nvPr/>
        </p:nvSpPr>
        <p:spPr>
          <a:xfrm>
            <a:off x="795528" y="1539876"/>
            <a:ext cx="7415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/>
              <a:t>Spunem că </a:t>
            </a:r>
            <a:r>
              <a:rPr lang="ro-RO" sz="5400" dirty="0" err="1"/>
              <a:t>thread-ul</a:t>
            </a:r>
            <a:r>
              <a:rPr lang="ro-RO" sz="5400" dirty="0"/>
              <a:t> </a:t>
            </a:r>
            <a:r>
              <a:rPr lang="ro-RO" sz="5400" dirty="0" err="1"/>
              <a:t>main</a:t>
            </a:r>
            <a:r>
              <a:rPr lang="ro-RO" sz="5400" dirty="0"/>
              <a:t> </a:t>
            </a:r>
            <a:r>
              <a:rPr lang="ro-RO" sz="5400" b="1" dirty="0">
                <a:solidFill>
                  <a:srgbClr val="FF0000"/>
                </a:solidFill>
              </a:rPr>
              <a:t>așteaptă</a:t>
            </a:r>
            <a:r>
              <a:rPr lang="ro-RO" sz="5400" b="1" dirty="0"/>
              <a:t> </a:t>
            </a:r>
            <a:r>
              <a:rPr lang="ro-RO" sz="5400" dirty="0"/>
              <a:t>ca </a:t>
            </a:r>
            <a:r>
              <a:rPr lang="ro-RO" sz="5400" dirty="0" err="1"/>
              <a:t>thread-ul</a:t>
            </a:r>
            <a:r>
              <a:rPr lang="ro-RO" sz="5400" dirty="0"/>
              <a:t> cu </a:t>
            </a:r>
            <a:r>
              <a:rPr lang="ro-RO" sz="5400" dirty="0" err="1"/>
              <a:t>handler-ul</a:t>
            </a:r>
            <a:r>
              <a:rPr lang="ro-RO" sz="5400" dirty="0"/>
              <a:t> </a:t>
            </a:r>
            <a:r>
              <a:rPr lang="ro-RO" sz="5400" dirty="0" err="1"/>
              <a:t>tid</a:t>
            </a:r>
            <a:r>
              <a:rPr lang="en-US" sz="5400" dirty="0"/>
              <a:t>[i] s</a:t>
            </a:r>
            <a:r>
              <a:rPr lang="ro-RO" sz="5400" dirty="0"/>
              <a:t>ă termine execuția</a:t>
            </a:r>
            <a:endParaRPr lang="en-US" sz="5400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91845BF-4179-47F7-B880-72BA4FDBD0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7969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0985" y="561150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DE12FB-E8D8-4568-B6A8-42EA7B51A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2566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9321" y="586222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DC0189-2FAE-46BE-93E8-C92662730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77641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C31BFB-F4F2-42E4-89A3-B0320B43B8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66949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0308" y="220242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74C053-4194-44ED-8696-6CB9D5A7E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03101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248264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6CDD8E2-7BC1-465C-A510-86320B17FD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8166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paralelism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/>
          </a:p>
          <a:p>
            <a:r>
              <a:rPr lang="en-US" dirty="0"/>
              <a:t>Instruction level</a:t>
            </a:r>
          </a:p>
          <a:p>
            <a:pPr lvl="2"/>
            <a:r>
              <a:rPr lang="ro-RO" sz="1800" b="1" dirty="0">
                <a:solidFill>
                  <a:srgbClr val="FF6600"/>
                </a:solidFill>
              </a:rPr>
              <a:t>C</a:t>
            </a:r>
            <a:r>
              <a:rPr lang="en-US" sz="1800" b="1" dirty="0">
                <a:solidFill>
                  <a:srgbClr val="FF6600"/>
                </a:solidFill>
              </a:rPr>
              <a:t>[]</a:t>
            </a:r>
            <a:r>
              <a:rPr lang="ro-RO" sz="1800" b="1" dirty="0">
                <a:solidFill>
                  <a:srgbClr val="00B050"/>
                </a:solidFill>
              </a:rPr>
              <a:t> </a:t>
            </a:r>
            <a:r>
              <a:rPr lang="ro-RO" sz="1800" b="1" dirty="0"/>
              <a:t>=</a:t>
            </a:r>
            <a:r>
              <a:rPr lang="ro-RO" sz="1800" b="1" dirty="0">
                <a:solidFill>
                  <a:srgbClr val="00B050"/>
                </a:solidFill>
              </a:rPr>
              <a:t> A</a:t>
            </a:r>
            <a:r>
              <a:rPr lang="en-US" sz="1800" b="1" dirty="0">
                <a:solidFill>
                  <a:srgbClr val="00B050"/>
                </a:solidFill>
              </a:rPr>
              <a:t>[]</a:t>
            </a:r>
            <a:r>
              <a:rPr lang="ro-RO" sz="1800" b="1" dirty="0"/>
              <a:t> + </a:t>
            </a:r>
            <a:r>
              <a:rPr lang="en-US" b="1" dirty="0">
                <a:solidFill>
                  <a:srgbClr val="7030A0"/>
                </a:solidFill>
              </a:rPr>
              <a:t>B[]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25260-60EB-4F4E-B907-D43F276BB044}"/>
              </a:ext>
            </a:extLst>
          </p:cNvPr>
          <p:cNvSpPr/>
          <p:nvPr/>
        </p:nvSpPr>
        <p:spPr>
          <a:xfrm>
            <a:off x="4186037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4177A-B423-4388-A485-5C649550C884}"/>
              </a:ext>
            </a:extLst>
          </p:cNvPr>
          <p:cNvSpPr/>
          <p:nvPr/>
        </p:nvSpPr>
        <p:spPr>
          <a:xfrm>
            <a:off x="4706840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E92E6-5F0A-4708-9ADF-77FB4E3088D3}"/>
              </a:ext>
            </a:extLst>
          </p:cNvPr>
          <p:cNvSpPr/>
          <p:nvPr/>
        </p:nvSpPr>
        <p:spPr>
          <a:xfrm>
            <a:off x="5227643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384D2-5ACA-48CF-B837-768810BCC591}"/>
              </a:ext>
            </a:extLst>
          </p:cNvPr>
          <p:cNvSpPr/>
          <p:nvPr/>
        </p:nvSpPr>
        <p:spPr>
          <a:xfrm>
            <a:off x="4185915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1AB40-A149-403F-B7A7-878777C53B03}"/>
              </a:ext>
            </a:extLst>
          </p:cNvPr>
          <p:cNvSpPr/>
          <p:nvPr/>
        </p:nvSpPr>
        <p:spPr>
          <a:xfrm>
            <a:off x="4706474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61E7C-F294-4E1A-8ECC-2F574D690145}"/>
              </a:ext>
            </a:extLst>
          </p:cNvPr>
          <p:cNvSpPr/>
          <p:nvPr/>
        </p:nvSpPr>
        <p:spPr>
          <a:xfrm>
            <a:off x="5227216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EFEA7453-CFCD-4715-9C9A-6407479C8FE7}"/>
              </a:ext>
            </a:extLst>
          </p:cNvPr>
          <p:cNvSpPr/>
          <p:nvPr/>
        </p:nvSpPr>
        <p:spPr bwMode="auto">
          <a:xfrm>
            <a:off x="4239390" y="2939629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700396F7-16AB-4860-AD4D-BA6D9B74EFBF}"/>
              </a:ext>
            </a:extLst>
          </p:cNvPr>
          <p:cNvSpPr/>
          <p:nvPr/>
        </p:nvSpPr>
        <p:spPr bwMode="auto">
          <a:xfrm>
            <a:off x="4759949" y="2939142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2F824D7B-A9B9-493B-A335-70793EFFF8F6}"/>
              </a:ext>
            </a:extLst>
          </p:cNvPr>
          <p:cNvSpPr/>
          <p:nvPr/>
        </p:nvSpPr>
        <p:spPr bwMode="auto">
          <a:xfrm>
            <a:off x="5289854" y="2920716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3A677-12ED-41EE-BBDF-D2DF3DDF7400}"/>
              </a:ext>
            </a:extLst>
          </p:cNvPr>
          <p:cNvSpPr/>
          <p:nvPr/>
        </p:nvSpPr>
        <p:spPr>
          <a:xfrm>
            <a:off x="6381549" y="2268552"/>
            <a:ext cx="2462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ro-RO" sz="2400" b="1" dirty="0">
              <a:solidFill>
                <a:srgbClr val="7030A0"/>
              </a:solidFill>
            </a:endParaRPr>
          </a:p>
          <a:p>
            <a:pPr lvl="2"/>
            <a:endParaRPr lang="ro-RO" sz="2400" b="1" dirty="0">
              <a:solidFill>
                <a:srgbClr val="7030A0"/>
              </a:solidFill>
            </a:endParaRPr>
          </a:p>
          <a:p>
            <a:pPr lvl="2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4A907-3BB6-461D-B7E6-343C47B72C04}"/>
              </a:ext>
            </a:extLst>
          </p:cNvPr>
          <p:cNvSpPr txBox="1"/>
          <p:nvPr/>
        </p:nvSpPr>
        <p:spPr>
          <a:xfrm>
            <a:off x="4351185" y="4865040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Adunarea a doi vectori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610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39F-AC81-4095-B600-FA841C260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0738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FFF7-7774-4746-B22B-04B2FD0D6A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36899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439672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3C14-4D1A-44A7-993E-BD225FDA6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77296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4406" y="472118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65F8-63D3-474B-A66D-AFE6E1B27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77411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7903" y="50751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7ED7-ED31-4E08-B6D2-E9F775C685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45634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80419" y="550285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266B-7ADB-410B-9B8D-4DD6B6A9F6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48338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0045" y="578307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F8AD-D54F-4403-8365-DF3B7976A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41687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6258-5DD2-4728-B764-6D911E8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A0B6-FD50-4A2C-9776-CA2A4A4C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07B7-896E-4DC6-9EC8-80989653EE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92059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D66CC-3E91-4403-9048-BA23C1B3ED8E}"/>
              </a:ext>
            </a:extLst>
          </p:cNvPr>
          <p:cNvSpPr txBox="1"/>
          <p:nvPr/>
        </p:nvSpPr>
        <p:spPr>
          <a:xfrm>
            <a:off x="314325" y="5177674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Care este valoare lui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1825-9D5B-46FA-B40C-35455066D2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40455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52924-31DD-4C39-A45C-8BF6E8A48C93}"/>
              </a:ext>
            </a:extLst>
          </p:cNvPr>
          <p:cNvSpPr txBox="1"/>
          <p:nvPr/>
        </p:nvSpPr>
        <p:spPr>
          <a:xfrm>
            <a:off x="314325" y="5177674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Care este valoare lui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FA560E-1430-4AD0-95DB-C222B42573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295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paralelism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Instruction level</a:t>
            </a:r>
          </a:p>
          <a:p>
            <a:endParaRPr lang="en-US" dirty="0"/>
          </a:p>
          <a:p>
            <a:r>
              <a:rPr lang="en-US" dirty="0"/>
              <a:t>Task parallelism</a:t>
            </a:r>
            <a:endParaRPr lang="ro-RO" dirty="0"/>
          </a:p>
          <a:p>
            <a:endParaRPr lang="ro-RO" dirty="0"/>
          </a:p>
          <a:p>
            <a:pPr lvl="1"/>
            <a:r>
              <a:rPr lang="ro-RO" sz="2800" b="1" dirty="0" err="1"/>
              <a:t>Multi-Tasking</a:t>
            </a:r>
            <a:r>
              <a:rPr lang="ro-RO" sz="2800" b="1" dirty="0"/>
              <a:t> (pot comunica și procesele)</a:t>
            </a:r>
          </a:p>
          <a:p>
            <a:pPr lvl="1"/>
            <a:r>
              <a:rPr lang="ro-RO" sz="2800" b="1" dirty="0" err="1"/>
              <a:t>Multi-Threading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F15F5B72-9821-4673-9C18-F53CC54CB6EB}"/>
              </a:ext>
            </a:extLst>
          </p:cNvPr>
          <p:cNvGraphicFramePr>
            <a:graphicFrameLocks noGrp="1"/>
          </p:cNvGraphicFramePr>
          <p:nvPr/>
        </p:nvGraphicFramePr>
        <p:xfrm>
          <a:off x="4334691" y="2040731"/>
          <a:ext cx="4152900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739962">
                  <a:extLst>
                    <a:ext uri="{9D8B030D-6E8A-4147-A177-3AD203B41FA5}">
                      <a16:colId xmlns:a16="http://schemas.microsoft.com/office/drawing/2014/main" val="33466835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44624435"/>
                    </a:ext>
                  </a:extLst>
                </a:gridCol>
                <a:gridCol w="2184338">
                  <a:extLst>
                    <a:ext uri="{9D8B030D-6E8A-4147-A177-3AD203B41FA5}">
                      <a16:colId xmlns:a16="http://schemas.microsoft.com/office/drawing/2014/main" val="1044942870"/>
                    </a:ext>
                  </a:extLst>
                </a:gridCol>
              </a:tblGrid>
              <a:tr h="247003"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load</a:t>
                      </a:r>
                      <a:r>
                        <a:rPr lang="ro-RO" dirty="0"/>
                        <a:t> </a:t>
                      </a:r>
                      <a:r>
                        <a:rPr lang="en-US" b="0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 B + C</a:t>
                      </a:r>
                      <a:endParaRPr lang="en-US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37845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568055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H=H*100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G[1] = G[2] + G[3]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60984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H++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store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G[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70451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G[4] = G[5] + G[6]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7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405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C41B-93EC-4142-824B-ED044187173D}"/>
              </a:ext>
            </a:extLst>
          </p:cNvPr>
          <p:cNvSpPr txBox="1"/>
          <p:nvPr/>
        </p:nvSpPr>
        <p:spPr>
          <a:xfrm>
            <a:off x="314325" y="5177674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Care este valoare lui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  <a:endParaRPr lang="ro-RO" sz="3600" dirty="0"/>
          </a:p>
          <a:p>
            <a:r>
              <a:rPr lang="ro-RO" sz="3600" dirty="0"/>
              <a:t>4</a:t>
            </a:r>
            <a:endParaRPr lang="en-US" sz="36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31405B0-B671-4E33-886B-3113548BAA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8245B-1D14-4609-832F-59CBFF55E592}"/>
              </a:ext>
            </a:extLst>
          </p:cNvPr>
          <p:cNvSpPr txBox="1"/>
          <p:nvPr/>
        </p:nvSpPr>
        <p:spPr>
          <a:xfrm>
            <a:off x="314325" y="5177674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dirty="0"/>
              <a:t>Care este valoare lui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  <a:endParaRPr lang="ro-RO" sz="3600" dirty="0"/>
          </a:p>
          <a:p>
            <a:r>
              <a:rPr lang="ro-RO" sz="3600" dirty="0"/>
              <a:t>4 </a:t>
            </a:r>
            <a:r>
              <a:rPr lang="ro-RO" sz="3600" b="1" dirty="0">
                <a:solidFill>
                  <a:srgbClr val="FF0000"/>
                </a:solidFill>
              </a:rPr>
              <a:t>ȘI</a:t>
            </a:r>
            <a:r>
              <a:rPr lang="ro-RO" sz="3600" dirty="0"/>
              <a:t> 2</a:t>
            </a:r>
            <a:endParaRPr lang="en-US" sz="36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217DB5-54AF-44CF-AF22-EC40C95E5B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38753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5771-A56E-4720-9739-C104B3A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E6B6-9209-4419-AFE9-3F3DC06A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6D16-B5C4-4A49-9CCE-C7B8D3A57C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166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287764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1517-85FB-4491-A432-CC0DFD01E7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26377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FC0E-A2B6-4D27-98ED-98421AA83B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49049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89637" y="360673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3638-22F2-4BDF-8AA4-034586366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57188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8478" y="430823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89637" y="360673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7CDE-9560-48D5-95AD-059F308B7A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57825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30823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07426" y="42999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E02C-E387-4D53-8952-468027A97F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62494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00140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07426" y="42999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2793-22BF-4DF5-9F17-F42F184806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28492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00140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6800" y="4993082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8DCC-B4FC-4686-9673-DD4D7FC347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186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paralelism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Instruction level</a:t>
            </a:r>
          </a:p>
          <a:p>
            <a:endParaRPr lang="en-US" dirty="0"/>
          </a:p>
          <a:p>
            <a:r>
              <a:rPr lang="en-US" dirty="0"/>
              <a:t>Task parallelism</a:t>
            </a:r>
            <a:endParaRPr lang="ro-RO" dirty="0"/>
          </a:p>
          <a:p>
            <a:endParaRPr lang="ro-RO" dirty="0"/>
          </a:p>
          <a:p>
            <a:pPr lvl="1"/>
            <a:r>
              <a:rPr lang="ro-RO" sz="2800" b="1" dirty="0" err="1"/>
              <a:t>Multi-Tasking</a:t>
            </a:r>
            <a:r>
              <a:rPr lang="ro-RO" sz="2800" b="1" dirty="0"/>
              <a:t> (pot comunica și procesele)</a:t>
            </a:r>
          </a:p>
          <a:p>
            <a:pPr lvl="1"/>
            <a:r>
              <a:rPr lang="ro-RO" sz="2800" b="1" dirty="0" err="1"/>
              <a:t>Multi-Threading</a:t>
            </a:r>
            <a:endParaRPr lang="ro-RO" sz="2800" b="1" dirty="0"/>
          </a:p>
          <a:p>
            <a:pPr marL="361950" lvl="1" indent="0">
              <a:buNone/>
            </a:pPr>
            <a:r>
              <a:rPr lang="ro-RO" sz="2800" b="1" dirty="0"/>
              <a:t>Cum pot comunica două procese?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37309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8C-8FA1-4523-8C9F-931328F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1B0A-8127-4646-B073-DB7B02BA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3C80-5C57-43B1-822B-D91B41669E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54594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287764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D32D-6097-49AD-BCCF-F3B6E41FC9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574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BE2E-38F4-4C20-AAAD-F1FAD97E7E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9224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32298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807C-FA9D-4CC7-9AB2-E6ED03C4E6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42255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EBD1-A9F0-44E9-982E-78DCE1E2F5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39200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7666" y="367405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ADC-D2BD-4BF2-AC09-9C86FBE367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52501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6241" y="43377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7861-1F6E-4BA1-BA10-558EABB96A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787298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6800" y="4891749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45E8-1650-47C1-AC71-3A1CB939B0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63012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F03-2BB0-478B-B010-5123F117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59CB-9FB7-4AFC-BAB5-2DC28A43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8376-C341-40BC-94A4-BC1169B2E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9251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048772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8016" y="30446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2EF4-6A8B-4B97-9F12-1B274FF10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0016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F9F8-0D21-485E-BC47-17534244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54E6-D6B1-4130-B703-5DA0F30C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731B-E156-4D8E-A80A-91121EA839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7700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00312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16596" y="3591985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E6B0-11D0-4B08-B476-D0C96C4791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9564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4233" y="435248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1345" y="434415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42E4-D708-47BF-A355-02A7011913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72997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1758" y="453417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D6C5-BDC3-4308-B1ED-501BA5BD65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00940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56713" y="493238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D0BC-265C-4231-BE01-BD923CE108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98904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56713" y="493238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4AD5C-C07D-4D1E-86C2-A623BB294346}"/>
              </a:ext>
            </a:extLst>
          </p:cNvPr>
          <p:cNvSpPr txBox="1"/>
          <p:nvPr/>
        </p:nvSpPr>
        <p:spPr>
          <a:xfrm>
            <a:off x="3774345" y="5617815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CR</a:t>
            </a:r>
            <a:r>
              <a:rPr lang="en-US" sz="3600" b="1" dirty="0">
                <a:solidFill>
                  <a:srgbClr val="FF0000"/>
                </a:solidFill>
              </a:rPr>
              <a:t>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5BFEB-B4FA-463A-9948-8ED7DA8769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96940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279-D0F0-4F7D-ABB7-46E268BB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BD50-7F57-4C5F-8A44-7A00604C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F5BA-A69F-49F3-9757-17AEA4CF09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70502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045F-D2E2-4E31-A51B-741DA915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51" y="335030"/>
            <a:ext cx="8515350" cy="458788"/>
          </a:xfrm>
        </p:spPr>
        <p:txBody>
          <a:bodyPr/>
          <a:lstStyle/>
          <a:p>
            <a:r>
              <a:rPr lang="ro-RO" dirty="0"/>
              <a:t>Primitive de sincronizare</a:t>
            </a:r>
            <a:br>
              <a:rPr lang="ro-RO" dirty="0"/>
            </a:br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606E-1CB0-45AE-8ED4-4072349B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Atomic</a:t>
            </a:r>
            <a:r>
              <a:rPr lang="ro-RO" sz="4400" dirty="0"/>
              <a:t>s					Atomice</a:t>
            </a:r>
            <a:endParaRPr lang="en-US" sz="4400" dirty="0"/>
          </a:p>
          <a:p>
            <a:r>
              <a:rPr lang="en-US" sz="4400" dirty="0"/>
              <a:t>Semaphore</a:t>
            </a:r>
            <a:r>
              <a:rPr lang="ro-RO" sz="4400" dirty="0"/>
              <a:t>			Semafoare</a:t>
            </a:r>
            <a:endParaRPr lang="en-US" sz="4400" dirty="0"/>
          </a:p>
          <a:p>
            <a:pPr lvl="1"/>
            <a:r>
              <a:rPr lang="en-US" sz="4000" dirty="0"/>
              <a:t>Binary semaphore (Mutex)</a:t>
            </a:r>
          </a:p>
          <a:p>
            <a:pPr lvl="1"/>
            <a:r>
              <a:rPr lang="en-US" sz="4000" dirty="0"/>
              <a:t>Critical section</a:t>
            </a:r>
          </a:p>
          <a:p>
            <a:r>
              <a:rPr lang="en-US" sz="4400" dirty="0"/>
              <a:t>Barrier</a:t>
            </a:r>
            <a:r>
              <a:rPr lang="ro-RO" sz="4400" dirty="0"/>
              <a:t>    					Bariere</a:t>
            </a:r>
            <a:endParaRPr lang="en-US"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F2C8C9-C546-44E8-BB95-EE9EBA71D1C2}"/>
              </a:ext>
            </a:extLst>
          </p:cNvPr>
          <p:cNvGrpSpPr/>
          <p:nvPr/>
        </p:nvGrpSpPr>
        <p:grpSpPr>
          <a:xfrm>
            <a:off x="2572469" y="5205672"/>
            <a:ext cx="3985114" cy="221225"/>
            <a:chOff x="2481595" y="3284371"/>
            <a:chExt cx="3949132" cy="36859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E29FF74-6EB3-45BB-880F-24A85A5E3488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35946AD-E1C8-4261-BF6A-95725BEBB1BC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7C3FAB7-1A56-42A2-A6E6-EAD3A91FB33C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D23E5F6-087F-495D-86DB-198BB2817EEB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2956CCF-2F49-4A93-B442-BCF18654FF98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3002B59-056E-4B34-A1F4-AA749BCDB046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37E710E-119A-4C00-A42F-4620DC9185CF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6230A53-C7EC-4BF6-82E3-6465F59F03FE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98D3105-EAC1-410E-84B6-AE92887C28A1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E4BE99-D99A-42E5-8DC8-9BB84921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06" y="2262285"/>
            <a:ext cx="607115" cy="1011857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64D7549-CFC6-4EB1-8417-BD2F9C48DF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392607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 de 64 biți pe un procesor 64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711452" y="1964992"/>
            <a:ext cx="3581316" cy="29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ro-RO" sz="3200" b="1" kern="0" dirty="0">
                <a:solidFill>
                  <a:srgbClr val="00B05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)</a:t>
            </a:r>
            <a:endParaRPr lang="ro-RO" sz="3200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sz="3200" b="1" kern="0" dirty="0" err="1"/>
              <a:t>load</a:t>
            </a:r>
            <a:r>
              <a:rPr lang="ro-RO" sz="3200" b="1" kern="0" dirty="0"/>
              <a:t>(</a:t>
            </a:r>
            <a:r>
              <a:rPr lang="ro-RO" sz="3200" b="1" kern="0" dirty="0">
                <a:solidFill>
                  <a:srgbClr val="7030A0"/>
                </a:solidFill>
              </a:rPr>
              <a:t>B</a:t>
            </a:r>
            <a:r>
              <a:rPr lang="ro-RO" sz="3200" b="1" kern="0" dirty="0"/>
              <a:t>, </a:t>
            </a:r>
            <a:r>
              <a:rPr lang="ro-RO" sz="3200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sz="3200" b="1" kern="0" dirty="0"/>
              <a:t>)</a:t>
            </a:r>
            <a:endParaRPr lang="en-US" sz="3200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sz="32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 + </a:t>
            </a:r>
            <a:r>
              <a:rPr lang="ro-RO" sz="3200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sz="32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ro-RO" sz="3200" b="1" kern="0" dirty="0">
                <a:solidFill>
                  <a:srgbClr val="FF6600"/>
                </a:solidFill>
              </a:rPr>
              <a:t>C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5CA2-89B5-4F13-BCDA-CAC84C932A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293182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5077-B7F2-4C3E-81AA-76DC75506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56273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14EC-D791-488A-8EB7-EEDFC2A13D5F}"/>
              </a:ext>
            </a:extLst>
          </p:cNvPr>
          <p:cNvSpPr txBox="1"/>
          <p:nvPr/>
        </p:nvSpPr>
        <p:spPr>
          <a:xfrm>
            <a:off x="4750379" y="2890391"/>
            <a:ext cx="439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Putem avea doar </a:t>
            </a:r>
            <a:r>
              <a:rPr lang="en-US" sz="3200" dirty="0" err="1"/>
              <a:t>jum</a:t>
            </a:r>
            <a:r>
              <a:rPr lang="ro-RO" sz="3200" dirty="0" err="1"/>
              <a:t>ătate</a:t>
            </a:r>
            <a:r>
              <a:rPr lang="ro-RO" sz="3200" dirty="0"/>
              <a:t> de </a:t>
            </a:r>
            <a:r>
              <a:rPr lang="ro-RO" sz="3200" b="1" dirty="0">
                <a:solidFill>
                  <a:srgbClr val="FF6600"/>
                </a:solidFill>
              </a:rPr>
              <a:t>C</a:t>
            </a:r>
            <a:r>
              <a:rPr lang="ro-RO" sz="3200" dirty="0"/>
              <a:t> modificat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D712F-36CB-4EBD-BC32-73083F7A1E6A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930058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CAE2B-B1C7-4CD3-A733-7EE3399B3E7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451772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7BFCDF-CF91-49AD-A2C0-D066CE06F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8731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65BA6-8E51-4843-9A0F-93C2BD344EAE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429995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55A9B-08BB-4F1D-A1C3-F103331332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5301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BB1-B290-42D4-8659-3821715C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Notații</a:t>
            </a:r>
            <a:r>
              <a:rPr lang="en-US" dirty="0"/>
              <a:t>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333E-6CE6-40C7-B4C2-C508ECC7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312116"/>
            <a:ext cx="8524875" cy="509111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co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 S1 || S2 || ... || Sn </a:t>
            </a:r>
            <a:r>
              <a:rPr lang="en-US" sz="3200" b="1" dirty="0" err="1">
                <a:latin typeface="Courier New" pitchFamily="49" charset="0"/>
                <a:cs typeface="Times New Roman" pitchFamily="18" charset="0"/>
              </a:rPr>
              <a:t>oc</a:t>
            </a:r>
            <a:r>
              <a:rPr lang="en-US" sz="3200" dirty="0"/>
              <a:t> </a:t>
            </a:r>
          </a:p>
          <a:p>
            <a:pPr>
              <a:buFontTx/>
              <a:buNone/>
            </a:pPr>
            <a:r>
              <a:rPr lang="en-US" sz="3200" dirty="0">
                <a:latin typeface="Times Ro" pitchFamily="18" charset="0"/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Ex.1: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	  	x=0; y=0;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	</a:t>
            </a:r>
            <a:r>
              <a:rPr lang="en-US" sz="3200" b="1" dirty="0">
                <a:latin typeface="Courier New" pitchFamily="49" charset="0"/>
              </a:rPr>
              <a:t>co</a:t>
            </a:r>
            <a:r>
              <a:rPr lang="en-US" sz="3200" dirty="0">
                <a:latin typeface="Courier New" pitchFamily="49" charset="0"/>
              </a:rPr>
              <a:t> x=x+1 || y=y+1 </a:t>
            </a:r>
            <a:r>
              <a:rPr lang="en-US" sz="3200" b="1" dirty="0" err="1">
                <a:latin typeface="Courier New" pitchFamily="49" charset="0"/>
              </a:rPr>
              <a:t>oc</a:t>
            </a:r>
            <a:endParaRPr lang="en-US" sz="3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	z=</a:t>
            </a:r>
            <a:r>
              <a:rPr lang="en-US" sz="3200" dirty="0" err="1">
                <a:latin typeface="Courier New" pitchFamily="49" charset="0"/>
              </a:rPr>
              <a:t>x+y</a:t>
            </a:r>
            <a:r>
              <a:rPr lang="en-US" sz="32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01-8873-483F-9EB8-C3343D69B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66854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14EC-D791-488A-8EB7-EEDFC2A13D5F}"/>
              </a:ext>
            </a:extLst>
          </p:cNvPr>
          <p:cNvSpPr txBox="1"/>
          <p:nvPr/>
        </p:nvSpPr>
        <p:spPr>
          <a:xfrm>
            <a:off x="4750379" y="2890391"/>
            <a:ext cx="4393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Atomicitatea asigură că </a:t>
            </a:r>
            <a:r>
              <a:rPr lang="ro-RO" sz="3200" b="1" dirty="0">
                <a:solidFill>
                  <a:srgbClr val="FF6600"/>
                </a:solidFill>
              </a:rPr>
              <a:t>C</a:t>
            </a:r>
            <a:r>
              <a:rPr lang="ro-RO" sz="3200" dirty="0"/>
              <a:t> va fi vizibil doar complet modificat, sau complet nemodificat.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FB1BC-B407-49E8-8CC1-4C0B13E5490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2508" y="3429000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9945C-D509-4DD9-8106-2FCC0FA821D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2508" y="5989864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C1944F-A7C9-4E16-BD77-C4DCB80B81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67465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F469-0428-4B36-B337-459EB526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Excludere mutuală</a:t>
            </a:r>
            <a:br>
              <a:rPr lang="ro-RO" dirty="0"/>
            </a:br>
            <a:r>
              <a:rPr lang="en-US" dirty="0"/>
              <a:t>Mutual exclusion -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88AE-59FD-4511-8A24-FCAAFFB3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3C1C-4ED2-4923-B60A-BF4AD831F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305366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7E2-E616-44AA-8E0C-EB3ADDF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- Dekker’s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A60C8-85D4-42AA-82AF-805D6F385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090"/>
            <a:ext cx="8524875" cy="42744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F74EF-5170-4662-98A2-643980484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052747"/>
            <a:ext cx="5782482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7584C-86A6-4938-8718-C4EA448E9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25" y="2724568"/>
            <a:ext cx="2448041" cy="32560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7CB4E-9199-4BD7-9253-E595DFF1CF57}"/>
              </a:ext>
            </a:extLst>
          </p:cNvPr>
          <p:cNvSpPr/>
          <p:nvPr/>
        </p:nvSpPr>
        <p:spPr>
          <a:xfrm>
            <a:off x="5025565" y="5989177"/>
            <a:ext cx="4118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Theodorus</a:t>
            </a:r>
            <a:r>
              <a:rPr lang="en-US" sz="2400" b="1" dirty="0"/>
              <a:t> (Dirk) J. Dekker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FC4B3-C02A-43DD-A706-ACD06BB82D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83254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045F-D2E2-4E31-A51B-741DA915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– </a:t>
            </a:r>
            <a:r>
              <a:rPr lang="en-US" dirty="0" err="1"/>
              <a:t>Dijsktra’s</a:t>
            </a:r>
            <a:r>
              <a:rPr lang="en-US" dirty="0"/>
              <a:t> Solution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5873B9-F34C-45CC-841F-5B641AB0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747545"/>
            <a:ext cx="8764223" cy="4191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F7F7C2-A0AA-4DC2-B6C1-BFDE1D04F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46" y="2240595"/>
            <a:ext cx="2996329" cy="39951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F3FFF-7C99-4BE1-9D30-9F8D03E9E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023968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85C4-3976-4151-B392-7DED9C4A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B9BB59-F4D4-4C6D-8853-EF9A3D38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403608"/>
            <a:ext cx="762000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busy wait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0E87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 	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altLang="en-US" sz="28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A63B-01B6-42F8-8AF7-20519EEC9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931129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C90E-4F61-494B-ACAA-B5755CBE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Dijsktra’s</a:t>
            </a:r>
            <a:r>
              <a:rPr lang="en-US" dirty="0"/>
              <a:t> 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835FB6-DBC7-485E-93CF-B09D463E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67" y="1304181"/>
            <a:ext cx="74821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++)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//critical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true </a:t>
            </a:r>
          </a:p>
          <a:p>
            <a:pPr lvl="0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727B5-3776-4206-BF75-E29FDBADE6DD}"/>
              </a:ext>
            </a:extLst>
          </p:cNvPr>
          <p:cNvCxnSpPr>
            <a:cxnSpLocks/>
          </p:cNvCxnSpPr>
          <p:nvPr/>
        </p:nvCxnSpPr>
        <p:spPr bwMode="auto">
          <a:xfrm>
            <a:off x="3753853" y="1304181"/>
            <a:ext cx="181997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D62CE-03A7-4908-A3ED-BD2FC548BEA7}"/>
              </a:ext>
            </a:extLst>
          </p:cNvPr>
          <p:cNvCxnSpPr>
            <a:cxnSpLocks/>
          </p:cNvCxnSpPr>
          <p:nvPr/>
        </p:nvCxnSpPr>
        <p:spPr bwMode="auto">
          <a:xfrm>
            <a:off x="5573829" y="1304181"/>
            <a:ext cx="0" cy="4005756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150982-665E-4018-83D8-C165F6956FED}"/>
              </a:ext>
            </a:extLst>
          </p:cNvPr>
          <p:cNvCxnSpPr>
            <a:cxnSpLocks/>
          </p:cNvCxnSpPr>
          <p:nvPr/>
        </p:nvCxnSpPr>
        <p:spPr bwMode="auto">
          <a:xfrm>
            <a:off x="3753853" y="5309936"/>
            <a:ext cx="181997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E50034-F104-44EF-A34C-ABA55E1720D2}"/>
              </a:ext>
            </a:extLst>
          </p:cNvPr>
          <p:cNvCxnSpPr>
            <a:cxnSpLocks/>
          </p:cNvCxnSpPr>
          <p:nvPr/>
        </p:nvCxnSpPr>
        <p:spPr bwMode="auto">
          <a:xfrm>
            <a:off x="3753853" y="5727032"/>
            <a:ext cx="10427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B33C29-AA53-4251-8337-A42A85B2EBEA}"/>
              </a:ext>
            </a:extLst>
          </p:cNvPr>
          <p:cNvCxnSpPr>
            <a:cxnSpLocks/>
          </p:cNvCxnSpPr>
          <p:nvPr/>
        </p:nvCxnSpPr>
        <p:spPr bwMode="auto">
          <a:xfrm>
            <a:off x="4796589" y="5727032"/>
            <a:ext cx="0" cy="65546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801700-687B-49F9-8F6F-66ED1917395E}"/>
              </a:ext>
            </a:extLst>
          </p:cNvPr>
          <p:cNvCxnSpPr>
            <a:cxnSpLocks/>
          </p:cNvCxnSpPr>
          <p:nvPr/>
        </p:nvCxnSpPr>
        <p:spPr bwMode="auto">
          <a:xfrm>
            <a:off x="3753853" y="6382493"/>
            <a:ext cx="1042736" cy="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E6B87-818E-4402-B9FE-24D2E21F15B4}"/>
              </a:ext>
            </a:extLst>
          </p:cNvPr>
          <p:cNvSpPr txBox="1"/>
          <p:nvPr/>
        </p:nvSpPr>
        <p:spPr>
          <a:xfrm>
            <a:off x="5301916" y="5553819"/>
            <a:ext cx="333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unlock() - 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B4A33-87D9-4939-A54F-2D384FABDFC2}"/>
              </a:ext>
            </a:extLst>
          </p:cNvPr>
          <p:cNvSpPr txBox="1"/>
          <p:nvPr/>
        </p:nvSpPr>
        <p:spPr>
          <a:xfrm>
            <a:off x="5988001" y="2258568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lock() - 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7943-B388-4528-A595-C39DD68399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91667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EA3-378D-419B-BD59-46FA6FCA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Solution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99CF5C-C51C-47BA-B43B-9B5A8507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C0F52B-E809-47AD-BC51-4A779C3A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20BA1D-2D78-4643-9D43-0F0A8DF9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484209"/>
            <a:ext cx="86065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busy wait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0E87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853D-D04D-414F-8BAB-9A614BECA2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710551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58CF-D4C1-47E6-AC13-13EBA8BA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780E86-34F4-4682-948A-C5FA038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6" y="2644170"/>
            <a:ext cx="66093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test_and_set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lock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B022-52A3-4B89-8CC0-544CA80F00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354020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94833" y="2308760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7647-FFDD-4A90-BCA1-5F5E956035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920892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3417" y="41939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0A6DD-5FFD-4139-8296-0B2CCD8CE4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5751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BB1-B290-42D4-8659-3821715C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Notații</a:t>
            </a:r>
            <a:r>
              <a:rPr lang="en-US" dirty="0"/>
              <a:t>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333E-6CE6-40C7-B4C2-C508ECC7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548092"/>
            <a:ext cx="8524875" cy="509111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co 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3200" dirty="0" err="1">
                <a:latin typeface="Courier New" pitchFamily="49" charset="0"/>
                <a:cs typeface="Times New Roman" pitchFamily="18" charset="0"/>
              </a:rPr>
              <a:t>cuantificator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]{</a:t>
            </a:r>
            <a:r>
              <a:rPr lang="en-US" sz="3200" dirty="0" err="1">
                <a:latin typeface="Courier New" pitchFamily="49" charset="0"/>
                <a:cs typeface="Times New Roman" pitchFamily="18" charset="0"/>
              </a:rPr>
              <a:t>Sj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3200" dirty="0"/>
              <a:t>Ex. 2:</a:t>
            </a:r>
          </a:p>
          <a:p>
            <a:pPr>
              <a:buFontTx/>
              <a:buNone/>
            </a:pPr>
            <a:r>
              <a:rPr lang="en-US" sz="3200" dirty="0"/>
              <a:t>	 	</a:t>
            </a:r>
            <a:r>
              <a:rPr lang="en-US" sz="3200" b="1" dirty="0">
                <a:latin typeface="Courier New" pitchFamily="49" charset="0"/>
              </a:rPr>
              <a:t>co</a:t>
            </a:r>
            <a:r>
              <a:rPr lang="en-US" sz="3200" dirty="0">
                <a:latin typeface="Courier New" pitchFamily="49" charset="0"/>
              </a:rPr>
              <a:t> [j=1 </a:t>
            </a:r>
            <a:r>
              <a:rPr lang="en-US" sz="3200" b="1" dirty="0">
                <a:latin typeface="Courier New" pitchFamily="49" charset="0"/>
              </a:rPr>
              <a:t>to</a:t>
            </a:r>
            <a:r>
              <a:rPr lang="en-US" sz="3200" dirty="0">
                <a:latin typeface="Courier New" pitchFamily="49" charset="0"/>
              </a:rPr>
              <a:t> n] {a[j]=0; b[j]=0;}</a:t>
            </a:r>
            <a:endParaRPr lang="en-US" sz="3200" dirty="0"/>
          </a:p>
          <a:p>
            <a:pPr>
              <a:buFontTx/>
              <a:buNone/>
            </a:pPr>
            <a:endParaRPr lang="en-US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01-8873-483F-9EB8-C3343D69B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8368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3417" y="41939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8AD5F-FEB2-4A91-8ED8-DA9D60A366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960139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516748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3702B-D3DD-4970-B9D9-E2ED87ACB647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E818-FA08-4E2F-9348-ECF02B5EE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758650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516748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D1BAA-1D04-4863-9D63-93B636A217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91572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437021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E5B84-C5F7-41A7-9756-85E23E7A50C3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9A52-8180-42A7-9673-824389E007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997229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437021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CFDD9-35CC-4110-8CAD-9A9E7AB72E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079779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30C60-33FA-4E74-9D78-A8D68F8A787F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1936-40E5-4730-8C3C-629F668270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58771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07657-CB46-4E4F-9B07-AAD9BAADA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5747143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61781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12CC8-CF74-42DB-B570-25C47FA045B4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8409-4880-418B-A700-FACA674771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618237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61781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ED884-CCE5-4A6D-95F2-02E3C11766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525492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07546" y="374765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67607" y="430722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326EA-B05B-4F8C-9065-84DFE7ADE4DF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6A79-6821-47E4-A057-5C6500691D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–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056894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8537</Words>
  <Application>Microsoft Office PowerPoint</Application>
  <PresentationFormat>On-screen Show (4:3)</PresentationFormat>
  <Paragraphs>2036</Paragraphs>
  <Slides>175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3" baseType="lpstr">
      <vt:lpstr>Arial</vt:lpstr>
      <vt:lpstr>Arial Unicode MS</vt:lpstr>
      <vt:lpstr>Consolas</vt:lpstr>
      <vt:lpstr>Courier New</vt:lpstr>
      <vt:lpstr>Times New Roman</vt:lpstr>
      <vt:lpstr>Times Ro</vt:lpstr>
      <vt:lpstr>Wingdings</vt:lpstr>
      <vt:lpstr>Standarddesign</vt:lpstr>
      <vt:lpstr>Arhitecturi Paralele Pthread + Primitive sincronizare</vt:lpstr>
      <vt:lpstr>Tipuri de paralelism</vt:lpstr>
      <vt:lpstr>Tipuri de paralelism</vt:lpstr>
      <vt:lpstr>Tipuri de paralelism</vt:lpstr>
      <vt:lpstr>Tipuri de paralelism</vt:lpstr>
      <vt:lpstr>Tipuri de paralelism</vt:lpstr>
      <vt:lpstr>PowerPoint Presentation</vt:lpstr>
      <vt:lpstr>Notații pseudocod</vt:lpstr>
      <vt:lpstr>Notații pseudocod</vt:lpstr>
      <vt:lpstr>POSIX threads</vt:lpstr>
      <vt:lpstr>POSIX threads</vt:lpstr>
      <vt:lpstr>Compilare pthread</vt:lpstr>
      <vt:lpstr>Pthread</vt:lpstr>
      <vt:lpstr>Pthread</vt:lpstr>
      <vt:lpstr>Pthread</vt:lpstr>
      <vt:lpstr>Pthread</vt:lpstr>
      <vt:lpstr>Pthread</vt:lpstr>
      <vt:lpstr>PowerPoint Presentation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PowerPoint Presentation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Primitive de sincronizare Synchronization primitives</vt:lpstr>
      <vt:lpstr>Atomics</vt:lpstr>
      <vt:lpstr>Atomics</vt:lpstr>
      <vt:lpstr>Atomics</vt:lpstr>
      <vt:lpstr>Atomics</vt:lpstr>
      <vt:lpstr>Excludere mutuală Mutual exclusion - mutex</vt:lpstr>
      <vt:lpstr>Mutual exclusion - Dekker’s solution</vt:lpstr>
      <vt:lpstr>Mutual exclusion – Dijsktra’s Solution</vt:lpstr>
      <vt:lpstr>Dekker’s Solution</vt:lpstr>
      <vt:lpstr>Dijsktra’s Solution</vt:lpstr>
      <vt:lpstr>Peterson’s Solution</vt:lpstr>
      <vt:lpstr>Hardware assisted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Mutex Pthread</vt:lpstr>
      <vt:lpstr>Mutex Pthread</vt:lpstr>
      <vt:lpstr>Mutex Pthread</vt:lpstr>
      <vt:lpstr>Mutex Pthread</vt:lpstr>
      <vt:lpstr>PowerPoint Presentation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 – A different way of thinking</vt:lpstr>
      <vt:lpstr>Semaphore – A different way of thinking</vt:lpstr>
      <vt:lpstr>Semaphore – A different way of thinking</vt:lpstr>
      <vt:lpstr>Semaphore – A different way of thinking</vt:lpstr>
      <vt:lpstr>Semaphore – A different way of thinking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PowerPoint Presentation</vt:lpstr>
      <vt:lpstr>Unele probleme nu pot fi paralelizate</vt:lpstr>
      <vt:lpstr>Paralelizare prin împărțirea problemei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2020-10-06T11:51:10Z</dcterms:modified>
</cp:coreProperties>
</file>