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38707-19A0-413F-A8E8-081DE2334068}" v="1" dt="2021-12-05T22:57:53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28AF8374-DB9D-4E71-9EA6-572E1C8F57A1}"/>
    <pc:docChg chg="modSld">
      <pc:chgData name="Cristian Chilipirea" userId="34ab170da5908fc4" providerId="LiveId" clId="{28AF8374-DB9D-4E71-9EA6-572E1C8F57A1}" dt="2020-10-06T15:15:50.478" v="6" actId="1076"/>
      <pc:docMkLst>
        <pc:docMk/>
      </pc:docMkLst>
      <pc:sldChg chg="addSp delSp modSp mod">
        <pc:chgData name="Cristian Chilipirea" userId="34ab170da5908fc4" providerId="LiveId" clId="{28AF8374-DB9D-4E71-9EA6-572E1C8F57A1}" dt="2020-10-06T15:15:50.478" v="6" actId="1076"/>
        <pc:sldMkLst>
          <pc:docMk/>
          <pc:sldMk cId="107034666" sldId="256"/>
        </pc:sldMkLst>
        <pc:picChg chg="add mod">
          <ac:chgData name="Cristian Chilipirea" userId="34ab170da5908fc4" providerId="LiveId" clId="{28AF8374-DB9D-4E71-9EA6-572E1C8F57A1}" dt="2020-10-06T15:15:50.478" v="6" actId="1076"/>
          <ac:picMkLst>
            <pc:docMk/>
            <pc:sldMk cId="107034666" sldId="256"/>
            <ac:picMk id="205" creationId="{653DB37B-7225-431A-8FAC-AF26FE80C3DD}"/>
          </ac:picMkLst>
        </pc:picChg>
        <pc:picChg chg="del">
          <ac:chgData name="Cristian Chilipirea" userId="34ab170da5908fc4" providerId="LiveId" clId="{28AF8374-DB9D-4E71-9EA6-572E1C8F57A1}" dt="2020-10-06T15:15:32.114" v="0" actId="478"/>
          <ac:picMkLst>
            <pc:docMk/>
            <pc:sldMk cId="107034666" sldId="256"/>
            <ac:picMk id="1031" creationId="{00000000-0000-0000-0000-000000000000}"/>
          </ac:picMkLst>
        </pc:picChg>
        <pc:picChg chg="del">
          <ac:chgData name="Cristian Chilipirea" userId="34ab170da5908fc4" providerId="LiveId" clId="{28AF8374-DB9D-4E71-9EA6-572E1C8F57A1}" dt="2020-10-06T15:15:32.114" v="0" actId="478"/>
          <ac:picMkLst>
            <pc:docMk/>
            <pc:sldMk cId="107034666" sldId="256"/>
            <ac:picMk id="1033" creationId="{00000000-0000-0000-0000-000000000000}"/>
          </ac:picMkLst>
        </pc:picChg>
        <pc:picChg chg="del">
          <ac:chgData name="Cristian Chilipirea" userId="34ab170da5908fc4" providerId="LiveId" clId="{28AF8374-DB9D-4E71-9EA6-572E1C8F57A1}" dt="2020-10-06T15:15:32.114" v="0" actId="478"/>
          <ac:picMkLst>
            <pc:docMk/>
            <pc:sldMk cId="107034666" sldId="256"/>
            <ac:picMk id="1035" creationId="{00000000-0000-0000-0000-000000000000}"/>
          </ac:picMkLst>
        </pc:picChg>
      </pc:sldChg>
    </pc:docChg>
  </pc:docChgLst>
  <pc:docChgLst>
    <pc:chgData name="Cristian Chilipirea" userId="34ab170da5908fc4" providerId="LiveId" clId="{13038707-19A0-413F-A8E8-081DE2334068}"/>
    <pc:docChg chg="custSel modSld">
      <pc:chgData name="Cristian Chilipirea" userId="34ab170da5908fc4" providerId="LiveId" clId="{13038707-19A0-413F-A8E8-081DE2334068}" dt="2021-12-05T22:58:05.959" v="6" actId="1076"/>
      <pc:docMkLst>
        <pc:docMk/>
      </pc:docMkLst>
      <pc:sldChg chg="addSp delSp modSp mod">
        <pc:chgData name="Cristian Chilipirea" userId="34ab170da5908fc4" providerId="LiveId" clId="{13038707-19A0-413F-A8E8-081DE2334068}" dt="2021-12-05T22:58:05.959" v="6" actId="1076"/>
        <pc:sldMkLst>
          <pc:docMk/>
          <pc:sldMk cId="107034666" sldId="256"/>
        </pc:sldMkLst>
        <pc:spChg chg="mod">
          <ac:chgData name="Cristian Chilipirea" userId="34ab170da5908fc4" providerId="LiveId" clId="{13038707-19A0-413F-A8E8-081DE2334068}" dt="2021-12-05T22:58:05.959" v="6" actId="1076"/>
          <ac:spMkLst>
            <pc:docMk/>
            <pc:sldMk cId="107034666" sldId="256"/>
            <ac:spMk id="206" creationId="{00000000-0000-0000-0000-000000000000}"/>
          </ac:spMkLst>
        </pc:spChg>
        <pc:picChg chg="del">
          <ac:chgData name="Cristian Chilipirea" userId="34ab170da5908fc4" providerId="LiveId" clId="{13038707-19A0-413F-A8E8-081DE2334068}" dt="2021-12-05T22:57:55.093" v="1" actId="478"/>
          <ac:picMkLst>
            <pc:docMk/>
            <pc:sldMk cId="107034666" sldId="256"/>
            <ac:picMk id="205" creationId="{653DB37B-7225-431A-8FAC-AF26FE80C3DD}"/>
          </ac:picMkLst>
        </pc:picChg>
        <pc:picChg chg="add mod">
          <ac:chgData name="Cristian Chilipirea" userId="34ab170da5908fc4" providerId="LiveId" clId="{13038707-19A0-413F-A8E8-081DE2334068}" dt="2021-12-05T22:57:59.263" v="3" actId="1076"/>
          <ac:picMkLst>
            <pc:docMk/>
            <pc:sldMk cId="107034666" sldId="256"/>
            <ac:picMk id="208" creationId="{713701D3-EE41-411F-9CF7-29A6528889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1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7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8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2317" y="478697"/>
            <a:ext cx="16225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noProof="1"/>
              <a:t>int MPI_Init( ↕ int *, ↕ char *** 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471" y="1308934"/>
            <a:ext cx="9525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noProof="1"/>
              <a:t>int MPI_Finalize()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2317" y="1713967"/>
            <a:ext cx="21713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1"/>
              <a:t>int MPI_Comm_size ( ↓ MPI_Comm, ↑ int * )</a:t>
            </a:r>
            <a:r>
              <a:rPr lang="en-US" sz="800" noProof="1"/>
              <a:t> </a:t>
            </a:r>
            <a:endParaRPr lang="en-US" sz="800" b="1" noProof="1"/>
          </a:p>
        </p:txBody>
      </p:sp>
      <p:sp>
        <p:nvSpPr>
          <p:cNvPr id="13" name="Rectangle 12"/>
          <p:cNvSpPr/>
          <p:nvPr/>
        </p:nvSpPr>
        <p:spPr>
          <a:xfrm>
            <a:off x="274803" y="2694531"/>
            <a:ext cx="2148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1"/>
              <a:t>int MPI_Comm_rank ( ↓ MPI_Comm, ↑ int * )</a:t>
            </a:r>
            <a:r>
              <a:rPr lang="en-US" sz="800" noProof="1"/>
              <a:t> </a:t>
            </a:r>
            <a:endParaRPr lang="en-US" sz="800" b="1" noProof="1"/>
          </a:p>
        </p:txBody>
      </p:sp>
      <p:sp>
        <p:nvSpPr>
          <p:cNvPr id="14" name="Rectangle 13"/>
          <p:cNvSpPr/>
          <p:nvPr/>
        </p:nvSpPr>
        <p:spPr>
          <a:xfrm>
            <a:off x="274803" y="3630417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noProof="1"/>
              <a:t>int MPI_Barrier ( ↓ MPI_Comm comm 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6616" y="444292"/>
            <a:ext cx="4107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noProof="1"/>
              <a:t>int MPI_Send(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↓ void *b</a:t>
            </a:r>
            <a:r>
              <a:rPr lang="en-US" sz="800" b="1" noProof="1"/>
              <a:t>,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↓ int c</a:t>
            </a:r>
            <a:r>
              <a:rPr lang="en-US" sz="800" b="1" noProof="1"/>
              <a:t>, ↓ MPI_Datatype d, </a:t>
            </a:r>
            <a:r>
              <a:rPr lang="en-US" sz="800" b="1" noProof="1">
                <a:solidFill>
                  <a:schemeClr val="accent3">
                    <a:lumMod val="75000"/>
                  </a:schemeClr>
                </a:solidFill>
              </a:rPr>
              <a:t>↓ int reiceiver</a:t>
            </a:r>
            <a:r>
              <a:rPr lang="en-US" sz="800" b="1" noProof="1"/>
              <a:t>, </a:t>
            </a:r>
            <a:r>
              <a:rPr lang="en-US" sz="800" b="1" noProof="1">
                <a:solidFill>
                  <a:schemeClr val="accent2">
                    <a:lumMod val="75000"/>
                  </a:schemeClr>
                </a:solidFill>
              </a:rPr>
              <a:t>↓ int t</a:t>
            </a:r>
            <a:r>
              <a:rPr lang="en-US" sz="800" b="1" noProof="1"/>
              <a:t>, ↓ MPI_Comm)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96616" y="1585891"/>
            <a:ext cx="47843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1"/>
              <a:t>int MPI_Recv(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↑ void *b</a:t>
            </a:r>
            <a:r>
              <a:rPr lang="en-US" sz="800" b="1" noProof="1"/>
              <a:t>,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↓ int c</a:t>
            </a:r>
            <a:r>
              <a:rPr lang="en-US" sz="800" b="1" noProof="1"/>
              <a:t>, ↓ MPI_Datatype d, </a:t>
            </a:r>
            <a:r>
              <a:rPr lang="en-US" sz="800" b="1" noProof="1">
                <a:solidFill>
                  <a:schemeClr val="accent3">
                    <a:lumMod val="75000"/>
                  </a:schemeClr>
                </a:solidFill>
              </a:rPr>
              <a:t>↓ int sender</a:t>
            </a:r>
            <a:r>
              <a:rPr lang="en-US" sz="800" b="1" noProof="1"/>
              <a:t>, </a:t>
            </a:r>
            <a:r>
              <a:rPr lang="en-US" sz="800" b="1" noProof="1">
                <a:solidFill>
                  <a:schemeClr val="accent2">
                    <a:lumMod val="75000"/>
                  </a:schemeClr>
                </a:solidFill>
              </a:rPr>
              <a:t>↓ int t</a:t>
            </a:r>
            <a:r>
              <a:rPr lang="en-US" sz="800" b="1" noProof="1"/>
              <a:t>, ↓ MPI_Comm, ↑ MPI_Status * 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02636" y="2930108"/>
            <a:ext cx="36327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noProof="1"/>
              <a:t>int MPI_Bcast (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↕ void *b</a:t>
            </a:r>
            <a:r>
              <a:rPr lang="en-US" sz="800" b="1" noProof="1"/>
              <a:t>,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↓ int c</a:t>
            </a:r>
            <a:r>
              <a:rPr lang="en-US" sz="800" b="1" noProof="1"/>
              <a:t>, ↓ MPI_Datatype d, </a:t>
            </a:r>
            <a:r>
              <a:rPr lang="en-US" sz="800" b="1" noProof="1">
                <a:solidFill>
                  <a:schemeClr val="accent3">
                    <a:lumMod val="75000"/>
                  </a:schemeClr>
                </a:solidFill>
              </a:rPr>
              <a:t>↓ int root</a:t>
            </a:r>
            <a:r>
              <a:rPr lang="en-US" sz="800" b="1" noProof="1"/>
              <a:t>, ↓ MPI_Comm 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2318" y="4580648"/>
            <a:ext cx="57933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1"/>
              <a:t>int MPI_Scatter (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↓ void *sb</a:t>
            </a:r>
            <a:r>
              <a:rPr lang="en-US" sz="800" b="1" noProof="1"/>
              <a:t>,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↓ int sc</a:t>
            </a:r>
            <a:r>
              <a:rPr lang="en-US" sz="800" b="1" noProof="1"/>
              <a:t>, ↓ MPI_Datatype sd,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↑ void *rb</a:t>
            </a:r>
            <a:r>
              <a:rPr lang="en-US" sz="800" b="1" noProof="1"/>
              <a:t>,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↓ int rc</a:t>
            </a:r>
            <a:r>
              <a:rPr lang="en-US" sz="800" b="1" noProof="1"/>
              <a:t>, ↓ MPI_Datatype rd, </a:t>
            </a:r>
            <a:r>
              <a:rPr lang="en-US" sz="800" b="1" noProof="1">
                <a:solidFill>
                  <a:schemeClr val="accent3">
                    <a:lumMod val="75000"/>
                  </a:schemeClr>
                </a:solidFill>
              </a:rPr>
              <a:t>↓ int root</a:t>
            </a:r>
            <a:r>
              <a:rPr lang="en-US" sz="800" b="1" noProof="1"/>
              <a:t>, ↓ MPI_Comm 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541" y="5834065"/>
            <a:ext cx="57185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1"/>
              <a:t>int MPI_Gather (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↓ void *sb</a:t>
            </a:r>
            <a:r>
              <a:rPr lang="en-US" sz="800" b="1" noProof="1"/>
              <a:t>,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↓ int sc</a:t>
            </a:r>
            <a:r>
              <a:rPr lang="en-US" sz="800" b="1" noProof="1"/>
              <a:t>, ↓ MPI_Datatype sd,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↑ void *rb</a:t>
            </a:r>
            <a:r>
              <a:rPr lang="en-US" sz="800" b="1" noProof="1"/>
              <a:t>,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↓ int rc</a:t>
            </a:r>
            <a:r>
              <a:rPr lang="en-US" sz="800" b="1" noProof="1"/>
              <a:t>, ↓ MPI_Datatype rd, </a:t>
            </a:r>
            <a:r>
              <a:rPr lang="en-US" sz="800" b="1" noProof="1">
                <a:solidFill>
                  <a:schemeClr val="accent3">
                    <a:lumMod val="75000"/>
                  </a:schemeClr>
                </a:solidFill>
              </a:rPr>
              <a:t>↓ int root</a:t>
            </a:r>
            <a:r>
              <a:rPr lang="en-US" sz="800" b="1" noProof="1"/>
              <a:t>, ↓ MPI_Comm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9434" y="71812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/>
              <a:t>&amp;argc</a:t>
            </a:r>
          </a:p>
          <a:p>
            <a:pPr algn="ctr"/>
            <a:r>
              <a:rPr lang="en-US" sz="800" noProof="1"/>
              <a:t>NULL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6838" y="718121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/>
              <a:t>&amp;argv</a:t>
            </a:r>
          </a:p>
          <a:p>
            <a:pPr algn="ctr"/>
            <a:r>
              <a:rPr lang="en-US" sz="800" noProof="1"/>
              <a:t>NULL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2317" y="111413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Arguments from the main function</a:t>
            </a:r>
          </a:p>
          <a:p>
            <a:r>
              <a:rPr lang="en-US" sz="800" noProof="1"/>
              <a:t>Called at the start of any MPI program</a:t>
            </a:r>
            <a:endParaRPr lang="en-US" sz="800" b="1" noProof="1"/>
          </a:p>
        </p:txBody>
      </p:sp>
      <p:sp>
        <p:nvSpPr>
          <p:cNvPr id="25" name="TextBox 24"/>
          <p:cNvSpPr txBox="1"/>
          <p:nvPr/>
        </p:nvSpPr>
        <p:spPr>
          <a:xfrm>
            <a:off x="1027840" y="1974569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MPI_COMM_WORLD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1572" y="2184743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7840" y="2938705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MPI_COMM_WORLD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4877" y="3182879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&amp;rank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6611" y="3887281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MPI_COMM_WORLD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2317" y="1093490"/>
            <a:ext cx="17347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Called at the end of any MPI program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317" y="1506386"/>
            <a:ext cx="1268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Gives the number of tasks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9917" y="2442272"/>
            <a:ext cx="20874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Gives the id (rank) of the current (calling) task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803" y="3398323"/>
            <a:ext cx="2092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Synchronizez all tasks at the call of the barrier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6135" y="655671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MPI_COMM_WORLD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28566" y="1801517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MPI_COMM_WORLD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02307" y="105654"/>
            <a:ext cx="4217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Send from buffer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800" noProof="1"/>
              <a:t>,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sz="800" noProof="1"/>
              <a:t> elements of data type d to rank r. The communication is marked with tag </a:t>
            </a:r>
            <a:r>
              <a:rPr lang="en-US" sz="800" b="1" noProof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800" noProof="1"/>
              <a:t>.</a:t>
            </a:r>
          </a:p>
          <a:p>
            <a:r>
              <a:rPr lang="en-US" sz="800" noProof="1"/>
              <a:t>The function is blocking, b can safely be used after it but data may not have yet been delivered.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35821" y="652755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55006" y="652755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num_el(v)</a:t>
            </a:r>
          </a:p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7744" y="659736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/>
              <a:t>MPI_INT</a:t>
            </a:r>
          </a:p>
          <a:p>
            <a:pPr algn="ctr"/>
            <a:r>
              <a:rPr lang="en-US" sz="800" noProof="1"/>
              <a:t>MPI_CHAR</a:t>
            </a:r>
          </a:p>
          <a:p>
            <a:pPr algn="ctr"/>
            <a:r>
              <a:rPr lang="en-US" sz="800" noProof="1"/>
              <a:t>MPI_FLOAT</a:t>
            </a:r>
          </a:p>
          <a:p>
            <a:pPr algn="ctr"/>
            <a:r>
              <a:rPr lang="en-US" sz="800" noProof="1"/>
              <a:t>MPI_LONG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6517" y="663995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9692" y="660096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2">
                    <a:lumMod val="75000"/>
                  </a:schemeClr>
                </a:solidFill>
              </a:rPr>
              <a:t>[ 0, .. 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02306" y="1251492"/>
            <a:ext cx="449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Receive in buffer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800" noProof="1"/>
              <a:t>,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sz="800" noProof="1"/>
              <a:t> elements of data type d from rank r. The communication is marked with tag </a:t>
            </a:r>
            <a:r>
              <a:rPr lang="en-US" sz="800" b="1" noProof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800" noProof="1"/>
              <a:t>.</a:t>
            </a:r>
          </a:p>
          <a:p>
            <a:r>
              <a:rPr lang="en-US" sz="800" noProof="1"/>
              <a:t>The function is bloking, b can be safely used and the data was delivered.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35821" y="1792991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18857" y="1789008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num_el(v)</a:t>
            </a:r>
          </a:p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72058" y="1802525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/>
              <a:t>MPI_INT</a:t>
            </a:r>
          </a:p>
          <a:p>
            <a:pPr algn="ctr"/>
            <a:r>
              <a:rPr lang="en-US" sz="800" noProof="1"/>
              <a:t>MPI_CHAR</a:t>
            </a:r>
          </a:p>
          <a:p>
            <a:pPr algn="ctr"/>
            <a:r>
              <a:rPr lang="en-US" sz="800" noProof="1"/>
              <a:t>MPI_FLOAT</a:t>
            </a:r>
          </a:p>
          <a:p>
            <a:pPr algn="ctr"/>
            <a:r>
              <a:rPr lang="en-US" sz="800" noProof="1"/>
              <a:t>MPI_LONG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96733" y="1803719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  <a:p>
            <a:pPr algn="ctr"/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MPI_ANY_SOURCE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07227" y="2101334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2">
                    <a:lumMod val="75000"/>
                  </a:schemeClr>
                </a:solidFill>
              </a:rPr>
              <a:t>[ 0, .. )</a:t>
            </a:r>
          </a:p>
          <a:p>
            <a:pPr algn="ctr"/>
            <a:r>
              <a:rPr lang="en-US" sz="800" noProof="1">
                <a:solidFill>
                  <a:schemeClr val="accent2">
                    <a:lumMod val="75000"/>
                  </a:schemeClr>
                </a:solidFill>
              </a:rPr>
              <a:t>MPI_ANY_TAG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96616" y="2609322"/>
            <a:ext cx="449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Sends (Broadcasts)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sz="800" noProof="1"/>
              <a:t> elements of data type d from buffer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800" noProof="1"/>
              <a:t> from rank r to all other tasks in buffer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800" noProof="1"/>
              <a:t>.</a:t>
            </a:r>
          </a:p>
          <a:p>
            <a:r>
              <a:rPr lang="en-US" sz="800" noProof="1"/>
              <a:t>All tasks have to call this function with the same value for </a:t>
            </a:r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en-US" sz="800" noProof="1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79770" y="3152140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MPI_COMM_WORLD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11552" y="1981635"/>
            <a:ext cx="160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/>
              <a:t>&amp;Stat</a:t>
            </a:r>
          </a:p>
          <a:p>
            <a:pPr algn="ctr"/>
            <a:r>
              <a:rPr lang="en-US" sz="800" noProof="1"/>
              <a:t>MPI_STATUS_IGNORE</a:t>
            </a:r>
          </a:p>
          <a:p>
            <a:pPr algn="ctr"/>
            <a:r>
              <a:rPr lang="en-US" sz="800" b="1" i="1" noProof="1"/>
              <a:t>Stat.MPI_SOURCE, Stat.MPI_TAG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27597" y="3153394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/>
              <a:t>MPI_INT</a:t>
            </a:r>
          </a:p>
          <a:p>
            <a:pPr algn="ctr"/>
            <a:r>
              <a:rPr lang="en-US" sz="800" noProof="1"/>
              <a:t>MPI_CHAR</a:t>
            </a:r>
          </a:p>
          <a:p>
            <a:pPr algn="ctr"/>
            <a:r>
              <a:rPr lang="en-US" sz="800" noProof="1"/>
              <a:t>MPI_FLOAT</a:t>
            </a:r>
          </a:p>
          <a:p>
            <a:pPr algn="ctr"/>
            <a:r>
              <a:rPr lang="en-US" sz="800" noProof="1"/>
              <a:t>MPI_LONG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35821" y="3148539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72712" y="314853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num_el(v)</a:t>
            </a:r>
          </a:p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38599" y="3318771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2317" y="4130791"/>
            <a:ext cx="449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Splits the elements from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sb</a:t>
            </a:r>
            <a:r>
              <a:rPr lang="en-US" sz="800" noProof="1"/>
              <a:t> of datatype sd on rank </a:t>
            </a:r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en-US" sz="800" noProof="1"/>
              <a:t> in num_tasks chunks of size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800" noProof="1"/>
              <a:t>.</a:t>
            </a:r>
          </a:p>
          <a:p>
            <a:r>
              <a:rPr lang="en-US" sz="800" noProof="1"/>
              <a:t>Every task receives its appropriate chunk in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rb</a:t>
            </a:r>
            <a:r>
              <a:rPr lang="en-US" sz="800" noProof="1"/>
              <a:t>. For simplicity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800" noProof="1"/>
              <a:t> ==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rc</a:t>
            </a:r>
            <a:r>
              <a:rPr lang="en-US" sz="800" noProof="1"/>
              <a:t>, sd == rd.</a:t>
            </a:r>
          </a:p>
          <a:p>
            <a:r>
              <a:rPr lang="en-US" sz="800" noProof="1"/>
              <a:t>All tasks have to call this function with the same value for </a:t>
            </a:r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en-US" sz="800" noProof="1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74690" y="4789473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MPI_COMM_WORLD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84503" y="4801514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/>
              <a:t>MPI_INT</a:t>
            </a:r>
          </a:p>
          <a:p>
            <a:pPr algn="ctr"/>
            <a:r>
              <a:rPr lang="en-US" sz="800" noProof="1"/>
              <a:t>MPI_CHAR</a:t>
            </a:r>
          </a:p>
          <a:p>
            <a:pPr algn="ctr"/>
            <a:r>
              <a:rPr lang="en-US" sz="800" noProof="1"/>
              <a:t>MPI_FLOAT</a:t>
            </a:r>
          </a:p>
          <a:p>
            <a:pPr algn="ctr"/>
            <a:r>
              <a:rPr lang="en-US" sz="800" noProof="1"/>
              <a:t>MPI_LONG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0517" y="4796092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/>
              <a:t>MPI_INT</a:t>
            </a:r>
          </a:p>
          <a:p>
            <a:pPr algn="ctr"/>
            <a:r>
              <a:rPr lang="en-US" sz="800" noProof="1"/>
              <a:t>MPI_CHAR</a:t>
            </a:r>
          </a:p>
          <a:p>
            <a:pPr algn="ctr"/>
            <a:r>
              <a:rPr lang="en-US" sz="800" noProof="1"/>
              <a:t>MPI_FLOAT</a:t>
            </a:r>
          </a:p>
          <a:p>
            <a:pPr algn="ctr"/>
            <a:r>
              <a:rPr lang="en-US" sz="800" noProof="1"/>
              <a:t>MPI_LONG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400" y="4796091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39683" y="4801515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85883" y="4796092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79418" y="4787080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81344" y="4989479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3115" y="5382012"/>
            <a:ext cx="545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Gathers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800" noProof="1"/>
              <a:t> elements from all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sb</a:t>
            </a:r>
            <a:r>
              <a:rPr lang="en-US" sz="800" noProof="1"/>
              <a:t> of datatype sd on all tasks and places the 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sz="800" noProof="1"/>
              <a:t> chunks of size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rc</a:t>
            </a:r>
            <a:r>
              <a:rPr lang="en-US" sz="800" noProof="1"/>
              <a:t> in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rb</a:t>
            </a:r>
            <a:r>
              <a:rPr lang="en-US" sz="800" noProof="1"/>
              <a:t> on task of rank </a:t>
            </a:r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en-US" sz="800" noProof="1"/>
              <a:t>.</a:t>
            </a:r>
          </a:p>
          <a:p>
            <a:r>
              <a:rPr lang="en-US" sz="800" noProof="1"/>
              <a:t>Every task sends its appropriate chunk in </a:t>
            </a:r>
            <a:r>
              <a:rPr lang="en-US" sz="800" b="1" noProof="1">
                <a:solidFill>
                  <a:schemeClr val="accent1">
                    <a:lumMod val="75000"/>
                  </a:schemeClr>
                </a:solidFill>
              </a:rPr>
              <a:t>rb</a:t>
            </a:r>
            <a:r>
              <a:rPr lang="en-US" sz="800" noProof="1"/>
              <a:t>. For simplicity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800" noProof="1"/>
              <a:t> == </a:t>
            </a:r>
            <a:r>
              <a:rPr lang="en-US" sz="800" b="1" noProof="1">
                <a:solidFill>
                  <a:schemeClr val="accent4">
                    <a:lumMod val="75000"/>
                  </a:schemeClr>
                </a:solidFill>
              </a:rPr>
              <a:t>rc</a:t>
            </a:r>
            <a:r>
              <a:rPr lang="en-US" sz="800" noProof="1"/>
              <a:t>, sd == rd.</a:t>
            </a:r>
          </a:p>
          <a:p>
            <a:r>
              <a:rPr lang="en-US" sz="800" noProof="1"/>
              <a:t>All tasks have to call this function with the same value for </a:t>
            </a:r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en-US" sz="800" noProof="1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03071" y="6049212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/>
              <a:t>MPI_COMM_WORLD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84503" y="6061519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/>
              <a:t>MPI_INT</a:t>
            </a:r>
          </a:p>
          <a:p>
            <a:pPr algn="ctr"/>
            <a:r>
              <a:rPr lang="en-US" sz="800" noProof="1"/>
              <a:t>MPI_CHAR</a:t>
            </a:r>
          </a:p>
          <a:p>
            <a:pPr algn="ctr"/>
            <a:r>
              <a:rPr lang="en-US" sz="800" noProof="1"/>
              <a:t>MPI_FLOAT</a:t>
            </a:r>
          </a:p>
          <a:p>
            <a:pPr algn="ctr"/>
            <a:r>
              <a:rPr lang="en-US" sz="800" noProof="1"/>
              <a:t>MPI_LONG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60517" y="6056097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/>
              <a:t>MPI_INT</a:t>
            </a:r>
          </a:p>
          <a:p>
            <a:pPr algn="ctr"/>
            <a:r>
              <a:rPr lang="en-US" sz="800" noProof="1"/>
              <a:t>MPI_CHAR</a:t>
            </a:r>
          </a:p>
          <a:p>
            <a:pPr algn="ctr"/>
            <a:r>
              <a:rPr lang="en-US" sz="800" noProof="1"/>
              <a:t>MPI_FLOAT</a:t>
            </a:r>
          </a:p>
          <a:p>
            <a:pPr algn="ctr"/>
            <a:r>
              <a:rPr lang="en-US" sz="800" noProof="1"/>
              <a:t>MPI_LONG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400" y="6056096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39683" y="6061520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&amp;v[3]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&amp;a</a:t>
            </a:r>
          </a:p>
          <a:p>
            <a:pPr algn="ctr"/>
            <a:r>
              <a:rPr lang="en-US" sz="800" noProof="1">
                <a:solidFill>
                  <a:schemeClr val="accent1">
                    <a:lumMod val="75000"/>
                  </a:schemeClr>
                </a:solidFill>
              </a:rPr>
              <a:t>v+5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85883" y="60560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79418" y="6047085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num_el(v)/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</a:p>
          <a:p>
            <a:pPr algn="ctr"/>
            <a:r>
              <a:rPr lang="en-US" sz="800" noProof="1">
                <a:solidFill>
                  <a:schemeClr val="accent4">
                    <a:lumMod val="75000"/>
                  </a:schemeClr>
                </a:solidFill>
              </a:rPr>
              <a:t>[0,..)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81344" y="6249484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[ 0, </a:t>
            </a:r>
            <a:r>
              <a:rPr lang="en-US" sz="800" b="1" noProof="1">
                <a:solidFill>
                  <a:schemeClr val="accent6">
                    <a:lumMod val="75000"/>
                  </a:schemeClr>
                </a:solidFill>
              </a:rPr>
              <a:t>num_tasks</a:t>
            </a:r>
            <a:r>
              <a:rPr lang="en-US" sz="800" noProof="1">
                <a:solidFill>
                  <a:schemeClr val="accent3">
                    <a:lumMod val="75000"/>
                  </a:schemeClr>
                </a:solidFill>
              </a:rPr>
              <a:t> )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664069" y="0"/>
            <a:ext cx="0" cy="410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0" y="4102725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5" idx="3"/>
            <a:endCxn id="16" idx="3"/>
          </p:cNvCxnSpPr>
          <p:nvPr/>
        </p:nvCxnSpPr>
        <p:spPr>
          <a:xfrm>
            <a:off x="7003831" y="552014"/>
            <a:ext cx="677129" cy="1141599"/>
          </a:xfrm>
          <a:prstGeom prst="bentConnector3">
            <a:avLst>
              <a:gd name="adj1" fmla="val 170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109257" y="302444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321190" y="302444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711237" y="302444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923170" y="302444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320837" y="302444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532770" y="302444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930437" y="302444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142370" y="302444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109257" y="3583749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321190" y="3583749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11237" y="3583749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923170" y="3583749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320837" y="3583749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532770" y="3583749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30437" y="3583749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142370" y="3583749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664069" y="2440827"/>
            <a:ext cx="724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389443" y="3015145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before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389443" y="3579099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after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083608" y="2806528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83048" y="2809068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309296" y="2806528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908736" y="2806528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3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220169" y="3311248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sz="800" dirty="0"/>
              <a:t> == 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891465" y="3311248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en-US" sz="800" dirty="0"/>
              <a:t> == 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899707" y="443094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111640" y="443094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7325874" y="443094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537807" y="443094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7756813" y="443046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968746" y="443046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182980" y="443046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94913" y="443046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389894" y="443046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26286" y="4401383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725730" y="443046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62122" y="4401383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9157051" y="4430465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293443" y="4401383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287185" y="4207908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435512" y="4207973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615936" y="4215593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2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75572" y="4215021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3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066150" y="4421166"/>
            <a:ext cx="279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sb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436267" y="4424996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before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427915" y="4955304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after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384106" y="495739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596039" y="495739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445727" y="495530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57660" y="495530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575358" y="4958012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787291" y="4958012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9074437" y="496083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9286370" y="496083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060272" y="4950654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rb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451454" y="468836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800" dirty="0"/>
              <a:t> == 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122750" y="4688369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en-US" sz="800" dirty="0"/>
              <a:t> == 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914843" y="469134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rc</a:t>
            </a:r>
            <a:r>
              <a:rPr lang="en-US" sz="800" dirty="0"/>
              <a:t> == </a:t>
            </a:r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sc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427915" y="5785884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before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384106" y="578797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6596039" y="578797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445727" y="578588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57660" y="578588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575358" y="5788592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787291" y="5788592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9074437" y="579141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9286370" y="5791414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060272" y="5781234"/>
            <a:ext cx="279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sb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901122" y="631092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113055" y="631092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7327289" y="631092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539222" y="631092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758228" y="631044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970161" y="631044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184395" y="631044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96328" y="631044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391309" y="631044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527701" y="6281358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8727145" y="631044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863537" y="6281358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9158466" y="6310440"/>
            <a:ext cx="206145" cy="20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294858" y="6281358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…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067565" y="6301141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rb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437682" y="6304971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after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459018" y="604096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800" dirty="0"/>
              <a:t> == 2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130314" y="6040964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en-US" sz="800" dirty="0"/>
              <a:t> == 1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922407" y="604394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rc</a:t>
            </a:r>
            <a:r>
              <a:rPr lang="en-US" sz="800" dirty="0"/>
              <a:t> == </a:t>
            </a:r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sc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287185" y="5568844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0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435512" y="5568909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615936" y="5576529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2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075572" y="5575957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Rank 3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0" y="5380866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6858044" y="302031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858044" y="359939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396328" y="210917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Made by Cristian Chilipirea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124734" y="28547"/>
            <a:ext cx="17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MPI Cheat Sheet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713701D3-EE41-411F-9CF7-29A65288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37" y="485604"/>
            <a:ext cx="1302245" cy="12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1010</Words>
  <Application>Microsoft Office PowerPoint</Application>
  <PresentationFormat>A4 Paper (210x297 mm)</PresentationFormat>
  <Paragraphs>206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Chilipirea</dc:creator>
  <cp:lastModifiedBy>Cristian Chilipirea</cp:lastModifiedBy>
  <cp:revision>37</cp:revision>
  <dcterms:created xsi:type="dcterms:W3CDTF">2016-01-09T16:36:36Z</dcterms:created>
  <dcterms:modified xsi:type="dcterms:W3CDTF">2021-12-05T22:58:07Z</dcterms:modified>
</cp:coreProperties>
</file>