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59" r:id="rId4"/>
    <p:sldId id="360" r:id="rId5"/>
    <p:sldId id="276" r:id="rId6"/>
    <p:sldId id="319" r:id="rId7"/>
    <p:sldId id="329" r:id="rId8"/>
    <p:sldId id="328" r:id="rId9"/>
    <p:sldId id="321" r:id="rId10"/>
    <p:sldId id="331" r:id="rId11"/>
    <p:sldId id="322" r:id="rId12"/>
    <p:sldId id="323" r:id="rId13"/>
    <p:sldId id="330" r:id="rId14"/>
    <p:sldId id="324" r:id="rId15"/>
    <p:sldId id="347" r:id="rId16"/>
    <p:sldId id="325" r:id="rId17"/>
    <p:sldId id="326" r:id="rId18"/>
    <p:sldId id="327" r:id="rId19"/>
    <p:sldId id="340" r:id="rId20"/>
    <p:sldId id="341" r:id="rId21"/>
    <p:sldId id="342" r:id="rId22"/>
    <p:sldId id="339" r:id="rId23"/>
    <p:sldId id="332" r:id="rId24"/>
    <p:sldId id="333" r:id="rId25"/>
    <p:sldId id="320" r:id="rId26"/>
    <p:sldId id="334" r:id="rId27"/>
    <p:sldId id="335" r:id="rId28"/>
    <p:sldId id="336" r:id="rId29"/>
    <p:sldId id="275" r:id="rId30"/>
    <p:sldId id="279" r:id="rId31"/>
    <p:sldId id="277" r:id="rId32"/>
    <p:sldId id="337" r:id="rId33"/>
    <p:sldId id="278" r:id="rId34"/>
    <p:sldId id="338" r:id="rId35"/>
    <p:sldId id="280" r:id="rId36"/>
    <p:sldId id="343" r:id="rId37"/>
    <p:sldId id="344" r:id="rId38"/>
    <p:sldId id="345" r:id="rId39"/>
    <p:sldId id="348" r:id="rId40"/>
    <p:sldId id="349" r:id="rId41"/>
    <p:sldId id="350" r:id="rId42"/>
    <p:sldId id="353" r:id="rId43"/>
    <p:sldId id="355" r:id="rId44"/>
    <p:sldId id="281" r:id="rId45"/>
    <p:sldId id="282" r:id="rId46"/>
    <p:sldId id="351" r:id="rId47"/>
    <p:sldId id="352" r:id="rId48"/>
    <p:sldId id="283" r:id="rId49"/>
    <p:sldId id="356" r:id="rId50"/>
    <p:sldId id="358" r:id="rId51"/>
    <p:sldId id="357" r:id="rId52"/>
    <p:sldId id="361" r:id="rId53"/>
    <p:sldId id="264" r:id="rId54"/>
    <p:sldId id="292" r:id="rId55"/>
    <p:sldId id="293" r:id="rId56"/>
    <p:sldId id="296" r:id="rId57"/>
    <p:sldId id="297" r:id="rId58"/>
    <p:sldId id="295" r:id="rId59"/>
    <p:sldId id="303" r:id="rId60"/>
    <p:sldId id="298" r:id="rId61"/>
    <p:sldId id="299" r:id="rId62"/>
    <p:sldId id="300" r:id="rId63"/>
    <p:sldId id="301" r:id="rId64"/>
    <p:sldId id="302" r:id="rId65"/>
    <p:sldId id="294" r:id="rId66"/>
    <p:sldId id="305" r:id="rId67"/>
    <p:sldId id="306" r:id="rId68"/>
    <p:sldId id="307" r:id="rId69"/>
    <p:sldId id="308" r:id="rId70"/>
    <p:sldId id="309" r:id="rId71"/>
    <p:sldId id="310" r:id="rId72"/>
    <p:sldId id="311" r:id="rId73"/>
    <p:sldId id="312" r:id="rId74"/>
    <p:sldId id="313" r:id="rId75"/>
    <p:sldId id="314" r:id="rId76"/>
    <p:sldId id="316" r:id="rId77"/>
    <p:sldId id="317" r:id="rId78"/>
    <p:sldId id="304" r:id="rId79"/>
    <p:sldId id="318" r:id="rId80"/>
    <p:sldId id="284" r:id="rId81"/>
    <p:sldId id="285" r:id="rId82"/>
    <p:sldId id="286" r:id="rId83"/>
    <p:sldId id="288" r:id="rId84"/>
    <p:sldId id="287" r:id="rId85"/>
    <p:sldId id="289" r:id="rId86"/>
    <p:sldId id="290" r:id="rId87"/>
    <p:sldId id="291" r:id="rId88"/>
    <p:sldId id="257" r:id="rId89"/>
    <p:sldId id="258" r:id="rId90"/>
    <p:sldId id="259" r:id="rId91"/>
    <p:sldId id="260" r:id="rId92"/>
    <p:sldId id="261" r:id="rId93"/>
    <p:sldId id="262" r:id="rId94"/>
    <p:sldId id="265" r:id="rId95"/>
    <p:sldId id="266" r:id="rId96"/>
    <p:sldId id="267" r:id="rId97"/>
    <p:sldId id="268" r:id="rId98"/>
    <p:sldId id="269" r:id="rId99"/>
    <p:sldId id="270" r:id="rId100"/>
    <p:sldId id="271" r:id="rId101"/>
    <p:sldId id="272" r:id="rId102"/>
    <p:sldId id="273" r:id="rId103"/>
    <p:sldId id="274" r:id="rId10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5E1AB-A87B-4F29-E557-B9A24C531B9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B41C04C-0DB8-4109-69E7-86CB15FE7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2778E10-BF2E-2C61-839E-4F24C122EA48}"/>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5" name="Espaço Reservado para Rodapé 4">
            <a:extLst>
              <a:ext uri="{FF2B5EF4-FFF2-40B4-BE49-F238E27FC236}">
                <a16:creationId xmlns:a16="http://schemas.microsoft.com/office/drawing/2014/main" id="{3D2ACC5D-4D06-DE8D-C91F-4024EEC603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23DB514-B113-8698-2816-CA5CC8726112}"/>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225375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956B7-9455-0635-3492-B4C2AC42904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5A0FE25-6FD2-00BF-9A3A-6316EA775A6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B8DCECF-67A0-B407-7F08-056D00ED0EB7}"/>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5" name="Espaço Reservado para Rodapé 4">
            <a:extLst>
              <a:ext uri="{FF2B5EF4-FFF2-40B4-BE49-F238E27FC236}">
                <a16:creationId xmlns:a16="http://schemas.microsoft.com/office/drawing/2014/main" id="{03302580-E5CB-DFFD-C90D-F136AD6D96C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A260164-66C8-D67E-CEEE-972EE0232A5C}"/>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222161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5751C2-C033-CDCE-F11F-9292EAD1910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E6CF98F-EB8E-3EF7-7763-BD67EA4C692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B4ECF3-6A14-CCC9-FA59-DC8D41141CE2}"/>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5" name="Espaço Reservado para Rodapé 4">
            <a:extLst>
              <a:ext uri="{FF2B5EF4-FFF2-40B4-BE49-F238E27FC236}">
                <a16:creationId xmlns:a16="http://schemas.microsoft.com/office/drawing/2014/main" id="{FFDABB04-06FD-A852-19FB-1679DA54FD1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D749A76-146C-FB2C-B637-FCC9D63C2425}"/>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308014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3E006-7E54-DBD6-3836-9839786F836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E332F78-BEF2-AD6B-6D0D-00819644DBA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66F1E8-6644-52B2-F0C0-4C00546C742F}"/>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5" name="Espaço Reservado para Rodapé 4">
            <a:extLst>
              <a:ext uri="{FF2B5EF4-FFF2-40B4-BE49-F238E27FC236}">
                <a16:creationId xmlns:a16="http://schemas.microsoft.com/office/drawing/2014/main" id="{17E930D8-5197-847B-B7CA-D6E3E379DDD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8CFEA98-CD9B-1EC8-5791-5439B08A5733}"/>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184989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3368D-5F91-E129-0C4E-B1AF3C340E1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EF74428-EB78-D216-27B4-77AF288BA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A11C8C6-358D-00CD-F90E-80FBB8736831}"/>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5" name="Espaço Reservado para Rodapé 4">
            <a:extLst>
              <a:ext uri="{FF2B5EF4-FFF2-40B4-BE49-F238E27FC236}">
                <a16:creationId xmlns:a16="http://schemas.microsoft.com/office/drawing/2014/main" id="{D7F6A0C3-2019-2250-85D0-71EC20AEAA3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01AB798-A49B-2C76-FA7E-1C2BD28DD203}"/>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32488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45926-7368-46FC-A5A2-6013C7C4CF9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B8FC4D5-C1E9-847D-1368-72B2F62BC57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9433F61-E394-9A9A-8F10-A5983A96017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3B2D12E-4E11-EA4C-C6C0-74C0C4FBA8E4}"/>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6" name="Espaço Reservado para Rodapé 5">
            <a:extLst>
              <a:ext uri="{FF2B5EF4-FFF2-40B4-BE49-F238E27FC236}">
                <a16:creationId xmlns:a16="http://schemas.microsoft.com/office/drawing/2014/main" id="{044AC39E-4828-C9B9-1656-EFE582C6AD0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EBACBA5-0311-1240-CB1F-E89276B804E8}"/>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235328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D2F26-B756-ECB3-2186-1AB8EFDC11F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7D85649-96E7-1B33-F1A5-A06D6301A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9600B76-3239-B5BF-2A2F-1B87698712D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0163315-B08F-4F29-B620-845FE1DAC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E5DDF3A-3C4A-E685-5B52-3C53A0EB6A4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5217B1E-0F38-92BA-9C54-8105C81DCDCB}"/>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8" name="Espaço Reservado para Rodapé 7">
            <a:extLst>
              <a:ext uri="{FF2B5EF4-FFF2-40B4-BE49-F238E27FC236}">
                <a16:creationId xmlns:a16="http://schemas.microsoft.com/office/drawing/2014/main" id="{786D3391-EC7C-DAE2-3676-CB72F30FD27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F790261-958F-CC62-E7A7-1F1AD9643AEA}"/>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197222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72D5A-7B3F-73F8-1CB7-9C3780CBD84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25737BD-52B0-2909-4FB9-53F198709A30}"/>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4" name="Espaço Reservado para Rodapé 3">
            <a:extLst>
              <a:ext uri="{FF2B5EF4-FFF2-40B4-BE49-F238E27FC236}">
                <a16:creationId xmlns:a16="http://schemas.microsoft.com/office/drawing/2014/main" id="{C1F138D3-665E-EEE3-F062-6663DB9EE93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6A751D8-CF6A-DF79-D0E7-63A3D4B5E94D}"/>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360425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D0F1138-07DA-AE7B-A1C3-775B2FC099A3}"/>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3" name="Espaço Reservado para Rodapé 2">
            <a:extLst>
              <a:ext uri="{FF2B5EF4-FFF2-40B4-BE49-F238E27FC236}">
                <a16:creationId xmlns:a16="http://schemas.microsoft.com/office/drawing/2014/main" id="{2A590BDD-CB37-2FF0-EEDB-402635E5BE0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D242E34-91BD-E1F5-ACD9-CEB756582B7F}"/>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182688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47A3F-D312-ED91-9745-7501FCCD97D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EFB3E16-A0DF-BA69-36F9-C2F93358A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49AFE7B-A180-C5B5-C7BF-580BB2898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43EE4AC-B50A-AC04-855B-4E8BBAE328B6}"/>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6" name="Espaço Reservado para Rodapé 5">
            <a:extLst>
              <a:ext uri="{FF2B5EF4-FFF2-40B4-BE49-F238E27FC236}">
                <a16:creationId xmlns:a16="http://schemas.microsoft.com/office/drawing/2014/main" id="{E700CFF2-3A54-DAD5-2AB8-967061419A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3D1E941-8361-AF8A-E8AF-B9AE470DB255}"/>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136998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AB3D5-8D78-8CFA-1977-B491C735C3A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B3367DF-02EA-2419-7AFE-CCDD7A578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914ADB2-A3B2-6B83-D11A-F148AD224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80E416B-918D-DE56-432E-D43F1A14AD7C}"/>
              </a:ext>
            </a:extLst>
          </p:cNvPr>
          <p:cNvSpPr>
            <a:spLocks noGrp="1"/>
          </p:cNvSpPr>
          <p:nvPr>
            <p:ph type="dt" sz="half" idx="10"/>
          </p:nvPr>
        </p:nvSpPr>
        <p:spPr/>
        <p:txBody>
          <a:bodyPr/>
          <a:lstStyle/>
          <a:p>
            <a:fld id="{DB65E98D-D4DA-4B90-9C4A-3FFCFAE9F428}" type="datetimeFigureOut">
              <a:rPr lang="pt-BR" smtClean="0"/>
              <a:t>14/02/2023</a:t>
            </a:fld>
            <a:endParaRPr lang="pt-BR"/>
          </a:p>
        </p:txBody>
      </p:sp>
      <p:sp>
        <p:nvSpPr>
          <p:cNvPr id="6" name="Espaço Reservado para Rodapé 5">
            <a:extLst>
              <a:ext uri="{FF2B5EF4-FFF2-40B4-BE49-F238E27FC236}">
                <a16:creationId xmlns:a16="http://schemas.microsoft.com/office/drawing/2014/main" id="{F45CA926-C9F4-962D-C4D2-026C6AE6465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9E14C60-53C0-EB5B-F908-366D416D2D50}"/>
              </a:ext>
            </a:extLst>
          </p:cNvPr>
          <p:cNvSpPr>
            <a:spLocks noGrp="1"/>
          </p:cNvSpPr>
          <p:nvPr>
            <p:ph type="sldNum" sz="quarter" idx="12"/>
          </p:nvPr>
        </p:nvSpPr>
        <p:spPr/>
        <p:txBody>
          <a:bodyPr/>
          <a:lstStyle/>
          <a:p>
            <a:fld id="{72EFE8D3-0EA0-4C47-9AD9-B1E31B1CE430}" type="slidenum">
              <a:rPr lang="pt-BR" smtClean="0"/>
              <a:t>‹nº›</a:t>
            </a:fld>
            <a:endParaRPr lang="pt-BR"/>
          </a:p>
        </p:txBody>
      </p:sp>
    </p:spTree>
    <p:extLst>
      <p:ext uri="{BB962C8B-B14F-4D97-AF65-F5344CB8AC3E}">
        <p14:creationId xmlns:p14="http://schemas.microsoft.com/office/powerpoint/2010/main" val="47015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66207FA-28D9-9FAA-11FF-79DDD022F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EFA5C98-859C-164F-DF79-1BED4E040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B7ACC1-3686-56F2-5D55-0A9657515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5E98D-D4DA-4B90-9C4A-3FFCFAE9F428}" type="datetimeFigureOut">
              <a:rPr lang="pt-BR" smtClean="0"/>
              <a:t>14/02/2023</a:t>
            </a:fld>
            <a:endParaRPr lang="pt-BR"/>
          </a:p>
        </p:txBody>
      </p:sp>
      <p:sp>
        <p:nvSpPr>
          <p:cNvPr id="5" name="Espaço Reservado para Rodapé 4">
            <a:extLst>
              <a:ext uri="{FF2B5EF4-FFF2-40B4-BE49-F238E27FC236}">
                <a16:creationId xmlns:a16="http://schemas.microsoft.com/office/drawing/2014/main" id="{9717A261-42A7-A1C6-C384-97DE72E1B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27945DB-08D0-9B6D-E1F7-AEEF0F2A4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FE8D3-0EA0-4C47-9AD9-B1E31B1CE430}" type="slidenum">
              <a:rPr lang="pt-BR" smtClean="0"/>
              <a:t>‹nº›</a:t>
            </a:fld>
            <a:endParaRPr lang="pt-BR"/>
          </a:p>
        </p:txBody>
      </p:sp>
    </p:spTree>
    <p:extLst>
      <p:ext uri="{BB962C8B-B14F-4D97-AF65-F5344CB8AC3E}">
        <p14:creationId xmlns:p14="http://schemas.microsoft.com/office/powerpoint/2010/main" val="268903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rtinfowler.com/articles/mocksArentStubs.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medium.com/@kentbeck_7670/test-desiderata-94150638a4b3" TargetMode="External"/><Relationship Id="rId2" Type="http://schemas.openxmlformats.org/officeDocument/2006/relationships/hyperlink" Target="https://learn.microsoft.com/en-us/archive/msdn-magazine/2014/november/async-programming-unit-testing-asynchronous-cod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s://www.eclemma.org/jacoco/trunk/doc/counters.html"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CAA06E-16BA-1D8A-17BE-BD29F1C45598}"/>
              </a:ext>
            </a:extLst>
          </p:cNvPr>
          <p:cNvSpPr>
            <a:spLocks noGrp="1"/>
          </p:cNvSpPr>
          <p:nvPr>
            <p:ph type="ctrTitle"/>
          </p:nvPr>
        </p:nvSpPr>
        <p:spPr/>
        <p:txBody>
          <a:bodyPr>
            <a:normAutofit fontScale="90000"/>
          </a:bodyPr>
          <a:lstStyle/>
          <a:p>
            <a:r>
              <a:rPr lang="pt-BR" dirty="0"/>
              <a:t>Testes Unitários vs</a:t>
            </a:r>
            <a:r>
              <a:rPr lang="pt-BR"/>
              <a:t>. Integrados e Aspectos de Qualidade</a:t>
            </a:r>
            <a:endParaRPr lang="pt-BR" dirty="0"/>
          </a:p>
        </p:txBody>
      </p:sp>
      <p:sp>
        <p:nvSpPr>
          <p:cNvPr id="3" name="Subtítulo 2">
            <a:extLst>
              <a:ext uri="{FF2B5EF4-FFF2-40B4-BE49-F238E27FC236}">
                <a16:creationId xmlns:a16="http://schemas.microsoft.com/office/drawing/2014/main" id="{05AB0519-6F98-8F64-A9AA-C3EB4D32E16F}"/>
              </a:ext>
            </a:extLst>
          </p:cNvPr>
          <p:cNvSpPr>
            <a:spLocks noGrp="1"/>
          </p:cNvSpPr>
          <p:nvPr>
            <p:ph type="subTitle" idx="1"/>
          </p:nvPr>
        </p:nvSpPr>
        <p:spPr/>
        <p:txBody>
          <a:bodyPr/>
          <a:lstStyle/>
          <a:p>
            <a:r>
              <a:rPr lang="pt-BR"/>
              <a:t>Autores: Bruno e Cristian</a:t>
            </a:r>
            <a:endParaRPr lang="pt-BR" dirty="0"/>
          </a:p>
        </p:txBody>
      </p:sp>
    </p:spTree>
    <p:extLst>
      <p:ext uri="{BB962C8B-B14F-4D97-AF65-F5344CB8AC3E}">
        <p14:creationId xmlns:p14="http://schemas.microsoft.com/office/powerpoint/2010/main" val="350830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B2EE885-37FB-A15C-3B77-BEF0C1EB8811}"/>
              </a:ext>
            </a:extLst>
          </p:cNvPr>
          <p:cNvPicPr>
            <a:picLocks noChangeAspect="1"/>
          </p:cNvPicPr>
          <p:nvPr/>
        </p:nvPicPr>
        <p:blipFill>
          <a:blip r:embed="rId2"/>
          <a:stretch>
            <a:fillRect/>
          </a:stretch>
        </p:blipFill>
        <p:spPr>
          <a:xfrm>
            <a:off x="1480060" y="2402378"/>
            <a:ext cx="9231880" cy="2053244"/>
          </a:xfrm>
          <a:prstGeom prst="rect">
            <a:avLst/>
          </a:prstGeom>
        </p:spPr>
      </p:pic>
    </p:spTree>
    <p:extLst>
      <p:ext uri="{BB962C8B-B14F-4D97-AF65-F5344CB8AC3E}">
        <p14:creationId xmlns:p14="http://schemas.microsoft.com/office/powerpoint/2010/main" val="12523795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34DFC-B7AC-BAFF-3CC1-DEA32948B728}"/>
              </a:ext>
            </a:extLst>
          </p:cNvPr>
          <p:cNvSpPr>
            <a:spLocks noGrp="1"/>
          </p:cNvSpPr>
          <p:nvPr>
            <p:ph type="title"/>
          </p:nvPr>
        </p:nvSpPr>
        <p:spPr/>
        <p:txBody>
          <a:bodyPr/>
          <a:lstStyle/>
          <a:p>
            <a:r>
              <a:rPr lang="pt-BR" dirty="0"/>
              <a:t>Automatizado</a:t>
            </a:r>
          </a:p>
        </p:txBody>
      </p:sp>
      <p:sp>
        <p:nvSpPr>
          <p:cNvPr id="3" name="Espaço Reservado para Conteúdo 2">
            <a:extLst>
              <a:ext uri="{FF2B5EF4-FFF2-40B4-BE49-F238E27FC236}">
                <a16:creationId xmlns:a16="http://schemas.microsoft.com/office/drawing/2014/main" id="{3DAE811B-579B-B892-EA76-631146E76E48}"/>
              </a:ext>
            </a:extLst>
          </p:cNvPr>
          <p:cNvSpPr>
            <a:spLocks noGrp="1"/>
          </p:cNvSpPr>
          <p:nvPr>
            <p:ph idx="1"/>
          </p:nvPr>
        </p:nvSpPr>
        <p:spPr/>
        <p:txBody>
          <a:bodyPr/>
          <a:lstStyle/>
          <a:p>
            <a:r>
              <a:rPr lang="pt-BR" dirty="0"/>
              <a:t>Os testes devem ser executados sem intervenção humana.</a:t>
            </a:r>
          </a:p>
          <a:p>
            <a:r>
              <a:rPr lang="pt-BR" dirty="0"/>
              <a:t>O que podemos fazer?</a:t>
            </a:r>
          </a:p>
          <a:p>
            <a:pPr lvl="1"/>
            <a:r>
              <a:rPr lang="pt-BR" dirty="0"/>
              <a:t>Existe algum ponto manual? Já trate de escrever um script. Precisa ser acionável rapidamente sem login em algum sistema nem preenchimento de formulário. Nada.</a:t>
            </a:r>
          </a:p>
        </p:txBody>
      </p:sp>
    </p:spTree>
    <p:extLst>
      <p:ext uri="{BB962C8B-B14F-4D97-AF65-F5344CB8AC3E}">
        <p14:creationId xmlns:p14="http://schemas.microsoft.com/office/powerpoint/2010/main" val="8058037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8F139-C510-8941-7730-C8FE7DB4D9A8}"/>
              </a:ext>
            </a:extLst>
          </p:cNvPr>
          <p:cNvSpPr>
            <a:spLocks noGrp="1"/>
          </p:cNvSpPr>
          <p:nvPr>
            <p:ph type="title"/>
          </p:nvPr>
        </p:nvSpPr>
        <p:spPr/>
        <p:txBody>
          <a:bodyPr/>
          <a:lstStyle/>
          <a:p>
            <a:r>
              <a:rPr lang="pt-BR" dirty="0"/>
              <a:t>Específico</a:t>
            </a:r>
          </a:p>
        </p:txBody>
      </p:sp>
      <p:sp>
        <p:nvSpPr>
          <p:cNvPr id="3" name="Espaço Reservado para Conteúdo 2">
            <a:extLst>
              <a:ext uri="{FF2B5EF4-FFF2-40B4-BE49-F238E27FC236}">
                <a16:creationId xmlns:a16="http://schemas.microsoft.com/office/drawing/2014/main" id="{EEE0C5BB-ECAE-F4A3-777B-2F8CB0567DB3}"/>
              </a:ext>
            </a:extLst>
          </p:cNvPr>
          <p:cNvSpPr>
            <a:spLocks noGrp="1"/>
          </p:cNvSpPr>
          <p:nvPr>
            <p:ph idx="1"/>
          </p:nvPr>
        </p:nvSpPr>
        <p:spPr/>
        <p:txBody>
          <a:bodyPr/>
          <a:lstStyle/>
          <a:p>
            <a:r>
              <a:rPr lang="pt-BR" dirty="0"/>
              <a:t>Se um teste falhar, a causa da falha deve ser óbvia.</a:t>
            </a:r>
          </a:p>
          <a:p>
            <a:r>
              <a:rPr lang="pt-BR" dirty="0"/>
              <a:t>Então?</a:t>
            </a:r>
          </a:p>
          <a:p>
            <a:pPr lvl="1"/>
            <a:r>
              <a:rPr lang="pt-BR" dirty="0"/>
              <a:t>Não insira dependências entre códigos de testes.</a:t>
            </a:r>
          </a:p>
          <a:p>
            <a:pPr lvl="1"/>
            <a:r>
              <a:rPr lang="pt-BR" dirty="0"/>
              <a:t>Observe a clareza no comportamento de negócio a ser testado.</a:t>
            </a:r>
          </a:p>
          <a:p>
            <a:pPr lvl="1"/>
            <a:r>
              <a:rPr lang="pt-BR" dirty="0"/>
              <a:t>Compreensão de negócio precisa ser mais clara possível, extraída diretamente do código, sem leituras de manuais ou documentos obscuros.</a:t>
            </a:r>
          </a:p>
        </p:txBody>
      </p:sp>
    </p:spTree>
    <p:extLst>
      <p:ext uri="{BB962C8B-B14F-4D97-AF65-F5344CB8AC3E}">
        <p14:creationId xmlns:p14="http://schemas.microsoft.com/office/powerpoint/2010/main" val="112297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2F437-CD62-17B8-D69C-D90085428ED1}"/>
              </a:ext>
            </a:extLst>
          </p:cNvPr>
          <p:cNvSpPr>
            <a:spLocks noGrp="1"/>
          </p:cNvSpPr>
          <p:nvPr>
            <p:ph type="title"/>
          </p:nvPr>
        </p:nvSpPr>
        <p:spPr/>
        <p:txBody>
          <a:bodyPr/>
          <a:lstStyle/>
          <a:p>
            <a:r>
              <a:rPr lang="pt-BR" dirty="0"/>
              <a:t>Determinístico</a:t>
            </a:r>
          </a:p>
        </p:txBody>
      </p:sp>
      <p:sp>
        <p:nvSpPr>
          <p:cNvPr id="3" name="Espaço Reservado para Conteúdo 2">
            <a:extLst>
              <a:ext uri="{FF2B5EF4-FFF2-40B4-BE49-F238E27FC236}">
                <a16:creationId xmlns:a16="http://schemas.microsoft.com/office/drawing/2014/main" id="{4C6830C6-6F6F-6DAD-F2CB-55C07129F7E7}"/>
              </a:ext>
            </a:extLst>
          </p:cNvPr>
          <p:cNvSpPr>
            <a:spLocks noGrp="1"/>
          </p:cNvSpPr>
          <p:nvPr>
            <p:ph idx="1"/>
          </p:nvPr>
        </p:nvSpPr>
        <p:spPr/>
        <p:txBody>
          <a:bodyPr/>
          <a:lstStyle/>
          <a:p>
            <a:r>
              <a:rPr lang="pt-BR" dirty="0"/>
              <a:t>Se nada mudar, o resultado do teste não deve mudar.</a:t>
            </a:r>
          </a:p>
          <a:p>
            <a:r>
              <a:rPr lang="pt-BR" dirty="0"/>
              <a:t>O que fazer?</a:t>
            </a:r>
          </a:p>
          <a:p>
            <a:pPr lvl="1"/>
            <a:r>
              <a:rPr lang="pt-BR" dirty="0"/>
              <a:t>Evitar ao máximo processamento assíncrono.</a:t>
            </a:r>
          </a:p>
          <a:p>
            <a:pPr lvl="1"/>
            <a:r>
              <a:rPr lang="pt-BR" dirty="0"/>
              <a:t>Evite de gerar valores aleatórios como entrada de dados. </a:t>
            </a:r>
          </a:p>
          <a:p>
            <a:pPr lvl="1"/>
            <a:endParaRPr lang="pt-BR" dirty="0"/>
          </a:p>
        </p:txBody>
      </p:sp>
    </p:spTree>
    <p:extLst>
      <p:ext uri="{BB962C8B-B14F-4D97-AF65-F5344CB8AC3E}">
        <p14:creationId xmlns:p14="http://schemas.microsoft.com/office/powerpoint/2010/main" val="33517185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09230-79AA-3D0D-E472-7F0BF280EAFD}"/>
              </a:ext>
            </a:extLst>
          </p:cNvPr>
          <p:cNvSpPr>
            <a:spLocks noGrp="1"/>
          </p:cNvSpPr>
          <p:nvPr>
            <p:ph type="title"/>
          </p:nvPr>
        </p:nvSpPr>
        <p:spPr/>
        <p:txBody>
          <a:bodyPr/>
          <a:lstStyle/>
          <a:p>
            <a:r>
              <a:rPr lang="pt-BR" dirty="0"/>
              <a:t>Preditivo</a:t>
            </a:r>
          </a:p>
        </p:txBody>
      </p:sp>
      <p:sp>
        <p:nvSpPr>
          <p:cNvPr id="3" name="Espaço Reservado para Conteúdo 2">
            <a:extLst>
              <a:ext uri="{FF2B5EF4-FFF2-40B4-BE49-F238E27FC236}">
                <a16:creationId xmlns:a16="http://schemas.microsoft.com/office/drawing/2014/main" id="{851B8D6C-D3D2-CDF1-AE35-71306ECD041D}"/>
              </a:ext>
            </a:extLst>
          </p:cNvPr>
          <p:cNvSpPr>
            <a:spLocks noGrp="1"/>
          </p:cNvSpPr>
          <p:nvPr>
            <p:ph idx="1"/>
          </p:nvPr>
        </p:nvSpPr>
        <p:spPr/>
        <p:txBody>
          <a:bodyPr/>
          <a:lstStyle/>
          <a:p>
            <a:r>
              <a:rPr lang="pt-BR" dirty="0"/>
              <a:t>Se todos os testes forem aprovados, o código de teste deve ser adequado para produção.</a:t>
            </a:r>
          </a:p>
          <a:p>
            <a:r>
              <a:rPr lang="pt-BR" dirty="0"/>
              <a:t>O que podemos fazer?</a:t>
            </a:r>
          </a:p>
          <a:p>
            <a:pPr lvl="1"/>
            <a:r>
              <a:rPr lang="pt-BR" dirty="0" err="1"/>
              <a:t>Code</a:t>
            </a:r>
            <a:r>
              <a:rPr lang="pt-BR" dirty="0"/>
              <a:t> Review</a:t>
            </a:r>
          </a:p>
          <a:p>
            <a:pPr lvl="1"/>
            <a:r>
              <a:rPr lang="pt-BR" dirty="0"/>
              <a:t>Escrita de boas histórias e cenários </a:t>
            </a:r>
            <a:r>
              <a:rPr lang="pt-BR"/>
              <a:t>de negócio.</a:t>
            </a:r>
          </a:p>
        </p:txBody>
      </p:sp>
    </p:spTree>
    <p:extLst>
      <p:ext uri="{BB962C8B-B14F-4D97-AF65-F5344CB8AC3E}">
        <p14:creationId xmlns:p14="http://schemas.microsoft.com/office/powerpoint/2010/main" val="222052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F8ED1C9-3D3D-4D59-50CF-CEB9A336BCAB}"/>
              </a:ext>
            </a:extLst>
          </p:cNvPr>
          <p:cNvPicPr>
            <a:picLocks noChangeAspect="1"/>
          </p:cNvPicPr>
          <p:nvPr/>
        </p:nvPicPr>
        <p:blipFill>
          <a:blip r:embed="rId2"/>
          <a:stretch>
            <a:fillRect/>
          </a:stretch>
        </p:blipFill>
        <p:spPr>
          <a:xfrm>
            <a:off x="821318" y="677490"/>
            <a:ext cx="10549364" cy="2751510"/>
          </a:xfrm>
          <a:prstGeom prst="rect">
            <a:avLst/>
          </a:prstGeom>
        </p:spPr>
      </p:pic>
      <p:pic>
        <p:nvPicPr>
          <p:cNvPr id="7" name="Imagem 6">
            <a:extLst>
              <a:ext uri="{FF2B5EF4-FFF2-40B4-BE49-F238E27FC236}">
                <a16:creationId xmlns:a16="http://schemas.microsoft.com/office/drawing/2014/main" id="{620D8679-16DB-5110-D6E6-A8D44124ADC1}"/>
              </a:ext>
            </a:extLst>
          </p:cNvPr>
          <p:cNvPicPr>
            <a:picLocks noChangeAspect="1"/>
          </p:cNvPicPr>
          <p:nvPr/>
        </p:nvPicPr>
        <p:blipFill>
          <a:blip r:embed="rId3"/>
          <a:stretch>
            <a:fillRect/>
          </a:stretch>
        </p:blipFill>
        <p:spPr>
          <a:xfrm>
            <a:off x="2028257" y="3570032"/>
            <a:ext cx="8135485" cy="2810267"/>
          </a:xfrm>
          <a:prstGeom prst="rect">
            <a:avLst/>
          </a:prstGeom>
        </p:spPr>
      </p:pic>
    </p:spTree>
    <p:extLst>
      <p:ext uri="{BB962C8B-B14F-4D97-AF65-F5344CB8AC3E}">
        <p14:creationId xmlns:p14="http://schemas.microsoft.com/office/powerpoint/2010/main" val="51827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5B04853-4512-F371-6FE8-2EA2EC1899C1}"/>
              </a:ext>
            </a:extLst>
          </p:cNvPr>
          <p:cNvPicPr>
            <a:picLocks noChangeAspect="1"/>
          </p:cNvPicPr>
          <p:nvPr/>
        </p:nvPicPr>
        <p:blipFill>
          <a:blip r:embed="rId2"/>
          <a:stretch>
            <a:fillRect/>
          </a:stretch>
        </p:blipFill>
        <p:spPr>
          <a:xfrm>
            <a:off x="2776074" y="4443990"/>
            <a:ext cx="6639852" cy="1752845"/>
          </a:xfrm>
          <a:prstGeom prst="rect">
            <a:avLst/>
          </a:prstGeom>
        </p:spPr>
      </p:pic>
      <p:pic>
        <p:nvPicPr>
          <p:cNvPr id="7" name="Imagem 6">
            <a:extLst>
              <a:ext uri="{FF2B5EF4-FFF2-40B4-BE49-F238E27FC236}">
                <a16:creationId xmlns:a16="http://schemas.microsoft.com/office/drawing/2014/main" id="{EB522697-52B6-B30C-0C6D-12A950382AF3}"/>
              </a:ext>
            </a:extLst>
          </p:cNvPr>
          <p:cNvPicPr>
            <a:picLocks noChangeAspect="1"/>
          </p:cNvPicPr>
          <p:nvPr/>
        </p:nvPicPr>
        <p:blipFill>
          <a:blip r:embed="rId3"/>
          <a:stretch>
            <a:fillRect/>
          </a:stretch>
        </p:blipFill>
        <p:spPr>
          <a:xfrm>
            <a:off x="2125287" y="661165"/>
            <a:ext cx="7941426" cy="3291232"/>
          </a:xfrm>
          <a:prstGeom prst="rect">
            <a:avLst/>
          </a:prstGeom>
        </p:spPr>
      </p:pic>
    </p:spTree>
    <p:extLst>
      <p:ext uri="{BB962C8B-B14F-4D97-AF65-F5344CB8AC3E}">
        <p14:creationId xmlns:p14="http://schemas.microsoft.com/office/powerpoint/2010/main" val="292141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1A64E-4AF5-7E94-E790-9818835A5EAD}"/>
              </a:ext>
            </a:extLst>
          </p:cNvPr>
          <p:cNvSpPr>
            <a:spLocks noGrp="1"/>
          </p:cNvSpPr>
          <p:nvPr>
            <p:ph type="title"/>
          </p:nvPr>
        </p:nvSpPr>
        <p:spPr/>
        <p:txBody>
          <a:bodyPr/>
          <a:lstStyle/>
          <a:p>
            <a:r>
              <a:rPr lang="pt-BR"/>
              <a:t>O código não satisfaz novos cenários. É hora da implementação satisfatória.</a:t>
            </a:r>
          </a:p>
        </p:txBody>
      </p:sp>
      <p:sp>
        <p:nvSpPr>
          <p:cNvPr id="3" name="Espaço Reservado para Texto 2">
            <a:extLst>
              <a:ext uri="{FF2B5EF4-FFF2-40B4-BE49-F238E27FC236}">
                <a16:creationId xmlns:a16="http://schemas.microsoft.com/office/drawing/2014/main" id="{FAE95151-F116-4185-288A-B8F9369E1C12}"/>
              </a:ext>
            </a:extLst>
          </p:cNvPr>
          <p:cNvSpPr>
            <a:spLocks noGrp="1"/>
          </p:cNvSpPr>
          <p:nvPr>
            <p:ph type="body" idx="1"/>
          </p:nvPr>
        </p:nvSpPr>
        <p:spPr/>
        <p:txBody>
          <a:bodyPr/>
          <a:lstStyle/>
          <a:p>
            <a:r>
              <a:rPr lang="pt-BR">
                <a:solidFill>
                  <a:schemeClr val="tx1">
                    <a:lumMod val="65000"/>
                    <a:lumOff val="35000"/>
                  </a:schemeClr>
                </a:solidFill>
              </a:rPr>
              <a:t>Kent Beck afirma “Dirty hands first”. Não faça perfeição. Atenda os requisitos mas com bom senso. Depois de tudo “</a:t>
            </a:r>
            <a:r>
              <a:rPr lang="pt-BR">
                <a:solidFill>
                  <a:srgbClr val="00B050"/>
                </a:solidFill>
              </a:rPr>
              <a:t>verde</a:t>
            </a:r>
            <a:r>
              <a:rPr lang="pt-BR">
                <a:solidFill>
                  <a:schemeClr val="tx1">
                    <a:lumMod val="65000"/>
                    <a:lumOff val="35000"/>
                  </a:schemeClr>
                </a:solidFill>
              </a:rPr>
              <a:t>”, aí sim refatore seguindo boas práticas de codificação e padrões de projeto. Obs.: evitei refatorar muito para ser mais breve</a:t>
            </a:r>
          </a:p>
        </p:txBody>
      </p:sp>
    </p:spTree>
    <p:extLst>
      <p:ext uri="{BB962C8B-B14F-4D97-AF65-F5344CB8AC3E}">
        <p14:creationId xmlns:p14="http://schemas.microsoft.com/office/powerpoint/2010/main" val="263921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C484A830-068E-D931-05FF-C382E6102F24}"/>
              </a:ext>
            </a:extLst>
          </p:cNvPr>
          <p:cNvPicPr>
            <a:picLocks noChangeAspect="1"/>
          </p:cNvPicPr>
          <p:nvPr/>
        </p:nvPicPr>
        <p:blipFill>
          <a:blip r:embed="rId2"/>
          <a:stretch>
            <a:fillRect/>
          </a:stretch>
        </p:blipFill>
        <p:spPr>
          <a:xfrm>
            <a:off x="938131" y="1263535"/>
            <a:ext cx="10315738" cy="4330930"/>
          </a:xfrm>
          <a:prstGeom prst="rect">
            <a:avLst/>
          </a:prstGeom>
        </p:spPr>
      </p:pic>
    </p:spTree>
    <p:extLst>
      <p:ext uri="{BB962C8B-B14F-4D97-AF65-F5344CB8AC3E}">
        <p14:creationId xmlns:p14="http://schemas.microsoft.com/office/powerpoint/2010/main" val="270681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E6AB3165-2C7F-573E-885B-6A745A4A3887}"/>
              </a:ext>
            </a:extLst>
          </p:cNvPr>
          <p:cNvPicPr>
            <a:picLocks noChangeAspect="1"/>
          </p:cNvPicPr>
          <p:nvPr/>
        </p:nvPicPr>
        <p:blipFill>
          <a:blip r:embed="rId2"/>
          <a:stretch>
            <a:fillRect/>
          </a:stretch>
        </p:blipFill>
        <p:spPr>
          <a:xfrm>
            <a:off x="931115" y="1288473"/>
            <a:ext cx="10329770" cy="4281054"/>
          </a:xfrm>
          <a:prstGeom prst="rect">
            <a:avLst/>
          </a:prstGeom>
        </p:spPr>
      </p:pic>
    </p:spTree>
    <p:extLst>
      <p:ext uri="{BB962C8B-B14F-4D97-AF65-F5344CB8AC3E}">
        <p14:creationId xmlns:p14="http://schemas.microsoft.com/office/powerpoint/2010/main" val="127958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A1D64FD0-865D-11D3-B310-7ADD8577BDFF}"/>
              </a:ext>
            </a:extLst>
          </p:cNvPr>
          <p:cNvPicPr>
            <a:picLocks noChangeAspect="1"/>
          </p:cNvPicPr>
          <p:nvPr/>
        </p:nvPicPr>
        <p:blipFill>
          <a:blip r:embed="rId2"/>
          <a:stretch>
            <a:fillRect/>
          </a:stretch>
        </p:blipFill>
        <p:spPr>
          <a:xfrm>
            <a:off x="625446" y="1537855"/>
            <a:ext cx="10941108" cy="3782290"/>
          </a:xfrm>
          <a:prstGeom prst="rect">
            <a:avLst/>
          </a:prstGeom>
        </p:spPr>
      </p:pic>
    </p:spTree>
    <p:extLst>
      <p:ext uri="{BB962C8B-B14F-4D97-AF65-F5344CB8AC3E}">
        <p14:creationId xmlns:p14="http://schemas.microsoft.com/office/powerpoint/2010/main" val="96575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D8CA937-13F1-DF7E-043F-CD74426B6D60}"/>
              </a:ext>
            </a:extLst>
          </p:cNvPr>
          <p:cNvPicPr>
            <a:picLocks noChangeAspect="1"/>
          </p:cNvPicPr>
          <p:nvPr/>
        </p:nvPicPr>
        <p:blipFill>
          <a:blip r:embed="rId2"/>
          <a:stretch>
            <a:fillRect/>
          </a:stretch>
        </p:blipFill>
        <p:spPr>
          <a:xfrm>
            <a:off x="674634" y="883143"/>
            <a:ext cx="9531926" cy="5706856"/>
          </a:xfrm>
          <a:prstGeom prst="rect">
            <a:avLst/>
          </a:prstGeom>
        </p:spPr>
      </p:pic>
      <p:sp>
        <p:nvSpPr>
          <p:cNvPr id="6" name="CaixaDeTexto 5">
            <a:extLst>
              <a:ext uri="{FF2B5EF4-FFF2-40B4-BE49-F238E27FC236}">
                <a16:creationId xmlns:a16="http://schemas.microsoft.com/office/drawing/2014/main" id="{FC958DCA-2636-C49F-BA73-0EE31EC9E09E}"/>
              </a:ext>
            </a:extLst>
          </p:cNvPr>
          <p:cNvSpPr txBox="1"/>
          <p:nvPr/>
        </p:nvSpPr>
        <p:spPr>
          <a:xfrm>
            <a:off x="8304415" y="124691"/>
            <a:ext cx="3804290" cy="3539430"/>
          </a:xfrm>
          <a:prstGeom prst="rect">
            <a:avLst/>
          </a:prstGeom>
          <a:noFill/>
        </p:spPr>
        <p:txBody>
          <a:bodyPr wrap="square" rtlCol="0">
            <a:spAutoFit/>
          </a:bodyPr>
          <a:lstStyle/>
          <a:p>
            <a:r>
              <a:rPr lang="pt-BR" sz="1600"/>
              <a:t>Map é uma sequencia entry1, entry2, ...</a:t>
            </a:r>
          </a:p>
          <a:p>
            <a:endParaRPr lang="pt-BR" sz="1600"/>
          </a:p>
          <a:p>
            <a:r>
              <a:rPr lang="pt-BR" sz="1600"/>
              <a:t>Onde entry é uma tupla (Key, Value)</a:t>
            </a:r>
          </a:p>
          <a:p>
            <a:endParaRPr lang="pt-BR" sz="1600"/>
          </a:p>
          <a:p>
            <a:r>
              <a:rPr lang="pt-BR" sz="1600"/>
              <a:t>(produto, quantidadeNoEstoque), </a:t>
            </a:r>
            <a:br>
              <a:rPr lang="pt-BR" sz="1600"/>
            </a:br>
            <a:r>
              <a:rPr lang="pt-BR" sz="1600"/>
              <a:t>(k2, v2), </a:t>
            </a:r>
            <a:br>
              <a:rPr lang="pt-BR" sz="1600"/>
            </a:br>
            <a:r>
              <a:rPr lang="pt-BR" sz="1600"/>
              <a:t>...</a:t>
            </a:r>
          </a:p>
          <a:p>
            <a:endParaRPr lang="pt-BR" sz="1600"/>
          </a:p>
          <a:p>
            <a:r>
              <a:rPr lang="pt-BR" sz="1600"/>
              <a:t>Produto : objeto de Produto</a:t>
            </a:r>
          </a:p>
          <a:p>
            <a:r>
              <a:rPr lang="pt-BR" sz="1600"/>
              <a:t>quantidadeNoEstoque : wrapper de Integer</a:t>
            </a:r>
          </a:p>
          <a:p>
            <a:endParaRPr lang="pt-BR" sz="1600"/>
          </a:p>
          <a:p>
            <a:r>
              <a:rPr lang="pt-BR" sz="1600"/>
              <a:t>Atenção: Map não é coleção, mas pode assumir uma visão de coleção com uso de entrySet</a:t>
            </a:r>
          </a:p>
        </p:txBody>
      </p:sp>
      <p:cxnSp>
        <p:nvCxnSpPr>
          <p:cNvPr id="8" name="Conector de Seta Reta 7">
            <a:extLst>
              <a:ext uri="{FF2B5EF4-FFF2-40B4-BE49-F238E27FC236}">
                <a16:creationId xmlns:a16="http://schemas.microsoft.com/office/drawing/2014/main" id="{0021F2D6-4884-FAD1-BD86-462CA4DBEF14}"/>
              </a:ext>
            </a:extLst>
          </p:cNvPr>
          <p:cNvCxnSpPr>
            <a:cxnSpLocks/>
          </p:cNvCxnSpPr>
          <p:nvPr/>
        </p:nvCxnSpPr>
        <p:spPr>
          <a:xfrm flipV="1">
            <a:off x="4513811" y="783390"/>
            <a:ext cx="3724102" cy="57989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B919C230-ADF6-A91F-1B07-FEE40A194057}"/>
              </a:ext>
            </a:extLst>
          </p:cNvPr>
          <p:cNvCxnSpPr>
            <a:cxnSpLocks/>
          </p:cNvCxnSpPr>
          <p:nvPr/>
        </p:nvCxnSpPr>
        <p:spPr>
          <a:xfrm flipV="1">
            <a:off x="5162204" y="3017520"/>
            <a:ext cx="3142211" cy="1246909"/>
          </a:xfrm>
          <a:prstGeom prst="curvedConnector3">
            <a:avLst>
              <a:gd name="adj1" fmla="val 79894"/>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201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479F490-FCE2-97D9-BC85-64406DA09F3E}"/>
              </a:ext>
            </a:extLst>
          </p:cNvPr>
          <p:cNvPicPr>
            <a:picLocks noChangeAspect="1"/>
          </p:cNvPicPr>
          <p:nvPr/>
        </p:nvPicPr>
        <p:blipFill>
          <a:blip r:embed="rId2"/>
          <a:stretch>
            <a:fillRect/>
          </a:stretch>
        </p:blipFill>
        <p:spPr>
          <a:xfrm>
            <a:off x="906180" y="714895"/>
            <a:ext cx="10379640" cy="3649288"/>
          </a:xfrm>
          <a:prstGeom prst="rect">
            <a:avLst/>
          </a:prstGeom>
        </p:spPr>
      </p:pic>
      <p:pic>
        <p:nvPicPr>
          <p:cNvPr id="5" name="Imagem 4">
            <a:extLst>
              <a:ext uri="{FF2B5EF4-FFF2-40B4-BE49-F238E27FC236}">
                <a16:creationId xmlns:a16="http://schemas.microsoft.com/office/drawing/2014/main" id="{F20B7CEA-CF4A-E156-C272-A37349249223}"/>
              </a:ext>
            </a:extLst>
          </p:cNvPr>
          <p:cNvPicPr>
            <a:picLocks noChangeAspect="1"/>
          </p:cNvPicPr>
          <p:nvPr/>
        </p:nvPicPr>
        <p:blipFill>
          <a:blip r:embed="rId3"/>
          <a:stretch>
            <a:fillRect/>
          </a:stretch>
        </p:blipFill>
        <p:spPr>
          <a:xfrm>
            <a:off x="2948247" y="4755587"/>
            <a:ext cx="5696990" cy="1453312"/>
          </a:xfrm>
          <a:prstGeom prst="rect">
            <a:avLst/>
          </a:prstGeom>
        </p:spPr>
      </p:pic>
    </p:spTree>
    <p:extLst>
      <p:ext uri="{BB962C8B-B14F-4D97-AF65-F5344CB8AC3E}">
        <p14:creationId xmlns:p14="http://schemas.microsoft.com/office/powerpoint/2010/main" val="144477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2FEEF-772B-C3E0-371D-1F21098316FA}"/>
              </a:ext>
            </a:extLst>
          </p:cNvPr>
          <p:cNvSpPr>
            <a:spLocks noGrp="1"/>
          </p:cNvSpPr>
          <p:nvPr>
            <p:ph type="title"/>
          </p:nvPr>
        </p:nvSpPr>
        <p:spPr/>
        <p:txBody>
          <a:bodyPr/>
          <a:lstStyle/>
          <a:p>
            <a:r>
              <a:rPr lang="pt-BR"/>
              <a:t>Nova Refatoração </a:t>
            </a:r>
          </a:p>
        </p:txBody>
      </p:sp>
      <p:sp>
        <p:nvSpPr>
          <p:cNvPr id="3" name="Espaço Reservado para Texto 2">
            <a:extLst>
              <a:ext uri="{FF2B5EF4-FFF2-40B4-BE49-F238E27FC236}">
                <a16:creationId xmlns:a16="http://schemas.microsoft.com/office/drawing/2014/main" id="{5A0FAD30-A95A-2CB8-EAEE-38C73B9100CE}"/>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60167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BA07C-8367-4F7C-6464-7C021A075E15}"/>
              </a:ext>
            </a:extLst>
          </p:cNvPr>
          <p:cNvSpPr>
            <a:spLocks noGrp="1"/>
          </p:cNvSpPr>
          <p:nvPr>
            <p:ph type="title"/>
          </p:nvPr>
        </p:nvSpPr>
        <p:spPr/>
        <p:txBody>
          <a:bodyPr/>
          <a:lstStyle/>
          <a:p>
            <a:r>
              <a:rPr lang="pt-BR"/>
              <a:t>Bibliografia</a:t>
            </a:r>
          </a:p>
        </p:txBody>
      </p:sp>
      <p:pic>
        <p:nvPicPr>
          <p:cNvPr id="1026" name="Picture 2" descr="Test Driven Development: By Example | Amazon.com.br">
            <a:extLst>
              <a:ext uri="{FF2B5EF4-FFF2-40B4-BE49-F238E27FC236}">
                <a16:creationId xmlns:a16="http://schemas.microsoft.com/office/drawing/2014/main" id="{DF89F6C3-A9FC-BE67-8726-02712DD43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71" y="2075470"/>
            <a:ext cx="2472798" cy="30945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t Testing:Principles, Practices and Patterns | Amazon.com.br">
            <a:extLst>
              <a:ext uri="{FF2B5EF4-FFF2-40B4-BE49-F238E27FC236}">
                <a16:creationId xmlns:a16="http://schemas.microsoft.com/office/drawing/2014/main" id="{8393C101-697B-FB72-3F7F-BE04F4C4B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46" y="2075470"/>
            <a:ext cx="2522946" cy="30945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owing Object-Oriented Software, Guided by Tests (Addison-Wesley Signature  Series (Beck)) (English Edition) eBook : Steve, Freeman, Pryce Nat:  Amazon.com.br: Livros">
            <a:extLst>
              <a:ext uri="{FF2B5EF4-FFF2-40B4-BE49-F238E27FC236}">
                <a16:creationId xmlns:a16="http://schemas.microsoft.com/office/drawing/2014/main" id="{B10F40EE-9DBB-610B-DCE0-82B805208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369" y="2075470"/>
            <a:ext cx="2329533" cy="3094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66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49B0F20C-CBE9-DA65-9EF9-73E8B05F0771}"/>
              </a:ext>
            </a:extLst>
          </p:cNvPr>
          <p:cNvPicPr>
            <a:picLocks noChangeAspect="1"/>
          </p:cNvPicPr>
          <p:nvPr/>
        </p:nvPicPr>
        <p:blipFill>
          <a:blip r:embed="rId2"/>
          <a:stretch>
            <a:fillRect/>
          </a:stretch>
        </p:blipFill>
        <p:spPr>
          <a:xfrm>
            <a:off x="1568335" y="308205"/>
            <a:ext cx="9055330" cy="6241590"/>
          </a:xfrm>
          <a:prstGeom prst="rect">
            <a:avLst/>
          </a:prstGeom>
        </p:spPr>
      </p:pic>
    </p:spTree>
    <p:extLst>
      <p:ext uri="{BB962C8B-B14F-4D97-AF65-F5344CB8AC3E}">
        <p14:creationId xmlns:p14="http://schemas.microsoft.com/office/powerpoint/2010/main" val="325249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00C0370-A8CF-64F9-FC27-D7209A898649}"/>
              </a:ext>
            </a:extLst>
          </p:cNvPr>
          <p:cNvPicPr>
            <a:picLocks noChangeAspect="1"/>
          </p:cNvPicPr>
          <p:nvPr/>
        </p:nvPicPr>
        <p:blipFill>
          <a:blip r:embed="rId2"/>
          <a:stretch>
            <a:fillRect/>
          </a:stretch>
        </p:blipFill>
        <p:spPr>
          <a:xfrm>
            <a:off x="695498" y="1089004"/>
            <a:ext cx="10801004" cy="4679992"/>
          </a:xfrm>
          <a:prstGeom prst="rect">
            <a:avLst/>
          </a:prstGeom>
        </p:spPr>
      </p:pic>
    </p:spTree>
    <p:extLst>
      <p:ext uri="{BB962C8B-B14F-4D97-AF65-F5344CB8AC3E}">
        <p14:creationId xmlns:p14="http://schemas.microsoft.com/office/powerpoint/2010/main" val="381800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C8F01371-7E3C-5E5D-2639-7EE5A9843254}"/>
              </a:ext>
            </a:extLst>
          </p:cNvPr>
          <p:cNvPicPr>
            <a:picLocks noChangeAspect="1"/>
          </p:cNvPicPr>
          <p:nvPr/>
        </p:nvPicPr>
        <p:blipFill>
          <a:blip r:embed="rId2"/>
          <a:stretch>
            <a:fillRect/>
          </a:stretch>
        </p:blipFill>
        <p:spPr>
          <a:xfrm>
            <a:off x="2083511" y="2385754"/>
            <a:ext cx="8024978" cy="2086492"/>
          </a:xfrm>
          <a:prstGeom prst="rect">
            <a:avLst/>
          </a:prstGeom>
        </p:spPr>
      </p:pic>
      <p:sp>
        <p:nvSpPr>
          <p:cNvPr id="4" name="CaixaDeTexto 3">
            <a:extLst>
              <a:ext uri="{FF2B5EF4-FFF2-40B4-BE49-F238E27FC236}">
                <a16:creationId xmlns:a16="http://schemas.microsoft.com/office/drawing/2014/main" id="{C5610578-5B9A-5C94-5E3C-BCCA451CAF27}"/>
              </a:ext>
            </a:extLst>
          </p:cNvPr>
          <p:cNvSpPr txBox="1"/>
          <p:nvPr/>
        </p:nvSpPr>
        <p:spPr>
          <a:xfrm>
            <a:off x="2815137" y="5478087"/>
            <a:ext cx="6561725" cy="646331"/>
          </a:xfrm>
          <a:prstGeom prst="rect">
            <a:avLst/>
          </a:prstGeom>
          <a:noFill/>
        </p:spPr>
        <p:txBody>
          <a:bodyPr wrap="square" rtlCol="0">
            <a:spAutoFit/>
          </a:bodyPr>
          <a:lstStyle/>
          <a:p>
            <a:pPr algn="ctr"/>
            <a:r>
              <a:rPr lang="pt-BR"/>
              <a:t>Teste de comportamento (BDD-style) nos permite alcançar patamares maiores de cobertura com poucas linhas de código</a:t>
            </a:r>
          </a:p>
        </p:txBody>
      </p:sp>
    </p:spTree>
    <p:extLst>
      <p:ext uri="{BB962C8B-B14F-4D97-AF65-F5344CB8AC3E}">
        <p14:creationId xmlns:p14="http://schemas.microsoft.com/office/powerpoint/2010/main" val="561222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20B94-FB68-D837-6AF4-D2F3A47C8986}"/>
              </a:ext>
            </a:extLst>
          </p:cNvPr>
          <p:cNvSpPr>
            <a:spLocks noGrp="1"/>
          </p:cNvSpPr>
          <p:nvPr>
            <p:ph type="title"/>
          </p:nvPr>
        </p:nvSpPr>
        <p:spPr/>
        <p:txBody>
          <a:bodyPr/>
          <a:lstStyle/>
          <a:p>
            <a:r>
              <a:rPr lang="pt-BR"/>
              <a:t>Tem muito o que melhorar... O foco é na relação entre SUT e Collaborator. Aliás, o que são?</a:t>
            </a:r>
          </a:p>
        </p:txBody>
      </p:sp>
      <p:sp>
        <p:nvSpPr>
          <p:cNvPr id="3" name="Espaço Reservado para Texto 2">
            <a:extLst>
              <a:ext uri="{FF2B5EF4-FFF2-40B4-BE49-F238E27FC236}">
                <a16:creationId xmlns:a16="http://schemas.microsoft.com/office/drawing/2014/main" id="{C7952576-A8C8-D66F-C095-796BA1254328}"/>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287278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0247C-A0F7-75C3-8E0F-65BEC7E9EBA3}"/>
              </a:ext>
            </a:extLst>
          </p:cNvPr>
          <p:cNvSpPr>
            <a:spLocks noGrp="1"/>
          </p:cNvSpPr>
          <p:nvPr>
            <p:ph type="title"/>
          </p:nvPr>
        </p:nvSpPr>
        <p:spPr/>
        <p:txBody>
          <a:bodyPr/>
          <a:lstStyle/>
          <a:p>
            <a:r>
              <a:rPr lang="pt-BR"/>
              <a:t>Introdução ao SUT e Collaborator</a:t>
            </a:r>
          </a:p>
        </p:txBody>
      </p:sp>
      <p:sp>
        <p:nvSpPr>
          <p:cNvPr id="3" name="Espaço Reservado para Conteúdo 2">
            <a:extLst>
              <a:ext uri="{FF2B5EF4-FFF2-40B4-BE49-F238E27FC236}">
                <a16:creationId xmlns:a16="http://schemas.microsoft.com/office/drawing/2014/main" id="{5C9FFE91-DEF2-207B-B85E-241E1F0F1391}"/>
              </a:ext>
            </a:extLst>
          </p:cNvPr>
          <p:cNvSpPr>
            <a:spLocks noGrp="1"/>
          </p:cNvSpPr>
          <p:nvPr>
            <p:ph idx="1"/>
          </p:nvPr>
        </p:nvSpPr>
        <p:spPr/>
        <p:txBody>
          <a:bodyPr/>
          <a:lstStyle/>
          <a:p>
            <a:r>
              <a:rPr lang="pt-BR"/>
              <a:t>SUT = System Under Test</a:t>
            </a:r>
          </a:p>
          <a:p>
            <a:r>
              <a:rPr lang="pt-BR"/>
              <a:t>Observando os testes, quem é o SUT?</a:t>
            </a:r>
          </a:p>
          <a:p>
            <a:pPr lvl="1"/>
            <a:r>
              <a:rPr lang="pt-BR"/>
              <a:t>SUT é quase sempre uma Classe específica. A Classe Cliente é o nosso SUT.</a:t>
            </a:r>
            <a:br>
              <a:rPr lang="pt-BR"/>
            </a:br>
            <a:endParaRPr lang="pt-BR"/>
          </a:p>
          <a:p>
            <a:pPr lvl="1"/>
            <a:r>
              <a:rPr lang="pt-BR"/>
              <a:t>Por quê? Cliente faz uma compra. O autor da ação é Cliente e adotamos a perspectiva dele para executar a compra numa loja. </a:t>
            </a:r>
            <a:br>
              <a:rPr lang="pt-BR"/>
            </a:br>
            <a:endParaRPr lang="pt-BR"/>
          </a:p>
          <a:p>
            <a:pPr lvl="1"/>
            <a:r>
              <a:rPr lang="pt-BR"/>
              <a:t>A Classe Cliente está mais acabada. As classes que provavelmente vão se modificar mais será Loja e Produto.</a:t>
            </a:r>
          </a:p>
          <a:p>
            <a:pPr lvl="1"/>
            <a:endParaRPr lang="pt-BR"/>
          </a:p>
        </p:txBody>
      </p:sp>
    </p:spTree>
    <p:extLst>
      <p:ext uri="{BB962C8B-B14F-4D97-AF65-F5344CB8AC3E}">
        <p14:creationId xmlns:p14="http://schemas.microsoft.com/office/powerpoint/2010/main" val="77542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54A70-5593-A7FD-99B1-9FA9F3F0896B}"/>
              </a:ext>
            </a:extLst>
          </p:cNvPr>
          <p:cNvSpPr>
            <a:spLocks noGrp="1"/>
          </p:cNvSpPr>
          <p:nvPr>
            <p:ph type="title"/>
          </p:nvPr>
        </p:nvSpPr>
        <p:spPr/>
        <p:txBody>
          <a:bodyPr/>
          <a:lstStyle/>
          <a:p>
            <a:r>
              <a:rPr lang="pt-BR"/>
              <a:t>Introdução ao SUT e Collaborator</a:t>
            </a:r>
          </a:p>
        </p:txBody>
      </p:sp>
      <p:sp>
        <p:nvSpPr>
          <p:cNvPr id="4" name="Espaço Reservado para Conteúdo 2">
            <a:extLst>
              <a:ext uri="{FF2B5EF4-FFF2-40B4-BE49-F238E27FC236}">
                <a16:creationId xmlns:a16="http://schemas.microsoft.com/office/drawing/2014/main" id="{091DB582-854D-CECC-0BF9-3068A5F3916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t>Collaborator = auxiliador para que SUT consiga ser implementado</a:t>
            </a:r>
            <a:br>
              <a:rPr lang="pt-BR"/>
            </a:br>
            <a:endParaRPr lang="pt-BR"/>
          </a:p>
          <a:p>
            <a:r>
              <a:rPr lang="pt-BR"/>
              <a:t>Um SUT pode ter vários Collaborators.</a:t>
            </a:r>
          </a:p>
          <a:p>
            <a:pPr lvl="1"/>
            <a:r>
              <a:rPr lang="pt-BR"/>
              <a:t>Loja é um Collaborator: suporta o método de compra e guarda o estoque</a:t>
            </a:r>
          </a:p>
          <a:p>
            <a:pPr lvl="1"/>
            <a:r>
              <a:rPr lang="pt-BR"/>
              <a:t>Produto: também é um Collaborator</a:t>
            </a:r>
          </a:p>
        </p:txBody>
      </p:sp>
    </p:spTree>
    <p:extLst>
      <p:ext uri="{BB962C8B-B14F-4D97-AF65-F5344CB8AC3E}">
        <p14:creationId xmlns:p14="http://schemas.microsoft.com/office/powerpoint/2010/main" val="200171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163A6-626C-6291-E290-DD4A6BCA3ADB}"/>
              </a:ext>
            </a:extLst>
          </p:cNvPr>
          <p:cNvSpPr>
            <a:spLocks noGrp="1"/>
          </p:cNvSpPr>
          <p:nvPr>
            <p:ph type="title"/>
          </p:nvPr>
        </p:nvSpPr>
        <p:spPr/>
        <p:txBody>
          <a:bodyPr/>
          <a:lstStyle/>
          <a:p>
            <a:r>
              <a:rPr lang="pt-BR"/>
              <a:t>Agora, tudo o que fizemos foi um Teste Unitário?</a:t>
            </a:r>
          </a:p>
        </p:txBody>
      </p:sp>
      <p:sp>
        <p:nvSpPr>
          <p:cNvPr id="3" name="Espaço Reservado para Texto 2">
            <a:extLst>
              <a:ext uri="{FF2B5EF4-FFF2-40B4-BE49-F238E27FC236}">
                <a16:creationId xmlns:a16="http://schemas.microsoft.com/office/drawing/2014/main" id="{4B0DFA84-83E4-4271-6BB1-B2C2C6340CFC}"/>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680404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7DBE0-C15B-5315-83FB-DE410D12E469}"/>
              </a:ext>
            </a:extLst>
          </p:cNvPr>
          <p:cNvSpPr>
            <a:spLocks noGrp="1"/>
          </p:cNvSpPr>
          <p:nvPr>
            <p:ph type="title"/>
          </p:nvPr>
        </p:nvSpPr>
        <p:spPr/>
        <p:txBody>
          <a:bodyPr/>
          <a:lstStyle/>
          <a:p>
            <a:r>
              <a:rPr lang="pt-BR"/>
              <a:t>Não é tão simples dizer. As Escolas de Londres e Detroit divergem.</a:t>
            </a:r>
          </a:p>
        </p:txBody>
      </p:sp>
      <p:sp>
        <p:nvSpPr>
          <p:cNvPr id="3" name="Espaço Reservado para Texto 2">
            <a:extLst>
              <a:ext uri="{FF2B5EF4-FFF2-40B4-BE49-F238E27FC236}">
                <a16:creationId xmlns:a16="http://schemas.microsoft.com/office/drawing/2014/main" id="{5E3FE30F-11B3-3820-C20D-370127E07EE1}"/>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341702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062AA-CCA6-DE94-792F-C4D1A3FB5A0F}"/>
              </a:ext>
            </a:extLst>
          </p:cNvPr>
          <p:cNvSpPr>
            <a:spLocks noGrp="1"/>
          </p:cNvSpPr>
          <p:nvPr>
            <p:ph type="title"/>
          </p:nvPr>
        </p:nvSpPr>
        <p:spPr/>
        <p:txBody>
          <a:bodyPr>
            <a:normAutofit/>
          </a:bodyPr>
          <a:lstStyle/>
          <a:p>
            <a:r>
              <a:rPr lang="pt-BR" sz="5400"/>
              <a:t>Em que ponto divergem? É o chamado “Problema do Isolamento”</a:t>
            </a:r>
          </a:p>
        </p:txBody>
      </p:sp>
      <p:sp>
        <p:nvSpPr>
          <p:cNvPr id="3" name="Espaço Reservado para Texto 2">
            <a:extLst>
              <a:ext uri="{FF2B5EF4-FFF2-40B4-BE49-F238E27FC236}">
                <a16:creationId xmlns:a16="http://schemas.microsoft.com/office/drawing/2014/main" id="{71C8D470-BE3B-5AD8-14BA-3C42D649CC26}"/>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209463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5A927-FAE0-2AD3-690E-6221EA412DF5}"/>
              </a:ext>
            </a:extLst>
          </p:cNvPr>
          <p:cNvSpPr>
            <a:spLocks noGrp="1"/>
          </p:cNvSpPr>
          <p:nvPr>
            <p:ph type="title"/>
          </p:nvPr>
        </p:nvSpPr>
        <p:spPr/>
        <p:txBody>
          <a:bodyPr/>
          <a:lstStyle/>
          <a:p>
            <a:r>
              <a:rPr lang="pt-BR" dirty="0"/>
              <a:t>Problema do Isolamento: Escola de Londres</a:t>
            </a:r>
          </a:p>
        </p:txBody>
      </p:sp>
      <p:sp>
        <p:nvSpPr>
          <p:cNvPr id="3" name="Espaço Reservado para Conteúdo 2">
            <a:extLst>
              <a:ext uri="{FF2B5EF4-FFF2-40B4-BE49-F238E27FC236}">
                <a16:creationId xmlns:a16="http://schemas.microsoft.com/office/drawing/2014/main" id="{40740D44-E7C8-B5C8-DBD5-4998576298C1}"/>
              </a:ext>
            </a:extLst>
          </p:cNvPr>
          <p:cNvSpPr>
            <a:spLocks noGrp="1"/>
          </p:cNvSpPr>
          <p:nvPr>
            <p:ph idx="1"/>
          </p:nvPr>
        </p:nvSpPr>
        <p:spPr/>
        <p:txBody>
          <a:bodyPr>
            <a:normAutofit fontScale="77500" lnSpcReduction="20000"/>
          </a:bodyPr>
          <a:lstStyle/>
          <a:p>
            <a:r>
              <a:rPr lang="pt-BR" dirty="0"/>
              <a:t>Para a Escola de Londres, se sua classe tem uma dependência com outra classe ou várias, você precisa substituir todas as dependências por </a:t>
            </a:r>
            <a:r>
              <a:rPr lang="pt-BR" i="1" dirty="0" err="1"/>
              <a:t>test</a:t>
            </a:r>
            <a:r>
              <a:rPr lang="pt-BR" i="1" dirty="0"/>
              <a:t> </a:t>
            </a:r>
            <a:r>
              <a:rPr lang="pt-BR" i="1" dirty="0" err="1"/>
              <a:t>doubles</a:t>
            </a:r>
            <a:r>
              <a:rPr lang="pt-BR" i="1" dirty="0"/>
              <a:t> </a:t>
            </a:r>
            <a:r>
              <a:rPr lang="pt-BR" dirty="0"/>
              <a:t>(será </a:t>
            </a:r>
            <a:r>
              <a:rPr lang="pt-BR"/>
              <a:t>explicado)</a:t>
            </a:r>
            <a:br>
              <a:rPr lang="pt-BR"/>
            </a:br>
            <a:endParaRPr lang="pt-BR" dirty="0"/>
          </a:p>
          <a:p>
            <a:r>
              <a:rPr lang="pt-BR" dirty="0"/>
              <a:t>Podemos nos focar numa classe a ser testada exclusivamente separando seu comportamento de qualquer </a:t>
            </a:r>
            <a:r>
              <a:rPr lang="pt-BR"/>
              <a:t>influência externa</a:t>
            </a:r>
            <a:br>
              <a:rPr lang="pt-BR"/>
            </a:br>
            <a:endParaRPr lang="pt-BR" dirty="0"/>
          </a:p>
          <a:p>
            <a:r>
              <a:rPr lang="pt-BR" dirty="0"/>
              <a:t>Principal benefício: se um teste falhar, você sabe exatamente onde falhou, sem ficar suspeitando de outras classes vizinhas.</a:t>
            </a:r>
          </a:p>
          <a:p>
            <a:pPr lvl="1"/>
            <a:r>
              <a:rPr lang="pt-BR" dirty="0"/>
              <a:t>Classes tem capacidade de inserir dependência circular, nos enganando no </a:t>
            </a:r>
            <a:r>
              <a:rPr lang="pt-BR" dirty="0" err="1"/>
              <a:t>debugging</a:t>
            </a:r>
            <a:r>
              <a:rPr lang="pt-BR" dirty="0"/>
              <a:t>, mandando para o início </a:t>
            </a:r>
            <a:r>
              <a:rPr lang="pt-BR"/>
              <a:t>de tudo</a:t>
            </a:r>
            <a:br>
              <a:rPr lang="pt-BR"/>
            </a:br>
            <a:endParaRPr lang="pt-BR" dirty="0"/>
          </a:p>
          <a:p>
            <a:r>
              <a:rPr lang="pt-BR" dirty="0"/>
              <a:t>Seu projeto tem muitas classes interconectadas? Acha impossível criar testes unitários?</a:t>
            </a:r>
          </a:p>
          <a:p>
            <a:pPr lvl="1"/>
            <a:r>
              <a:rPr lang="pt-BR" dirty="0"/>
              <a:t>Test </a:t>
            </a:r>
            <a:r>
              <a:rPr lang="pt-BR" dirty="0" err="1"/>
              <a:t>doubles</a:t>
            </a:r>
            <a:r>
              <a:rPr lang="pt-BR" dirty="0"/>
              <a:t> pode colocar um fim nisso, substituindo dependências imediatamente de uma classe de forma recursiva</a:t>
            </a:r>
          </a:p>
        </p:txBody>
      </p:sp>
    </p:spTree>
    <p:extLst>
      <p:ext uri="{BB962C8B-B14F-4D97-AF65-F5344CB8AC3E}">
        <p14:creationId xmlns:p14="http://schemas.microsoft.com/office/powerpoint/2010/main" val="171035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ABB7D-1654-3E7B-BEDC-F088DFC5510A}"/>
              </a:ext>
            </a:extLst>
          </p:cNvPr>
          <p:cNvSpPr>
            <a:spLocks noGrp="1"/>
          </p:cNvSpPr>
          <p:nvPr>
            <p:ph type="title"/>
          </p:nvPr>
        </p:nvSpPr>
        <p:spPr/>
        <p:txBody>
          <a:bodyPr/>
          <a:lstStyle/>
          <a:p>
            <a:r>
              <a:rPr lang="pt-BR"/>
              <a:t>Organização das Unidades</a:t>
            </a:r>
          </a:p>
        </p:txBody>
      </p:sp>
      <p:sp>
        <p:nvSpPr>
          <p:cNvPr id="3" name="Espaço Reservado para Conteúdo 2">
            <a:extLst>
              <a:ext uri="{FF2B5EF4-FFF2-40B4-BE49-F238E27FC236}">
                <a16:creationId xmlns:a16="http://schemas.microsoft.com/office/drawing/2014/main" id="{35C2B2EE-21AB-C52D-D4BB-92206E742EE2}"/>
              </a:ext>
            </a:extLst>
          </p:cNvPr>
          <p:cNvSpPr>
            <a:spLocks noGrp="1"/>
          </p:cNvSpPr>
          <p:nvPr>
            <p:ph idx="1"/>
          </p:nvPr>
        </p:nvSpPr>
        <p:spPr/>
        <p:txBody>
          <a:bodyPr/>
          <a:lstStyle/>
          <a:p>
            <a:r>
              <a:rPr lang="pt-BR"/>
              <a:t>Unidade I: trata das diferenças entre testes unitários e de integração, além dos conceitos de SUT e Collaborator bem como Dependências compartilhadas, privadas e externas ao processo.</a:t>
            </a:r>
            <a:br>
              <a:rPr lang="pt-BR"/>
            </a:br>
            <a:endParaRPr lang="pt-BR"/>
          </a:p>
          <a:p>
            <a:r>
              <a:rPr lang="pt-BR"/>
              <a:t>Unidade II: trata mais profundamente das características de um teste e implicações na qualidade de um software como produto.</a:t>
            </a:r>
          </a:p>
        </p:txBody>
      </p:sp>
    </p:spTree>
    <p:extLst>
      <p:ext uri="{BB962C8B-B14F-4D97-AF65-F5344CB8AC3E}">
        <p14:creationId xmlns:p14="http://schemas.microsoft.com/office/powerpoint/2010/main" val="2349049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81C03-2833-7724-930C-281C6553FB31}"/>
              </a:ext>
            </a:extLst>
          </p:cNvPr>
          <p:cNvSpPr>
            <a:spLocks noGrp="1"/>
          </p:cNvSpPr>
          <p:nvPr>
            <p:ph type="title"/>
          </p:nvPr>
        </p:nvSpPr>
        <p:spPr/>
        <p:txBody>
          <a:bodyPr/>
          <a:lstStyle/>
          <a:p>
            <a:r>
              <a:rPr lang="pt-BR" dirty="0"/>
              <a:t>Test </a:t>
            </a:r>
            <a:r>
              <a:rPr lang="pt-BR" err="1"/>
              <a:t>double</a:t>
            </a:r>
            <a:r>
              <a:rPr lang="pt-BR"/>
              <a:t> (Dublê de teste) e </a:t>
            </a:r>
            <a:r>
              <a:rPr lang="pt-BR" dirty="0" err="1"/>
              <a:t>Mock</a:t>
            </a:r>
            <a:endParaRPr lang="pt-BR" dirty="0"/>
          </a:p>
        </p:txBody>
      </p:sp>
      <p:sp>
        <p:nvSpPr>
          <p:cNvPr id="3" name="Espaço Reservado para Conteúdo 2">
            <a:extLst>
              <a:ext uri="{FF2B5EF4-FFF2-40B4-BE49-F238E27FC236}">
                <a16:creationId xmlns:a16="http://schemas.microsoft.com/office/drawing/2014/main" id="{F2EAA2F0-2793-8CCD-86D5-ACDB6BAB23EC}"/>
              </a:ext>
            </a:extLst>
          </p:cNvPr>
          <p:cNvSpPr>
            <a:spLocks noGrp="1"/>
          </p:cNvSpPr>
          <p:nvPr>
            <p:ph idx="1"/>
          </p:nvPr>
        </p:nvSpPr>
        <p:spPr/>
        <p:txBody>
          <a:bodyPr>
            <a:normAutofit/>
          </a:bodyPr>
          <a:lstStyle/>
          <a:p>
            <a:r>
              <a:rPr lang="pt-BR" dirty="0"/>
              <a:t>O que é um </a:t>
            </a:r>
            <a:r>
              <a:rPr lang="pt-BR" dirty="0" err="1"/>
              <a:t>test</a:t>
            </a:r>
            <a:r>
              <a:rPr lang="pt-BR" dirty="0"/>
              <a:t> </a:t>
            </a:r>
            <a:r>
              <a:rPr lang="pt-BR" dirty="0" err="1"/>
              <a:t>double</a:t>
            </a:r>
            <a:r>
              <a:rPr lang="pt-BR" dirty="0"/>
              <a:t>?</a:t>
            </a:r>
          </a:p>
          <a:p>
            <a:pPr lvl="1"/>
            <a:r>
              <a:rPr lang="pt-BR"/>
              <a:t>Tem significado amplo, descrevendo todos os tipos de dependências fake e não preparadas para produção num teste</a:t>
            </a:r>
          </a:p>
          <a:p>
            <a:r>
              <a:rPr lang="pt-BR"/>
              <a:t>O </a:t>
            </a:r>
            <a:r>
              <a:rPr lang="pt-BR" dirty="0"/>
              <a:t>que é um </a:t>
            </a:r>
            <a:r>
              <a:rPr lang="pt-BR" dirty="0" err="1"/>
              <a:t>Mock</a:t>
            </a:r>
            <a:r>
              <a:rPr lang="pt-BR" dirty="0"/>
              <a:t>?</a:t>
            </a:r>
          </a:p>
          <a:p>
            <a:pPr lvl="1"/>
            <a:r>
              <a:rPr lang="pt-BR" dirty="0" err="1"/>
              <a:t>Mock</a:t>
            </a:r>
            <a:r>
              <a:rPr lang="pt-BR" dirty="0"/>
              <a:t> é apenas um </a:t>
            </a:r>
            <a:r>
              <a:rPr lang="pt-BR"/>
              <a:t>tipo de dublê de teste</a:t>
            </a:r>
          </a:p>
          <a:p>
            <a:pPr lvl="1"/>
            <a:r>
              <a:rPr lang="pt-BR"/>
              <a:t>O foco dele é nos ajudar a testar o fluxo de um objeto forjando estados internos de collaborators.</a:t>
            </a:r>
          </a:p>
          <a:p>
            <a:r>
              <a:rPr lang="pt-BR"/>
              <a:t>Existem outros dublês como o dummy, stub, spy, in-memory database, etc</a:t>
            </a:r>
            <a:endParaRPr lang="pt-BR" dirty="0"/>
          </a:p>
          <a:p>
            <a:endParaRPr lang="pt-BR" dirty="0"/>
          </a:p>
        </p:txBody>
      </p:sp>
    </p:spTree>
    <p:extLst>
      <p:ext uri="{BB962C8B-B14F-4D97-AF65-F5344CB8AC3E}">
        <p14:creationId xmlns:p14="http://schemas.microsoft.com/office/powerpoint/2010/main" val="494184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5A927-FAE0-2AD3-690E-6221EA412DF5}"/>
              </a:ext>
            </a:extLst>
          </p:cNvPr>
          <p:cNvSpPr>
            <a:spLocks noGrp="1"/>
          </p:cNvSpPr>
          <p:nvPr>
            <p:ph type="title"/>
          </p:nvPr>
        </p:nvSpPr>
        <p:spPr/>
        <p:txBody>
          <a:bodyPr/>
          <a:lstStyle/>
          <a:p>
            <a:r>
              <a:rPr lang="pt-BR" dirty="0"/>
              <a:t>Problema do Isolamento: Escola de Londres</a:t>
            </a:r>
          </a:p>
        </p:txBody>
      </p:sp>
      <p:sp>
        <p:nvSpPr>
          <p:cNvPr id="3" name="Espaço Reservado para Conteúdo 2">
            <a:extLst>
              <a:ext uri="{FF2B5EF4-FFF2-40B4-BE49-F238E27FC236}">
                <a16:creationId xmlns:a16="http://schemas.microsoft.com/office/drawing/2014/main" id="{40740D44-E7C8-B5C8-DBD5-4998576298C1}"/>
              </a:ext>
            </a:extLst>
          </p:cNvPr>
          <p:cNvSpPr>
            <a:spLocks noGrp="1"/>
          </p:cNvSpPr>
          <p:nvPr>
            <p:ph idx="1"/>
          </p:nvPr>
        </p:nvSpPr>
        <p:spPr/>
        <p:txBody>
          <a:bodyPr>
            <a:normAutofit/>
          </a:bodyPr>
          <a:lstStyle/>
          <a:p>
            <a:r>
              <a:rPr lang="pt-BR" dirty="0"/>
              <a:t>Tem uma Classe de Implementação (onde vai ficar o código para produção)? Crie uma Classe correspondente de teste</a:t>
            </a:r>
          </a:p>
          <a:p>
            <a:pPr lvl="1"/>
            <a:r>
              <a:rPr lang="pt-BR" dirty="0"/>
              <a:t>Exemplo</a:t>
            </a:r>
            <a:r>
              <a:rPr lang="pt-BR"/>
              <a:t>: Cliente.java, Loja.java são a implementação e ClienteFazComprasTests.</a:t>
            </a:r>
            <a:r>
              <a:rPr lang="pt-BR" dirty="0"/>
              <a:t>java é o teste</a:t>
            </a:r>
          </a:p>
          <a:p>
            <a:r>
              <a:rPr lang="pt-BR"/>
              <a:t>A Loja eventualmente vai precisar se </a:t>
            </a:r>
            <a:r>
              <a:rPr lang="pt-BR" dirty="0"/>
              <a:t>conectar com um Banco de Dados ou API que estão numa </a:t>
            </a:r>
            <a:r>
              <a:rPr lang="pt-BR"/>
              <a:t>classe externa, certo? Aplique algum tipo de </a:t>
            </a:r>
            <a:r>
              <a:rPr lang="pt-BR" dirty="0" err="1"/>
              <a:t>test</a:t>
            </a:r>
            <a:r>
              <a:rPr lang="pt-BR" dirty="0"/>
              <a:t> </a:t>
            </a:r>
            <a:r>
              <a:rPr lang="pt-BR" dirty="0" err="1"/>
              <a:t>double</a:t>
            </a:r>
            <a:r>
              <a:rPr lang="pt-BR" dirty="0"/>
              <a:t>.</a:t>
            </a:r>
          </a:p>
          <a:p>
            <a:pPr lvl="1"/>
            <a:endParaRPr lang="pt-BR" dirty="0"/>
          </a:p>
        </p:txBody>
      </p:sp>
    </p:spTree>
    <p:extLst>
      <p:ext uri="{BB962C8B-B14F-4D97-AF65-F5344CB8AC3E}">
        <p14:creationId xmlns:p14="http://schemas.microsoft.com/office/powerpoint/2010/main" val="3463406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3A1A1-2B25-80D4-2711-D6F498F3830A}"/>
              </a:ext>
            </a:extLst>
          </p:cNvPr>
          <p:cNvSpPr>
            <a:spLocks noGrp="1"/>
          </p:cNvSpPr>
          <p:nvPr>
            <p:ph type="title"/>
          </p:nvPr>
        </p:nvSpPr>
        <p:spPr/>
        <p:txBody>
          <a:bodyPr/>
          <a:lstStyle/>
          <a:p>
            <a:r>
              <a:rPr lang="pt-BR"/>
              <a:t>A Escola de Londres se “diferenciou” da abordagem antiga, dita “clássica” ou Detroit</a:t>
            </a:r>
          </a:p>
        </p:txBody>
      </p:sp>
      <p:sp>
        <p:nvSpPr>
          <p:cNvPr id="3" name="Espaço Reservado para Texto 2">
            <a:extLst>
              <a:ext uri="{FF2B5EF4-FFF2-40B4-BE49-F238E27FC236}">
                <a16:creationId xmlns:a16="http://schemas.microsoft.com/office/drawing/2014/main" id="{D75BD0CB-5F5C-AFD5-4D91-B03F7AC31842}"/>
              </a:ext>
            </a:extLst>
          </p:cNvPr>
          <p:cNvSpPr>
            <a:spLocks noGrp="1"/>
          </p:cNvSpPr>
          <p:nvPr>
            <p:ph type="body" idx="1"/>
          </p:nvPr>
        </p:nvSpPr>
        <p:spPr/>
        <p:txBody>
          <a:bodyPr/>
          <a:lstStyle/>
          <a:p>
            <a:r>
              <a:rPr lang="pt-BR"/>
              <a:t>Só tivemos conhecimento de que a abordagem anterior era de fato a clássica devido ao surgimento da nova visão trazida por Londres</a:t>
            </a:r>
          </a:p>
        </p:txBody>
      </p:sp>
    </p:spTree>
    <p:extLst>
      <p:ext uri="{BB962C8B-B14F-4D97-AF65-F5344CB8AC3E}">
        <p14:creationId xmlns:p14="http://schemas.microsoft.com/office/powerpoint/2010/main" val="415149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81C03-2833-7724-930C-281C6553FB31}"/>
              </a:ext>
            </a:extLst>
          </p:cNvPr>
          <p:cNvSpPr>
            <a:spLocks noGrp="1"/>
          </p:cNvSpPr>
          <p:nvPr>
            <p:ph type="title"/>
          </p:nvPr>
        </p:nvSpPr>
        <p:spPr/>
        <p:txBody>
          <a:bodyPr/>
          <a:lstStyle/>
          <a:p>
            <a:r>
              <a:rPr lang="pt-BR" dirty="0"/>
              <a:t>Problema do Isolamento: Escola Clássica</a:t>
            </a:r>
          </a:p>
        </p:txBody>
      </p:sp>
      <p:sp>
        <p:nvSpPr>
          <p:cNvPr id="3" name="Espaço Reservado para Conteúdo 2">
            <a:extLst>
              <a:ext uri="{FF2B5EF4-FFF2-40B4-BE49-F238E27FC236}">
                <a16:creationId xmlns:a16="http://schemas.microsoft.com/office/drawing/2014/main" id="{F2EAA2F0-2793-8CCD-86D5-ACDB6BAB23EC}"/>
              </a:ext>
            </a:extLst>
          </p:cNvPr>
          <p:cNvSpPr>
            <a:spLocks noGrp="1"/>
          </p:cNvSpPr>
          <p:nvPr>
            <p:ph idx="1"/>
          </p:nvPr>
        </p:nvSpPr>
        <p:spPr/>
        <p:txBody>
          <a:bodyPr>
            <a:normAutofit/>
          </a:bodyPr>
          <a:lstStyle/>
          <a:p>
            <a:r>
              <a:rPr lang="pt-BR"/>
              <a:t>O código que implementa “O Cliente compra numa Loja” feito, se observado pela Escola de Londres, é classificado como “clássico”</a:t>
            </a:r>
          </a:p>
          <a:p>
            <a:r>
              <a:rPr lang="pt-BR"/>
              <a:t>A Escola </a:t>
            </a:r>
            <a:r>
              <a:rPr lang="pt-BR" dirty="0"/>
              <a:t>Clássica enxerga o problema </a:t>
            </a:r>
            <a:r>
              <a:rPr lang="pt-BR"/>
              <a:t>do isolamento da seguinte maneira:</a:t>
            </a:r>
            <a:endParaRPr lang="pt-BR" dirty="0"/>
          </a:p>
          <a:p>
            <a:pPr lvl="1"/>
            <a:r>
              <a:rPr lang="pt-BR" dirty="0"/>
              <a:t>A </a:t>
            </a:r>
            <a:r>
              <a:rPr lang="pt-BR"/>
              <a:t>classe Loja </a:t>
            </a:r>
            <a:r>
              <a:rPr lang="pt-BR" dirty="0"/>
              <a:t>é usada da maneira mais próxima do código </a:t>
            </a:r>
            <a:r>
              <a:rPr lang="pt-BR"/>
              <a:t>em produção (production-ready)</a:t>
            </a:r>
            <a:endParaRPr lang="pt-BR" dirty="0"/>
          </a:p>
          <a:p>
            <a:pPr lvl="1"/>
            <a:r>
              <a:rPr lang="pt-BR" dirty="0"/>
              <a:t>Verificamos com isso que efetivamente testamos </a:t>
            </a:r>
            <a:r>
              <a:rPr lang="pt-BR"/>
              <a:t>tanto Cliente quanto Loja e não apenas Cliente</a:t>
            </a:r>
            <a:endParaRPr lang="pt-BR" dirty="0"/>
          </a:p>
          <a:p>
            <a:pPr lvl="1"/>
            <a:r>
              <a:rPr lang="pt-BR" dirty="0">
                <a:highlight>
                  <a:srgbClr val="FFFF00"/>
                </a:highlight>
              </a:rPr>
              <a:t>Qualquer bug encontrado </a:t>
            </a:r>
            <a:r>
              <a:rPr lang="pt-BR">
                <a:highlight>
                  <a:srgbClr val="FFFF00"/>
                </a:highlight>
              </a:rPr>
              <a:t>em Loja </a:t>
            </a:r>
            <a:r>
              <a:rPr lang="pt-BR" dirty="0">
                <a:highlight>
                  <a:srgbClr val="FFFF00"/>
                </a:highlight>
              </a:rPr>
              <a:t>vai </a:t>
            </a:r>
            <a:r>
              <a:rPr lang="pt-BR">
                <a:highlight>
                  <a:srgbClr val="FFFF00"/>
                </a:highlight>
              </a:rPr>
              <a:t>afetar Cliente mesmo </a:t>
            </a:r>
            <a:r>
              <a:rPr lang="pt-BR" dirty="0">
                <a:highlight>
                  <a:srgbClr val="FFFF00"/>
                </a:highlight>
              </a:rPr>
              <a:t>que o código </a:t>
            </a:r>
            <a:r>
              <a:rPr lang="pt-BR">
                <a:highlight>
                  <a:srgbClr val="FFFF00"/>
                </a:highlight>
              </a:rPr>
              <a:t>de Cliente </a:t>
            </a:r>
            <a:r>
              <a:rPr lang="pt-BR" dirty="0">
                <a:highlight>
                  <a:srgbClr val="FFFF00"/>
                </a:highlight>
              </a:rPr>
              <a:t>esteja correto</a:t>
            </a:r>
          </a:p>
          <a:p>
            <a:pPr lvl="1"/>
            <a:r>
              <a:rPr lang="pt-BR" dirty="0">
                <a:highlight>
                  <a:srgbClr val="FFFF00"/>
                </a:highlight>
              </a:rPr>
              <a:t>Não temos isolamento </a:t>
            </a:r>
            <a:r>
              <a:rPr lang="pt-BR">
                <a:highlight>
                  <a:srgbClr val="FFFF00"/>
                </a:highlight>
              </a:rPr>
              <a:t>de Cliente para Loja</a:t>
            </a:r>
            <a:r>
              <a:rPr lang="pt-BR"/>
              <a:t>. Cliente depende de Loja.</a:t>
            </a:r>
            <a:endParaRPr lang="pt-BR" dirty="0"/>
          </a:p>
        </p:txBody>
      </p:sp>
    </p:spTree>
    <p:extLst>
      <p:ext uri="{BB962C8B-B14F-4D97-AF65-F5344CB8AC3E}">
        <p14:creationId xmlns:p14="http://schemas.microsoft.com/office/powerpoint/2010/main" val="2659723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626A7-0263-8B12-32CB-959E1D80F939}"/>
              </a:ext>
            </a:extLst>
          </p:cNvPr>
          <p:cNvSpPr>
            <a:spLocks noGrp="1"/>
          </p:cNvSpPr>
          <p:nvPr>
            <p:ph type="title"/>
          </p:nvPr>
        </p:nvSpPr>
        <p:spPr/>
        <p:txBody>
          <a:bodyPr/>
          <a:lstStyle/>
          <a:p>
            <a:r>
              <a:rPr lang="pt-BR"/>
              <a:t>Evoluindo para abordagem “mockista” ou de Londres</a:t>
            </a:r>
          </a:p>
        </p:txBody>
      </p:sp>
      <p:sp>
        <p:nvSpPr>
          <p:cNvPr id="3" name="Espaço Reservado para Texto 2">
            <a:extLst>
              <a:ext uri="{FF2B5EF4-FFF2-40B4-BE49-F238E27FC236}">
                <a16:creationId xmlns:a16="http://schemas.microsoft.com/office/drawing/2014/main" id="{D55C31D6-E81E-5AE7-4B44-00238CEA0671}"/>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146676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81C03-2833-7724-930C-281C6553FB31}"/>
              </a:ext>
            </a:extLst>
          </p:cNvPr>
          <p:cNvSpPr>
            <a:spLocks noGrp="1"/>
          </p:cNvSpPr>
          <p:nvPr>
            <p:ph type="title"/>
          </p:nvPr>
        </p:nvSpPr>
        <p:spPr/>
        <p:txBody>
          <a:bodyPr/>
          <a:lstStyle/>
          <a:p>
            <a:r>
              <a:rPr lang="pt-BR" dirty="0"/>
              <a:t>Problema do Isolamento: Escola de Londres</a:t>
            </a:r>
          </a:p>
        </p:txBody>
      </p:sp>
      <p:pic>
        <p:nvPicPr>
          <p:cNvPr id="7" name="Imagem 6">
            <a:extLst>
              <a:ext uri="{FF2B5EF4-FFF2-40B4-BE49-F238E27FC236}">
                <a16:creationId xmlns:a16="http://schemas.microsoft.com/office/drawing/2014/main" id="{79E94660-F7E8-0255-7B87-05D907FAC14E}"/>
              </a:ext>
            </a:extLst>
          </p:cNvPr>
          <p:cNvPicPr>
            <a:picLocks noChangeAspect="1"/>
          </p:cNvPicPr>
          <p:nvPr/>
        </p:nvPicPr>
        <p:blipFill>
          <a:blip r:embed="rId2"/>
          <a:stretch>
            <a:fillRect/>
          </a:stretch>
        </p:blipFill>
        <p:spPr>
          <a:xfrm>
            <a:off x="1446416" y="1630079"/>
            <a:ext cx="9299168" cy="4761624"/>
          </a:xfrm>
          <a:prstGeom prst="rect">
            <a:avLst/>
          </a:prstGeom>
        </p:spPr>
      </p:pic>
    </p:spTree>
    <p:extLst>
      <p:ext uri="{BB962C8B-B14F-4D97-AF65-F5344CB8AC3E}">
        <p14:creationId xmlns:p14="http://schemas.microsoft.com/office/powerpoint/2010/main" val="178667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90222BD-DA67-BD37-729E-0AD8C8E9880A}"/>
              </a:ext>
            </a:extLst>
          </p:cNvPr>
          <p:cNvPicPr>
            <a:picLocks noChangeAspect="1"/>
          </p:cNvPicPr>
          <p:nvPr/>
        </p:nvPicPr>
        <p:blipFill>
          <a:blip r:embed="rId2"/>
          <a:stretch>
            <a:fillRect/>
          </a:stretch>
        </p:blipFill>
        <p:spPr>
          <a:xfrm>
            <a:off x="961505" y="887298"/>
            <a:ext cx="10268990" cy="5083404"/>
          </a:xfrm>
          <a:prstGeom prst="rect">
            <a:avLst/>
          </a:prstGeom>
        </p:spPr>
      </p:pic>
    </p:spTree>
    <p:extLst>
      <p:ext uri="{BB962C8B-B14F-4D97-AF65-F5344CB8AC3E}">
        <p14:creationId xmlns:p14="http://schemas.microsoft.com/office/powerpoint/2010/main" val="303894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7DF7-7345-E8E4-9B33-07647A460B9F}"/>
              </a:ext>
            </a:extLst>
          </p:cNvPr>
          <p:cNvSpPr>
            <a:spLocks noGrp="1"/>
          </p:cNvSpPr>
          <p:nvPr>
            <p:ph type="title"/>
          </p:nvPr>
        </p:nvSpPr>
        <p:spPr/>
        <p:txBody>
          <a:bodyPr>
            <a:normAutofit/>
          </a:bodyPr>
          <a:lstStyle/>
          <a:p>
            <a:r>
              <a:rPr lang="pt-BR"/>
              <a:t>Problema do Isolamento: </a:t>
            </a:r>
            <a:br>
              <a:rPr lang="pt-BR"/>
            </a:br>
            <a:r>
              <a:rPr lang="pt-BR"/>
              <a:t>Tipos de Dependências</a:t>
            </a:r>
          </a:p>
        </p:txBody>
      </p:sp>
      <p:sp>
        <p:nvSpPr>
          <p:cNvPr id="3" name="Espaço Reservado para Texto 2">
            <a:extLst>
              <a:ext uri="{FF2B5EF4-FFF2-40B4-BE49-F238E27FC236}">
                <a16:creationId xmlns:a16="http://schemas.microsoft.com/office/drawing/2014/main" id="{14CB559A-D353-4F32-B498-3A48799DA444}"/>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268262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F4E63-D7EA-FB43-C5B6-FBB64EA5D03F}"/>
              </a:ext>
            </a:extLst>
          </p:cNvPr>
          <p:cNvSpPr>
            <a:spLocks noGrp="1"/>
          </p:cNvSpPr>
          <p:nvPr>
            <p:ph type="title"/>
          </p:nvPr>
        </p:nvSpPr>
        <p:spPr/>
        <p:txBody>
          <a:bodyPr/>
          <a:lstStyle/>
          <a:p>
            <a:r>
              <a:rPr lang="pt-BR"/>
              <a:t>Shared, Private e Out-of-Process</a:t>
            </a:r>
          </a:p>
        </p:txBody>
      </p:sp>
      <p:sp>
        <p:nvSpPr>
          <p:cNvPr id="3" name="Espaço Reservado para Conteúdo 2">
            <a:extLst>
              <a:ext uri="{FF2B5EF4-FFF2-40B4-BE49-F238E27FC236}">
                <a16:creationId xmlns:a16="http://schemas.microsoft.com/office/drawing/2014/main" id="{80C0A89F-C86B-17C5-FE68-1DF702CE8BDD}"/>
              </a:ext>
            </a:extLst>
          </p:cNvPr>
          <p:cNvSpPr>
            <a:spLocks noGrp="1"/>
          </p:cNvSpPr>
          <p:nvPr>
            <p:ph idx="1"/>
          </p:nvPr>
        </p:nvSpPr>
        <p:spPr/>
        <p:txBody>
          <a:bodyPr/>
          <a:lstStyle/>
          <a:p>
            <a:r>
              <a:rPr lang="pt-BR"/>
              <a:t>Dependência Compartilhada (Shared)</a:t>
            </a:r>
          </a:p>
          <a:p>
            <a:pPr lvl="1"/>
            <a:r>
              <a:rPr lang="pt-BR"/>
              <a:t>Tem potencial de afetar o resultado de vários testes</a:t>
            </a:r>
          </a:p>
          <a:p>
            <a:pPr lvl="1"/>
            <a:r>
              <a:rPr lang="pt-BR"/>
              <a:t>Exemplos</a:t>
            </a:r>
          </a:p>
          <a:p>
            <a:pPr lvl="2"/>
            <a:r>
              <a:rPr lang="pt-BR"/>
              <a:t>Uso de campos estáticos mutáveis. Quando se altera o valor num determinado teste, caso outro venha fazer uso, pode gerar resultados diferentes num mesmo processo de execução dos testes</a:t>
            </a:r>
            <a:br>
              <a:rPr lang="pt-BR"/>
            </a:br>
            <a:endParaRPr lang="pt-BR"/>
          </a:p>
          <a:p>
            <a:pPr lvl="2"/>
            <a:r>
              <a:rPr lang="pt-BR"/>
              <a:t>Bancos de Dados tradicionais costumam gerar o mesmo efeito num conjunto de testes.</a:t>
            </a:r>
          </a:p>
          <a:p>
            <a:pPr lvl="1"/>
            <a:endParaRPr lang="pt-BR"/>
          </a:p>
        </p:txBody>
      </p:sp>
    </p:spTree>
    <p:extLst>
      <p:ext uri="{BB962C8B-B14F-4D97-AF65-F5344CB8AC3E}">
        <p14:creationId xmlns:p14="http://schemas.microsoft.com/office/powerpoint/2010/main" val="1230471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F4E63-D7EA-FB43-C5B6-FBB64EA5D03F}"/>
              </a:ext>
            </a:extLst>
          </p:cNvPr>
          <p:cNvSpPr>
            <a:spLocks noGrp="1"/>
          </p:cNvSpPr>
          <p:nvPr>
            <p:ph type="title"/>
          </p:nvPr>
        </p:nvSpPr>
        <p:spPr/>
        <p:txBody>
          <a:bodyPr/>
          <a:lstStyle/>
          <a:p>
            <a:r>
              <a:rPr lang="pt-BR"/>
              <a:t>Shared, Private e Out-of-Process</a:t>
            </a:r>
          </a:p>
        </p:txBody>
      </p:sp>
      <p:sp>
        <p:nvSpPr>
          <p:cNvPr id="3" name="Espaço Reservado para Conteúdo 2">
            <a:extLst>
              <a:ext uri="{FF2B5EF4-FFF2-40B4-BE49-F238E27FC236}">
                <a16:creationId xmlns:a16="http://schemas.microsoft.com/office/drawing/2014/main" id="{80C0A89F-C86B-17C5-FE68-1DF702CE8BDD}"/>
              </a:ext>
            </a:extLst>
          </p:cNvPr>
          <p:cNvSpPr>
            <a:spLocks noGrp="1"/>
          </p:cNvSpPr>
          <p:nvPr>
            <p:ph idx="1"/>
          </p:nvPr>
        </p:nvSpPr>
        <p:spPr/>
        <p:txBody>
          <a:bodyPr/>
          <a:lstStyle/>
          <a:p>
            <a:r>
              <a:rPr lang="pt-BR"/>
              <a:t>Dependência Privada (Private)</a:t>
            </a:r>
          </a:p>
          <a:p>
            <a:pPr lvl="1"/>
            <a:r>
              <a:rPr lang="pt-BR"/>
              <a:t>Logicamente, não é compartilhada</a:t>
            </a:r>
          </a:p>
          <a:p>
            <a:pPr lvl="1"/>
            <a:r>
              <a:rPr lang="pt-BR"/>
              <a:t>Isto é, caso um teste venha utilizá-la, não tem capacidade de afetar os outros testes</a:t>
            </a:r>
          </a:p>
          <a:p>
            <a:pPr lvl="1"/>
            <a:endParaRPr lang="pt-BR"/>
          </a:p>
          <a:p>
            <a:r>
              <a:rPr lang="pt-BR"/>
              <a:t>IMPORTANTE: é a propriedade que define um teste unitário para Escola de Londres</a:t>
            </a:r>
          </a:p>
        </p:txBody>
      </p:sp>
    </p:spTree>
    <p:extLst>
      <p:ext uri="{BB962C8B-B14F-4D97-AF65-F5344CB8AC3E}">
        <p14:creationId xmlns:p14="http://schemas.microsoft.com/office/powerpoint/2010/main" val="3895566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75130-CD26-A0F6-B03E-AE824F7F73E8}"/>
              </a:ext>
            </a:extLst>
          </p:cNvPr>
          <p:cNvSpPr>
            <a:spLocks noGrp="1"/>
          </p:cNvSpPr>
          <p:nvPr>
            <p:ph type="title"/>
          </p:nvPr>
        </p:nvSpPr>
        <p:spPr/>
        <p:txBody>
          <a:bodyPr/>
          <a:lstStyle/>
          <a:p>
            <a:r>
              <a:rPr lang="pt-BR"/>
              <a:t>Unidade I: Testes Unitários vs. Integrados</a:t>
            </a:r>
          </a:p>
        </p:txBody>
      </p:sp>
      <p:sp>
        <p:nvSpPr>
          <p:cNvPr id="3" name="Espaço Reservado para Texto 2">
            <a:extLst>
              <a:ext uri="{FF2B5EF4-FFF2-40B4-BE49-F238E27FC236}">
                <a16:creationId xmlns:a16="http://schemas.microsoft.com/office/drawing/2014/main" id="{35F0BB20-D3D0-E4C6-2A51-F7CC0084CD94}"/>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583765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F4E63-D7EA-FB43-C5B6-FBB64EA5D03F}"/>
              </a:ext>
            </a:extLst>
          </p:cNvPr>
          <p:cNvSpPr>
            <a:spLocks noGrp="1"/>
          </p:cNvSpPr>
          <p:nvPr>
            <p:ph type="title"/>
          </p:nvPr>
        </p:nvSpPr>
        <p:spPr/>
        <p:txBody>
          <a:bodyPr/>
          <a:lstStyle/>
          <a:p>
            <a:r>
              <a:rPr lang="pt-BR"/>
              <a:t>Shared, Private e Out-of-Process</a:t>
            </a:r>
          </a:p>
        </p:txBody>
      </p:sp>
      <p:sp>
        <p:nvSpPr>
          <p:cNvPr id="3" name="Espaço Reservado para Conteúdo 2">
            <a:extLst>
              <a:ext uri="{FF2B5EF4-FFF2-40B4-BE49-F238E27FC236}">
                <a16:creationId xmlns:a16="http://schemas.microsoft.com/office/drawing/2014/main" id="{80C0A89F-C86B-17C5-FE68-1DF702CE8BDD}"/>
              </a:ext>
            </a:extLst>
          </p:cNvPr>
          <p:cNvSpPr>
            <a:spLocks noGrp="1"/>
          </p:cNvSpPr>
          <p:nvPr>
            <p:ph idx="1"/>
          </p:nvPr>
        </p:nvSpPr>
        <p:spPr/>
        <p:txBody>
          <a:bodyPr/>
          <a:lstStyle/>
          <a:p>
            <a:r>
              <a:rPr lang="pt-BR"/>
              <a:t>Dependência Externa ao Processo (Out-of-Process)</a:t>
            </a:r>
          </a:p>
          <a:p>
            <a:pPr lvl="1"/>
            <a:r>
              <a:rPr lang="pt-BR"/>
              <a:t>Roda fora do processo de execução dos testes</a:t>
            </a:r>
          </a:p>
          <a:p>
            <a:pPr lvl="1"/>
            <a:r>
              <a:rPr lang="pt-BR"/>
              <a:t>Na maioria dos casos, é uma dependência compartilhada, mas nem sempre.</a:t>
            </a:r>
          </a:p>
          <a:p>
            <a:pPr lvl="1"/>
            <a:r>
              <a:rPr lang="pt-BR"/>
              <a:t>Exemplos:</a:t>
            </a:r>
          </a:p>
          <a:p>
            <a:pPr lvl="2"/>
            <a:r>
              <a:rPr lang="pt-BR"/>
              <a:t>DynamoDB é fora de processo. Tradicionalmente é compartilhada. Caso venha utilizar alguma versão estilo in-memory, como ocorre com uso do testcontainers, aí se torna privado.</a:t>
            </a:r>
          </a:p>
          <a:p>
            <a:pPr lvl="2"/>
            <a:r>
              <a:rPr lang="pt-BR"/>
              <a:t>Existem alguns DBs read-only ou até mesmo APIs.</a:t>
            </a:r>
          </a:p>
          <a:p>
            <a:pPr lvl="3"/>
            <a:r>
              <a:rPr lang="pt-BR"/>
              <a:t>InnoDB read-only: é fora de processo e privado, mesmo que seja utilizado por mais de um teste. </a:t>
            </a:r>
          </a:p>
          <a:p>
            <a:pPr lvl="3"/>
            <a:r>
              <a:rPr lang="pt-BR"/>
              <a:t>APIs read-only: fora de processo e privado</a:t>
            </a:r>
          </a:p>
        </p:txBody>
      </p:sp>
    </p:spTree>
    <p:extLst>
      <p:ext uri="{BB962C8B-B14F-4D97-AF65-F5344CB8AC3E}">
        <p14:creationId xmlns:p14="http://schemas.microsoft.com/office/powerpoint/2010/main" val="636794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847B936-4F34-238D-B71E-3F9F1C63CC64}"/>
              </a:ext>
            </a:extLst>
          </p:cNvPr>
          <p:cNvSpPr txBox="1"/>
          <p:nvPr/>
        </p:nvSpPr>
        <p:spPr>
          <a:xfrm>
            <a:off x="8019055" y="349135"/>
            <a:ext cx="3834894" cy="6063198"/>
          </a:xfrm>
          <a:prstGeom prst="rect">
            <a:avLst/>
          </a:prstGeom>
          <a:noFill/>
        </p:spPr>
        <p:txBody>
          <a:bodyPr wrap="square" rtlCol="0">
            <a:spAutoFit/>
          </a:bodyPr>
          <a:lstStyle/>
          <a:p>
            <a:r>
              <a:rPr lang="pt-BR" sz="1600"/>
              <a:t>DB “normal”: caso utilize nos testes...</a:t>
            </a:r>
          </a:p>
          <a:p>
            <a:pPr marL="285750" indent="-285750">
              <a:buFont typeface="Arial" panose="020B0604020202020204" pitchFamily="34" charset="0"/>
              <a:buChar char="•"/>
            </a:pPr>
            <a:r>
              <a:rPr lang="pt-BR" sz="1600"/>
              <a:t>Externo ao processo: roda num processo fora do processo de testes iniciado pelo SO</a:t>
            </a:r>
          </a:p>
          <a:p>
            <a:pPr marL="285750" indent="-285750">
              <a:buFont typeface="Arial" panose="020B0604020202020204" pitchFamily="34" charset="0"/>
              <a:buChar char="•"/>
            </a:pPr>
            <a:r>
              <a:rPr lang="pt-BR" sz="1600"/>
              <a:t>Compartilhado: alteração do estado pode afetar o resultado dos testes</a:t>
            </a:r>
          </a:p>
          <a:p>
            <a:pPr marL="285750" indent="-285750">
              <a:buFont typeface="Arial" panose="020B0604020202020204" pitchFamily="34" charset="0"/>
              <a:buChar char="•"/>
            </a:pPr>
            <a:r>
              <a:rPr lang="pt-BR" sz="1600"/>
              <a:t>O que podemos fazer? Mock ou use in-memory.</a:t>
            </a:r>
          </a:p>
          <a:p>
            <a:br>
              <a:rPr lang="pt-BR"/>
            </a:br>
            <a:r>
              <a:rPr lang="pt-BR" sz="1600"/>
              <a:t>DB “in-memory”:</a:t>
            </a:r>
          </a:p>
          <a:p>
            <a:pPr marL="285750" indent="-285750">
              <a:buFont typeface="Arial" panose="020B0604020202020204" pitchFamily="34" charset="0"/>
              <a:buChar char="•"/>
            </a:pPr>
            <a:r>
              <a:rPr lang="pt-BR" sz="1600"/>
              <a:t>Externo ao processo: roda num processo diferente dos testes</a:t>
            </a:r>
          </a:p>
          <a:p>
            <a:pPr marL="285750" indent="-285750">
              <a:buFont typeface="Arial" panose="020B0604020202020204" pitchFamily="34" charset="0"/>
              <a:buChar char="•"/>
            </a:pPr>
            <a:r>
              <a:rPr lang="pt-BR" sz="1600"/>
              <a:t>Privado: caso cada instância de teste limpe a base de dados, como costuma ocorrer ao recriar um DB in-memory, um teste não irá afetar o outro</a:t>
            </a:r>
          </a:p>
          <a:p>
            <a:pPr marL="285750" indent="-285750">
              <a:buFont typeface="Arial" panose="020B0604020202020204" pitchFamily="34" charset="0"/>
              <a:buChar char="•"/>
            </a:pPr>
            <a:r>
              <a:rPr lang="pt-BR" sz="1600"/>
              <a:t>O que podemos fazer? Utilize. Caso seja muito complexo e afetar a performance, Mock.</a:t>
            </a:r>
          </a:p>
          <a:p>
            <a:br>
              <a:rPr lang="pt-BR"/>
            </a:br>
            <a:r>
              <a:rPr lang="pt-BR" sz="1600"/>
              <a:t>Sistema de Arquivos:</a:t>
            </a:r>
          </a:p>
          <a:p>
            <a:pPr marL="285750" indent="-285750">
              <a:buFont typeface="Arial" panose="020B0604020202020204" pitchFamily="34" charset="0"/>
              <a:buChar char="•"/>
            </a:pPr>
            <a:r>
              <a:rPr lang="pt-BR" sz="1600"/>
              <a:t>Tem potencial de ser Compartilhado e Externo assim como DB tradicional.</a:t>
            </a:r>
          </a:p>
          <a:p>
            <a:pPr marL="285750" indent="-285750">
              <a:buFont typeface="Arial" panose="020B0604020202020204" pitchFamily="34" charset="0"/>
              <a:buChar char="•"/>
            </a:pPr>
            <a:r>
              <a:rPr lang="pt-BR" sz="1600"/>
              <a:t>O que fazer? Mock ou use in-memory.</a:t>
            </a:r>
          </a:p>
        </p:txBody>
      </p:sp>
      <p:pic>
        <p:nvPicPr>
          <p:cNvPr id="4" name="Imagem 3">
            <a:extLst>
              <a:ext uri="{FF2B5EF4-FFF2-40B4-BE49-F238E27FC236}">
                <a16:creationId xmlns:a16="http://schemas.microsoft.com/office/drawing/2014/main" id="{FB4D72BB-E558-1CD8-05C8-0B29F7742DAB}"/>
              </a:ext>
            </a:extLst>
          </p:cNvPr>
          <p:cNvPicPr>
            <a:picLocks noChangeAspect="1"/>
          </p:cNvPicPr>
          <p:nvPr/>
        </p:nvPicPr>
        <p:blipFill>
          <a:blip r:embed="rId2"/>
          <a:stretch>
            <a:fillRect/>
          </a:stretch>
        </p:blipFill>
        <p:spPr>
          <a:xfrm>
            <a:off x="423714" y="831274"/>
            <a:ext cx="7221458" cy="4779818"/>
          </a:xfrm>
          <a:prstGeom prst="rect">
            <a:avLst/>
          </a:prstGeom>
        </p:spPr>
      </p:pic>
      <p:sp>
        <p:nvSpPr>
          <p:cNvPr id="5" name="CaixaDeTexto 4">
            <a:extLst>
              <a:ext uri="{FF2B5EF4-FFF2-40B4-BE49-F238E27FC236}">
                <a16:creationId xmlns:a16="http://schemas.microsoft.com/office/drawing/2014/main" id="{C6780EC0-6FF0-FB7A-26D7-01F9C53ABFE2}"/>
              </a:ext>
            </a:extLst>
          </p:cNvPr>
          <p:cNvSpPr txBox="1"/>
          <p:nvPr/>
        </p:nvSpPr>
        <p:spPr>
          <a:xfrm>
            <a:off x="338051" y="5320146"/>
            <a:ext cx="6442469" cy="1077218"/>
          </a:xfrm>
          <a:prstGeom prst="rect">
            <a:avLst/>
          </a:prstGeom>
          <a:noFill/>
        </p:spPr>
        <p:txBody>
          <a:bodyPr wrap="none" rtlCol="0">
            <a:spAutoFit/>
          </a:bodyPr>
          <a:lstStyle/>
          <a:p>
            <a:r>
              <a:rPr lang="pt-BR" sz="1600"/>
              <a:t>Message Broker (Ex. Kafka)</a:t>
            </a:r>
          </a:p>
          <a:p>
            <a:pPr marL="285750" indent="-285750">
              <a:buFont typeface="Arial" panose="020B0604020202020204" pitchFamily="34" charset="0"/>
              <a:buChar char="•"/>
            </a:pPr>
            <a:r>
              <a:rPr lang="pt-BR" sz="1600"/>
              <a:t>É externo ao processo e compartilhado.</a:t>
            </a:r>
          </a:p>
          <a:p>
            <a:pPr marL="285750" indent="-285750">
              <a:buFont typeface="Arial" panose="020B0604020202020204" pitchFamily="34" charset="0"/>
              <a:buChar char="•"/>
            </a:pPr>
            <a:r>
              <a:rPr lang="pt-BR" sz="1600"/>
              <a:t>O que fazer? Mock ou use in-memory.</a:t>
            </a:r>
          </a:p>
          <a:p>
            <a:pPr marL="742950" lvl="1" indent="-285750">
              <a:buFont typeface="Arial" panose="020B0604020202020204" pitchFamily="34" charset="0"/>
              <a:buChar char="•"/>
            </a:pPr>
            <a:r>
              <a:rPr lang="pt-BR" sz="1600"/>
              <a:t>Algumas vezes o in-memory também não é muito eficiente. Mock.</a:t>
            </a:r>
          </a:p>
        </p:txBody>
      </p:sp>
      <p:sp>
        <p:nvSpPr>
          <p:cNvPr id="6" name="CaixaDeTexto 5">
            <a:extLst>
              <a:ext uri="{FF2B5EF4-FFF2-40B4-BE49-F238E27FC236}">
                <a16:creationId xmlns:a16="http://schemas.microsoft.com/office/drawing/2014/main" id="{2DF9A603-CFB9-2300-DB44-1D51F3FBB574}"/>
              </a:ext>
            </a:extLst>
          </p:cNvPr>
          <p:cNvSpPr txBox="1"/>
          <p:nvPr/>
        </p:nvSpPr>
        <p:spPr>
          <a:xfrm>
            <a:off x="338051" y="440579"/>
            <a:ext cx="5716693" cy="338554"/>
          </a:xfrm>
          <a:prstGeom prst="rect">
            <a:avLst/>
          </a:prstGeom>
          <a:noFill/>
        </p:spPr>
        <p:txBody>
          <a:bodyPr wrap="none" rtlCol="0">
            <a:spAutoFit/>
          </a:bodyPr>
          <a:lstStyle/>
          <a:p>
            <a:r>
              <a:rPr lang="pt-BR" sz="1600"/>
              <a:t>Tenho uma classe usada exclusivamente para um teste. Mantenha.</a:t>
            </a:r>
          </a:p>
        </p:txBody>
      </p:sp>
      <p:sp>
        <p:nvSpPr>
          <p:cNvPr id="7" name="Elipse 6">
            <a:extLst>
              <a:ext uri="{FF2B5EF4-FFF2-40B4-BE49-F238E27FC236}">
                <a16:creationId xmlns:a16="http://schemas.microsoft.com/office/drawing/2014/main" id="{D3DA4894-2833-F616-DFF0-A1AD5B2A0174}"/>
              </a:ext>
            </a:extLst>
          </p:cNvPr>
          <p:cNvSpPr/>
          <p:nvPr/>
        </p:nvSpPr>
        <p:spPr>
          <a:xfrm>
            <a:off x="7789025" y="138096"/>
            <a:ext cx="310342" cy="3075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a:t>1</a:t>
            </a:r>
          </a:p>
        </p:txBody>
      </p:sp>
      <p:sp>
        <p:nvSpPr>
          <p:cNvPr id="9" name="Elipse 8">
            <a:extLst>
              <a:ext uri="{FF2B5EF4-FFF2-40B4-BE49-F238E27FC236}">
                <a16:creationId xmlns:a16="http://schemas.microsoft.com/office/drawing/2014/main" id="{7EB10954-A5DE-2AF7-3B1F-F2AA8473C447}"/>
              </a:ext>
            </a:extLst>
          </p:cNvPr>
          <p:cNvSpPr/>
          <p:nvPr/>
        </p:nvSpPr>
        <p:spPr>
          <a:xfrm>
            <a:off x="7789025" y="2277237"/>
            <a:ext cx="310342" cy="3075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a:t>2</a:t>
            </a:r>
          </a:p>
        </p:txBody>
      </p:sp>
      <p:sp>
        <p:nvSpPr>
          <p:cNvPr id="10" name="Elipse 9">
            <a:extLst>
              <a:ext uri="{FF2B5EF4-FFF2-40B4-BE49-F238E27FC236}">
                <a16:creationId xmlns:a16="http://schemas.microsoft.com/office/drawing/2014/main" id="{F3690DBA-CD6C-E28E-EABD-79ABD55F2F92}"/>
              </a:ext>
            </a:extLst>
          </p:cNvPr>
          <p:cNvSpPr/>
          <p:nvPr/>
        </p:nvSpPr>
        <p:spPr>
          <a:xfrm>
            <a:off x="7789025" y="5012575"/>
            <a:ext cx="310342" cy="3075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a:t>3</a:t>
            </a:r>
          </a:p>
        </p:txBody>
      </p:sp>
      <p:sp>
        <p:nvSpPr>
          <p:cNvPr id="11" name="Elipse 10">
            <a:extLst>
              <a:ext uri="{FF2B5EF4-FFF2-40B4-BE49-F238E27FC236}">
                <a16:creationId xmlns:a16="http://schemas.microsoft.com/office/drawing/2014/main" id="{8131BB25-2C53-E54B-95B8-E9752422E655}"/>
              </a:ext>
            </a:extLst>
          </p:cNvPr>
          <p:cNvSpPr/>
          <p:nvPr/>
        </p:nvSpPr>
        <p:spPr>
          <a:xfrm>
            <a:off x="182880" y="5012575"/>
            <a:ext cx="310342" cy="3075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a:t>4</a:t>
            </a:r>
          </a:p>
        </p:txBody>
      </p:sp>
      <p:sp>
        <p:nvSpPr>
          <p:cNvPr id="12" name="Elipse 11">
            <a:extLst>
              <a:ext uri="{FF2B5EF4-FFF2-40B4-BE49-F238E27FC236}">
                <a16:creationId xmlns:a16="http://schemas.microsoft.com/office/drawing/2014/main" id="{0C6D91D5-1525-8900-C647-FF613BF5B7D6}"/>
              </a:ext>
            </a:extLst>
          </p:cNvPr>
          <p:cNvSpPr/>
          <p:nvPr/>
        </p:nvSpPr>
        <p:spPr>
          <a:xfrm>
            <a:off x="182880" y="133008"/>
            <a:ext cx="310342" cy="3075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a:t>5</a:t>
            </a:r>
          </a:p>
        </p:txBody>
      </p:sp>
    </p:spTree>
    <p:extLst>
      <p:ext uri="{BB962C8B-B14F-4D97-AF65-F5344CB8AC3E}">
        <p14:creationId xmlns:p14="http://schemas.microsoft.com/office/powerpoint/2010/main" val="3327453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58B9E-06FC-3773-F2C6-3C38CBC9A018}"/>
              </a:ext>
            </a:extLst>
          </p:cNvPr>
          <p:cNvSpPr>
            <a:spLocks noGrp="1"/>
          </p:cNvSpPr>
          <p:nvPr>
            <p:ph type="title"/>
          </p:nvPr>
        </p:nvSpPr>
        <p:spPr/>
        <p:txBody>
          <a:bodyPr/>
          <a:lstStyle/>
          <a:p>
            <a:r>
              <a:rPr lang="pt-BR"/>
              <a:t>Uso recursos da AWS. O que fazer?</a:t>
            </a:r>
          </a:p>
        </p:txBody>
      </p:sp>
      <p:sp>
        <p:nvSpPr>
          <p:cNvPr id="3" name="Espaço Reservado para Conteúdo 2">
            <a:extLst>
              <a:ext uri="{FF2B5EF4-FFF2-40B4-BE49-F238E27FC236}">
                <a16:creationId xmlns:a16="http://schemas.microsoft.com/office/drawing/2014/main" id="{18F4B0A4-5BC4-A4EA-A8C0-E76698CFB6D4}"/>
              </a:ext>
            </a:extLst>
          </p:cNvPr>
          <p:cNvSpPr>
            <a:spLocks noGrp="1"/>
          </p:cNvSpPr>
          <p:nvPr>
            <p:ph idx="1"/>
          </p:nvPr>
        </p:nvSpPr>
        <p:spPr/>
        <p:txBody>
          <a:bodyPr/>
          <a:lstStyle/>
          <a:p>
            <a:r>
              <a:rPr lang="pt-BR"/>
              <a:t>Recursos da AWS (sejam filas SQS, buckets do S3 e etc) são dependências externas ao processo e compartilhadas</a:t>
            </a:r>
          </a:p>
          <a:p>
            <a:pPr lvl="1"/>
            <a:r>
              <a:rPr lang="pt-BR"/>
              <a:t>Tem potencial de criar testes com resultados diferentes.</a:t>
            </a:r>
          </a:p>
          <a:p>
            <a:r>
              <a:rPr lang="pt-BR"/>
              <a:t>O que fazer?</a:t>
            </a:r>
          </a:p>
          <a:p>
            <a:pPr lvl="1"/>
            <a:r>
              <a:rPr lang="pt-BR"/>
              <a:t>Há soluções “in-memory”: localstack com Docker. No entanto, devido a complexidade da simulação, consome muita memória.</a:t>
            </a:r>
          </a:p>
          <a:p>
            <a:pPr lvl="1"/>
            <a:r>
              <a:rPr lang="pt-BR"/>
              <a:t>A AWS oferece o Step Functions no modo “simulação de integração”. No entanto, incorremos ao custo do uso do serviço.</a:t>
            </a:r>
          </a:p>
          <a:p>
            <a:pPr lvl="1"/>
            <a:r>
              <a:rPr lang="pt-BR"/>
              <a:t>Em Java não existem projetos muito difundidos até o momento. Em Python existe o projeto ‘Moto’.</a:t>
            </a:r>
          </a:p>
        </p:txBody>
      </p:sp>
    </p:spTree>
    <p:extLst>
      <p:ext uri="{BB962C8B-B14F-4D97-AF65-F5344CB8AC3E}">
        <p14:creationId xmlns:p14="http://schemas.microsoft.com/office/powerpoint/2010/main" val="3526747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6F2B9-26F8-C01C-1581-BC9BEA64D638}"/>
              </a:ext>
            </a:extLst>
          </p:cNvPr>
          <p:cNvSpPr>
            <a:spLocks noGrp="1"/>
          </p:cNvSpPr>
          <p:nvPr>
            <p:ph type="title"/>
          </p:nvPr>
        </p:nvSpPr>
        <p:spPr/>
        <p:txBody>
          <a:bodyPr/>
          <a:lstStyle/>
          <a:p>
            <a:r>
              <a:rPr lang="pt-BR"/>
              <a:t>Mock com moderação </a:t>
            </a:r>
          </a:p>
        </p:txBody>
      </p:sp>
      <p:sp>
        <p:nvSpPr>
          <p:cNvPr id="3" name="Espaço Reservado para Conteúdo 2">
            <a:extLst>
              <a:ext uri="{FF2B5EF4-FFF2-40B4-BE49-F238E27FC236}">
                <a16:creationId xmlns:a16="http://schemas.microsoft.com/office/drawing/2014/main" id="{373701F2-0917-8451-68B9-20E5CB1DFA84}"/>
              </a:ext>
            </a:extLst>
          </p:cNvPr>
          <p:cNvSpPr>
            <a:spLocks noGrp="1"/>
          </p:cNvSpPr>
          <p:nvPr>
            <p:ph idx="1"/>
          </p:nvPr>
        </p:nvSpPr>
        <p:spPr/>
        <p:txBody>
          <a:bodyPr/>
          <a:lstStyle/>
          <a:p>
            <a:r>
              <a:rPr lang="pt-BR"/>
              <a:t>Está pensando em mockar uma chamada de API do DynamoDB?</a:t>
            </a:r>
          </a:p>
          <a:p>
            <a:pPr lvl="1"/>
            <a:r>
              <a:rPr lang="pt-BR"/>
              <a:t>Não seria melhor criar um interface como Repository Pattern e mockar sua implementação?</a:t>
            </a:r>
            <a:br>
              <a:rPr lang="pt-BR"/>
            </a:br>
            <a:endParaRPr lang="pt-BR"/>
          </a:p>
          <a:p>
            <a:pPr lvl="1"/>
            <a:r>
              <a:rPr lang="pt-BR"/>
              <a:t>Mocks podem gerar muita complexidade. Serviços como o DynamoDB são pouco triviais.</a:t>
            </a:r>
            <a:br>
              <a:rPr lang="pt-BR"/>
            </a:br>
            <a:endParaRPr lang="pt-BR"/>
          </a:p>
          <a:p>
            <a:pPr lvl="1"/>
            <a:r>
              <a:rPr lang="pt-BR"/>
              <a:t>Mockar um repository faz mais sentido porque repository abstrai o acesso direto a um banco de dados. Caso, no futuro, precise trocar a tecnologia de DB, seu teste não será afetado.</a:t>
            </a:r>
          </a:p>
          <a:p>
            <a:pPr lvl="1"/>
            <a:endParaRPr lang="pt-BR"/>
          </a:p>
        </p:txBody>
      </p:sp>
    </p:spTree>
    <p:extLst>
      <p:ext uri="{BB962C8B-B14F-4D97-AF65-F5344CB8AC3E}">
        <p14:creationId xmlns:p14="http://schemas.microsoft.com/office/powerpoint/2010/main" val="4188407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B6C3F-0874-B3F2-52D3-6DAFF2492AF3}"/>
              </a:ext>
            </a:extLst>
          </p:cNvPr>
          <p:cNvSpPr>
            <a:spLocks noGrp="1"/>
          </p:cNvSpPr>
          <p:nvPr>
            <p:ph type="title"/>
          </p:nvPr>
        </p:nvSpPr>
        <p:spPr/>
        <p:txBody>
          <a:bodyPr/>
          <a:lstStyle/>
          <a:p>
            <a:r>
              <a:rPr lang="pt-BR" dirty="0"/>
              <a:t>O que é um Teste Integrado?</a:t>
            </a:r>
          </a:p>
        </p:txBody>
      </p:sp>
      <p:sp>
        <p:nvSpPr>
          <p:cNvPr id="3" name="Espaço Reservado para Conteúdo 2">
            <a:extLst>
              <a:ext uri="{FF2B5EF4-FFF2-40B4-BE49-F238E27FC236}">
                <a16:creationId xmlns:a16="http://schemas.microsoft.com/office/drawing/2014/main" id="{42BD87E3-C616-35AA-3C34-1D17EB9DA2FE}"/>
              </a:ext>
            </a:extLst>
          </p:cNvPr>
          <p:cNvSpPr>
            <a:spLocks noGrp="1"/>
          </p:cNvSpPr>
          <p:nvPr>
            <p:ph idx="1"/>
          </p:nvPr>
        </p:nvSpPr>
        <p:spPr/>
        <p:txBody>
          <a:bodyPr>
            <a:normAutofit fontScale="92500"/>
          </a:bodyPr>
          <a:lstStyle/>
          <a:p>
            <a:r>
              <a:rPr lang="pt-BR"/>
              <a:t>Em resumo: é tudo o que não é unitário. End-to-end também é integração.</a:t>
            </a:r>
          </a:p>
          <a:p>
            <a:r>
              <a:rPr lang="pt-BR"/>
              <a:t>As </a:t>
            </a:r>
            <a:r>
              <a:rPr lang="pt-BR" dirty="0"/>
              <a:t>escolas de Londres e Clássica também divergem na definição do que seria “teste de </a:t>
            </a:r>
            <a:r>
              <a:rPr lang="pt-BR"/>
              <a:t>integração”.</a:t>
            </a:r>
            <a:endParaRPr lang="pt-BR" dirty="0"/>
          </a:p>
          <a:p>
            <a:r>
              <a:rPr lang="pt-BR" dirty="0"/>
              <a:t>A divergência surge na visão do problema do isolamento</a:t>
            </a:r>
          </a:p>
          <a:p>
            <a:r>
              <a:rPr lang="pt-BR" dirty="0"/>
              <a:t>Escola de Londres considera que</a:t>
            </a:r>
          </a:p>
          <a:p>
            <a:pPr lvl="1"/>
            <a:r>
              <a:rPr lang="pt-BR" dirty="0"/>
              <a:t>Qualquer teste que usa um </a:t>
            </a:r>
            <a:r>
              <a:rPr lang="pt-BR" err="1"/>
              <a:t>Collaborator</a:t>
            </a:r>
            <a:r>
              <a:rPr lang="pt-BR"/>
              <a:t> production-ready seja </a:t>
            </a:r>
            <a:r>
              <a:rPr lang="pt-BR" dirty="0"/>
              <a:t>um Teste Integrado</a:t>
            </a:r>
          </a:p>
          <a:p>
            <a:pPr lvl="1"/>
            <a:r>
              <a:rPr lang="pt-BR" dirty="0"/>
              <a:t>Logo, a maioria das abordagens clássicas são encaradas, pela Escola de Londres, como Testes de Integração</a:t>
            </a:r>
          </a:p>
          <a:p>
            <a:pPr lvl="2"/>
            <a:r>
              <a:rPr lang="pt-BR" dirty="0"/>
              <a:t>Teste </a:t>
            </a:r>
            <a:r>
              <a:rPr lang="pt-BR"/>
              <a:t>de ‘Cliente faz compras’ é </a:t>
            </a:r>
            <a:r>
              <a:rPr lang="pt-BR" dirty="0"/>
              <a:t>tratado pela clássica como teste unitário mas Londres encara como integração</a:t>
            </a:r>
          </a:p>
        </p:txBody>
      </p:sp>
    </p:spTree>
    <p:extLst>
      <p:ext uri="{BB962C8B-B14F-4D97-AF65-F5344CB8AC3E}">
        <p14:creationId xmlns:p14="http://schemas.microsoft.com/office/powerpoint/2010/main" val="2172081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D3D14-039F-1F13-F49E-4ECA34468839}"/>
              </a:ext>
            </a:extLst>
          </p:cNvPr>
          <p:cNvSpPr>
            <a:spLocks noGrp="1"/>
          </p:cNvSpPr>
          <p:nvPr>
            <p:ph type="title"/>
          </p:nvPr>
        </p:nvSpPr>
        <p:spPr/>
        <p:txBody>
          <a:bodyPr/>
          <a:lstStyle/>
          <a:p>
            <a:r>
              <a:rPr lang="pt-BR" dirty="0"/>
              <a:t>Recapitulando, o que são testes unitários?</a:t>
            </a:r>
          </a:p>
        </p:txBody>
      </p:sp>
      <p:sp>
        <p:nvSpPr>
          <p:cNvPr id="3" name="Espaço Reservado para Conteúdo 2">
            <a:extLst>
              <a:ext uri="{FF2B5EF4-FFF2-40B4-BE49-F238E27FC236}">
                <a16:creationId xmlns:a16="http://schemas.microsoft.com/office/drawing/2014/main" id="{A4412666-FCDB-5B92-106F-8D8DEFA7CD48}"/>
              </a:ext>
            </a:extLst>
          </p:cNvPr>
          <p:cNvSpPr>
            <a:spLocks noGrp="1"/>
          </p:cNvSpPr>
          <p:nvPr>
            <p:ph idx="1"/>
          </p:nvPr>
        </p:nvSpPr>
        <p:spPr/>
        <p:txBody>
          <a:bodyPr/>
          <a:lstStyle/>
          <a:p>
            <a:r>
              <a:rPr lang="pt-BR" dirty="0"/>
              <a:t>Para a Escola Clássica, deve reunir as características:</a:t>
            </a:r>
          </a:p>
          <a:p>
            <a:pPr lvl="1"/>
            <a:r>
              <a:rPr lang="pt-BR" dirty="0"/>
              <a:t>Verifica uma pequena porção do código</a:t>
            </a:r>
          </a:p>
          <a:p>
            <a:pPr lvl="1"/>
            <a:r>
              <a:rPr lang="pt-BR" dirty="0"/>
              <a:t>Executa rapidamente</a:t>
            </a:r>
          </a:p>
          <a:p>
            <a:pPr lvl="1"/>
            <a:r>
              <a:rPr lang="pt-BR"/>
              <a:t>Utiliza dependências compartilhadas</a:t>
            </a:r>
          </a:p>
          <a:p>
            <a:r>
              <a:rPr lang="pt-BR"/>
              <a:t>Para a Escola de Londres:</a:t>
            </a:r>
          </a:p>
          <a:p>
            <a:pPr lvl="1"/>
            <a:r>
              <a:rPr lang="pt-BR"/>
              <a:t>Verifica </a:t>
            </a:r>
            <a:r>
              <a:rPr lang="pt-BR" dirty="0"/>
              <a:t>um Unidade Simples de Comportamento</a:t>
            </a:r>
          </a:p>
          <a:p>
            <a:pPr lvl="1"/>
            <a:r>
              <a:rPr lang="pt-BR" dirty="0"/>
              <a:t>Executa rapidamente</a:t>
            </a:r>
          </a:p>
          <a:p>
            <a:pPr lvl="1"/>
            <a:r>
              <a:rPr lang="pt-BR"/>
              <a:t>Utiliza dependências privadas</a:t>
            </a:r>
            <a:endParaRPr lang="pt-BR" dirty="0"/>
          </a:p>
        </p:txBody>
      </p:sp>
    </p:spTree>
    <p:extLst>
      <p:ext uri="{BB962C8B-B14F-4D97-AF65-F5344CB8AC3E}">
        <p14:creationId xmlns:p14="http://schemas.microsoft.com/office/powerpoint/2010/main" val="181123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F9474-9558-9589-35DA-DAA185186ECF}"/>
              </a:ext>
            </a:extLst>
          </p:cNvPr>
          <p:cNvSpPr>
            <a:spLocks noGrp="1"/>
          </p:cNvSpPr>
          <p:nvPr>
            <p:ph type="title"/>
          </p:nvPr>
        </p:nvSpPr>
        <p:spPr/>
        <p:txBody>
          <a:bodyPr/>
          <a:lstStyle/>
          <a:p>
            <a:r>
              <a:rPr lang="pt-BR"/>
              <a:t>Dica para tomada de decisão (litmus test)</a:t>
            </a:r>
          </a:p>
        </p:txBody>
      </p:sp>
      <p:sp>
        <p:nvSpPr>
          <p:cNvPr id="3" name="Espaço Reservado para Conteúdo 2">
            <a:extLst>
              <a:ext uri="{FF2B5EF4-FFF2-40B4-BE49-F238E27FC236}">
                <a16:creationId xmlns:a16="http://schemas.microsoft.com/office/drawing/2014/main" id="{B987024C-B4D2-B179-545A-9E9E057EB5BF}"/>
              </a:ext>
            </a:extLst>
          </p:cNvPr>
          <p:cNvSpPr>
            <a:spLocks noGrp="1"/>
          </p:cNvSpPr>
          <p:nvPr>
            <p:ph idx="1"/>
          </p:nvPr>
        </p:nvSpPr>
        <p:spPr/>
        <p:txBody>
          <a:bodyPr>
            <a:normAutofit/>
          </a:bodyPr>
          <a:lstStyle/>
          <a:p>
            <a:r>
              <a:rPr lang="pt-BR" sz="3600"/>
              <a:t>A dependência usada no seu teste é mutável? </a:t>
            </a:r>
          </a:p>
          <a:p>
            <a:pPr lvl="1"/>
            <a:r>
              <a:rPr lang="pt-BR" sz="3200"/>
              <a:t>Substitua.</a:t>
            </a:r>
            <a:br>
              <a:rPr lang="pt-BR" sz="3200"/>
            </a:br>
            <a:endParaRPr lang="pt-BR" sz="3200"/>
          </a:p>
          <a:p>
            <a:r>
              <a:rPr lang="pt-BR" sz="3600"/>
              <a:t>É imutável?</a:t>
            </a:r>
          </a:p>
          <a:p>
            <a:pPr lvl="1"/>
            <a:r>
              <a:rPr lang="pt-BR" sz="3200"/>
              <a:t>Mantenha.</a:t>
            </a:r>
          </a:p>
        </p:txBody>
      </p:sp>
    </p:spTree>
    <p:extLst>
      <p:ext uri="{BB962C8B-B14F-4D97-AF65-F5344CB8AC3E}">
        <p14:creationId xmlns:p14="http://schemas.microsoft.com/office/powerpoint/2010/main" val="1592475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90222BD-DA67-BD37-729E-0AD8C8E9880A}"/>
              </a:ext>
            </a:extLst>
          </p:cNvPr>
          <p:cNvPicPr>
            <a:picLocks noChangeAspect="1"/>
          </p:cNvPicPr>
          <p:nvPr/>
        </p:nvPicPr>
        <p:blipFill>
          <a:blip r:embed="rId2"/>
          <a:stretch>
            <a:fillRect/>
          </a:stretch>
        </p:blipFill>
        <p:spPr>
          <a:xfrm>
            <a:off x="961505" y="887298"/>
            <a:ext cx="10268990" cy="5083404"/>
          </a:xfrm>
          <a:prstGeom prst="rect">
            <a:avLst/>
          </a:prstGeom>
        </p:spPr>
      </p:pic>
      <p:sp>
        <p:nvSpPr>
          <p:cNvPr id="2" name="Retângulo 1">
            <a:extLst>
              <a:ext uri="{FF2B5EF4-FFF2-40B4-BE49-F238E27FC236}">
                <a16:creationId xmlns:a16="http://schemas.microsoft.com/office/drawing/2014/main" id="{E083F495-B003-EA93-033D-D8EE1FDF4A14}"/>
              </a:ext>
            </a:extLst>
          </p:cNvPr>
          <p:cNvSpPr/>
          <p:nvPr/>
        </p:nvSpPr>
        <p:spPr>
          <a:xfrm>
            <a:off x="4455622" y="2003367"/>
            <a:ext cx="2194560" cy="315884"/>
          </a:xfrm>
          <a:custGeom>
            <a:avLst/>
            <a:gdLst>
              <a:gd name="connsiteX0" fmla="*/ 0 w 2194560"/>
              <a:gd name="connsiteY0" fmla="*/ 0 h 315884"/>
              <a:gd name="connsiteX1" fmla="*/ 526694 w 2194560"/>
              <a:gd name="connsiteY1" fmla="*/ 0 h 315884"/>
              <a:gd name="connsiteX2" fmla="*/ 1097280 w 2194560"/>
              <a:gd name="connsiteY2" fmla="*/ 0 h 315884"/>
              <a:gd name="connsiteX3" fmla="*/ 1667866 w 2194560"/>
              <a:gd name="connsiteY3" fmla="*/ 0 h 315884"/>
              <a:gd name="connsiteX4" fmla="*/ 2194560 w 2194560"/>
              <a:gd name="connsiteY4" fmla="*/ 0 h 315884"/>
              <a:gd name="connsiteX5" fmla="*/ 2194560 w 2194560"/>
              <a:gd name="connsiteY5" fmla="*/ 315884 h 315884"/>
              <a:gd name="connsiteX6" fmla="*/ 1689811 w 2194560"/>
              <a:gd name="connsiteY6" fmla="*/ 315884 h 315884"/>
              <a:gd name="connsiteX7" fmla="*/ 1141171 w 2194560"/>
              <a:gd name="connsiteY7" fmla="*/ 315884 h 315884"/>
              <a:gd name="connsiteX8" fmla="*/ 592531 w 2194560"/>
              <a:gd name="connsiteY8" fmla="*/ 315884 h 315884"/>
              <a:gd name="connsiteX9" fmla="*/ 0 w 2194560"/>
              <a:gd name="connsiteY9" fmla="*/ 315884 h 315884"/>
              <a:gd name="connsiteX10" fmla="*/ 0 w 2194560"/>
              <a:gd name="connsiteY10" fmla="*/ 0 h 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4560" h="315884" extrusionOk="0">
                <a:moveTo>
                  <a:pt x="0" y="0"/>
                </a:moveTo>
                <a:cubicBezTo>
                  <a:pt x="168724" y="5301"/>
                  <a:pt x="395134" y="-3483"/>
                  <a:pt x="526694" y="0"/>
                </a:cubicBezTo>
                <a:cubicBezTo>
                  <a:pt x="658254" y="3483"/>
                  <a:pt x="912776" y="-24228"/>
                  <a:pt x="1097280" y="0"/>
                </a:cubicBezTo>
                <a:cubicBezTo>
                  <a:pt x="1281784" y="24228"/>
                  <a:pt x="1386130" y="-21651"/>
                  <a:pt x="1667866" y="0"/>
                </a:cubicBezTo>
                <a:cubicBezTo>
                  <a:pt x="1949602" y="21651"/>
                  <a:pt x="2010301" y="-13192"/>
                  <a:pt x="2194560" y="0"/>
                </a:cubicBezTo>
                <a:cubicBezTo>
                  <a:pt x="2185217" y="144902"/>
                  <a:pt x="2179412" y="161631"/>
                  <a:pt x="2194560" y="315884"/>
                </a:cubicBezTo>
                <a:cubicBezTo>
                  <a:pt x="2030099" y="299819"/>
                  <a:pt x="1864290" y="305957"/>
                  <a:pt x="1689811" y="315884"/>
                </a:cubicBezTo>
                <a:cubicBezTo>
                  <a:pt x="1515332" y="325811"/>
                  <a:pt x="1358319" y="312584"/>
                  <a:pt x="1141171" y="315884"/>
                </a:cubicBezTo>
                <a:cubicBezTo>
                  <a:pt x="924023" y="319184"/>
                  <a:pt x="759059" y="295408"/>
                  <a:pt x="592531" y="315884"/>
                </a:cubicBezTo>
                <a:cubicBezTo>
                  <a:pt x="426003" y="336360"/>
                  <a:pt x="269446" y="310805"/>
                  <a:pt x="0" y="315884"/>
                </a:cubicBezTo>
                <a:cubicBezTo>
                  <a:pt x="-9620" y="195568"/>
                  <a:pt x="13924" y="127230"/>
                  <a:pt x="0" y="0"/>
                </a:cubicBezTo>
                <a:close/>
              </a:path>
            </a:pathLst>
          </a:custGeom>
          <a:noFill/>
          <a:ln w="38100">
            <a:solidFill>
              <a:srgbClr val="FF0000"/>
            </a:solidFill>
            <a:extLst>
              <a:ext uri="{C807C97D-BFC1-408E-A445-0C87EB9F89A2}">
                <ask:lineSketchStyleProps xmlns:ask="http://schemas.microsoft.com/office/drawing/2018/sketchyshapes" sd="114755906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5AA233E6-07A3-7A9D-7283-DF0689A5B702}"/>
              </a:ext>
            </a:extLst>
          </p:cNvPr>
          <p:cNvSpPr txBox="1"/>
          <p:nvPr/>
        </p:nvSpPr>
        <p:spPr>
          <a:xfrm>
            <a:off x="5924481" y="329642"/>
            <a:ext cx="6028445" cy="646331"/>
          </a:xfrm>
          <a:prstGeom prst="rect">
            <a:avLst/>
          </a:prstGeom>
          <a:noFill/>
        </p:spPr>
        <p:txBody>
          <a:bodyPr wrap="none" rtlCol="0">
            <a:spAutoFit/>
          </a:bodyPr>
          <a:lstStyle/>
          <a:p>
            <a:r>
              <a:rPr lang="pt-BR"/>
              <a:t>Caso a instância de Produto seja imutável, não precisa mockar.</a:t>
            </a:r>
          </a:p>
          <a:p>
            <a:r>
              <a:rPr lang="pt-BR"/>
              <a:t>Caso típico: Value Objects são imutáveis. Não mocke.</a:t>
            </a:r>
          </a:p>
        </p:txBody>
      </p:sp>
    </p:spTree>
    <p:extLst>
      <p:ext uri="{BB962C8B-B14F-4D97-AF65-F5344CB8AC3E}">
        <p14:creationId xmlns:p14="http://schemas.microsoft.com/office/powerpoint/2010/main" val="278746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D3D14-039F-1F13-F49E-4ECA34468839}"/>
              </a:ext>
            </a:extLst>
          </p:cNvPr>
          <p:cNvSpPr>
            <a:spLocks noGrp="1"/>
          </p:cNvSpPr>
          <p:nvPr>
            <p:ph type="title"/>
          </p:nvPr>
        </p:nvSpPr>
        <p:spPr/>
        <p:txBody>
          <a:bodyPr/>
          <a:lstStyle/>
          <a:p>
            <a:r>
              <a:rPr lang="pt-BR"/>
              <a:t>Visão geral de Testes Integrados</a:t>
            </a:r>
            <a:endParaRPr lang="pt-BR" dirty="0"/>
          </a:p>
        </p:txBody>
      </p:sp>
      <p:sp>
        <p:nvSpPr>
          <p:cNvPr id="3" name="Espaço Reservado para Conteúdo 2">
            <a:extLst>
              <a:ext uri="{FF2B5EF4-FFF2-40B4-BE49-F238E27FC236}">
                <a16:creationId xmlns:a16="http://schemas.microsoft.com/office/drawing/2014/main" id="{A4412666-FCDB-5B92-106F-8D8DEFA7CD48}"/>
              </a:ext>
            </a:extLst>
          </p:cNvPr>
          <p:cNvSpPr>
            <a:spLocks noGrp="1"/>
          </p:cNvSpPr>
          <p:nvPr>
            <p:ph idx="1"/>
          </p:nvPr>
        </p:nvSpPr>
        <p:spPr/>
        <p:txBody>
          <a:bodyPr>
            <a:normAutofit/>
          </a:bodyPr>
          <a:lstStyle/>
          <a:p>
            <a:r>
              <a:rPr lang="pt-BR"/>
              <a:t>Um teste integrado verifica </a:t>
            </a:r>
            <a:r>
              <a:rPr lang="pt-BR" dirty="0"/>
              <a:t>duas ou mais unidades </a:t>
            </a:r>
            <a:r>
              <a:rPr lang="pt-BR"/>
              <a:t>de comportamento.</a:t>
            </a:r>
            <a:br>
              <a:rPr lang="pt-BR"/>
            </a:br>
            <a:endParaRPr lang="pt-BR" dirty="0"/>
          </a:p>
          <a:p>
            <a:r>
              <a:rPr lang="pt-BR" dirty="0"/>
              <a:t>Também quando verificamos dois ou mais componentes criados por times separados que </a:t>
            </a:r>
            <a:r>
              <a:rPr lang="pt-BR"/>
              <a:t>trabalham juntos.</a:t>
            </a:r>
            <a:br>
              <a:rPr lang="pt-BR"/>
            </a:br>
            <a:endParaRPr lang="pt-BR" dirty="0"/>
          </a:p>
          <a:p>
            <a:r>
              <a:rPr lang="pt-BR" dirty="0"/>
              <a:t>Em resumo, teste integrado é um teste que verifica se seu código funciona integrado com dependências compartilhadas, dependências out-</a:t>
            </a:r>
            <a:r>
              <a:rPr lang="pt-BR" dirty="0" err="1"/>
              <a:t>of</a:t>
            </a:r>
            <a:r>
              <a:rPr lang="pt-BR" dirty="0"/>
              <a:t>-</a:t>
            </a:r>
            <a:r>
              <a:rPr lang="pt-BR" dirty="0" err="1"/>
              <a:t>process</a:t>
            </a:r>
            <a:r>
              <a:rPr lang="pt-BR" dirty="0"/>
              <a:t> ou desenvolvido por outros times na organização</a:t>
            </a:r>
          </a:p>
        </p:txBody>
      </p:sp>
    </p:spTree>
    <p:extLst>
      <p:ext uri="{BB962C8B-B14F-4D97-AF65-F5344CB8AC3E}">
        <p14:creationId xmlns:p14="http://schemas.microsoft.com/office/powerpoint/2010/main" val="810274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D3D14-039F-1F13-F49E-4ECA34468839}"/>
              </a:ext>
            </a:extLst>
          </p:cNvPr>
          <p:cNvSpPr>
            <a:spLocks noGrp="1"/>
          </p:cNvSpPr>
          <p:nvPr>
            <p:ph type="title"/>
          </p:nvPr>
        </p:nvSpPr>
        <p:spPr/>
        <p:txBody>
          <a:bodyPr/>
          <a:lstStyle/>
          <a:p>
            <a:r>
              <a:rPr lang="pt-BR"/>
              <a:t>Visão geral de Testes Integrados</a:t>
            </a:r>
            <a:endParaRPr lang="pt-BR" dirty="0"/>
          </a:p>
        </p:txBody>
      </p:sp>
      <p:sp>
        <p:nvSpPr>
          <p:cNvPr id="3" name="Espaço Reservado para Conteúdo 2">
            <a:extLst>
              <a:ext uri="{FF2B5EF4-FFF2-40B4-BE49-F238E27FC236}">
                <a16:creationId xmlns:a16="http://schemas.microsoft.com/office/drawing/2014/main" id="{A4412666-FCDB-5B92-106F-8D8DEFA7CD48}"/>
              </a:ext>
            </a:extLst>
          </p:cNvPr>
          <p:cNvSpPr>
            <a:spLocks noGrp="1"/>
          </p:cNvSpPr>
          <p:nvPr>
            <p:ph idx="1"/>
          </p:nvPr>
        </p:nvSpPr>
        <p:spPr/>
        <p:txBody>
          <a:bodyPr>
            <a:normAutofit/>
          </a:bodyPr>
          <a:lstStyle/>
          <a:p>
            <a:r>
              <a:rPr lang="pt-BR"/>
              <a:t>Um teste integrado verifica </a:t>
            </a:r>
            <a:r>
              <a:rPr lang="pt-BR" dirty="0"/>
              <a:t>duas ou mais unidades </a:t>
            </a:r>
            <a:r>
              <a:rPr lang="pt-BR"/>
              <a:t>de comportamento.</a:t>
            </a:r>
            <a:br>
              <a:rPr lang="pt-BR"/>
            </a:br>
            <a:endParaRPr lang="pt-BR" dirty="0"/>
          </a:p>
          <a:p>
            <a:r>
              <a:rPr lang="pt-BR" dirty="0"/>
              <a:t>Também quando verificamos dois ou mais componentes criados por times separados que </a:t>
            </a:r>
            <a:r>
              <a:rPr lang="pt-BR"/>
              <a:t>trabalham juntos.</a:t>
            </a:r>
            <a:br>
              <a:rPr lang="pt-BR"/>
            </a:br>
            <a:endParaRPr lang="pt-BR" dirty="0"/>
          </a:p>
          <a:p>
            <a:r>
              <a:rPr lang="pt-BR" dirty="0"/>
              <a:t>Em resumo, teste integrado é um teste que verifica se seu código funciona integrado com dependências compartilhadas, dependências out-</a:t>
            </a:r>
            <a:r>
              <a:rPr lang="pt-BR" dirty="0" err="1"/>
              <a:t>of</a:t>
            </a:r>
            <a:r>
              <a:rPr lang="pt-BR" dirty="0"/>
              <a:t>-</a:t>
            </a:r>
            <a:r>
              <a:rPr lang="pt-BR" dirty="0" err="1"/>
              <a:t>process</a:t>
            </a:r>
            <a:r>
              <a:rPr lang="pt-BR" dirty="0"/>
              <a:t> ou desenvolvido por outros times na organização</a:t>
            </a:r>
          </a:p>
        </p:txBody>
      </p:sp>
    </p:spTree>
    <p:extLst>
      <p:ext uri="{BB962C8B-B14F-4D97-AF65-F5344CB8AC3E}">
        <p14:creationId xmlns:p14="http://schemas.microsoft.com/office/powerpoint/2010/main" val="372496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5A927-FAE0-2AD3-690E-6221EA412DF5}"/>
              </a:ext>
            </a:extLst>
          </p:cNvPr>
          <p:cNvSpPr>
            <a:spLocks noGrp="1"/>
          </p:cNvSpPr>
          <p:nvPr>
            <p:ph type="title"/>
          </p:nvPr>
        </p:nvSpPr>
        <p:spPr/>
        <p:txBody>
          <a:bodyPr/>
          <a:lstStyle/>
          <a:p>
            <a:r>
              <a:rPr lang="pt-BR"/>
              <a:t>É um Teste Unitário ou Integrado?</a:t>
            </a:r>
            <a:endParaRPr lang="pt-BR" dirty="0"/>
          </a:p>
        </p:txBody>
      </p:sp>
      <p:sp>
        <p:nvSpPr>
          <p:cNvPr id="3" name="Espaço Reservado para Conteúdo 2">
            <a:extLst>
              <a:ext uri="{FF2B5EF4-FFF2-40B4-BE49-F238E27FC236}">
                <a16:creationId xmlns:a16="http://schemas.microsoft.com/office/drawing/2014/main" id="{40740D44-E7C8-B5C8-DBD5-4998576298C1}"/>
              </a:ext>
            </a:extLst>
          </p:cNvPr>
          <p:cNvSpPr>
            <a:spLocks noGrp="1"/>
          </p:cNvSpPr>
          <p:nvPr>
            <p:ph idx="1"/>
          </p:nvPr>
        </p:nvSpPr>
        <p:spPr/>
        <p:txBody>
          <a:bodyPr>
            <a:normAutofit fontScale="92500" lnSpcReduction="10000"/>
          </a:bodyPr>
          <a:lstStyle/>
          <a:p>
            <a:r>
              <a:rPr lang="pt-BR"/>
              <a:t>Não existe resposta unânime</a:t>
            </a:r>
          </a:p>
          <a:p>
            <a:r>
              <a:rPr lang="pt-BR"/>
              <a:t>Existem </a:t>
            </a:r>
            <a:r>
              <a:rPr lang="pt-BR" dirty="0"/>
              <a:t>2 visões </a:t>
            </a:r>
            <a:r>
              <a:rPr lang="pt-BR"/>
              <a:t>que respondem a pergunta</a:t>
            </a:r>
            <a:endParaRPr lang="pt-BR" dirty="0"/>
          </a:p>
          <a:p>
            <a:pPr lvl="1"/>
            <a:r>
              <a:rPr lang="pt-BR" dirty="0"/>
              <a:t>Escola de Londres: “estilo” da comunidade de </a:t>
            </a:r>
            <a:r>
              <a:rPr lang="pt-BR"/>
              <a:t>programadores surgida em Londres nos anos 2000. </a:t>
            </a:r>
            <a:r>
              <a:rPr lang="pt-BR" dirty="0"/>
              <a:t>Conhecidos como “</a:t>
            </a:r>
            <a:r>
              <a:rPr lang="pt-BR" err="1"/>
              <a:t>mockistas</a:t>
            </a:r>
            <a:r>
              <a:rPr lang="pt-BR"/>
              <a:t>”.</a:t>
            </a:r>
            <a:br>
              <a:rPr lang="pt-BR"/>
            </a:br>
            <a:endParaRPr lang="pt-BR" dirty="0"/>
          </a:p>
          <a:p>
            <a:pPr lvl="1"/>
            <a:r>
              <a:rPr lang="pt-BR" dirty="0"/>
              <a:t>Escola Clássica ou Detroit: “clássico” porque boa parte do mundo aprendeu </a:t>
            </a:r>
            <a:r>
              <a:rPr lang="pt-BR"/>
              <a:t>com TDD nos livros de Kent Beck. Martin Fowler no artigo </a:t>
            </a:r>
            <a:r>
              <a:rPr lang="pt-BR">
                <a:hlinkClick r:id="rId2"/>
              </a:rPr>
              <a:t>Mocks Aren't Stubs</a:t>
            </a:r>
            <a:r>
              <a:rPr lang="pt-BR"/>
              <a:t> explica que o termo surgiu no projeto C3 da Chrysler em Chicago, berço do movimento XP iniciado pela liderança de Kent Beck em 1996.</a:t>
            </a:r>
            <a:br>
              <a:rPr lang="pt-BR"/>
            </a:br>
            <a:endParaRPr lang="pt-BR" dirty="0"/>
          </a:p>
          <a:p>
            <a:r>
              <a:rPr lang="pt-BR" dirty="0"/>
              <a:t>Existem muitas definições do que seja um teste unitário</a:t>
            </a:r>
          </a:p>
          <a:p>
            <a:r>
              <a:rPr lang="pt-BR"/>
              <a:t>Khorikov define 3 propriedades essenciais de todo teste que podemos considerar “unitário”</a:t>
            </a:r>
            <a:endParaRPr lang="pt-BR" dirty="0"/>
          </a:p>
        </p:txBody>
      </p:sp>
      <p:sp>
        <p:nvSpPr>
          <p:cNvPr id="4" name="CaixaDeTexto 3">
            <a:extLst>
              <a:ext uri="{FF2B5EF4-FFF2-40B4-BE49-F238E27FC236}">
                <a16:creationId xmlns:a16="http://schemas.microsoft.com/office/drawing/2014/main" id="{5FEF8711-D400-C1C4-5F26-0F28ED05A636}"/>
              </a:ext>
            </a:extLst>
          </p:cNvPr>
          <p:cNvSpPr txBox="1"/>
          <p:nvPr/>
        </p:nvSpPr>
        <p:spPr>
          <a:xfrm>
            <a:off x="7589520" y="1434991"/>
            <a:ext cx="4265229" cy="830997"/>
          </a:xfrm>
          <a:prstGeom prst="rect">
            <a:avLst/>
          </a:prstGeom>
          <a:noFill/>
        </p:spPr>
        <p:txBody>
          <a:bodyPr wrap="square" rtlCol="0">
            <a:spAutoFit/>
          </a:bodyPr>
          <a:lstStyle/>
          <a:p>
            <a:r>
              <a:rPr lang="pt-BR" sz="1200"/>
              <a:t>C3: Sistema de folha de pagamento da Chrysler. Tinha sido feito em COBOL. O projeto depois foi migrado pra Smalltalk, voltou pra COBOL e depois foi trocado por um ERP. Fowler com isso</a:t>
            </a:r>
          </a:p>
          <a:p>
            <a:r>
              <a:rPr lang="pt-BR" sz="1200"/>
              <a:t>reforça que Agile e XP não são garantias de sucesso por si só.</a:t>
            </a:r>
          </a:p>
        </p:txBody>
      </p:sp>
    </p:spTree>
    <p:extLst>
      <p:ext uri="{BB962C8B-B14F-4D97-AF65-F5344CB8AC3E}">
        <p14:creationId xmlns:p14="http://schemas.microsoft.com/office/powerpoint/2010/main" val="3852608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D3D14-039F-1F13-F49E-4ECA34468839}"/>
              </a:ext>
            </a:extLst>
          </p:cNvPr>
          <p:cNvSpPr>
            <a:spLocks noGrp="1"/>
          </p:cNvSpPr>
          <p:nvPr>
            <p:ph type="title"/>
          </p:nvPr>
        </p:nvSpPr>
        <p:spPr/>
        <p:txBody>
          <a:bodyPr/>
          <a:lstStyle/>
          <a:p>
            <a:r>
              <a:rPr lang="pt-BR"/>
              <a:t>Visão geral de Testes Integrados</a:t>
            </a:r>
            <a:endParaRPr lang="pt-BR" dirty="0"/>
          </a:p>
        </p:txBody>
      </p:sp>
      <p:sp>
        <p:nvSpPr>
          <p:cNvPr id="3" name="Espaço Reservado para Conteúdo 2">
            <a:extLst>
              <a:ext uri="{FF2B5EF4-FFF2-40B4-BE49-F238E27FC236}">
                <a16:creationId xmlns:a16="http://schemas.microsoft.com/office/drawing/2014/main" id="{A4412666-FCDB-5B92-106F-8D8DEFA7CD48}"/>
              </a:ext>
            </a:extLst>
          </p:cNvPr>
          <p:cNvSpPr>
            <a:spLocks noGrp="1"/>
          </p:cNvSpPr>
          <p:nvPr>
            <p:ph idx="1"/>
          </p:nvPr>
        </p:nvSpPr>
        <p:spPr/>
        <p:txBody>
          <a:bodyPr>
            <a:normAutofit/>
          </a:bodyPr>
          <a:lstStyle/>
          <a:p>
            <a:r>
              <a:rPr lang="pt-BR"/>
              <a:t>Devido a possibilidade de uso de dependências compartilhadas, os testes integrados</a:t>
            </a:r>
          </a:p>
          <a:p>
            <a:pPr lvl="1"/>
            <a:r>
              <a:rPr lang="pt-BR"/>
              <a:t>Podem performar pior que os unitários</a:t>
            </a:r>
          </a:p>
          <a:p>
            <a:pPr lvl="1"/>
            <a:r>
              <a:rPr lang="pt-BR"/>
              <a:t>Mudanças externas afetam diretamente os testes</a:t>
            </a:r>
          </a:p>
          <a:p>
            <a:pPr lvl="1"/>
            <a:r>
              <a:rPr lang="pt-BR"/>
              <a:t>Tem custo elevado de manutenção</a:t>
            </a:r>
          </a:p>
          <a:p>
            <a:pPr lvl="1"/>
            <a:r>
              <a:rPr lang="pt-BR"/>
              <a:t>Precisam estar em menor quantidade</a:t>
            </a:r>
            <a:endParaRPr lang="pt-BR" dirty="0"/>
          </a:p>
        </p:txBody>
      </p:sp>
    </p:spTree>
    <p:extLst>
      <p:ext uri="{BB962C8B-B14F-4D97-AF65-F5344CB8AC3E}">
        <p14:creationId xmlns:p14="http://schemas.microsoft.com/office/powerpoint/2010/main" val="271125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it Tests, UI Tests, Integration Tests &amp; End-To-End Tests | by Lawrence  Tan | Medium">
            <a:extLst>
              <a:ext uri="{FF2B5EF4-FFF2-40B4-BE49-F238E27FC236}">
                <a16:creationId xmlns:a16="http://schemas.microsoft.com/office/drawing/2014/main" id="{343F9B6C-5D74-CEF0-89D2-71F097BFB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807" y="573568"/>
            <a:ext cx="6478386" cy="571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795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75130-CD26-A0F6-B03E-AE824F7F73E8}"/>
              </a:ext>
            </a:extLst>
          </p:cNvPr>
          <p:cNvSpPr>
            <a:spLocks noGrp="1"/>
          </p:cNvSpPr>
          <p:nvPr>
            <p:ph type="title"/>
          </p:nvPr>
        </p:nvSpPr>
        <p:spPr/>
        <p:txBody>
          <a:bodyPr/>
          <a:lstStyle/>
          <a:p>
            <a:r>
              <a:rPr lang="pt-BR"/>
              <a:t>Unidade II: Aspectos de Qualidade</a:t>
            </a:r>
          </a:p>
        </p:txBody>
      </p:sp>
      <p:sp>
        <p:nvSpPr>
          <p:cNvPr id="3" name="Espaço Reservado para Texto 2">
            <a:extLst>
              <a:ext uri="{FF2B5EF4-FFF2-40B4-BE49-F238E27FC236}">
                <a16:creationId xmlns:a16="http://schemas.microsoft.com/office/drawing/2014/main" id="{35F0BB20-D3D0-E4C6-2A51-F7CC0084CD94}"/>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059743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2B989A-2836-3838-1D7B-8955AE4B589C}"/>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C2C22EE3-D8E3-92C0-D65C-23141E8C3786}"/>
              </a:ext>
            </a:extLst>
          </p:cNvPr>
          <p:cNvSpPr>
            <a:spLocks noGrp="1"/>
          </p:cNvSpPr>
          <p:nvPr>
            <p:ph idx="1"/>
          </p:nvPr>
        </p:nvSpPr>
        <p:spPr/>
        <p:txBody>
          <a:bodyPr/>
          <a:lstStyle/>
          <a:p>
            <a:r>
              <a:rPr lang="pt-BR" dirty="0">
                <a:hlinkClick r:id="rId2"/>
              </a:rPr>
              <a:t>https://learn.microsoft.com/en-us/archive/msdn-magazine/2014/november</a:t>
            </a:r>
            <a:r>
              <a:rPr lang="pt-BR">
                <a:hlinkClick r:id="rId2"/>
              </a:rPr>
              <a:t>/async-programming-unit-testing-asynchronous-code</a:t>
            </a:r>
            <a:br>
              <a:rPr lang="pt-BR"/>
            </a:br>
            <a:endParaRPr lang="pt-BR" dirty="0"/>
          </a:p>
          <a:p>
            <a:r>
              <a:rPr lang="pt-BR" dirty="0">
                <a:hlinkClick r:id="rId3"/>
              </a:rPr>
              <a:t>https://medium.com/@kentbeck_7670/test-desiderata-94150638a4b3</a:t>
            </a:r>
            <a:endParaRPr lang="pt-BR" dirty="0"/>
          </a:p>
          <a:p>
            <a:endParaRPr lang="pt-BR" dirty="0"/>
          </a:p>
        </p:txBody>
      </p:sp>
    </p:spTree>
    <p:extLst>
      <p:ext uri="{BB962C8B-B14F-4D97-AF65-F5344CB8AC3E}">
        <p14:creationId xmlns:p14="http://schemas.microsoft.com/office/powerpoint/2010/main" val="2773518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A9844-50FC-D581-E159-4FEBC41C6E12}"/>
              </a:ext>
            </a:extLst>
          </p:cNvPr>
          <p:cNvSpPr>
            <a:spLocks noGrp="1"/>
          </p:cNvSpPr>
          <p:nvPr>
            <p:ph type="title"/>
          </p:nvPr>
        </p:nvSpPr>
        <p:spPr/>
        <p:txBody>
          <a:bodyPr/>
          <a:lstStyle/>
          <a:p>
            <a:r>
              <a:rPr lang="pt-BR"/>
              <a:t>Definições sobre Testes</a:t>
            </a:r>
          </a:p>
        </p:txBody>
      </p:sp>
      <p:sp>
        <p:nvSpPr>
          <p:cNvPr id="3" name="Espaço Reservado para Texto 2">
            <a:extLst>
              <a:ext uri="{FF2B5EF4-FFF2-40B4-BE49-F238E27FC236}">
                <a16:creationId xmlns:a16="http://schemas.microsoft.com/office/drawing/2014/main" id="{77B0C82A-E051-B7EE-0336-DD1C5996AFF5}"/>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235380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7ADAA-5F44-3EF5-62A5-53903FF6B9BB}"/>
              </a:ext>
            </a:extLst>
          </p:cNvPr>
          <p:cNvSpPr>
            <a:spLocks noGrp="1"/>
          </p:cNvSpPr>
          <p:nvPr>
            <p:ph type="title"/>
          </p:nvPr>
        </p:nvSpPr>
        <p:spPr/>
        <p:txBody>
          <a:bodyPr/>
          <a:lstStyle/>
          <a:p>
            <a:r>
              <a:rPr lang="pt-BR"/>
              <a:t>O que é um Teste?</a:t>
            </a:r>
          </a:p>
        </p:txBody>
      </p:sp>
      <p:sp>
        <p:nvSpPr>
          <p:cNvPr id="3" name="Espaço Reservado para Texto 2">
            <a:extLst>
              <a:ext uri="{FF2B5EF4-FFF2-40B4-BE49-F238E27FC236}">
                <a16:creationId xmlns:a16="http://schemas.microsoft.com/office/drawing/2014/main" id="{BE06F541-8F4A-558B-E26C-03A3E2306003}"/>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577420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C42C5-F80D-A512-4441-D7F332E855DC}"/>
              </a:ext>
            </a:extLst>
          </p:cNvPr>
          <p:cNvSpPr>
            <a:spLocks noGrp="1"/>
          </p:cNvSpPr>
          <p:nvPr>
            <p:ph type="title"/>
          </p:nvPr>
        </p:nvSpPr>
        <p:spPr/>
        <p:txBody>
          <a:bodyPr/>
          <a:lstStyle/>
          <a:p>
            <a:r>
              <a:rPr lang="pt-BR"/>
              <a:t>A pergunta certa, na verdade, é o que um teste precisa alcançar?</a:t>
            </a:r>
          </a:p>
        </p:txBody>
      </p:sp>
      <p:sp>
        <p:nvSpPr>
          <p:cNvPr id="3" name="Espaço Reservado para Texto 2">
            <a:extLst>
              <a:ext uri="{FF2B5EF4-FFF2-40B4-BE49-F238E27FC236}">
                <a16:creationId xmlns:a16="http://schemas.microsoft.com/office/drawing/2014/main" id="{0C8A2E86-A125-96AF-A368-BF41FDCC88E7}"/>
              </a:ext>
            </a:extLst>
          </p:cNvPr>
          <p:cNvSpPr>
            <a:spLocks noGrp="1"/>
          </p:cNvSpPr>
          <p:nvPr>
            <p:ph type="body" idx="1"/>
          </p:nvPr>
        </p:nvSpPr>
        <p:spPr/>
        <p:txBody>
          <a:bodyPr/>
          <a:lstStyle/>
          <a:p>
            <a:r>
              <a:rPr lang="pt-BR">
                <a:solidFill>
                  <a:schemeClr val="tx1">
                    <a:lumMod val="65000"/>
                    <a:lumOff val="35000"/>
                  </a:schemeClr>
                </a:solidFill>
              </a:rPr>
              <a:t>Definição de teste de software é pouco clara. É comumente respondida como “uma maneira de avaliar a qualidade de uma aplicação e reduzir o risco de falha em operação”. Veremos o que pode definir melhor o conceito de teste de software.</a:t>
            </a:r>
          </a:p>
        </p:txBody>
      </p:sp>
    </p:spTree>
    <p:extLst>
      <p:ext uri="{BB962C8B-B14F-4D97-AF65-F5344CB8AC3E}">
        <p14:creationId xmlns:p14="http://schemas.microsoft.com/office/powerpoint/2010/main" val="1033626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B0BE5-65E4-C45D-C4E9-EC9F15AAB609}"/>
              </a:ext>
            </a:extLst>
          </p:cNvPr>
          <p:cNvSpPr>
            <a:spLocks noGrp="1"/>
          </p:cNvSpPr>
          <p:nvPr>
            <p:ph type="title"/>
          </p:nvPr>
        </p:nvSpPr>
        <p:spPr/>
        <p:txBody>
          <a:bodyPr/>
          <a:lstStyle/>
          <a:p>
            <a:r>
              <a:rPr lang="pt-BR"/>
              <a:t>“[...] Um teste habilita um crescimento sustentável de um projeto.”</a:t>
            </a:r>
          </a:p>
        </p:txBody>
      </p:sp>
      <p:sp>
        <p:nvSpPr>
          <p:cNvPr id="3" name="Espaço Reservado para Texto 2">
            <a:extLst>
              <a:ext uri="{FF2B5EF4-FFF2-40B4-BE49-F238E27FC236}">
                <a16:creationId xmlns:a16="http://schemas.microsoft.com/office/drawing/2014/main" id="{05AEE4A2-A2CB-8244-0634-6B6CC8E0FCC9}"/>
              </a:ext>
            </a:extLst>
          </p:cNvPr>
          <p:cNvSpPr>
            <a:spLocks noGrp="1"/>
          </p:cNvSpPr>
          <p:nvPr>
            <p:ph type="body" idx="1"/>
          </p:nvPr>
        </p:nvSpPr>
        <p:spPr/>
        <p:txBody>
          <a:bodyPr/>
          <a:lstStyle/>
          <a:p>
            <a:r>
              <a:rPr lang="pt-BR"/>
              <a:t>(Khorikov, página 6)</a:t>
            </a:r>
          </a:p>
        </p:txBody>
      </p:sp>
    </p:spTree>
    <p:extLst>
      <p:ext uri="{BB962C8B-B14F-4D97-AF65-F5344CB8AC3E}">
        <p14:creationId xmlns:p14="http://schemas.microsoft.com/office/powerpoint/2010/main" val="2739741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42D3FDD-22F3-E046-A65B-F48939166BB1}"/>
              </a:ext>
            </a:extLst>
          </p:cNvPr>
          <p:cNvPicPr>
            <a:picLocks noChangeAspect="1"/>
          </p:cNvPicPr>
          <p:nvPr/>
        </p:nvPicPr>
        <p:blipFill>
          <a:blip r:embed="rId2"/>
          <a:stretch>
            <a:fillRect/>
          </a:stretch>
        </p:blipFill>
        <p:spPr>
          <a:xfrm>
            <a:off x="2861267" y="1055716"/>
            <a:ext cx="6353088" cy="5411586"/>
          </a:xfrm>
          <a:prstGeom prst="rect">
            <a:avLst/>
          </a:prstGeom>
        </p:spPr>
      </p:pic>
      <p:sp>
        <p:nvSpPr>
          <p:cNvPr id="5" name="CaixaDeTexto 4">
            <a:extLst>
              <a:ext uri="{FF2B5EF4-FFF2-40B4-BE49-F238E27FC236}">
                <a16:creationId xmlns:a16="http://schemas.microsoft.com/office/drawing/2014/main" id="{283AAF63-278A-05AC-F462-1795863A00EF}"/>
              </a:ext>
            </a:extLst>
          </p:cNvPr>
          <p:cNvSpPr txBox="1"/>
          <p:nvPr/>
        </p:nvSpPr>
        <p:spPr>
          <a:xfrm>
            <a:off x="5338101" y="1831446"/>
            <a:ext cx="2008563" cy="369332"/>
          </a:xfrm>
          <a:prstGeom prst="rect">
            <a:avLst/>
          </a:prstGeom>
          <a:noFill/>
        </p:spPr>
        <p:txBody>
          <a:bodyPr wrap="none" rtlCol="0">
            <a:spAutoFit/>
          </a:bodyPr>
          <a:lstStyle/>
          <a:p>
            <a:r>
              <a:rPr lang="pt-BR"/>
              <a:t>Projetos sem testes</a:t>
            </a:r>
          </a:p>
        </p:txBody>
      </p:sp>
      <p:sp>
        <p:nvSpPr>
          <p:cNvPr id="6" name="CaixaDeTexto 5">
            <a:extLst>
              <a:ext uri="{FF2B5EF4-FFF2-40B4-BE49-F238E27FC236}">
                <a16:creationId xmlns:a16="http://schemas.microsoft.com/office/drawing/2014/main" id="{DD0655A2-C4C0-E971-A9A8-04404E90BCEC}"/>
              </a:ext>
            </a:extLst>
          </p:cNvPr>
          <p:cNvSpPr txBox="1"/>
          <p:nvPr/>
        </p:nvSpPr>
        <p:spPr>
          <a:xfrm>
            <a:off x="4255597" y="3059668"/>
            <a:ext cx="2021066" cy="369332"/>
          </a:xfrm>
          <a:prstGeom prst="rect">
            <a:avLst/>
          </a:prstGeom>
          <a:noFill/>
        </p:spPr>
        <p:txBody>
          <a:bodyPr wrap="none" rtlCol="0">
            <a:spAutoFit/>
          </a:bodyPr>
          <a:lstStyle/>
          <a:p>
            <a:r>
              <a:rPr lang="pt-BR"/>
              <a:t>Projetos com testes</a:t>
            </a:r>
          </a:p>
        </p:txBody>
      </p:sp>
      <p:sp>
        <p:nvSpPr>
          <p:cNvPr id="7" name="CaixaDeTexto 6">
            <a:extLst>
              <a:ext uri="{FF2B5EF4-FFF2-40B4-BE49-F238E27FC236}">
                <a16:creationId xmlns:a16="http://schemas.microsoft.com/office/drawing/2014/main" id="{51F25618-D996-B19E-622A-8942D0411511}"/>
              </a:ext>
            </a:extLst>
          </p:cNvPr>
          <p:cNvSpPr txBox="1"/>
          <p:nvPr/>
        </p:nvSpPr>
        <p:spPr>
          <a:xfrm>
            <a:off x="897774" y="5893724"/>
            <a:ext cx="4970913" cy="923330"/>
          </a:xfrm>
          <a:prstGeom prst="rect">
            <a:avLst/>
          </a:prstGeom>
          <a:noFill/>
        </p:spPr>
        <p:txBody>
          <a:bodyPr wrap="none" rtlCol="0">
            <a:spAutoFit/>
          </a:bodyPr>
          <a:lstStyle/>
          <a:p>
            <a:r>
              <a:rPr lang="pt-BR"/>
              <a:t>Aqui, decisões de arquitetura ruins ficam ocultadas</a:t>
            </a:r>
          </a:p>
          <a:p>
            <a:r>
              <a:rPr lang="pt-BR"/>
              <a:t>Código ruim ainda não causa prejuízos</a:t>
            </a:r>
          </a:p>
          <a:p>
            <a:r>
              <a:rPr lang="pt-BR"/>
              <a:t>Especificação de negócio ruim ainda é inofensivo</a:t>
            </a:r>
          </a:p>
        </p:txBody>
      </p:sp>
      <p:cxnSp>
        <p:nvCxnSpPr>
          <p:cNvPr id="9" name="Conector de Seta Reta 8">
            <a:extLst>
              <a:ext uri="{FF2B5EF4-FFF2-40B4-BE49-F238E27FC236}">
                <a16:creationId xmlns:a16="http://schemas.microsoft.com/office/drawing/2014/main" id="{29EE4D8F-EB77-BB80-D0C0-06B54E04F369}"/>
              </a:ext>
            </a:extLst>
          </p:cNvPr>
          <p:cNvCxnSpPr/>
          <p:nvPr/>
        </p:nvCxnSpPr>
        <p:spPr>
          <a:xfrm flipV="1">
            <a:off x="3000895" y="5320145"/>
            <a:ext cx="1521229" cy="573579"/>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Conector de Seta Reta 9">
            <a:extLst>
              <a:ext uri="{FF2B5EF4-FFF2-40B4-BE49-F238E27FC236}">
                <a16:creationId xmlns:a16="http://schemas.microsoft.com/office/drawing/2014/main" id="{4A7E800A-DA11-0530-CEBA-D1C8181D5DF2}"/>
              </a:ext>
            </a:extLst>
          </p:cNvPr>
          <p:cNvCxnSpPr>
            <a:cxnSpLocks/>
          </p:cNvCxnSpPr>
          <p:nvPr/>
        </p:nvCxnSpPr>
        <p:spPr>
          <a:xfrm flipH="1" flipV="1">
            <a:off x="7310176" y="2976508"/>
            <a:ext cx="1807813" cy="2198132"/>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CaixaDeTexto 11">
            <a:extLst>
              <a:ext uri="{FF2B5EF4-FFF2-40B4-BE49-F238E27FC236}">
                <a16:creationId xmlns:a16="http://schemas.microsoft.com/office/drawing/2014/main" id="{A1EF90AF-2AC3-AC26-4145-300429169DBD}"/>
              </a:ext>
            </a:extLst>
          </p:cNvPr>
          <p:cNvSpPr txBox="1"/>
          <p:nvPr/>
        </p:nvSpPr>
        <p:spPr>
          <a:xfrm>
            <a:off x="9253148" y="3881979"/>
            <a:ext cx="2728175" cy="2585323"/>
          </a:xfrm>
          <a:prstGeom prst="rect">
            <a:avLst/>
          </a:prstGeom>
          <a:noFill/>
        </p:spPr>
        <p:txBody>
          <a:bodyPr wrap="square" rtlCol="0">
            <a:spAutoFit/>
          </a:bodyPr>
          <a:lstStyle/>
          <a:p>
            <a:r>
              <a:rPr lang="pt-BR"/>
              <a:t>Arquitetura ruim/complexa cria prejuízos e encarece o desenvolvimento</a:t>
            </a:r>
          </a:p>
          <a:p>
            <a:endParaRPr lang="pt-BR"/>
          </a:p>
          <a:p>
            <a:r>
              <a:rPr lang="pt-BR"/>
              <a:t>Código ruim se transforma em bugs críticos</a:t>
            </a:r>
          </a:p>
          <a:p>
            <a:endParaRPr lang="pt-BR"/>
          </a:p>
          <a:p>
            <a:r>
              <a:rPr lang="pt-BR"/>
              <a:t>O negócio não entrega o que o cliente pediu</a:t>
            </a:r>
          </a:p>
        </p:txBody>
      </p:sp>
      <p:cxnSp>
        <p:nvCxnSpPr>
          <p:cNvPr id="15" name="Conector de Seta Reta 14">
            <a:extLst>
              <a:ext uri="{FF2B5EF4-FFF2-40B4-BE49-F238E27FC236}">
                <a16:creationId xmlns:a16="http://schemas.microsoft.com/office/drawing/2014/main" id="{F14D9D4D-A6E3-50F2-16EE-70E353772777}"/>
              </a:ext>
            </a:extLst>
          </p:cNvPr>
          <p:cNvCxnSpPr>
            <a:cxnSpLocks/>
          </p:cNvCxnSpPr>
          <p:nvPr/>
        </p:nvCxnSpPr>
        <p:spPr>
          <a:xfrm>
            <a:off x="2693324" y="2618509"/>
            <a:ext cx="1645920" cy="104740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0" name="CaixaDeTexto 19">
            <a:extLst>
              <a:ext uri="{FF2B5EF4-FFF2-40B4-BE49-F238E27FC236}">
                <a16:creationId xmlns:a16="http://schemas.microsoft.com/office/drawing/2014/main" id="{89AF97FE-0E98-325B-ECD9-396A8B008B0D}"/>
              </a:ext>
            </a:extLst>
          </p:cNvPr>
          <p:cNvSpPr txBox="1"/>
          <p:nvPr/>
        </p:nvSpPr>
        <p:spPr>
          <a:xfrm>
            <a:off x="299746" y="2053349"/>
            <a:ext cx="2897750" cy="3416320"/>
          </a:xfrm>
          <a:prstGeom prst="rect">
            <a:avLst/>
          </a:prstGeom>
          <a:noFill/>
        </p:spPr>
        <p:txBody>
          <a:bodyPr wrap="square" rtlCol="0">
            <a:spAutoFit/>
          </a:bodyPr>
          <a:lstStyle/>
          <a:p>
            <a:r>
              <a:rPr lang="pt-BR"/>
              <a:t>Arquitetura simples permite </a:t>
            </a:r>
          </a:p>
          <a:p>
            <a:r>
              <a:rPr lang="pt-BR"/>
              <a:t>evolução suave</a:t>
            </a:r>
          </a:p>
          <a:p>
            <a:endParaRPr lang="pt-BR"/>
          </a:p>
          <a:p>
            <a:r>
              <a:rPr lang="pt-BR"/>
              <a:t>Código testado e sem duplicações entregue logo de início, permitindo melhor qualidade.</a:t>
            </a:r>
          </a:p>
          <a:p>
            <a:endParaRPr lang="pt-BR"/>
          </a:p>
          <a:p>
            <a:r>
              <a:rPr lang="pt-BR"/>
              <a:t>Boa especificação de negócio já se traduz em testes reais e focados nas necessidades do cliente</a:t>
            </a:r>
          </a:p>
        </p:txBody>
      </p:sp>
      <p:cxnSp>
        <p:nvCxnSpPr>
          <p:cNvPr id="21" name="Conector de Seta Reta 20">
            <a:extLst>
              <a:ext uri="{FF2B5EF4-FFF2-40B4-BE49-F238E27FC236}">
                <a16:creationId xmlns:a16="http://schemas.microsoft.com/office/drawing/2014/main" id="{E2799CD7-D91E-F1F9-B7E1-B2491E213AD5}"/>
              </a:ext>
            </a:extLst>
          </p:cNvPr>
          <p:cNvCxnSpPr>
            <a:cxnSpLocks/>
          </p:cNvCxnSpPr>
          <p:nvPr/>
        </p:nvCxnSpPr>
        <p:spPr>
          <a:xfrm flipH="1">
            <a:off x="8214082" y="1930400"/>
            <a:ext cx="1000273" cy="94106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3" name="CaixaDeTexto 22">
            <a:extLst>
              <a:ext uri="{FF2B5EF4-FFF2-40B4-BE49-F238E27FC236}">
                <a16:creationId xmlns:a16="http://schemas.microsoft.com/office/drawing/2014/main" id="{AC0097AD-1624-4D66-2A0E-3DF1B8D497F7}"/>
              </a:ext>
            </a:extLst>
          </p:cNvPr>
          <p:cNvSpPr txBox="1"/>
          <p:nvPr/>
        </p:nvSpPr>
        <p:spPr>
          <a:xfrm>
            <a:off x="9247595" y="350507"/>
            <a:ext cx="2892459" cy="3139321"/>
          </a:xfrm>
          <a:prstGeom prst="rect">
            <a:avLst/>
          </a:prstGeom>
          <a:noFill/>
        </p:spPr>
        <p:txBody>
          <a:bodyPr wrap="square" rtlCol="0">
            <a:spAutoFit/>
          </a:bodyPr>
          <a:lstStyle/>
          <a:p>
            <a:r>
              <a:rPr lang="pt-BR"/>
              <a:t>Arquitetura evolui de complexidade </a:t>
            </a:r>
          </a:p>
          <a:p>
            <a:r>
              <a:rPr lang="pt-BR"/>
              <a:t>beneficiando o cliente</a:t>
            </a:r>
          </a:p>
          <a:p>
            <a:endParaRPr lang="pt-BR"/>
          </a:p>
          <a:p>
            <a:r>
              <a:rPr lang="pt-BR"/>
              <a:t>Código de qualidade permite maior flexibilidade em alterar requisitos</a:t>
            </a:r>
          </a:p>
          <a:p>
            <a:endParaRPr lang="pt-BR"/>
          </a:p>
          <a:p>
            <a:r>
              <a:rPr lang="pt-BR"/>
              <a:t>Está sendo entregue o que o cliente pediu com custo controlável</a:t>
            </a:r>
          </a:p>
        </p:txBody>
      </p:sp>
    </p:spTree>
    <p:extLst>
      <p:ext uri="{BB962C8B-B14F-4D97-AF65-F5344CB8AC3E}">
        <p14:creationId xmlns:p14="http://schemas.microsoft.com/office/powerpoint/2010/main" val="72244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04199-3329-9DD4-51F3-BB873BE67A99}"/>
              </a:ext>
            </a:extLst>
          </p:cNvPr>
          <p:cNvSpPr>
            <a:spLocks noGrp="1"/>
          </p:cNvSpPr>
          <p:nvPr>
            <p:ph type="title"/>
          </p:nvPr>
        </p:nvSpPr>
        <p:spPr/>
        <p:txBody>
          <a:bodyPr>
            <a:normAutofit/>
          </a:bodyPr>
          <a:lstStyle/>
          <a:p>
            <a:r>
              <a:rPr lang="pt-BR"/>
              <a:t>“Testes ruins podem anular efeitos de testar. Logo, ter testes ruins é o mesmo que não testar.”</a:t>
            </a:r>
          </a:p>
        </p:txBody>
      </p:sp>
      <p:sp>
        <p:nvSpPr>
          <p:cNvPr id="3" name="Espaço Reservado para Texto 2">
            <a:extLst>
              <a:ext uri="{FF2B5EF4-FFF2-40B4-BE49-F238E27FC236}">
                <a16:creationId xmlns:a16="http://schemas.microsoft.com/office/drawing/2014/main" id="{C12A2317-72DF-557B-87AC-D731F6936A76}"/>
              </a:ext>
            </a:extLst>
          </p:cNvPr>
          <p:cNvSpPr>
            <a:spLocks noGrp="1"/>
          </p:cNvSpPr>
          <p:nvPr>
            <p:ph type="body" idx="1"/>
          </p:nvPr>
        </p:nvSpPr>
        <p:spPr/>
        <p:txBody>
          <a:bodyPr/>
          <a:lstStyle/>
          <a:p>
            <a:r>
              <a:rPr lang="pt-BR"/>
              <a:t>(Khorikov)</a:t>
            </a:r>
          </a:p>
        </p:txBody>
      </p:sp>
    </p:spTree>
    <p:extLst>
      <p:ext uri="{BB962C8B-B14F-4D97-AF65-F5344CB8AC3E}">
        <p14:creationId xmlns:p14="http://schemas.microsoft.com/office/powerpoint/2010/main" val="72253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71599-2111-E8B2-CFFF-D8E9660EB6F4}"/>
              </a:ext>
            </a:extLst>
          </p:cNvPr>
          <p:cNvSpPr>
            <a:spLocks noGrp="1"/>
          </p:cNvSpPr>
          <p:nvPr>
            <p:ph type="title"/>
          </p:nvPr>
        </p:nvSpPr>
        <p:spPr/>
        <p:txBody>
          <a:bodyPr/>
          <a:lstStyle/>
          <a:p>
            <a:r>
              <a:rPr lang="pt-BR"/>
              <a:t>Atributos de um Teste Unitário</a:t>
            </a:r>
          </a:p>
        </p:txBody>
      </p:sp>
      <p:sp>
        <p:nvSpPr>
          <p:cNvPr id="3" name="Espaço Reservado para Conteúdo 2">
            <a:extLst>
              <a:ext uri="{FF2B5EF4-FFF2-40B4-BE49-F238E27FC236}">
                <a16:creationId xmlns:a16="http://schemas.microsoft.com/office/drawing/2014/main" id="{2D356F70-BC8B-5B97-1BB8-2E1E578DAA33}"/>
              </a:ext>
            </a:extLst>
          </p:cNvPr>
          <p:cNvSpPr>
            <a:spLocks noGrp="1"/>
          </p:cNvSpPr>
          <p:nvPr>
            <p:ph idx="1"/>
          </p:nvPr>
        </p:nvSpPr>
        <p:spPr/>
        <p:txBody>
          <a:bodyPr>
            <a:normAutofit/>
          </a:bodyPr>
          <a:lstStyle/>
          <a:p>
            <a:pPr lvl="1"/>
            <a:r>
              <a:rPr lang="pt-BR" sz="3200"/>
              <a:t>Verifica uma pequena porção de código (chamamos de Unidade)</a:t>
            </a:r>
          </a:p>
          <a:p>
            <a:pPr lvl="1"/>
            <a:r>
              <a:rPr lang="pt-BR" sz="3200"/>
              <a:t>Executa rapidamente</a:t>
            </a:r>
          </a:p>
          <a:p>
            <a:pPr lvl="1"/>
            <a:r>
              <a:rPr lang="pt-BR" sz="3200"/>
              <a:t>Roda de forma isolada </a:t>
            </a:r>
            <a:r>
              <a:rPr lang="pt-BR" sz="3200">
                <a:sym typeface="Wingdings" panose="05000000000000000000" pitchFamily="2" charset="2"/>
              </a:rPr>
              <a:t> aqui se origina divergências entre a escola clássica e de Londres</a:t>
            </a:r>
            <a:br>
              <a:rPr lang="pt-BR" sz="3200">
                <a:sym typeface="Wingdings" panose="05000000000000000000" pitchFamily="2" charset="2"/>
              </a:rPr>
            </a:br>
            <a:endParaRPr lang="pt-BR" sz="3200">
              <a:sym typeface="Wingdings" panose="05000000000000000000" pitchFamily="2" charset="2"/>
            </a:endParaRPr>
          </a:p>
          <a:p>
            <a:pPr lvl="1"/>
            <a:r>
              <a:rPr lang="pt-BR" sz="3200"/>
              <a:t>Vamos analisar um cenário de negócio para poder compreender mais profundamente o que o autor quer mostrar</a:t>
            </a:r>
          </a:p>
        </p:txBody>
      </p:sp>
    </p:spTree>
    <p:extLst>
      <p:ext uri="{BB962C8B-B14F-4D97-AF65-F5344CB8AC3E}">
        <p14:creationId xmlns:p14="http://schemas.microsoft.com/office/powerpoint/2010/main" val="4093493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88A9F-17B1-462C-85D8-CD9ADB805A26}"/>
              </a:ext>
            </a:extLst>
          </p:cNvPr>
          <p:cNvSpPr>
            <a:spLocks noGrp="1"/>
          </p:cNvSpPr>
          <p:nvPr>
            <p:ph type="title"/>
          </p:nvPr>
        </p:nvSpPr>
        <p:spPr/>
        <p:txBody>
          <a:bodyPr/>
          <a:lstStyle/>
          <a:p>
            <a:r>
              <a:rPr lang="pt-BR"/>
              <a:t>O que explica a redução da velocidade do desenvolvimento ao longo do tempo?</a:t>
            </a:r>
          </a:p>
        </p:txBody>
      </p:sp>
      <p:sp>
        <p:nvSpPr>
          <p:cNvPr id="3" name="Espaço Reservado para Texto 2">
            <a:extLst>
              <a:ext uri="{FF2B5EF4-FFF2-40B4-BE49-F238E27FC236}">
                <a16:creationId xmlns:a16="http://schemas.microsoft.com/office/drawing/2014/main" id="{93D9BC76-305F-00C3-2968-E3F466B7C7B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126182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88A9F-17B1-462C-85D8-CD9ADB805A26}"/>
              </a:ext>
            </a:extLst>
          </p:cNvPr>
          <p:cNvSpPr>
            <a:spLocks noGrp="1"/>
          </p:cNvSpPr>
          <p:nvPr>
            <p:ph type="title"/>
          </p:nvPr>
        </p:nvSpPr>
        <p:spPr/>
        <p:txBody>
          <a:bodyPr/>
          <a:lstStyle/>
          <a:p>
            <a:r>
              <a:rPr lang="pt-BR"/>
              <a:t>Segunda Lei da Termodinâmica, a Entropia</a:t>
            </a:r>
          </a:p>
        </p:txBody>
      </p:sp>
      <p:sp>
        <p:nvSpPr>
          <p:cNvPr id="3" name="Espaço Reservado para Texto 2">
            <a:extLst>
              <a:ext uri="{FF2B5EF4-FFF2-40B4-BE49-F238E27FC236}">
                <a16:creationId xmlns:a16="http://schemas.microsoft.com/office/drawing/2014/main" id="{93D9BC76-305F-00C3-2968-E3F466B7C7B7}"/>
              </a:ext>
            </a:extLst>
          </p:cNvPr>
          <p:cNvSpPr>
            <a:spLocks noGrp="1"/>
          </p:cNvSpPr>
          <p:nvPr>
            <p:ph type="body" idx="1"/>
          </p:nvPr>
        </p:nvSpPr>
        <p:spPr/>
        <p:txBody>
          <a:bodyPr/>
          <a:lstStyle/>
          <a:p>
            <a:r>
              <a:rPr lang="pt-BR">
                <a:solidFill>
                  <a:schemeClr val="tx1">
                    <a:lumMod val="65000"/>
                    <a:lumOff val="35000"/>
                  </a:schemeClr>
                </a:solidFill>
              </a:rPr>
              <a:t>O software sofre o mesmo fenômeno da física. Mais pessoas, mais requisitos, mais códigos vão aumentando o grau de desordem. O código começa a se deteriorar. Correção de bugs produzem mais bugs.</a:t>
            </a:r>
          </a:p>
        </p:txBody>
      </p:sp>
    </p:spTree>
    <p:extLst>
      <p:ext uri="{BB962C8B-B14F-4D97-AF65-F5344CB8AC3E}">
        <p14:creationId xmlns:p14="http://schemas.microsoft.com/office/powerpoint/2010/main" val="2404013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88A9F-17B1-462C-85D8-CD9ADB805A26}"/>
              </a:ext>
            </a:extLst>
          </p:cNvPr>
          <p:cNvSpPr>
            <a:spLocks noGrp="1"/>
          </p:cNvSpPr>
          <p:nvPr>
            <p:ph type="title"/>
          </p:nvPr>
        </p:nvSpPr>
        <p:spPr/>
        <p:txBody>
          <a:bodyPr/>
          <a:lstStyle/>
          <a:p>
            <a:r>
              <a:rPr lang="pt-BR"/>
              <a:t>Testes ajudam a criar uma rede segura de alterações contra Regressões</a:t>
            </a:r>
          </a:p>
        </p:txBody>
      </p:sp>
      <p:sp>
        <p:nvSpPr>
          <p:cNvPr id="3" name="Espaço Reservado para Texto 2">
            <a:extLst>
              <a:ext uri="{FF2B5EF4-FFF2-40B4-BE49-F238E27FC236}">
                <a16:creationId xmlns:a16="http://schemas.microsoft.com/office/drawing/2014/main" id="{93D9BC76-305F-00C3-2968-E3F466B7C7B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039532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CB3B7-F16E-ECBE-8A91-0915E8A7BE5D}"/>
              </a:ext>
            </a:extLst>
          </p:cNvPr>
          <p:cNvSpPr>
            <a:spLocks noGrp="1"/>
          </p:cNvSpPr>
          <p:nvPr>
            <p:ph type="title"/>
          </p:nvPr>
        </p:nvSpPr>
        <p:spPr/>
        <p:txBody>
          <a:bodyPr/>
          <a:lstStyle/>
          <a:p>
            <a:r>
              <a:rPr lang="pt-BR"/>
              <a:t>O que é Regressão?</a:t>
            </a:r>
          </a:p>
        </p:txBody>
      </p:sp>
      <p:sp>
        <p:nvSpPr>
          <p:cNvPr id="3" name="Espaço Reservado para Texto 2">
            <a:extLst>
              <a:ext uri="{FF2B5EF4-FFF2-40B4-BE49-F238E27FC236}">
                <a16:creationId xmlns:a16="http://schemas.microsoft.com/office/drawing/2014/main" id="{BBA32BA4-9FD4-B3BC-CE95-DE871265F724}"/>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848852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26C83-FCD1-B8C4-F9E2-03ACB3FFA85F}"/>
              </a:ext>
            </a:extLst>
          </p:cNvPr>
          <p:cNvSpPr>
            <a:spLocks noGrp="1"/>
          </p:cNvSpPr>
          <p:nvPr>
            <p:ph type="title"/>
          </p:nvPr>
        </p:nvSpPr>
        <p:spPr/>
        <p:txBody>
          <a:bodyPr/>
          <a:lstStyle/>
          <a:p>
            <a:r>
              <a:rPr lang="pt-BR"/>
              <a:t>Quando uma feature para de funcionar depois de alguma alteração. É mesmo que bug.</a:t>
            </a:r>
          </a:p>
        </p:txBody>
      </p:sp>
      <p:sp>
        <p:nvSpPr>
          <p:cNvPr id="3" name="Espaço Reservado para Texto 2">
            <a:extLst>
              <a:ext uri="{FF2B5EF4-FFF2-40B4-BE49-F238E27FC236}">
                <a16:creationId xmlns:a16="http://schemas.microsoft.com/office/drawing/2014/main" id="{4A5B58F2-B8EC-3A2F-20D0-519554C1AACE}"/>
              </a:ext>
            </a:extLst>
          </p:cNvPr>
          <p:cNvSpPr>
            <a:spLocks noGrp="1"/>
          </p:cNvSpPr>
          <p:nvPr>
            <p:ph type="body" idx="1"/>
          </p:nvPr>
        </p:nvSpPr>
        <p:spPr/>
        <p:txBody>
          <a:bodyPr/>
          <a:lstStyle/>
          <a:p>
            <a:r>
              <a:rPr lang="pt-BR">
                <a:solidFill>
                  <a:schemeClr val="tx1">
                    <a:lumMod val="65000"/>
                    <a:lumOff val="35000"/>
                  </a:schemeClr>
                </a:solidFill>
              </a:rPr>
              <a:t>Khorikov enfatiza que bug e regressão são sinônimos.</a:t>
            </a:r>
          </a:p>
        </p:txBody>
      </p:sp>
    </p:spTree>
    <p:extLst>
      <p:ext uri="{BB962C8B-B14F-4D97-AF65-F5344CB8AC3E}">
        <p14:creationId xmlns:p14="http://schemas.microsoft.com/office/powerpoint/2010/main" val="2536112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445F6-1C60-BF0A-82FF-71BCFFBDC0BE}"/>
              </a:ext>
            </a:extLst>
          </p:cNvPr>
          <p:cNvSpPr>
            <a:spLocks noGrp="1"/>
          </p:cNvSpPr>
          <p:nvPr>
            <p:ph type="title"/>
          </p:nvPr>
        </p:nvSpPr>
        <p:spPr/>
        <p:txBody>
          <a:bodyPr/>
          <a:lstStyle/>
          <a:p>
            <a:r>
              <a:rPr lang="pt-BR"/>
              <a:t>Relação entre testes e retorno do esforço</a:t>
            </a:r>
          </a:p>
        </p:txBody>
      </p:sp>
      <p:sp>
        <p:nvSpPr>
          <p:cNvPr id="3" name="Espaço Reservado para Conteúdo 2">
            <a:extLst>
              <a:ext uri="{FF2B5EF4-FFF2-40B4-BE49-F238E27FC236}">
                <a16:creationId xmlns:a16="http://schemas.microsoft.com/office/drawing/2014/main" id="{C75D1C4C-F491-0379-8E50-163E0090C4A9}"/>
              </a:ext>
            </a:extLst>
          </p:cNvPr>
          <p:cNvSpPr>
            <a:spLocks noGrp="1"/>
          </p:cNvSpPr>
          <p:nvPr>
            <p:ph idx="1"/>
          </p:nvPr>
        </p:nvSpPr>
        <p:spPr/>
        <p:txBody>
          <a:bodyPr/>
          <a:lstStyle/>
          <a:p>
            <a:r>
              <a:rPr lang="pt-BR"/>
              <a:t>Hoje a principal discussão não é mais sobre fazer testes, mas sim sobre como encontrar o equilíbrio entre o esforço de testar e de implementar. </a:t>
            </a:r>
          </a:p>
          <a:p>
            <a:r>
              <a:rPr lang="pt-BR"/>
              <a:t>A criação de teste é uma Ciência e saber se são ruins ou não precisa levar em consideração</a:t>
            </a:r>
          </a:p>
          <a:p>
            <a:pPr lvl="1"/>
            <a:r>
              <a:rPr lang="pt-BR"/>
              <a:t>Grau de experiência dos desenvolvedores</a:t>
            </a:r>
          </a:p>
          <a:p>
            <a:pPr lvl="1"/>
            <a:r>
              <a:rPr lang="pt-BR"/>
              <a:t>Consciência sobre Narrativa de Negócio com a prática do BDD e TDD</a:t>
            </a:r>
          </a:p>
          <a:p>
            <a:pPr lvl="1"/>
            <a:r>
              <a:rPr lang="pt-BR"/>
              <a:t>Cobertura de Código pode ser indicador de qualidade, mas com muitas ressalvas...</a:t>
            </a:r>
          </a:p>
        </p:txBody>
      </p:sp>
    </p:spTree>
    <p:extLst>
      <p:ext uri="{BB962C8B-B14F-4D97-AF65-F5344CB8AC3E}">
        <p14:creationId xmlns:p14="http://schemas.microsoft.com/office/powerpoint/2010/main" val="34280362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45E35-7ADC-D7A7-556E-D1764CD2BA9A}"/>
              </a:ext>
            </a:extLst>
          </p:cNvPr>
          <p:cNvSpPr>
            <a:spLocks noGrp="1"/>
          </p:cNvSpPr>
          <p:nvPr>
            <p:ph type="title"/>
          </p:nvPr>
        </p:nvSpPr>
        <p:spPr/>
        <p:txBody>
          <a:bodyPr/>
          <a:lstStyle/>
          <a:p>
            <a:r>
              <a:rPr lang="pt-BR"/>
              <a:t>Sobre Cobertura de Código</a:t>
            </a:r>
          </a:p>
        </p:txBody>
      </p:sp>
      <p:sp>
        <p:nvSpPr>
          <p:cNvPr id="3" name="Espaço Reservado para Texto 2">
            <a:extLst>
              <a:ext uri="{FF2B5EF4-FFF2-40B4-BE49-F238E27FC236}">
                <a16:creationId xmlns:a16="http://schemas.microsoft.com/office/drawing/2014/main" id="{B3CD05B0-A935-182F-CE4A-EABAB1C0234B}"/>
              </a:ext>
            </a:extLst>
          </p:cNvPr>
          <p:cNvSpPr>
            <a:spLocks noGrp="1"/>
          </p:cNvSpPr>
          <p:nvPr>
            <p:ph type="body" idx="1"/>
          </p:nvPr>
        </p:nvSpPr>
        <p:spPr/>
        <p:txBody>
          <a:bodyPr/>
          <a:lstStyle/>
          <a:p>
            <a:r>
              <a:rPr lang="pt-BR"/>
              <a:t>Conhecido como Code Coverage. A contagem de cobertura pode mudar ligeiramente dependendo dos critérios de contagem de linha.</a:t>
            </a:r>
          </a:p>
        </p:txBody>
      </p:sp>
    </p:spTree>
    <p:extLst>
      <p:ext uri="{BB962C8B-B14F-4D97-AF65-F5344CB8AC3E}">
        <p14:creationId xmlns:p14="http://schemas.microsoft.com/office/powerpoint/2010/main" val="115723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209B803-0012-608A-90FF-FF5244DD218D}"/>
              </a:ext>
            </a:extLst>
          </p:cNvPr>
          <p:cNvPicPr>
            <a:picLocks noChangeAspect="1"/>
          </p:cNvPicPr>
          <p:nvPr/>
        </p:nvPicPr>
        <p:blipFill>
          <a:blip r:embed="rId2"/>
          <a:stretch>
            <a:fillRect/>
          </a:stretch>
        </p:blipFill>
        <p:spPr>
          <a:xfrm>
            <a:off x="1864894" y="357447"/>
            <a:ext cx="8462212" cy="1753986"/>
          </a:xfrm>
          <a:prstGeom prst="rect">
            <a:avLst/>
          </a:prstGeom>
        </p:spPr>
      </p:pic>
      <p:pic>
        <p:nvPicPr>
          <p:cNvPr id="7" name="Imagem 6">
            <a:extLst>
              <a:ext uri="{FF2B5EF4-FFF2-40B4-BE49-F238E27FC236}">
                <a16:creationId xmlns:a16="http://schemas.microsoft.com/office/drawing/2014/main" id="{FFE5E67F-1A58-2BFF-DE64-2E26684AE71D}"/>
              </a:ext>
            </a:extLst>
          </p:cNvPr>
          <p:cNvPicPr>
            <a:picLocks noChangeAspect="1"/>
          </p:cNvPicPr>
          <p:nvPr/>
        </p:nvPicPr>
        <p:blipFill>
          <a:blip r:embed="rId3"/>
          <a:stretch>
            <a:fillRect/>
          </a:stretch>
        </p:blipFill>
        <p:spPr>
          <a:xfrm>
            <a:off x="853440" y="2538869"/>
            <a:ext cx="7043650" cy="1780262"/>
          </a:xfrm>
          <a:prstGeom prst="rect">
            <a:avLst/>
          </a:prstGeom>
        </p:spPr>
      </p:pic>
      <p:pic>
        <p:nvPicPr>
          <p:cNvPr id="10" name="Imagem 9">
            <a:extLst>
              <a:ext uri="{FF2B5EF4-FFF2-40B4-BE49-F238E27FC236}">
                <a16:creationId xmlns:a16="http://schemas.microsoft.com/office/drawing/2014/main" id="{BDB34184-89EC-1B9C-7BC1-7EE20ACD4D71}"/>
              </a:ext>
            </a:extLst>
          </p:cNvPr>
          <p:cNvPicPr>
            <a:picLocks noChangeAspect="1"/>
          </p:cNvPicPr>
          <p:nvPr/>
        </p:nvPicPr>
        <p:blipFill>
          <a:blip r:embed="rId4"/>
          <a:stretch>
            <a:fillRect/>
          </a:stretch>
        </p:blipFill>
        <p:spPr>
          <a:xfrm>
            <a:off x="417431" y="5220394"/>
            <a:ext cx="11106622" cy="1288470"/>
          </a:xfrm>
          <a:prstGeom prst="rect">
            <a:avLst/>
          </a:prstGeom>
        </p:spPr>
      </p:pic>
      <p:pic>
        <p:nvPicPr>
          <p:cNvPr id="14" name="Imagem 13">
            <a:extLst>
              <a:ext uri="{FF2B5EF4-FFF2-40B4-BE49-F238E27FC236}">
                <a16:creationId xmlns:a16="http://schemas.microsoft.com/office/drawing/2014/main" id="{92345AA8-946E-41DC-8581-A4D629F13F18}"/>
              </a:ext>
            </a:extLst>
          </p:cNvPr>
          <p:cNvPicPr>
            <a:picLocks noChangeAspect="1"/>
          </p:cNvPicPr>
          <p:nvPr/>
        </p:nvPicPr>
        <p:blipFill>
          <a:blip r:embed="rId5"/>
          <a:stretch>
            <a:fillRect/>
          </a:stretch>
        </p:blipFill>
        <p:spPr>
          <a:xfrm>
            <a:off x="6284572" y="3704953"/>
            <a:ext cx="5239481" cy="1409897"/>
          </a:xfrm>
          <a:prstGeom prst="rect">
            <a:avLst/>
          </a:prstGeom>
        </p:spPr>
      </p:pic>
    </p:spTree>
    <p:extLst>
      <p:ext uri="{BB962C8B-B14F-4D97-AF65-F5344CB8AC3E}">
        <p14:creationId xmlns:p14="http://schemas.microsoft.com/office/powerpoint/2010/main" val="1431383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4B02EBC0-521B-05BE-989E-4BFDBB05B6C9}"/>
              </a:ext>
            </a:extLst>
          </p:cNvPr>
          <p:cNvPicPr>
            <a:picLocks noChangeAspect="1"/>
          </p:cNvPicPr>
          <p:nvPr/>
        </p:nvPicPr>
        <p:blipFill>
          <a:blip r:embed="rId2"/>
          <a:stretch>
            <a:fillRect/>
          </a:stretch>
        </p:blipFill>
        <p:spPr>
          <a:xfrm>
            <a:off x="3052337" y="2523998"/>
            <a:ext cx="6087325" cy="1810003"/>
          </a:xfrm>
          <a:prstGeom prst="rect">
            <a:avLst/>
          </a:prstGeom>
        </p:spPr>
      </p:pic>
      <p:sp>
        <p:nvSpPr>
          <p:cNvPr id="6" name="Chave Direita 5">
            <a:extLst>
              <a:ext uri="{FF2B5EF4-FFF2-40B4-BE49-F238E27FC236}">
                <a16:creationId xmlns:a16="http://schemas.microsoft.com/office/drawing/2014/main" id="{54F5C7B1-A5AB-D51F-2C8B-A98ABCF9A5D3}"/>
              </a:ext>
            </a:extLst>
          </p:cNvPr>
          <p:cNvSpPr/>
          <p:nvPr/>
        </p:nvSpPr>
        <p:spPr>
          <a:xfrm>
            <a:off x="6808124" y="2942706"/>
            <a:ext cx="241069" cy="706582"/>
          </a:xfrm>
          <a:custGeom>
            <a:avLst/>
            <a:gdLst>
              <a:gd name="connsiteX0" fmla="*/ 0 w 241069"/>
              <a:gd name="connsiteY0" fmla="*/ 0 h 706582"/>
              <a:gd name="connsiteX1" fmla="*/ 120535 w 241069"/>
              <a:gd name="connsiteY1" fmla="*/ 20088 h 706582"/>
              <a:gd name="connsiteX2" fmla="*/ 120535 w 241069"/>
              <a:gd name="connsiteY2" fmla="*/ 318930 h 706582"/>
              <a:gd name="connsiteX3" fmla="*/ 241070 w 241069"/>
              <a:gd name="connsiteY3" fmla="*/ 339018 h 706582"/>
              <a:gd name="connsiteX4" fmla="*/ 120535 w 241069"/>
              <a:gd name="connsiteY4" fmla="*/ 359106 h 706582"/>
              <a:gd name="connsiteX5" fmla="*/ 120535 w 241069"/>
              <a:gd name="connsiteY5" fmla="*/ 686494 h 706582"/>
              <a:gd name="connsiteX6" fmla="*/ 0 w 241069"/>
              <a:gd name="connsiteY6" fmla="*/ 706582 h 706582"/>
              <a:gd name="connsiteX7" fmla="*/ 0 w 241069"/>
              <a:gd name="connsiteY7" fmla="*/ 339159 h 706582"/>
              <a:gd name="connsiteX8" fmla="*/ 0 w 241069"/>
              <a:gd name="connsiteY8" fmla="*/ 0 h 706582"/>
              <a:gd name="connsiteX0" fmla="*/ 0 w 241069"/>
              <a:gd name="connsiteY0" fmla="*/ 0 h 706582"/>
              <a:gd name="connsiteX1" fmla="*/ 120535 w 241069"/>
              <a:gd name="connsiteY1" fmla="*/ 20088 h 706582"/>
              <a:gd name="connsiteX2" fmla="*/ 120535 w 241069"/>
              <a:gd name="connsiteY2" fmla="*/ 318930 h 706582"/>
              <a:gd name="connsiteX3" fmla="*/ 241070 w 241069"/>
              <a:gd name="connsiteY3" fmla="*/ 339018 h 706582"/>
              <a:gd name="connsiteX4" fmla="*/ 120535 w 241069"/>
              <a:gd name="connsiteY4" fmla="*/ 359106 h 706582"/>
              <a:gd name="connsiteX5" fmla="*/ 120535 w 241069"/>
              <a:gd name="connsiteY5" fmla="*/ 686494 h 706582"/>
              <a:gd name="connsiteX6" fmla="*/ 0 w 241069"/>
              <a:gd name="connsiteY6" fmla="*/ 706582 h 706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69" h="706582" stroke="0" extrusionOk="0">
                <a:moveTo>
                  <a:pt x="0" y="0"/>
                </a:moveTo>
                <a:cubicBezTo>
                  <a:pt x="66366" y="167"/>
                  <a:pt x="121177" y="11020"/>
                  <a:pt x="120535" y="20088"/>
                </a:cubicBezTo>
                <a:cubicBezTo>
                  <a:pt x="143263" y="161876"/>
                  <a:pt x="92700" y="198727"/>
                  <a:pt x="120535" y="318930"/>
                </a:cubicBezTo>
                <a:cubicBezTo>
                  <a:pt x="113230" y="320063"/>
                  <a:pt x="171104" y="348167"/>
                  <a:pt x="241070" y="339018"/>
                </a:cubicBezTo>
                <a:cubicBezTo>
                  <a:pt x="174464" y="339316"/>
                  <a:pt x="121264" y="347790"/>
                  <a:pt x="120535" y="359106"/>
                </a:cubicBezTo>
                <a:cubicBezTo>
                  <a:pt x="158873" y="477459"/>
                  <a:pt x="111462" y="544786"/>
                  <a:pt x="120535" y="686494"/>
                </a:cubicBezTo>
                <a:cubicBezTo>
                  <a:pt x="127350" y="707086"/>
                  <a:pt x="75604" y="719705"/>
                  <a:pt x="0" y="706582"/>
                </a:cubicBezTo>
                <a:cubicBezTo>
                  <a:pt x="-38235" y="615097"/>
                  <a:pt x="41464" y="504372"/>
                  <a:pt x="0" y="339159"/>
                </a:cubicBezTo>
                <a:cubicBezTo>
                  <a:pt x="-41464" y="173946"/>
                  <a:pt x="15738" y="112564"/>
                  <a:pt x="0" y="0"/>
                </a:cubicBezTo>
                <a:close/>
              </a:path>
              <a:path w="241069" h="706582" fill="none" extrusionOk="0">
                <a:moveTo>
                  <a:pt x="0" y="0"/>
                </a:moveTo>
                <a:cubicBezTo>
                  <a:pt x="64094" y="-1154"/>
                  <a:pt x="120828" y="7746"/>
                  <a:pt x="120535" y="20088"/>
                </a:cubicBezTo>
                <a:cubicBezTo>
                  <a:pt x="154483" y="156742"/>
                  <a:pt x="92155" y="187846"/>
                  <a:pt x="120535" y="318930"/>
                </a:cubicBezTo>
                <a:cubicBezTo>
                  <a:pt x="125255" y="316939"/>
                  <a:pt x="165502" y="336266"/>
                  <a:pt x="241070" y="339018"/>
                </a:cubicBezTo>
                <a:cubicBezTo>
                  <a:pt x="174065" y="339412"/>
                  <a:pt x="118613" y="346933"/>
                  <a:pt x="120535" y="359106"/>
                </a:cubicBezTo>
                <a:cubicBezTo>
                  <a:pt x="145469" y="493674"/>
                  <a:pt x="110491" y="553489"/>
                  <a:pt x="120535" y="686494"/>
                </a:cubicBezTo>
                <a:cubicBezTo>
                  <a:pt x="117423" y="707990"/>
                  <a:pt x="65120" y="705303"/>
                  <a:pt x="0" y="706582"/>
                </a:cubicBezTo>
              </a:path>
              <a:path w="241069" h="706582" fill="none" stroke="0" extrusionOk="0">
                <a:moveTo>
                  <a:pt x="0" y="0"/>
                </a:moveTo>
                <a:cubicBezTo>
                  <a:pt x="67428" y="-728"/>
                  <a:pt x="120037" y="7231"/>
                  <a:pt x="120535" y="20088"/>
                </a:cubicBezTo>
                <a:cubicBezTo>
                  <a:pt x="150935" y="139124"/>
                  <a:pt x="93906" y="196319"/>
                  <a:pt x="120535" y="318930"/>
                </a:cubicBezTo>
                <a:cubicBezTo>
                  <a:pt x="107668" y="334446"/>
                  <a:pt x="173633" y="327443"/>
                  <a:pt x="241070" y="339018"/>
                </a:cubicBezTo>
                <a:cubicBezTo>
                  <a:pt x="173327" y="338790"/>
                  <a:pt x="119803" y="346264"/>
                  <a:pt x="120535" y="359106"/>
                </a:cubicBezTo>
                <a:cubicBezTo>
                  <a:pt x="150934" y="494008"/>
                  <a:pt x="95512" y="604445"/>
                  <a:pt x="120535" y="686494"/>
                </a:cubicBezTo>
                <a:cubicBezTo>
                  <a:pt x="123448" y="706733"/>
                  <a:pt x="76362" y="693536"/>
                  <a:pt x="0" y="706582"/>
                </a:cubicBezTo>
              </a:path>
            </a:pathLst>
          </a:custGeom>
          <a:ln w="28575">
            <a:solidFill>
              <a:srgbClr val="FF0000"/>
            </a:solidFill>
            <a:extLst>
              <a:ext uri="{C807C97D-BFC1-408E-A445-0C87EB9F89A2}">
                <ask:lineSketchStyleProps xmlns:ask="http://schemas.microsoft.com/office/drawing/2018/sketchyshapes" sd="3729786796">
                  <a:prstGeom prst="rightBrace">
                    <a:avLst>
                      <a:gd name="adj1" fmla="val 8333"/>
                      <a:gd name="adj2" fmla="val 47980"/>
                    </a:avLst>
                  </a:pr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pt-BR"/>
          </a:p>
        </p:txBody>
      </p:sp>
      <p:sp>
        <p:nvSpPr>
          <p:cNvPr id="8" name="CaixaDeTexto 7">
            <a:extLst>
              <a:ext uri="{FF2B5EF4-FFF2-40B4-BE49-F238E27FC236}">
                <a16:creationId xmlns:a16="http://schemas.microsoft.com/office/drawing/2014/main" id="{16ABEDF8-50EB-C8F2-9CBA-30F1F99F8F99}"/>
              </a:ext>
            </a:extLst>
          </p:cNvPr>
          <p:cNvSpPr txBox="1"/>
          <p:nvPr/>
        </p:nvSpPr>
        <p:spPr>
          <a:xfrm>
            <a:off x="5527362" y="3677233"/>
            <a:ext cx="4530727" cy="369332"/>
          </a:xfrm>
          <a:prstGeom prst="rect">
            <a:avLst/>
          </a:prstGeom>
          <a:noFill/>
        </p:spPr>
        <p:txBody>
          <a:bodyPr wrap="none" rtlCol="0">
            <a:spAutoFit/>
          </a:bodyPr>
          <a:lstStyle/>
          <a:p>
            <a:r>
              <a:rPr lang="pt-BR"/>
              <a:t>Branch coberta pelo teste (input.length() &lt;= 5)</a:t>
            </a:r>
          </a:p>
        </p:txBody>
      </p:sp>
      <p:sp>
        <p:nvSpPr>
          <p:cNvPr id="7" name="CaixaDeTexto 6">
            <a:extLst>
              <a:ext uri="{FF2B5EF4-FFF2-40B4-BE49-F238E27FC236}">
                <a16:creationId xmlns:a16="http://schemas.microsoft.com/office/drawing/2014/main" id="{000C6D96-FC78-F609-6827-06CCA8D5850B}"/>
              </a:ext>
            </a:extLst>
          </p:cNvPr>
          <p:cNvSpPr txBox="1"/>
          <p:nvPr/>
        </p:nvSpPr>
        <p:spPr>
          <a:xfrm>
            <a:off x="7118626" y="3059667"/>
            <a:ext cx="3001719" cy="369332"/>
          </a:xfrm>
          <a:prstGeom prst="rect">
            <a:avLst/>
          </a:prstGeom>
          <a:noFill/>
        </p:spPr>
        <p:txBody>
          <a:bodyPr wrap="none" rtlCol="0">
            <a:spAutoFit/>
          </a:bodyPr>
          <a:lstStyle/>
          <a:p>
            <a:r>
              <a:rPr lang="pt-BR"/>
              <a:t>Branch não coberta pelo teste</a:t>
            </a:r>
          </a:p>
        </p:txBody>
      </p:sp>
      <p:sp>
        <p:nvSpPr>
          <p:cNvPr id="11" name="Chave Direita 10">
            <a:extLst>
              <a:ext uri="{FF2B5EF4-FFF2-40B4-BE49-F238E27FC236}">
                <a16:creationId xmlns:a16="http://schemas.microsoft.com/office/drawing/2014/main" id="{ED56EAC5-8BF4-10E7-EFE7-59328F30B661}"/>
              </a:ext>
            </a:extLst>
          </p:cNvPr>
          <p:cNvSpPr/>
          <p:nvPr/>
        </p:nvSpPr>
        <p:spPr>
          <a:xfrm>
            <a:off x="5286293" y="3649288"/>
            <a:ext cx="241069" cy="374072"/>
          </a:xfrm>
          <a:custGeom>
            <a:avLst/>
            <a:gdLst>
              <a:gd name="connsiteX0" fmla="*/ 0 w 241069"/>
              <a:gd name="connsiteY0" fmla="*/ 0 h 374072"/>
              <a:gd name="connsiteX1" fmla="*/ 120535 w 241069"/>
              <a:gd name="connsiteY1" fmla="*/ 20088 h 374072"/>
              <a:gd name="connsiteX2" fmla="*/ 120535 w 241069"/>
              <a:gd name="connsiteY2" fmla="*/ 159391 h 374072"/>
              <a:gd name="connsiteX3" fmla="*/ 241070 w 241069"/>
              <a:gd name="connsiteY3" fmla="*/ 179479 h 374072"/>
              <a:gd name="connsiteX4" fmla="*/ 120535 w 241069"/>
              <a:gd name="connsiteY4" fmla="*/ 199567 h 374072"/>
              <a:gd name="connsiteX5" fmla="*/ 120535 w 241069"/>
              <a:gd name="connsiteY5" fmla="*/ 353984 h 374072"/>
              <a:gd name="connsiteX6" fmla="*/ 0 w 241069"/>
              <a:gd name="connsiteY6" fmla="*/ 374072 h 374072"/>
              <a:gd name="connsiteX7" fmla="*/ 0 w 241069"/>
              <a:gd name="connsiteY7" fmla="*/ 0 h 374072"/>
              <a:gd name="connsiteX0" fmla="*/ 0 w 241069"/>
              <a:gd name="connsiteY0" fmla="*/ 0 h 374072"/>
              <a:gd name="connsiteX1" fmla="*/ 120535 w 241069"/>
              <a:gd name="connsiteY1" fmla="*/ 20088 h 374072"/>
              <a:gd name="connsiteX2" fmla="*/ 120535 w 241069"/>
              <a:gd name="connsiteY2" fmla="*/ 159391 h 374072"/>
              <a:gd name="connsiteX3" fmla="*/ 241070 w 241069"/>
              <a:gd name="connsiteY3" fmla="*/ 179479 h 374072"/>
              <a:gd name="connsiteX4" fmla="*/ 120535 w 241069"/>
              <a:gd name="connsiteY4" fmla="*/ 199567 h 374072"/>
              <a:gd name="connsiteX5" fmla="*/ 120535 w 241069"/>
              <a:gd name="connsiteY5" fmla="*/ 353984 h 374072"/>
              <a:gd name="connsiteX6" fmla="*/ 0 w 241069"/>
              <a:gd name="connsiteY6" fmla="*/ 374072 h 37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69" h="374072" stroke="0" extrusionOk="0">
                <a:moveTo>
                  <a:pt x="0" y="0"/>
                </a:moveTo>
                <a:cubicBezTo>
                  <a:pt x="66366" y="167"/>
                  <a:pt x="121177" y="11020"/>
                  <a:pt x="120535" y="20088"/>
                </a:cubicBezTo>
                <a:cubicBezTo>
                  <a:pt x="137009" y="82260"/>
                  <a:pt x="105236" y="115049"/>
                  <a:pt x="120535" y="159391"/>
                </a:cubicBezTo>
                <a:cubicBezTo>
                  <a:pt x="113230" y="160524"/>
                  <a:pt x="171104" y="188628"/>
                  <a:pt x="241070" y="179479"/>
                </a:cubicBezTo>
                <a:cubicBezTo>
                  <a:pt x="174464" y="179777"/>
                  <a:pt x="121264" y="188251"/>
                  <a:pt x="120535" y="199567"/>
                </a:cubicBezTo>
                <a:cubicBezTo>
                  <a:pt x="138069" y="237049"/>
                  <a:pt x="112738" y="298771"/>
                  <a:pt x="120535" y="353984"/>
                </a:cubicBezTo>
                <a:cubicBezTo>
                  <a:pt x="127350" y="374576"/>
                  <a:pt x="75604" y="387195"/>
                  <a:pt x="0" y="374072"/>
                </a:cubicBezTo>
                <a:cubicBezTo>
                  <a:pt x="-6931" y="261291"/>
                  <a:pt x="31643" y="135318"/>
                  <a:pt x="0" y="0"/>
                </a:cubicBezTo>
                <a:close/>
              </a:path>
              <a:path w="241069" h="374072" fill="none" extrusionOk="0">
                <a:moveTo>
                  <a:pt x="0" y="0"/>
                </a:moveTo>
                <a:cubicBezTo>
                  <a:pt x="66842" y="-152"/>
                  <a:pt x="120676" y="7801"/>
                  <a:pt x="120535" y="20088"/>
                </a:cubicBezTo>
                <a:cubicBezTo>
                  <a:pt x="132958" y="57570"/>
                  <a:pt x="116449" y="99325"/>
                  <a:pt x="120535" y="159391"/>
                </a:cubicBezTo>
                <a:cubicBezTo>
                  <a:pt x="123656" y="170725"/>
                  <a:pt x="181699" y="187619"/>
                  <a:pt x="241070" y="179479"/>
                </a:cubicBezTo>
                <a:cubicBezTo>
                  <a:pt x="176150" y="180599"/>
                  <a:pt x="122230" y="185638"/>
                  <a:pt x="120535" y="199567"/>
                </a:cubicBezTo>
                <a:cubicBezTo>
                  <a:pt x="127810" y="256807"/>
                  <a:pt x="119473" y="301201"/>
                  <a:pt x="120535" y="353984"/>
                </a:cubicBezTo>
                <a:cubicBezTo>
                  <a:pt x="128037" y="368792"/>
                  <a:pt x="80628" y="370654"/>
                  <a:pt x="0" y="374072"/>
                </a:cubicBezTo>
              </a:path>
              <a:path w="241069" h="374072" fill="none" stroke="0" extrusionOk="0">
                <a:moveTo>
                  <a:pt x="0" y="0"/>
                </a:moveTo>
                <a:cubicBezTo>
                  <a:pt x="64605" y="-488"/>
                  <a:pt x="123160" y="10328"/>
                  <a:pt x="120535" y="20088"/>
                </a:cubicBezTo>
                <a:cubicBezTo>
                  <a:pt x="130453" y="64105"/>
                  <a:pt x="109122" y="122388"/>
                  <a:pt x="120535" y="159391"/>
                </a:cubicBezTo>
                <a:cubicBezTo>
                  <a:pt x="120340" y="178845"/>
                  <a:pt x="187063" y="185068"/>
                  <a:pt x="241070" y="179479"/>
                </a:cubicBezTo>
                <a:cubicBezTo>
                  <a:pt x="175512" y="182487"/>
                  <a:pt x="120684" y="188158"/>
                  <a:pt x="120535" y="199567"/>
                </a:cubicBezTo>
                <a:cubicBezTo>
                  <a:pt x="131882" y="273344"/>
                  <a:pt x="110286" y="297648"/>
                  <a:pt x="120535" y="353984"/>
                </a:cubicBezTo>
                <a:cubicBezTo>
                  <a:pt x="124860" y="371239"/>
                  <a:pt x="75544" y="370193"/>
                  <a:pt x="0" y="374072"/>
                </a:cubicBezTo>
              </a:path>
            </a:pathLst>
          </a:custGeom>
          <a:ln w="28575">
            <a:solidFill>
              <a:srgbClr val="FF0000"/>
            </a:solidFill>
            <a:extLst>
              <a:ext uri="{C807C97D-BFC1-408E-A445-0C87EB9F89A2}">
                <ask:lineSketchStyleProps xmlns:ask="http://schemas.microsoft.com/office/drawing/2018/sketchyshapes" sd="3729786796">
                  <a:prstGeom prst="rightBrace">
                    <a:avLst>
                      <a:gd name="adj1" fmla="val 8333"/>
                      <a:gd name="adj2" fmla="val 47980"/>
                    </a:avLst>
                  </a:pr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680955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3A36CD7-CDFD-11DF-5BD5-FEBBA14C91EB}"/>
              </a:ext>
            </a:extLst>
          </p:cNvPr>
          <p:cNvPicPr>
            <a:picLocks noChangeAspect="1"/>
          </p:cNvPicPr>
          <p:nvPr/>
        </p:nvPicPr>
        <p:blipFill>
          <a:blip r:embed="rId2"/>
          <a:stretch>
            <a:fillRect/>
          </a:stretch>
        </p:blipFill>
        <p:spPr>
          <a:xfrm>
            <a:off x="429491" y="484267"/>
            <a:ext cx="11449396" cy="1258594"/>
          </a:xfrm>
          <a:prstGeom prst="rect">
            <a:avLst/>
          </a:prstGeom>
        </p:spPr>
      </p:pic>
      <p:cxnSp>
        <p:nvCxnSpPr>
          <p:cNvPr id="7" name="Conector de Seta Reta 6">
            <a:extLst>
              <a:ext uri="{FF2B5EF4-FFF2-40B4-BE49-F238E27FC236}">
                <a16:creationId xmlns:a16="http://schemas.microsoft.com/office/drawing/2014/main" id="{91948280-644C-3B55-FD89-AEC9E296FFAE}"/>
              </a:ext>
            </a:extLst>
          </p:cNvPr>
          <p:cNvCxnSpPr/>
          <p:nvPr/>
        </p:nvCxnSpPr>
        <p:spPr>
          <a:xfrm flipV="1">
            <a:off x="5852160" y="1742861"/>
            <a:ext cx="0" cy="10141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63928E40-2F2B-682E-4273-E632C5CBD085}"/>
              </a:ext>
            </a:extLst>
          </p:cNvPr>
          <p:cNvSpPr txBox="1"/>
          <p:nvPr/>
        </p:nvSpPr>
        <p:spPr>
          <a:xfrm>
            <a:off x="4804757" y="3001455"/>
            <a:ext cx="6063648" cy="923330"/>
          </a:xfrm>
          <a:prstGeom prst="rect">
            <a:avLst/>
          </a:prstGeom>
          <a:noFill/>
        </p:spPr>
        <p:txBody>
          <a:bodyPr wrap="none" rtlCol="0">
            <a:spAutoFit/>
          </a:bodyPr>
          <a:lstStyle/>
          <a:p>
            <a:r>
              <a:rPr lang="pt-BR"/>
              <a:t>Branches = Desvios de código produzidos por Condicionais (Ifs)</a:t>
            </a:r>
          </a:p>
          <a:p>
            <a:r>
              <a:rPr lang="pt-BR"/>
              <a:t>TOTAL DE BRANCHES COBERTAS / TOTAL DE BRANCHES</a:t>
            </a:r>
          </a:p>
          <a:p>
            <a:r>
              <a:rPr lang="pt-BR"/>
              <a:t>= 1 / 2 = 50%</a:t>
            </a:r>
          </a:p>
        </p:txBody>
      </p:sp>
      <p:sp>
        <p:nvSpPr>
          <p:cNvPr id="10" name="CaixaDeTexto 9">
            <a:extLst>
              <a:ext uri="{FF2B5EF4-FFF2-40B4-BE49-F238E27FC236}">
                <a16:creationId xmlns:a16="http://schemas.microsoft.com/office/drawing/2014/main" id="{D3AE4A44-9042-8589-6193-AC5B42D5488B}"/>
              </a:ext>
            </a:extLst>
          </p:cNvPr>
          <p:cNvSpPr txBox="1"/>
          <p:nvPr/>
        </p:nvSpPr>
        <p:spPr>
          <a:xfrm>
            <a:off x="429491" y="2827630"/>
            <a:ext cx="7068589" cy="3139321"/>
          </a:xfrm>
          <a:prstGeom prst="rect">
            <a:avLst/>
          </a:prstGeom>
          <a:noFill/>
        </p:spPr>
        <p:txBody>
          <a:bodyPr wrap="square">
            <a:spAutoFit/>
          </a:bodyPr>
          <a:lstStyle/>
          <a:p>
            <a:r>
              <a:rPr lang="pt-BR"/>
              <a:t>JaCoCo considera 75%</a:t>
            </a:r>
          </a:p>
          <a:p>
            <a:r>
              <a:rPr lang="pt-BR"/>
              <a:t>Razão disso: Complexidade Ciclomática</a:t>
            </a:r>
          </a:p>
          <a:p>
            <a:r>
              <a:rPr lang="pt-BR">
                <a:hlinkClick r:id="rId3"/>
              </a:rPr>
              <a:t>Doc - JaCoCo Coverage Counters</a:t>
            </a:r>
            <a:endParaRPr lang="pt-BR"/>
          </a:p>
          <a:p>
            <a:endParaRPr lang="pt-BR"/>
          </a:p>
          <a:p>
            <a:r>
              <a:rPr lang="pt-BR"/>
              <a:t>Khorikov defende</a:t>
            </a:r>
          </a:p>
          <a:p>
            <a:r>
              <a:rPr lang="pt-BR"/>
              <a:t>TOTAL DE LINHAS COBERTAS / TOTAL DE LINHAS </a:t>
            </a:r>
          </a:p>
          <a:p>
            <a:r>
              <a:rPr lang="pt-BR"/>
              <a:t>4 / 5 = 80%</a:t>
            </a:r>
          </a:p>
          <a:p>
            <a:r>
              <a:rPr lang="pt-BR"/>
              <a:t>Obs.: Khorikov conta ‘{‘ e ‘}’ como sendo linhas</a:t>
            </a:r>
          </a:p>
          <a:p>
            <a:endParaRPr lang="pt-BR"/>
          </a:p>
          <a:p>
            <a:endParaRPr lang="pt-BR"/>
          </a:p>
          <a:p>
            <a:endParaRPr lang="pt-BR"/>
          </a:p>
        </p:txBody>
      </p:sp>
    </p:spTree>
    <p:extLst>
      <p:ext uri="{BB962C8B-B14F-4D97-AF65-F5344CB8AC3E}">
        <p14:creationId xmlns:p14="http://schemas.microsoft.com/office/powerpoint/2010/main" val="23711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3ECAF-62B1-3EA5-8409-4E537012223E}"/>
              </a:ext>
            </a:extLst>
          </p:cNvPr>
          <p:cNvSpPr>
            <a:spLocks noGrp="1"/>
          </p:cNvSpPr>
          <p:nvPr>
            <p:ph type="title"/>
          </p:nvPr>
        </p:nvSpPr>
        <p:spPr/>
        <p:txBody>
          <a:bodyPr/>
          <a:lstStyle/>
          <a:p>
            <a:r>
              <a:rPr lang="pt-BR"/>
              <a:t>Vamos montar uma narrativa de negócio com JUnit</a:t>
            </a:r>
          </a:p>
        </p:txBody>
      </p:sp>
      <p:sp>
        <p:nvSpPr>
          <p:cNvPr id="3" name="Espaço Reservado para Texto 2">
            <a:extLst>
              <a:ext uri="{FF2B5EF4-FFF2-40B4-BE49-F238E27FC236}">
                <a16:creationId xmlns:a16="http://schemas.microsoft.com/office/drawing/2014/main" id="{0D217776-26F4-1B5F-4989-108A047B5B07}"/>
              </a:ext>
            </a:extLst>
          </p:cNvPr>
          <p:cNvSpPr>
            <a:spLocks noGrp="1"/>
          </p:cNvSpPr>
          <p:nvPr>
            <p:ph type="body" idx="1"/>
          </p:nvPr>
        </p:nvSpPr>
        <p:spPr/>
        <p:txBody>
          <a:bodyPr/>
          <a:lstStyle/>
          <a:p>
            <a:r>
              <a:rPr lang="pt-BR"/>
              <a:t>Abordagem chamada de Comportamental (BDD-like)</a:t>
            </a:r>
          </a:p>
        </p:txBody>
      </p:sp>
    </p:spTree>
    <p:extLst>
      <p:ext uri="{BB962C8B-B14F-4D97-AF65-F5344CB8AC3E}">
        <p14:creationId xmlns:p14="http://schemas.microsoft.com/office/powerpoint/2010/main" val="33765424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EE8918A-81B7-8AFA-9C84-19284BE96115}"/>
              </a:ext>
            </a:extLst>
          </p:cNvPr>
          <p:cNvPicPr>
            <a:picLocks noChangeAspect="1"/>
          </p:cNvPicPr>
          <p:nvPr/>
        </p:nvPicPr>
        <p:blipFill>
          <a:blip r:embed="rId2"/>
          <a:stretch>
            <a:fillRect/>
          </a:stretch>
        </p:blipFill>
        <p:spPr>
          <a:xfrm>
            <a:off x="6395515" y="2899419"/>
            <a:ext cx="5259899" cy="2045515"/>
          </a:xfrm>
          <a:prstGeom prst="rect">
            <a:avLst/>
          </a:prstGeom>
        </p:spPr>
      </p:pic>
      <p:pic>
        <p:nvPicPr>
          <p:cNvPr id="5" name="Imagem 4">
            <a:extLst>
              <a:ext uri="{FF2B5EF4-FFF2-40B4-BE49-F238E27FC236}">
                <a16:creationId xmlns:a16="http://schemas.microsoft.com/office/drawing/2014/main" id="{9FD4062C-9996-BBAA-6DA2-7BA10209ED18}"/>
              </a:ext>
            </a:extLst>
          </p:cNvPr>
          <p:cNvPicPr>
            <a:picLocks noChangeAspect="1"/>
          </p:cNvPicPr>
          <p:nvPr/>
        </p:nvPicPr>
        <p:blipFill>
          <a:blip r:embed="rId3"/>
          <a:stretch>
            <a:fillRect/>
          </a:stretch>
        </p:blipFill>
        <p:spPr>
          <a:xfrm>
            <a:off x="1393740" y="5237018"/>
            <a:ext cx="9404520" cy="1105140"/>
          </a:xfrm>
          <a:prstGeom prst="rect">
            <a:avLst/>
          </a:prstGeom>
        </p:spPr>
      </p:pic>
      <p:pic>
        <p:nvPicPr>
          <p:cNvPr id="7" name="Imagem 6">
            <a:extLst>
              <a:ext uri="{FF2B5EF4-FFF2-40B4-BE49-F238E27FC236}">
                <a16:creationId xmlns:a16="http://schemas.microsoft.com/office/drawing/2014/main" id="{585843A9-D70A-08D9-21A7-83FE7129CCC0}"/>
              </a:ext>
            </a:extLst>
          </p:cNvPr>
          <p:cNvPicPr>
            <a:picLocks noChangeAspect="1"/>
          </p:cNvPicPr>
          <p:nvPr/>
        </p:nvPicPr>
        <p:blipFill>
          <a:blip r:embed="rId4"/>
          <a:stretch>
            <a:fillRect/>
          </a:stretch>
        </p:blipFill>
        <p:spPr>
          <a:xfrm>
            <a:off x="2708468" y="1010223"/>
            <a:ext cx="6775064" cy="1471352"/>
          </a:xfrm>
          <a:prstGeom prst="rect">
            <a:avLst/>
          </a:prstGeom>
        </p:spPr>
      </p:pic>
      <p:sp>
        <p:nvSpPr>
          <p:cNvPr id="8" name="CaixaDeTexto 7">
            <a:extLst>
              <a:ext uri="{FF2B5EF4-FFF2-40B4-BE49-F238E27FC236}">
                <a16:creationId xmlns:a16="http://schemas.microsoft.com/office/drawing/2014/main" id="{5B179572-67F9-C73C-CF1E-AD38CEF64322}"/>
              </a:ext>
            </a:extLst>
          </p:cNvPr>
          <p:cNvSpPr txBox="1"/>
          <p:nvPr/>
        </p:nvSpPr>
        <p:spPr>
          <a:xfrm>
            <a:off x="759466" y="3296223"/>
            <a:ext cx="5037020" cy="923330"/>
          </a:xfrm>
          <a:prstGeom prst="rect">
            <a:avLst/>
          </a:prstGeom>
          <a:noFill/>
        </p:spPr>
        <p:txBody>
          <a:bodyPr wrap="none" rtlCol="0">
            <a:spAutoFit/>
          </a:bodyPr>
          <a:lstStyle/>
          <a:p>
            <a:r>
              <a:rPr lang="pt-BR">
                <a:highlight>
                  <a:srgbClr val="FFFF00"/>
                </a:highlight>
              </a:rPr>
              <a:t>Cuidado! </a:t>
            </a:r>
          </a:p>
          <a:p>
            <a:pPr marL="285750" indent="-285750">
              <a:buFont typeface="Arial" panose="020B0604020202020204" pitchFamily="34" charset="0"/>
              <a:buChar char="•"/>
            </a:pPr>
            <a:r>
              <a:rPr lang="pt-BR"/>
              <a:t>Para o IntelliJ e Khorikov, Cobertura vai ser 100%</a:t>
            </a:r>
          </a:p>
          <a:p>
            <a:pPr marL="285750" indent="-285750">
              <a:buFont typeface="Arial" panose="020B0604020202020204" pitchFamily="34" charset="0"/>
              <a:buChar char="•"/>
            </a:pPr>
            <a:r>
              <a:rPr lang="pt-BR"/>
              <a:t>Para JaCoCo, cobertura continua intacta em 75%</a:t>
            </a:r>
          </a:p>
        </p:txBody>
      </p:sp>
      <p:sp>
        <p:nvSpPr>
          <p:cNvPr id="9" name="CaixaDeTexto 8">
            <a:extLst>
              <a:ext uri="{FF2B5EF4-FFF2-40B4-BE49-F238E27FC236}">
                <a16:creationId xmlns:a16="http://schemas.microsoft.com/office/drawing/2014/main" id="{7FAA90C7-587A-D293-4E62-7BC9DB6BF2DA}"/>
              </a:ext>
            </a:extLst>
          </p:cNvPr>
          <p:cNvSpPr txBox="1"/>
          <p:nvPr/>
        </p:nvSpPr>
        <p:spPr>
          <a:xfrm>
            <a:off x="1209470" y="171448"/>
            <a:ext cx="9773060" cy="369332"/>
          </a:xfrm>
          <a:prstGeom prst="rect">
            <a:avLst/>
          </a:prstGeom>
          <a:noFill/>
        </p:spPr>
        <p:txBody>
          <a:bodyPr wrap="none" rtlCol="0">
            <a:spAutoFit/>
          </a:bodyPr>
          <a:lstStyle/>
          <a:p>
            <a:r>
              <a:rPr lang="pt-BR"/>
              <a:t>Já que a branch “input.length() &gt; 5” não estava sendo coberto, remover o if vai aumentar a cobertura...</a:t>
            </a:r>
          </a:p>
        </p:txBody>
      </p:sp>
    </p:spTree>
    <p:extLst>
      <p:ext uri="{BB962C8B-B14F-4D97-AF65-F5344CB8AC3E}">
        <p14:creationId xmlns:p14="http://schemas.microsoft.com/office/powerpoint/2010/main" val="1184423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BDB30-70F4-24D7-5C1A-E62177AE9C58}"/>
              </a:ext>
            </a:extLst>
          </p:cNvPr>
          <p:cNvSpPr>
            <a:spLocks noGrp="1"/>
          </p:cNvSpPr>
          <p:nvPr>
            <p:ph type="title"/>
          </p:nvPr>
        </p:nvSpPr>
        <p:spPr/>
        <p:txBody>
          <a:bodyPr/>
          <a:lstStyle/>
          <a:p>
            <a:r>
              <a:rPr lang="pt-BR"/>
              <a:t>A quem dar ouvidos? IntelliJ ou JaCoCo?</a:t>
            </a:r>
          </a:p>
        </p:txBody>
      </p:sp>
      <p:sp>
        <p:nvSpPr>
          <p:cNvPr id="3" name="Espaço Reservado para Texto 2">
            <a:extLst>
              <a:ext uri="{FF2B5EF4-FFF2-40B4-BE49-F238E27FC236}">
                <a16:creationId xmlns:a16="http://schemas.microsoft.com/office/drawing/2014/main" id="{9926585D-D075-03F9-6147-F489D7E4CFDD}"/>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2294773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84E59-6B29-C0EF-5558-E683B4E22294}"/>
              </a:ext>
            </a:extLst>
          </p:cNvPr>
          <p:cNvSpPr>
            <a:spLocks noGrp="1"/>
          </p:cNvSpPr>
          <p:nvPr>
            <p:ph type="title"/>
          </p:nvPr>
        </p:nvSpPr>
        <p:spPr/>
        <p:txBody>
          <a:bodyPr/>
          <a:lstStyle/>
          <a:p>
            <a:r>
              <a:rPr lang="pt-BR"/>
              <a:t>JaCoCo usa uma contagem mais sofisticada baseada em Grafos</a:t>
            </a:r>
          </a:p>
        </p:txBody>
      </p:sp>
      <p:sp>
        <p:nvSpPr>
          <p:cNvPr id="3" name="Espaço Reservado para Texto 2">
            <a:extLst>
              <a:ext uri="{FF2B5EF4-FFF2-40B4-BE49-F238E27FC236}">
                <a16:creationId xmlns:a16="http://schemas.microsoft.com/office/drawing/2014/main" id="{4AD91ED8-02CB-ABE9-6341-3720230422F7}"/>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0396083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DCD0B-009F-3DE4-363F-D6BB137DA941}"/>
              </a:ext>
            </a:extLst>
          </p:cNvPr>
          <p:cNvSpPr>
            <a:spLocks noGrp="1"/>
          </p:cNvSpPr>
          <p:nvPr>
            <p:ph type="title"/>
          </p:nvPr>
        </p:nvSpPr>
        <p:spPr/>
        <p:txBody>
          <a:bodyPr/>
          <a:lstStyle/>
          <a:p>
            <a:r>
              <a:rPr lang="pt-BR"/>
              <a:t>JaCoCo pode nos ajudar</a:t>
            </a:r>
          </a:p>
        </p:txBody>
      </p:sp>
      <p:sp>
        <p:nvSpPr>
          <p:cNvPr id="3" name="Espaço Reservado para Conteúdo 2">
            <a:extLst>
              <a:ext uri="{FF2B5EF4-FFF2-40B4-BE49-F238E27FC236}">
                <a16:creationId xmlns:a16="http://schemas.microsoft.com/office/drawing/2014/main" id="{244987ED-9495-08A7-A4DF-86BEEC6CAC40}"/>
              </a:ext>
            </a:extLst>
          </p:cNvPr>
          <p:cNvSpPr>
            <a:spLocks noGrp="1"/>
          </p:cNvSpPr>
          <p:nvPr>
            <p:ph idx="1"/>
          </p:nvPr>
        </p:nvSpPr>
        <p:spPr/>
        <p:txBody>
          <a:bodyPr/>
          <a:lstStyle/>
          <a:p>
            <a:r>
              <a:rPr lang="pt-BR"/>
              <a:t>Segundo Khorikov, é muito fácil manipular a cobertura de código</a:t>
            </a:r>
          </a:p>
          <a:p>
            <a:r>
              <a:rPr lang="pt-BR"/>
              <a:t>Na contagem tradicional, apenas “cortando o if” já aumentou a cobertura de testes para 100%</a:t>
            </a:r>
          </a:p>
          <a:p>
            <a:r>
              <a:rPr lang="pt-BR"/>
              <a:t>O JaCoCo é mais confiável devido a forma como conta. No entanto, no dia-a-dia é comum rejeitarmos um pouco a contagem dele devido a falta de praticidade ou percepção da presença do mecanismo.</a:t>
            </a:r>
          </a:p>
          <a:p>
            <a:r>
              <a:rPr lang="pt-BR"/>
              <a:t>Dê uma chance ao JaCoCo de vez em quando.</a:t>
            </a:r>
          </a:p>
          <a:p>
            <a:r>
              <a:rPr lang="pt-BR"/>
              <a:t>Se voltar aos testes e cobrir o caso onde string precisa ter comprimento maior do que 5, aí podemos dar robustez</a:t>
            </a:r>
          </a:p>
        </p:txBody>
      </p:sp>
    </p:spTree>
    <p:extLst>
      <p:ext uri="{BB962C8B-B14F-4D97-AF65-F5344CB8AC3E}">
        <p14:creationId xmlns:p14="http://schemas.microsoft.com/office/powerpoint/2010/main" val="3505601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82CC337-C7F2-58F2-871E-42196EA47B61}"/>
              </a:ext>
            </a:extLst>
          </p:cNvPr>
          <p:cNvPicPr>
            <a:picLocks noChangeAspect="1"/>
          </p:cNvPicPr>
          <p:nvPr/>
        </p:nvPicPr>
        <p:blipFill>
          <a:blip r:embed="rId2"/>
          <a:stretch>
            <a:fillRect/>
          </a:stretch>
        </p:blipFill>
        <p:spPr>
          <a:xfrm>
            <a:off x="2069681" y="1704110"/>
            <a:ext cx="8418396" cy="2884514"/>
          </a:xfrm>
          <a:prstGeom prst="rect">
            <a:avLst/>
          </a:prstGeom>
        </p:spPr>
      </p:pic>
      <p:pic>
        <p:nvPicPr>
          <p:cNvPr id="5" name="Imagem 4">
            <a:extLst>
              <a:ext uri="{FF2B5EF4-FFF2-40B4-BE49-F238E27FC236}">
                <a16:creationId xmlns:a16="http://schemas.microsoft.com/office/drawing/2014/main" id="{E8F0A0FD-2FA3-1C81-92E6-E2E0FDDB4CF5}"/>
              </a:ext>
            </a:extLst>
          </p:cNvPr>
          <p:cNvPicPr>
            <a:picLocks noChangeAspect="1"/>
          </p:cNvPicPr>
          <p:nvPr/>
        </p:nvPicPr>
        <p:blipFill>
          <a:blip r:embed="rId3"/>
          <a:stretch>
            <a:fillRect/>
          </a:stretch>
        </p:blipFill>
        <p:spPr>
          <a:xfrm>
            <a:off x="3292375" y="537139"/>
            <a:ext cx="5973009" cy="1028844"/>
          </a:xfrm>
          <a:prstGeom prst="rect">
            <a:avLst/>
          </a:prstGeom>
        </p:spPr>
      </p:pic>
      <p:pic>
        <p:nvPicPr>
          <p:cNvPr id="7" name="Imagem 6">
            <a:extLst>
              <a:ext uri="{FF2B5EF4-FFF2-40B4-BE49-F238E27FC236}">
                <a16:creationId xmlns:a16="http://schemas.microsoft.com/office/drawing/2014/main" id="{E67669B5-3141-4FC4-51A4-EC83E81E33D2}"/>
              </a:ext>
            </a:extLst>
          </p:cNvPr>
          <p:cNvPicPr>
            <a:picLocks noChangeAspect="1"/>
          </p:cNvPicPr>
          <p:nvPr/>
        </p:nvPicPr>
        <p:blipFill>
          <a:blip r:embed="rId4"/>
          <a:stretch>
            <a:fillRect/>
          </a:stretch>
        </p:blipFill>
        <p:spPr>
          <a:xfrm>
            <a:off x="2482734" y="4588624"/>
            <a:ext cx="7226532" cy="2235488"/>
          </a:xfrm>
          <a:prstGeom prst="rect">
            <a:avLst/>
          </a:prstGeom>
        </p:spPr>
      </p:pic>
      <p:sp>
        <p:nvSpPr>
          <p:cNvPr id="8" name="Retângulo 7">
            <a:extLst>
              <a:ext uri="{FF2B5EF4-FFF2-40B4-BE49-F238E27FC236}">
                <a16:creationId xmlns:a16="http://schemas.microsoft.com/office/drawing/2014/main" id="{25937F49-13F0-B925-9D7A-FD700C19C003}"/>
              </a:ext>
            </a:extLst>
          </p:cNvPr>
          <p:cNvSpPr/>
          <p:nvPr/>
        </p:nvSpPr>
        <p:spPr>
          <a:xfrm>
            <a:off x="2601884" y="3341716"/>
            <a:ext cx="6866312" cy="889462"/>
          </a:xfrm>
          <a:custGeom>
            <a:avLst/>
            <a:gdLst>
              <a:gd name="connsiteX0" fmla="*/ 0 w 6866312"/>
              <a:gd name="connsiteY0" fmla="*/ 0 h 889462"/>
              <a:gd name="connsiteX1" fmla="*/ 640856 w 6866312"/>
              <a:gd name="connsiteY1" fmla="*/ 0 h 889462"/>
              <a:gd name="connsiteX2" fmla="*/ 1281712 w 6866312"/>
              <a:gd name="connsiteY2" fmla="*/ 0 h 889462"/>
              <a:gd name="connsiteX3" fmla="*/ 1991230 w 6866312"/>
              <a:gd name="connsiteY3" fmla="*/ 0 h 889462"/>
              <a:gd name="connsiteX4" fmla="*/ 2632086 w 6866312"/>
              <a:gd name="connsiteY4" fmla="*/ 0 h 889462"/>
              <a:gd name="connsiteX5" fmla="*/ 3341605 w 6866312"/>
              <a:gd name="connsiteY5" fmla="*/ 0 h 889462"/>
              <a:gd name="connsiteX6" fmla="*/ 3776472 w 6866312"/>
              <a:gd name="connsiteY6" fmla="*/ 0 h 889462"/>
              <a:gd name="connsiteX7" fmla="*/ 4280001 w 6866312"/>
              <a:gd name="connsiteY7" fmla="*/ 0 h 889462"/>
              <a:gd name="connsiteX8" fmla="*/ 4714868 w 6866312"/>
              <a:gd name="connsiteY8" fmla="*/ 0 h 889462"/>
              <a:gd name="connsiteX9" fmla="*/ 5355723 w 6866312"/>
              <a:gd name="connsiteY9" fmla="*/ 0 h 889462"/>
              <a:gd name="connsiteX10" fmla="*/ 5790590 w 6866312"/>
              <a:gd name="connsiteY10" fmla="*/ 0 h 889462"/>
              <a:gd name="connsiteX11" fmla="*/ 6294119 w 6866312"/>
              <a:gd name="connsiteY11" fmla="*/ 0 h 889462"/>
              <a:gd name="connsiteX12" fmla="*/ 6866312 w 6866312"/>
              <a:gd name="connsiteY12" fmla="*/ 0 h 889462"/>
              <a:gd name="connsiteX13" fmla="*/ 6866312 w 6866312"/>
              <a:gd name="connsiteY13" fmla="*/ 462520 h 889462"/>
              <a:gd name="connsiteX14" fmla="*/ 6866312 w 6866312"/>
              <a:gd name="connsiteY14" fmla="*/ 889462 h 889462"/>
              <a:gd name="connsiteX15" fmla="*/ 6500109 w 6866312"/>
              <a:gd name="connsiteY15" fmla="*/ 889462 h 889462"/>
              <a:gd name="connsiteX16" fmla="*/ 6133905 w 6866312"/>
              <a:gd name="connsiteY16" fmla="*/ 889462 h 889462"/>
              <a:gd name="connsiteX17" fmla="*/ 5630376 w 6866312"/>
              <a:gd name="connsiteY17" fmla="*/ 889462 h 889462"/>
              <a:gd name="connsiteX18" fmla="*/ 5264173 w 6866312"/>
              <a:gd name="connsiteY18" fmla="*/ 889462 h 889462"/>
              <a:gd name="connsiteX19" fmla="*/ 4829306 w 6866312"/>
              <a:gd name="connsiteY19" fmla="*/ 889462 h 889462"/>
              <a:gd name="connsiteX20" fmla="*/ 4188450 w 6866312"/>
              <a:gd name="connsiteY20" fmla="*/ 889462 h 889462"/>
              <a:gd name="connsiteX21" fmla="*/ 3684921 w 6866312"/>
              <a:gd name="connsiteY21" fmla="*/ 889462 h 889462"/>
              <a:gd name="connsiteX22" fmla="*/ 3112728 w 6866312"/>
              <a:gd name="connsiteY22" fmla="*/ 889462 h 889462"/>
              <a:gd name="connsiteX23" fmla="*/ 2746525 w 6866312"/>
              <a:gd name="connsiteY23" fmla="*/ 889462 h 889462"/>
              <a:gd name="connsiteX24" fmla="*/ 2174332 w 6866312"/>
              <a:gd name="connsiteY24" fmla="*/ 889462 h 889462"/>
              <a:gd name="connsiteX25" fmla="*/ 1670803 w 6866312"/>
              <a:gd name="connsiteY25" fmla="*/ 889462 h 889462"/>
              <a:gd name="connsiteX26" fmla="*/ 961284 w 6866312"/>
              <a:gd name="connsiteY26" fmla="*/ 889462 h 889462"/>
              <a:gd name="connsiteX27" fmla="*/ 0 w 6866312"/>
              <a:gd name="connsiteY27" fmla="*/ 889462 h 889462"/>
              <a:gd name="connsiteX28" fmla="*/ 0 w 6866312"/>
              <a:gd name="connsiteY28" fmla="*/ 471415 h 889462"/>
              <a:gd name="connsiteX29" fmla="*/ 0 w 6866312"/>
              <a:gd name="connsiteY29" fmla="*/ 0 h 88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866312" h="889462" extrusionOk="0">
                <a:moveTo>
                  <a:pt x="0" y="0"/>
                </a:moveTo>
                <a:cubicBezTo>
                  <a:pt x="163739" y="-59212"/>
                  <a:pt x="437771" y="43491"/>
                  <a:pt x="640856" y="0"/>
                </a:cubicBezTo>
                <a:cubicBezTo>
                  <a:pt x="843941" y="-43491"/>
                  <a:pt x="1044930" y="27137"/>
                  <a:pt x="1281712" y="0"/>
                </a:cubicBezTo>
                <a:cubicBezTo>
                  <a:pt x="1518494" y="-27137"/>
                  <a:pt x="1683710" y="42406"/>
                  <a:pt x="1991230" y="0"/>
                </a:cubicBezTo>
                <a:cubicBezTo>
                  <a:pt x="2298750" y="-42406"/>
                  <a:pt x="2438014" y="9286"/>
                  <a:pt x="2632086" y="0"/>
                </a:cubicBezTo>
                <a:cubicBezTo>
                  <a:pt x="2826158" y="-9286"/>
                  <a:pt x="2998765" y="53379"/>
                  <a:pt x="3341605" y="0"/>
                </a:cubicBezTo>
                <a:cubicBezTo>
                  <a:pt x="3684445" y="-53379"/>
                  <a:pt x="3661429" y="25149"/>
                  <a:pt x="3776472" y="0"/>
                </a:cubicBezTo>
                <a:cubicBezTo>
                  <a:pt x="3891515" y="-25149"/>
                  <a:pt x="4159792" y="40105"/>
                  <a:pt x="4280001" y="0"/>
                </a:cubicBezTo>
                <a:cubicBezTo>
                  <a:pt x="4400210" y="-40105"/>
                  <a:pt x="4608954" y="41373"/>
                  <a:pt x="4714868" y="0"/>
                </a:cubicBezTo>
                <a:cubicBezTo>
                  <a:pt x="4820782" y="-41373"/>
                  <a:pt x="5077549" y="5584"/>
                  <a:pt x="5355723" y="0"/>
                </a:cubicBezTo>
                <a:cubicBezTo>
                  <a:pt x="5633898" y="-5584"/>
                  <a:pt x="5575217" y="50863"/>
                  <a:pt x="5790590" y="0"/>
                </a:cubicBezTo>
                <a:cubicBezTo>
                  <a:pt x="6005963" y="-50863"/>
                  <a:pt x="6048452" y="8791"/>
                  <a:pt x="6294119" y="0"/>
                </a:cubicBezTo>
                <a:cubicBezTo>
                  <a:pt x="6539786" y="-8791"/>
                  <a:pt x="6726050" y="57125"/>
                  <a:pt x="6866312" y="0"/>
                </a:cubicBezTo>
                <a:cubicBezTo>
                  <a:pt x="6872789" y="158475"/>
                  <a:pt x="6843026" y="352324"/>
                  <a:pt x="6866312" y="462520"/>
                </a:cubicBezTo>
                <a:cubicBezTo>
                  <a:pt x="6889598" y="572716"/>
                  <a:pt x="6855072" y="757552"/>
                  <a:pt x="6866312" y="889462"/>
                </a:cubicBezTo>
                <a:cubicBezTo>
                  <a:pt x="6780337" y="904088"/>
                  <a:pt x="6601547" y="880555"/>
                  <a:pt x="6500109" y="889462"/>
                </a:cubicBezTo>
                <a:cubicBezTo>
                  <a:pt x="6398671" y="898369"/>
                  <a:pt x="6310330" y="868085"/>
                  <a:pt x="6133905" y="889462"/>
                </a:cubicBezTo>
                <a:cubicBezTo>
                  <a:pt x="5957480" y="910839"/>
                  <a:pt x="5771662" y="883404"/>
                  <a:pt x="5630376" y="889462"/>
                </a:cubicBezTo>
                <a:cubicBezTo>
                  <a:pt x="5489090" y="895520"/>
                  <a:pt x="5444555" y="873845"/>
                  <a:pt x="5264173" y="889462"/>
                </a:cubicBezTo>
                <a:cubicBezTo>
                  <a:pt x="5083791" y="905079"/>
                  <a:pt x="4967060" y="878834"/>
                  <a:pt x="4829306" y="889462"/>
                </a:cubicBezTo>
                <a:cubicBezTo>
                  <a:pt x="4691552" y="900090"/>
                  <a:pt x="4342632" y="847461"/>
                  <a:pt x="4188450" y="889462"/>
                </a:cubicBezTo>
                <a:cubicBezTo>
                  <a:pt x="4034268" y="931463"/>
                  <a:pt x="3923935" y="884937"/>
                  <a:pt x="3684921" y="889462"/>
                </a:cubicBezTo>
                <a:cubicBezTo>
                  <a:pt x="3445907" y="893987"/>
                  <a:pt x="3268727" y="886753"/>
                  <a:pt x="3112728" y="889462"/>
                </a:cubicBezTo>
                <a:cubicBezTo>
                  <a:pt x="2956729" y="892171"/>
                  <a:pt x="2882792" y="854146"/>
                  <a:pt x="2746525" y="889462"/>
                </a:cubicBezTo>
                <a:cubicBezTo>
                  <a:pt x="2610258" y="924778"/>
                  <a:pt x="2419778" y="857649"/>
                  <a:pt x="2174332" y="889462"/>
                </a:cubicBezTo>
                <a:cubicBezTo>
                  <a:pt x="1928886" y="921275"/>
                  <a:pt x="1784188" y="831716"/>
                  <a:pt x="1670803" y="889462"/>
                </a:cubicBezTo>
                <a:cubicBezTo>
                  <a:pt x="1557418" y="947208"/>
                  <a:pt x="1138673" y="839329"/>
                  <a:pt x="961284" y="889462"/>
                </a:cubicBezTo>
                <a:cubicBezTo>
                  <a:pt x="783895" y="939595"/>
                  <a:pt x="439629" y="883714"/>
                  <a:pt x="0" y="889462"/>
                </a:cubicBezTo>
                <a:cubicBezTo>
                  <a:pt x="-27852" y="750945"/>
                  <a:pt x="21989" y="613480"/>
                  <a:pt x="0" y="471415"/>
                </a:cubicBezTo>
                <a:cubicBezTo>
                  <a:pt x="-21989" y="329350"/>
                  <a:pt x="51380" y="131769"/>
                  <a:pt x="0" y="0"/>
                </a:cubicBezTo>
                <a:close/>
              </a:path>
            </a:pathLst>
          </a:custGeom>
          <a:noFill/>
          <a:ln w="28575">
            <a:solidFill>
              <a:srgbClr val="00B050"/>
            </a:solidFill>
            <a:extLst>
              <a:ext uri="{C807C97D-BFC1-408E-A445-0C87EB9F89A2}">
                <ask:lineSketchStyleProps xmlns:ask="http://schemas.microsoft.com/office/drawing/2018/sketchyshapes" sd="3763460961">
                  <a:prstGeom prst="rect">
                    <a:avLst/>
                  </a:prstGeom>
                  <ask:type>
                    <ask:lineSketchScribble/>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479968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B540C-B4D5-65E2-FAC8-2D603D62A9ED}"/>
              </a:ext>
            </a:extLst>
          </p:cNvPr>
          <p:cNvSpPr>
            <a:spLocks noGrp="1"/>
          </p:cNvSpPr>
          <p:nvPr>
            <p:ph type="title"/>
          </p:nvPr>
        </p:nvSpPr>
        <p:spPr/>
        <p:txBody>
          <a:bodyPr/>
          <a:lstStyle/>
          <a:p>
            <a:r>
              <a:rPr lang="pt-BR"/>
              <a:t>Não seja guiado pela Cobertura mas sim pelo Comportamento!</a:t>
            </a:r>
          </a:p>
        </p:txBody>
      </p:sp>
      <p:sp>
        <p:nvSpPr>
          <p:cNvPr id="3" name="Espaço Reservado para Texto 2">
            <a:extLst>
              <a:ext uri="{FF2B5EF4-FFF2-40B4-BE49-F238E27FC236}">
                <a16:creationId xmlns:a16="http://schemas.microsoft.com/office/drawing/2014/main" id="{AE28607A-3B4F-351D-A653-C0BB0C42F9CC}"/>
              </a:ext>
            </a:extLst>
          </p:cNvPr>
          <p:cNvSpPr>
            <a:spLocks noGrp="1"/>
          </p:cNvSpPr>
          <p:nvPr>
            <p:ph type="body" idx="1"/>
          </p:nvPr>
        </p:nvSpPr>
        <p:spPr/>
        <p:txBody>
          <a:bodyPr/>
          <a:lstStyle/>
          <a:p>
            <a:r>
              <a:rPr lang="pt-BR">
                <a:solidFill>
                  <a:schemeClr val="tx1">
                    <a:lumMod val="65000"/>
                    <a:lumOff val="35000"/>
                  </a:schemeClr>
                </a:solidFill>
              </a:rPr>
              <a:t>Um erro comum, de acordo com Khorikov, é seguir o resultado da cobertura para codificar os testes. Devemos seguir o comportamento desejado, para isso é necessário domínio da prática de TDD e BDD.</a:t>
            </a:r>
          </a:p>
        </p:txBody>
      </p:sp>
    </p:spTree>
    <p:extLst>
      <p:ext uri="{BB962C8B-B14F-4D97-AF65-F5344CB8AC3E}">
        <p14:creationId xmlns:p14="http://schemas.microsoft.com/office/powerpoint/2010/main" val="4293903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3F118-EE62-EB88-9126-3851B386ED7E}"/>
              </a:ext>
            </a:extLst>
          </p:cNvPr>
          <p:cNvSpPr>
            <a:spLocks noGrp="1"/>
          </p:cNvSpPr>
          <p:nvPr>
            <p:ph type="title"/>
          </p:nvPr>
        </p:nvSpPr>
        <p:spPr/>
        <p:txBody>
          <a:bodyPr>
            <a:normAutofit/>
          </a:bodyPr>
          <a:lstStyle/>
          <a:p>
            <a:pPr algn="ctr"/>
            <a:r>
              <a:rPr lang="pt-BR"/>
              <a:t>Código que engana a cobertura </a:t>
            </a:r>
            <a:br>
              <a:rPr lang="pt-BR"/>
            </a:br>
            <a:r>
              <a:rPr lang="pt-BR"/>
              <a:t>(JaCoCo não consegue nos ajudar neste caso) </a:t>
            </a:r>
          </a:p>
        </p:txBody>
      </p:sp>
      <p:pic>
        <p:nvPicPr>
          <p:cNvPr id="5" name="Imagem 4">
            <a:extLst>
              <a:ext uri="{FF2B5EF4-FFF2-40B4-BE49-F238E27FC236}">
                <a16:creationId xmlns:a16="http://schemas.microsoft.com/office/drawing/2014/main" id="{45986C71-BBD2-FE87-9E3C-E2179BC45BC7}"/>
              </a:ext>
            </a:extLst>
          </p:cNvPr>
          <p:cNvPicPr>
            <a:picLocks noChangeAspect="1"/>
          </p:cNvPicPr>
          <p:nvPr/>
        </p:nvPicPr>
        <p:blipFill>
          <a:blip r:embed="rId2"/>
          <a:stretch>
            <a:fillRect/>
          </a:stretch>
        </p:blipFill>
        <p:spPr>
          <a:xfrm>
            <a:off x="2595074" y="3903657"/>
            <a:ext cx="7001852" cy="2314898"/>
          </a:xfrm>
          <a:prstGeom prst="rect">
            <a:avLst/>
          </a:prstGeom>
        </p:spPr>
      </p:pic>
      <p:pic>
        <p:nvPicPr>
          <p:cNvPr id="7" name="Imagem 6">
            <a:extLst>
              <a:ext uri="{FF2B5EF4-FFF2-40B4-BE49-F238E27FC236}">
                <a16:creationId xmlns:a16="http://schemas.microsoft.com/office/drawing/2014/main" id="{EB0972F9-A483-8249-FBBB-A0F050223767}"/>
              </a:ext>
            </a:extLst>
          </p:cNvPr>
          <p:cNvPicPr>
            <a:picLocks noChangeAspect="1"/>
          </p:cNvPicPr>
          <p:nvPr/>
        </p:nvPicPr>
        <p:blipFill>
          <a:blip r:embed="rId3"/>
          <a:stretch>
            <a:fillRect/>
          </a:stretch>
        </p:blipFill>
        <p:spPr>
          <a:xfrm>
            <a:off x="1794167" y="2073965"/>
            <a:ext cx="8603666" cy="1720734"/>
          </a:xfrm>
          <a:prstGeom prst="rect">
            <a:avLst/>
          </a:prstGeom>
        </p:spPr>
      </p:pic>
      <p:sp>
        <p:nvSpPr>
          <p:cNvPr id="8" name="CaixaDeTexto 7">
            <a:extLst>
              <a:ext uri="{FF2B5EF4-FFF2-40B4-BE49-F238E27FC236}">
                <a16:creationId xmlns:a16="http://schemas.microsoft.com/office/drawing/2014/main" id="{63B410EA-FACF-6A3C-6AA1-26DCE1DDE790}"/>
              </a:ext>
            </a:extLst>
          </p:cNvPr>
          <p:cNvSpPr txBox="1"/>
          <p:nvPr/>
        </p:nvSpPr>
        <p:spPr>
          <a:xfrm>
            <a:off x="6450676" y="1690687"/>
            <a:ext cx="5610703" cy="646331"/>
          </a:xfrm>
          <a:prstGeom prst="rect">
            <a:avLst/>
          </a:prstGeom>
          <a:noFill/>
        </p:spPr>
        <p:txBody>
          <a:bodyPr wrap="none" rtlCol="0">
            <a:spAutoFit/>
          </a:bodyPr>
          <a:lstStyle/>
          <a:p>
            <a:r>
              <a:rPr lang="pt-BR">
                <a:solidFill>
                  <a:srgbClr val="FF0000"/>
                </a:solidFill>
                <a:latin typeface="Arial Black" panose="020B0A04020102020204" pitchFamily="34" charset="0"/>
              </a:rPr>
              <a:t>Asserções é que efetivamente testam!</a:t>
            </a:r>
          </a:p>
          <a:p>
            <a:r>
              <a:rPr lang="pt-BR">
                <a:solidFill>
                  <a:srgbClr val="FF0000"/>
                </a:solidFill>
                <a:latin typeface="Arial Black" panose="020B0A04020102020204" pitchFamily="34" charset="0"/>
              </a:rPr>
              <a:t>O resultado SEMPRE precisa ser verificado</a:t>
            </a:r>
          </a:p>
        </p:txBody>
      </p:sp>
    </p:spTree>
    <p:extLst>
      <p:ext uri="{BB962C8B-B14F-4D97-AF65-F5344CB8AC3E}">
        <p14:creationId xmlns:p14="http://schemas.microsoft.com/office/powerpoint/2010/main" val="8612029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0DF048C-0AB5-7642-1947-4D8F262588FF}"/>
              </a:ext>
            </a:extLst>
          </p:cNvPr>
          <p:cNvPicPr>
            <a:picLocks noChangeAspect="1"/>
          </p:cNvPicPr>
          <p:nvPr/>
        </p:nvPicPr>
        <p:blipFill>
          <a:blip r:embed="rId2"/>
          <a:stretch>
            <a:fillRect/>
          </a:stretch>
        </p:blipFill>
        <p:spPr>
          <a:xfrm>
            <a:off x="969814" y="4985199"/>
            <a:ext cx="5582429" cy="1600423"/>
          </a:xfrm>
          <a:prstGeom prst="rect">
            <a:avLst/>
          </a:prstGeom>
        </p:spPr>
      </p:pic>
      <p:pic>
        <p:nvPicPr>
          <p:cNvPr id="5" name="Imagem 4">
            <a:extLst>
              <a:ext uri="{FF2B5EF4-FFF2-40B4-BE49-F238E27FC236}">
                <a16:creationId xmlns:a16="http://schemas.microsoft.com/office/drawing/2014/main" id="{A62699A0-AAAF-80B7-273E-D82BD78CFC3D}"/>
              </a:ext>
            </a:extLst>
          </p:cNvPr>
          <p:cNvPicPr>
            <a:picLocks noChangeAspect="1"/>
          </p:cNvPicPr>
          <p:nvPr/>
        </p:nvPicPr>
        <p:blipFill>
          <a:blip r:embed="rId3"/>
          <a:stretch>
            <a:fillRect/>
          </a:stretch>
        </p:blipFill>
        <p:spPr>
          <a:xfrm>
            <a:off x="969814" y="1733285"/>
            <a:ext cx="6910650" cy="1058522"/>
          </a:xfrm>
          <a:prstGeom prst="rect">
            <a:avLst/>
          </a:prstGeom>
        </p:spPr>
      </p:pic>
      <p:pic>
        <p:nvPicPr>
          <p:cNvPr id="7" name="Imagem 6">
            <a:extLst>
              <a:ext uri="{FF2B5EF4-FFF2-40B4-BE49-F238E27FC236}">
                <a16:creationId xmlns:a16="http://schemas.microsoft.com/office/drawing/2014/main" id="{96B804A2-D9C3-7890-19E5-02A4AA8C7DE6}"/>
              </a:ext>
            </a:extLst>
          </p:cNvPr>
          <p:cNvPicPr>
            <a:picLocks noChangeAspect="1"/>
          </p:cNvPicPr>
          <p:nvPr/>
        </p:nvPicPr>
        <p:blipFill>
          <a:blip r:embed="rId4"/>
          <a:stretch>
            <a:fillRect/>
          </a:stretch>
        </p:blipFill>
        <p:spPr>
          <a:xfrm>
            <a:off x="969814" y="3323230"/>
            <a:ext cx="7400294" cy="1338350"/>
          </a:xfrm>
          <a:prstGeom prst="rect">
            <a:avLst/>
          </a:prstGeom>
        </p:spPr>
      </p:pic>
      <p:sp>
        <p:nvSpPr>
          <p:cNvPr id="9" name="Título 1">
            <a:extLst>
              <a:ext uri="{FF2B5EF4-FFF2-40B4-BE49-F238E27FC236}">
                <a16:creationId xmlns:a16="http://schemas.microsoft.com/office/drawing/2014/main" id="{374E53AF-A17E-BEDF-B6FA-96F6D6144E50}"/>
              </a:ext>
            </a:extLst>
          </p:cNvPr>
          <p:cNvSpPr txBox="1">
            <a:spLocks/>
          </p:cNvSpPr>
          <p:nvPr/>
        </p:nvSpPr>
        <p:spPr>
          <a:xfrm>
            <a:off x="838200" y="140681"/>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t>Código que engana a cobertura</a:t>
            </a:r>
          </a:p>
          <a:p>
            <a:pPr algn="ctr"/>
            <a:r>
              <a:rPr lang="pt-BR" sz="3600"/>
              <a:t>(Nenhum verificador de cobertura vai ajudar)</a:t>
            </a:r>
          </a:p>
        </p:txBody>
      </p:sp>
      <p:sp>
        <p:nvSpPr>
          <p:cNvPr id="10" name="CaixaDeTexto 9">
            <a:extLst>
              <a:ext uri="{FF2B5EF4-FFF2-40B4-BE49-F238E27FC236}">
                <a16:creationId xmlns:a16="http://schemas.microsoft.com/office/drawing/2014/main" id="{6A517D9F-D8ED-5582-7073-520C5CC70A8B}"/>
              </a:ext>
            </a:extLst>
          </p:cNvPr>
          <p:cNvSpPr txBox="1"/>
          <p:nvPr/>
        </p:nvSpPr>
        <p:spPr>
          <a:xfrm>
            <a:off x="8229602" y="1466244"/>
            <a:ext cx="3574472" cy="5078313"/>
          </a:xfrm>
          <a:prstGeom prst="rect">
            <a:avLst/>
          </a:prstGeom>
          <a:noFill/>
        </p:spPr>
        <p:txBody>
          <a:bodyPr wrap="square" rtlCol="0">
            <a:spAutoFit/>
          </a:bodyPr>
          <a:lstStyle/>
          <a:p>
            <a:r>
              <a:rPr lang="pt-BR"/>
              <a:t>parseToInt não está cobrindo</a:t>
            </a:r>
          </a:p>
          <a:p>
            <a:pPr marL="285750" indent="-285750">
              <a:buFont typeface="Arial" panose="020B0604020202020204" pitchFamily="34" charset="0"/>
              <a:buChar char="•"/>
            </a:pPr>
            <a:r>
              <a:rPr lang="pt-BR"/>
              <a:t>Strings muito grandes</a:t>
            </a:r>
          </a:p>
          <a:p>
            <a:pPr marL="285750" indent="-285750">
              <a:buFont typeface="Arial" panose="020B0604020202020204" pitchFamily="34" charset="0"/>
              <a:buChar char="•"/>
            </a:pPr>
            <a:r>
              <a:rPr lang="pt-BR"/>
              <a:t>Valores nulos</a:t>
            </a:r>
          </a:p>
          <a:p>
            <a:pPr marL="285750" indent="-285750">
              <a:buFont typeface="Arial" panose="020B0604020202020204" pitchFamily="34" charset="0"/>
              <a:buChar char="•"/>
            </a:pPr>
            <a:r>
              <a:rPr lang="pt-BR"/>
              <a:t>Caracteres não-numéricos</a:t>
            </a:r>
          </a:p>
          <a:p>
            <a:endParaRPr lang="pt-BR"/>
          </a:p>
          <a:p>
            <a:r>
              <a:rPr lang="pt-BR"/>
              <a:t>Integer.parseInt pertence a uma biblioteca externa ao projeto. Não podemos garantir todos os casos que podem ocorrer.</a:t>
            </a:r>
          </a:p>
          <a:p>
            <a:endParaRPr lang="pt-BR"/>
          </a:p>
          <a:p>
            <a:r>
              <a:rPr lang="pt-BR"/>
              <a:t>Logo, a cobertura de código neste caso não serve de muita coisa.</a:t>
            </a:r>
          </a:p>
          <a:p>
            <a:endParaRPr lang="pt-BR"/>
          </a:p>
          <a:p>
            <a:r>
              <a:rPr lang="pt-BR"/>
              <a:t>JaCoCo diz que o método é coberto em 100%, mas sequer ele sabe que Strings muito grandes, valores não-numéricos e etc podem originar comportamentos inesperados.</a:t>
            </a:r>
          </a:p>
        </p:txBody>
      </p:sp>
    </p:spTree>
    <p:extLst>
      <p:ext uri="{BB962C8B-B14F-4D97-AF65-F5344CB8AC3E}">
        <p14:creationId xmlns:p14="http://schemas.microsoft.com/office/powerpoint/2010/main" val="41547021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ACEBC-D01F-FA46-E0CB-2B464F924E3C}"/>
              </a:ext>
            </a:extLst>
          </p:cNvPr>
          <p:cNvSpPr>
            <a:spLocks noGrp="1"/>
          </p:cNvSpPr>
          <p:nvPr>
            <p:ph type="title"/>
          </p:nvPr>
        </p:nvSpPr>
        <p:spPr/>
        <p:txBody>
          <a:bodyPr/>
          <a:lstStyle/>
          <a:p>
            <a:r>
              <a:rPr lang="pt-BR"/>
              <a:t>Código de Produção vs. Código de Teste</a:t>
            </a:r>
          </a:p>
        </p:txBody>
      </p:sp>
      <p:sp>
        <p:nvSpPr>
          <p:cNvPr id="3" name="Espaço Reservado para Conteúdo 2">
            <a:extLst>
              <a:ext uri="{FF2B5EF4-FFF2-40B4-BE49-F238E27FC236}">
                <a16:creationId xmlns:a16="http://schemas.microsoft.com/office/drawing/2014/main" id="{C6C49513-CD95-6049-0645-3BA148C92CEE}"/>
              </a:ext>
            </a:extLst>
          </p:cNvPr>
          <p:cNvSpPr>
            <a:spLocks noGrp="1"/>
          </p:cNvSpPr>
          <p:nvPr>
            <p:ph idx="1"/>
          </p:nvPr>
        </p:nvSpPr>
        <p:spPr/>
        <p:txBody>
          <a:bodyPr>
            <a:normAutofit lnSpcReduction="10000"/>
          </a:bodyPr>
          <a:lstStyle/>
          <a:p>
            <a:r>
              <a:rPr lang="pt-BR"/>
              <a:t>Quanto mais código de teste, melhor? Não.</a:t>
            </a:r>
          </a:p>
          <a:p>
            <a:r>
              <a:rPr lang="pt-BR"/>
              <a:t>Código é um passivo e não ativo. Quer dizer, não gera valor </a:t>
            </a:r>
            <a:r>
              <a:rPr lang="pt-BR" i="1"/>
              <a:t>per si</a:t>
            </a:r>
            <a:r>
              <a:rPr lang="pt-BR"/>
              <a:t>.</a:t>
            </a:r>
          </a:p>
          <a:p>
            <a:r>
              <a:rPr lang="pt-BR"/>
              <a:t>Quanto mais código, maior a superfície para cobrir e mais bugs pode produzir. Quanto menos código, melhor.</a:t>
            </a:r>
          </a:p>
          <a:p>
            <a:r>
              <a:rPr lang="pt-BR"/>
              <a:t>Testes são códigos, ou seja, são passivos também. Podem também estar infectados por bugs</a:t>
            </a:r>
          </a:p>
          <a:p>
            <a:pPr lvl="1"/>
            <a:r>
              <a:rPr lang="pt-BR"/>
              <a:t>Isso mostra a importância do Code Review nos próprios códigos de teste.</a:t>
            </a:r>
          </a:p>
          <a:p>
            <a:pPr lvl="1"/>
            <a:r>
              <a:rPr lang="pt-BR"/>
              <a:t>Chegar num projeto “olhando” para código de produção não tem valor. Código é passivo. Deve-se verificar integridade. Os testes estão realmente entregando valor ao negócio? Isso precisa ser analisado.</a:t>
            </a:r>
          </a:p>
          <a:p>
            <a:pPr lvl="1"/>
            <a:r>
              <a:rPr lang="pt-BR"/>
              <a:t>Testes nos ajudam a verificar a corretude da aplicação.</a:t>
            </a:r>
          </a:p>
        </p:txBody>
      </p:sp>
    </p:spTree>
    <p:extLst>
      <p:ext uri="{BB962C8B-B14F-4D97-AF65-F5344CB8AC3E}">
        <p14:creationId xmlns:p14="http://schemas.microsoft.com/office/powerpoint/2010/main" val="34178630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DB472-38C1-C218-0890-6F2B02A2009F}"/>
              </a:ext>
            </a:extLst>
          </p:cNvPr>
          <p:cNvSpPr>
            <a:spLocks noGrp="1"/>
          </p:cNvSpPr>
          <p:nvPr>
            <p:ph type="title"/>
          </p:nvPr>
        </p:nvSpPr>
        <p:spPr/>
        <p:txBody>
          <a:bodyPr/>
          <a:lstStyle/>
          <a:p>
            <a:r>
              <a:rPr lang="pt-BR"/>
              <a:t>Agora voltemos ao assunto principal</a:t>
            </a:r>
          </a:p>
        </p:txBody>
      </p:sp>
      <p:sp>
        <p:nvSpPr>
          <p:cNvPr id="3" name="Espaço Reservado para Texto 2">
            <a:extLst>
              <a:ext uri="{FF2B5EF4-FFF2-40B4-BE49-F238E27FC236}">
                <a16:creationId xmlns:a16="http://schemas.microsoft.com/office/drawing/2014/main" id="{CF001B67-955F-25F1-5562-07E6F88D018E}"/>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04212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ABCEE-F8AB-3AF3-092B-E857B44B94F0}"/>
              </a:ext>
            </a:extLst>
          </p:cNvPr>
          <p:cNvSpPr>
            <a:spLocks noGrp="1"/>
          </p:cNvSpPr>
          <p:nvPr>
            <p:ph type="title"/>
          </p:nvPr>
        </p:nvSpPr>
        <p:spPr/>
        <p:txBody>
          <a:bodyPr/>
          <a:lstStyle/>
          <a:p>
            <a:r>
              <a:rPr lang="pt-BR"/>
              <a:t>Exemplo: Cliente faz compras numa Loja</a:t>
            </a:r>
          </a:p>
        </p:txBody>
      </p:sp>
      <p:sp>
        <p:nvSpPr>
          <p:cNvPr id="3" name="Espaço Reservado para Texto 2">
            <a:extLst>
              <a:ext uri="{FF2B5EF4-FFF2-40B4-BE49-F238E27FC236}">
                <a16:creationId xmlns:a16="http://schemas.microsoft.com/office/drawing/2014/main" id="{915A91EB-3379-6AE4-FF0C-E5CF26490C39}"/>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5800187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A7C12-57FF-57A7-FE32-3EC09DACE37F}"/>
              </a:ext>
            </a:extLst>
          </p:cNvPr>
          <p:cNvSpPr>
            <a:spLocks noGrp="1"/>
          </p:cNvSpPr>
          <p:nvPr>
            <p:ph type="title"/>
          </p:nvPr>
        </p:nvSpPr>
        <p:spPr/>
        <p:txBody>
          <a:bodyPr/>
          <a:lstStyle/>
          <a:p>
            <a:r>
              <a:rPr lang="pt-BR" dirty="0"/>
              <a:t>Implicações das definições</a:t>
            </a:r>
          </a:p>
        </p:txBody>
      </p:sp>
      <p:sp>
        <p:nvSpPr>
          <p:cNvPr id="3" name="Espaço Reservado para Texto 2">
            <a:extLst>
              <a:ext uri="{FF2B5EF4-FFF2-40B4-BE49-F238E27FC236}">
                <a16:creationId xmlns:a16="http://schemas.microsoft.com/office/drawing/2014/main" id="{AB1E40E6-5B50-76E8-1D20-509931C9F1B9}"/>
              </a:ext>
            </a:extLst>
          </p:cNvPr>
          <p:cNvSpPr>
            <a:spLocks noGrp="1"/>
          </p:cNvSpPr>
          <p:nvPr>
            <p:ph type="body" idx="1"/>
          </p:nvPr>
        </p:nvSpPr>
        <p:spPr/>
        <p:txBody>
          <a:bodyPr/>
          <a:lstStyle/>
          <a:p>
            <a:r>
              <a:rPr lang="pt-BR" dirty="0" err="1"/>
              <a:t>End-to-end</a:t>
            </a:r>
            <a:endParaRPr lang="pt-BR" dirty="0"/>
          </a:p>
        </p:txBody>
      </p:sp>
    </p:spTree>
    <p:extLst>
      <p:ext uri="{BB962C8B-B14F-4D97-AF65-F5344CB8AC3E}">
        <p14:creationId xmlns:p14="http://schemas.microsoft.com/office/powerpoint/2010/main" val="18791521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077DE-B6B5-D214-10F5-C0F5F73FAD0E}"/>
              </a:ext>
            </a:extLst>
          </p:cNvPr>
          <p:cNvSpPr>
            <a:spLocks noGrp="1"/>
          </p:cNvSpPr>
          <p:nvPr>
            <p:ph type="title"/>
          </p:nvPr>
        </p:nvSpPr>
        <p:spPr/>
        <p:txBody>
          <a:bodyPr/>
          <a:lstStyle/>
          <a:p>
            <a:r>
              <a:rPr lang="pt-BR" dirty="0"/>
              <a:t>Testes </a:t>
            </a:r>
            <a:r>
              <a:rPr lang="pt-BR" dirty="0" err="1"/>
              <a:t>End-to-End</a:t>
            </a:r>
            <a:r>
              <a:rPr lang="pt-BR" dirty="0"/>
              <a:t> (E2E) fazem parte dos Testes de Integração</a:t>
            </a:r>
          </a:p>
        </p:txBody>
      </p:sp>
      <p:sp>
        <p:nvSpPr>
          <p:cNvPr id="3" name="Espaço Reservado para Conteúdo 2">
            <a:extLst>
              <a:ext uri="{FF2B5EF4-FFF2-40B4-BE49-F238E27FC236}">
                <a16:creationId xmlns:a16="http://schemas.microsoft.com/office/drawing/2014/main" id="{EDA8BFE1-6BE8-A57E-ACA8-B56E67AD3C63}"/>
              </a:ext>
            </a:extLst>
          </p:cNvPr>
          <p:cNvSpPr>
            <a:spLocks noGrp="1"/>
          </p:cNvSpPr>
          <p:nvPr>
            <p:ph idx="1"/>
          </p:nvPr>
        </p:nvSpPr>
        <p:spPr/>
        <p:txBody>
          <a:bodyPr>
            <a:normAutofit lnSpcReduction="10000"/>
          </a:bodyPr>
          <a:lstStyle/>
          <a:p>
            <a:r>
              <a:rPr lang="pt-BR" dirty="0"/>
              <a:t>Testes E2E também verificam dependências out-</a:t>
            </a:r>
            <a:r>
              <a:rPr lang="pt-BR" dirty="0" err="1"/>
              <a:t>of</a:t>
            </a:r>
            <a:r>
              <a:rPr lang="pt-BR" dirty="0"/>
              <a:t>-</a:t>
            </a:r>
            <a:r>
              <a:rPr lang="pt-BR" dirty="0" err="1"/>
              <a:t>process</a:t>
            </a:r>
            <a:endParaRPr lang="pt-BR" dirty="0"/>
          </a:p>
          <a:p>
            <a:r>
              <a:rPr lang="pt-BR" dirty="0"/>
              <a:t>A diferença entre E2E para integração é que E2E normalmente inclui muito mais de dependências out-</a:t>
            </a:r>
            <a:r>
              <a:rPr lang="pt-BR" dirty="0" err="1"/>
              <a:t>of</a:t>
            </a:r>
            <a:r>
              <a:rPr lang="pt-BR" dirty="0"/>
              <a:t>-</a:t>
            </a:r>
            <a:r>
              <a:rPr lang="pt-BR" dirty="0" err="1"/>
              <a:t>process</a:t>
            </a:r>
            <a:endParaRPr lang="pt-BR" dirty="0"/>
          </a:p>
          <a:p>
            <a:r>
              <a:rPr lang="pt-BR" dirty="0"/>
              <a:t>Esclarecendo melhor</a:t>
            </a:r>
          </a:p>
          <a:p>
            <a:pPr lvl="1"/>
            <a:r>
              <a:rPr lang="pt-BR" dirty="0"/>
              <a:t>Teste de Integração: funciona com uma ou duas dependências out-</a:t>
            </a:r>
            <a:r>
              <a:rPr lang="pt-BR" dirty="0" err="1"/>
              <a:t>of</a:t>
            </a:r>
            <a:r>
              <a:rPr lang="pt-BR" dirty="0"/>
              <a:t>-</a:t>
            </a:r>
            <a:r>
              <a:rPr lang="pt-BR" dirty="0" err="1"/>
              <a:t>process</a:t>
            </a:r>
            <a:endParaRPr lang="pt-BR" dirty="0"/>
          </a:p>
          <a:p>
            <a:pPr lvl="1"/>
            <a:r>
              <a:rPr lang="pt-BR" dirty="0"/>
              <a:t>Teste E2E: consiste exclusivamente de dependências out-</a:t>
            </a:r>
            <a:r>
              <a:rPr lang="pt-BR" dirty="0" err="1"/>
              <a:t>of</a:t>
            </a:r>
            <a:r>
              <a:rPr lang="pt-BR" dirty="0"/>
              <a:t>-</a:t>
            </a:r>
            <a:r>
              <a:rPr lang="pt-BR" dirty="0" err="1"/>
              <a:t>process</a:t>
            </a:r>
            <a:endParaRPr lang="pt-BR" dirty="0"/>
          </a:p>
          <a:p>
            <a:r>
              <a:rPr lang="pt-BR" dirty="0"/>
              <a:t>Origem do nome E2E: testes baseados no ponto de vista de um usuário, incluindo todas as aplicações externas que o sistema integra</a:t>
            </a:r>
          </a:p>
          <a:p>
            <a:r>
              <a:rPr lang="pt-BR" dirty="0"/>
              <a:t>Sinônimos: UI </a:t>
            </a:r>
            <a:r>
              <a:rPr lang="pt-BR" dirty="0" err="1"/>
              <a:t>Tests</a:t>
            </a:r>
            <a:r>
              <a:rPr lang="pt-BR" dirty="0"/>
              <a:t> (</a:t>
            </a:r>
            <a:r>
              <a:rPr lang="pt-BR" dirty="0" err="1"/>
              <a:t>User</a:t>
            </a:r>
            <a:r>
              <a:rPr lang="pt-BR" dirty="0"/>
              <a:t> Interface), GUI </a:t>
            </a:r>
            <a:r>
              <a:rPr lang="pt-BR" dirty="0" err="1"/>
              <a:t>Tests</a:t>
            </a:r>
            <a:r>
              <a:rPr lang="pt-BR" dirty="0"/>
              <a:t> (</a:t>
            </a:r>
            <a:r>
              <a:rPr lang="pt-BR" dirty="0" err="1"/>
              <a:t>Graphical</a:t>
            </a:r>
            <a:r>
              <a:rPr lang="pt-BR" dirty="0"/>
              <a:t> </a:t>
            </a:r>
            <a:r>
              <a:rPr lang="pt-BR" dirty="0" err="1"/>
              <a:t>User</a:t>
            </a:r>
            <a:r>
              <a:rPr lang="pt-BR" dirty="0"/>
              <a:t> Interface) e </a:t>
            </a:r>
            <a:r>
              <a:rPr lang="pt-BR" dirty="0" err="1"/>
              <a:t>Functional</a:t>
            </a:r>
            <a:r>
              <a:rPr lang="pt-BR" dirty="0"/>
              <a:t> </a:t>
            </a:r>
            <a:r>
              <a:rPr lang="pt-BR" dirty="0" err="1"/>
              <a:t>Tests</a:t>
            </a:r>
            <a:r>
              <a:rPr lang="pt-BR" dirty="0"/>
              <a:t> </a:t>
            </a:r>
          </a:p>
        </p:txBody>
      </p:sp>
    </p:spTree>
    <p:extLst>
      <p:ext uri="{BB962C8B-B14F-4D97-AF65-F5344CB8AC3E}">
        <p14:creationId xmlns:p14="http://schemas.microsoft.com/office/powerpoint/2010/main" val="7059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7D1D8-C0B1-0876-9F9C-30F8ED7276BB}"/>
              </a:ext>
            </a:extLst>
          </p:cNvPr>
          <p:cNvSpPr>
            <a:spLocks noGrp="1"/>
          </p:cNvSpPr>
          <p:nvPr>
            <p:ph type="title"/>
          </p:nvPr>
        </p:nvSpPr>
        <p:spPr/>
        <p:txBody>
          <a:bodyPr/>
          <a:lstStyle/>
          <a:p>
            <a:r>
              <a:rPr lang="pt-BR" dirty="0"/>
              <a:t>Mapa Geral</a:t>
            </a:r>
          </a:p>
        </p:txBody>
      </p:sp>
      <p:sp>
        <p:nvSpPr>
          <p:cNvPr id="3" name="Espaço Reservado para Texto 2">
            <a:extLst>
              <a:ext uri="{FF2B5EF4-FFF2-40B4-BE49-F238E27FC236}">
                <a16:creationId xmlns:a16="http://schemas.microsoft.com/office/drawing/2014/main" id="{658A8487-DAF4-74FB-4166-20EC727A024A}"/>
              </a:ext>
            </a:extLst>
          </p:cNvPr>
          <p:cNvSpPr>
            <a:spLocks noGrp="1"/>
          </p:cNvSpPr>
          <p:nvPr>
            <p:ph type="body" idx="1"/>
          </p:nvPr>
        </p:nvSpPr>
        <p:spPr/>
        <p:txBody>
          <a:bodyPr/>
          <a:lstStyle/>
          <a:p>
            <a:r>
              <a:rPr lang="pt-BR" dirty="0"/>
              <a:t>Vamos ver como podemos tomar decisão para categorizar testes unitários, de integração e E2E</a:t>
            </a:r>
          </a:p>
        </p:txBody>
      </p:sp>
    </p:spTree>
    <p:extLst>
      <p:ext uri="{BB962C8B-B14F-4D97-AF65-F5344CB8AC3E}">
        <p14:creationId xmlns:p14="http://schemas.microsoft.com/office/powerpoint/2010/main" val="42003064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060F3-A6D0-D57C-8449-9727FD06AE9C}"/>
              </a:ext>
            </a:extLst>
          </p:cNvPr>
          <p:cNvSpPr>
            <a:spLocks noGrp="1"/>
          </p:cNvSpPr>
          <p:nvPr>
            <p:ph type="title"/>
          </p:nvPr>
        </p:nvSpPr>
        <p:spPr/>
        <p:txBody>
          <a:bodyPr/>
          <a:lstStyle/>
          <a:p>
            <a:r>
              <a:rPr lang="pt-BR" dirty="0"/>
              <a:t>Suponha uma Aplicação</a:t>
            </a:r>
          </a:p>
        </p:txBody>
      </p:sp>
      <p:sp>
        <p:nvSpPr>
          <p:cNvPr id="3" name="Espaço Reservado para Conteúdo 2">
            <a:extLst>
              <a:ext uri="{FF2B5EF4-FFF2-40B4-BE49-F238E27FC236}">
                <a16:creationId xmlns:a16="http://schemas.microsoft.com/office/drawing/2014/main" id="{FB0A8B62-32EF-5C66-71B7-E3D4C9412766}"/>
              </a:ext>
            </a:extLst>
          </p:cNvPr>
          <p:cNvSpPr>
            <a:spLocks noGrp="1"/>
          </p:cNvSpPr>
          <p:nvPr>
            <p:ph idx="1"/>
          </p:nvPr>
        </p:nvSpPr>
        <p:spPr/>
        <p:txBody>
          <a:bodyPr>
            <a:normAutofit fontScale="85000" lnSpcReduction="10000"/>
          </a:bodyPr>
          <a:lstStyle/>
          <a:p>
            <a:r>
              <a:rPr lang="pt-BR" dirty="0"/>
              <a:t>Possui suas classes que definem o comportamento de negócio</a:t>
            </a:r>
          </a:p>
          <a:p>
            <a:r>
              <a:rPr lang="pt-BR" dirty="0"/>
              <a:t>Possui 3 dependências externas</a:t>
            </a:r>
          </a:p>
          <a:p>
            <a:pPr lvl="1"/>
            <a:r>
              <a:rPr lang="pt-BR" dirty="0"/>
              <a:t>Um banco de dados</a:t>
            </a:r>
          </a:p>
          <a:p>
            <a:pPr lvl="1"/>
            <a:r>
              <a:rPr lang="pt-BR" dirty="0"/>
              <a:t>Um sistema de arquivos</a:t>
            </a:r>
          </a:p>
          <a:p>
            <a:pPr lvl="1"/>
            <a:r>
              <a:rPr lang="pt-BR" dirty="0"/>
              <a:t>Um gateway de pagamento</a:t>
            </a:r>
          </a:p>
          <a:p>
            <a:r>
              <a:rPr lang="pt-BR"/>
              <a:t>Por </a:t>
            </a:r>
            <a:r>
              <a:rPr lang="pt-BR" dirty="0"/>
              <a:t>que?</a:t>
            </a:r>
          </a:p>
          <a:p>
            <a:pPr lvl="1"/>
            <a:r>
              <a:rPr lang="pt-BR" dirty="0"/>
              <a:t>Banco de dados e sistema de arquivos está sob </a:t>
            </a:r>
            <a:r>
              <a:rPr lang="pt-BR"/>
              <a:t>total controle mas são externos ao processo de teste</a:t>
            </a:r>
            <a:endParaRPr lang="pt-BR" dirty="0"/>
          </a:p>
          <a:p>
            <a:pPr lvl="1"/>
            <a:r>
              <a:rPr lang="pt-BR" dirty="0"/>
              <a:t>Gateway de pagamento pode estar externo à organização, portanto fora do nosso </a:t>
            </a:r>
            <a:r>
              <a:rPr lang="pt-BR"/>
              <a:t>controle.</a:t>
            </a:r>
          </a:p>
          <a:p>
            <a:pPr lvl="1"/>
            <a:r>
              <a:rPr lang="pt-BR"/>
              <a:t>Nos testes...</a:t>
            </a:r>
          </a:p>
          <a:p>
            <a:pPr lvl="2"/>
            <a:r>
              <a:rPr lang="pt-BR"/>
              <a:t>Unitários e Integração: mockamos. Na Integração “sanduíche” precisa ser mais independente caso o gateway seja um código de outra empresa ou equipe onde temos pouco controle para influenciar no seu design.</a:t>
            </a:r>
          </a:p>
          <a:p>
            <a:pPr lvl="2"/>
            <a:r>
              <a:rPr lang="pt-BR"/>
              <a:t>E2E: usamos o serviço real. Em geral, gateways de pagamento fornecem APIs de Sandbox.</a:t>
            </a:r>
            <a:endParaRPr lang="pt-BR" dirty="0"/>
          </a:p>
        </p:txBody>
      </p:sp>
    </p:spTree>
    <p:extLst>
      <p:ext uri="{BB962C8B-B14F-4D97-AF65-F5344CB8AC3E}">
        <p14:creationId xmlns:p14="http://schemas.microsoft.com/office/powerpoint/2010/main" val="3801375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EC56CA3-3C0C-940C-B3E3-DD3217A42834}"/>
              </a:ext>
            </a:extLst>
          </p:cNvPr>
          <p:cNvPicPr>
            <a:picLocks noChangeAspect="1"/>
          </p:cNvPicPr>
          <p:nvPr/>
        </p:nvPicPr>
        <p:blipFill>
          <a:blip r:embed="rId2"/>
          <a:stretch>
            <a:fillRect/>
          </a:stretch>
        </p:blipFill>
        <p:spPr>
          <a:xfrm>
            <a:off x="1659466" y="354634"/>
            <a:ext cx="8873068" cy="6148732"/>
          </a:xfrm>
          <a:prstGeom prst="rect">
            <a:avLst/>
          </a:prstGeom>
        </p:spPr>
      </p:pic>
    </p:spTree>
    <p:extLst>
      <p:ext uri="{BB962C8B-B14F-4D97-AF65-F5344CB8AC3E}">
        <p14:creationId xmlns:p14="http://schemas.microsoft.com/office/powerpoint/2010/main" val="32225209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36140-6F55-FA11-DBDF-635AFC090831}"/>
              </a:ext>
            </a:extLst>
          </p:cNvPr>
          <p:cNvSpPr>
            <a:spLocks noGrp="1"/>
          </p:cNvSpPr>
          <p:nvPr>
            <p:ph type="title"/>
          </p:nvPr>
        </p:nvSpPr>
        <p:spPr/>
        <p:txBody>
          <a:bodyPr/>
          <a:lstStyle/>
          <a:p>
            <a:r>
              <a:rPr lang="pt-BR" dirty="0"/>
              <a:t>Leituras Recomendadas por </a:t>
            </a:r>
            <a:r>
              <a:rPr lang="pt-BR" dirty="0" err="1"/>
              <a:t>Khorikov</a:t>
            </a:r>
            <a:endParaRPr lang="pt-BR" dirty="0"/>
          </a:p>
        </p:txBody>
      </p:sp>
      <p:sp>
        <p:nvSpPr>
          <p:cNvPr id="3" name="Espaço Reservado para Conteúdo 2">
            <a:extLst>
              <a:ext uri="{FF2B5EF4-FFF2-40B4-BE49-F238E27FC236}">
                <a16:creationId xmlns:a16="http://schemas.microsoft.com/office/drawing/2014/main" id="{FD94C5DB-2455-7459-34C0-EC3048835704}"/>
              </a:ext>
            </a:extLst>
          </p:cNvPr>
          <p:cNvSpPr>
            <a:spLocks noGrp="1"/>
          </p:cNvSpPr>
          <p:nvPr>
            <p:ph idx="1"/>
          </p:nvPr>
        </p:nvSpPr>
        <p:spPr/>
        <p:txBody>
          <a:bodyPr/>
          <a:lstStyle/>
          <a:p>
            <a:r>
              <a:rPr lang="pt-BR" dirty="0"/>
              <a:t>Test-</a:t>
            </a:r>
            <a:r>
              <a:rPr lang="pt-BR" dirty="0" err="1"/>
              <a:t>Driven</a:t>
            </a:r>
            <a:r>
              <a:rPr lang="pt-BR" dirty="0"/>
              <a:t> </a:t>
            </a:r>
            <a:r>
              <a:rPr lang="pt-BR" dirty="0" err="1"/>
              <a:t>Development</a:t>
            </a:r>
            <a:r>
              <a:rPr lang="pt-BR" dirty="0"/>
              <a:t>: </a:t>
            </a:r>
            <a:r>
              <a:rPr lang="pt-BR" dirty="0" err="1"/>
              <a:t>By</a:t>
            </a:r>
            <a:r>
              <a:rPr lang="pt-BR" dirty="0"/>
              <a:t> </a:t>
            </a:r>
            <a:r>
              <a:rPr lang="pt-BR" dirty="0" err="1"/>
              <a:t>Example</a:t>
            </a:r>
            <a:r>
              <a:rPr lang="pt-BR" dirty="0"/>
              <a:t>. Kent Beck segue nesta obra a Escola Clássica. </a:t>
            </a:r>
          </a:p>
          <a:p>
            <a:r>
              <a:rPr lang="pt-BR" dirty="0" err="1"/>
              <a:t>Growing</a:t>
            </a:r>
            <a:r>
              <a:rPr lang="pt-BR" dirty="0"/>
              <a:t> </a:t>
            </a:r>
            <a:r>
              <a:rPr lang="pt-BR" dirty="0" err="1"/>
              <a:t>Object-Oriented</a:t>
            </a:r>
            <a:r>
              <a:rPr lang="pt-BR" dirty="0"/>
              <a:t> Software, </a:t>
            </a:r>
            <a:r>
              <a:rPr lang="pt-BR" dirty="0" err="1"/>
              <a:t>Guided</a:t>
            </a:r>
            <a:r>
              <a:rPr lang="pt-BR" dirty="0"/>
              <a:t> </a:t>
            </a:r>
            <a:r>
              <a:rPr lang="pt-BR" dirty="0" err="1"/>
              <a:t>by</a:t>
            </a:r>
            <a:r>
              <a:rPr lang="pt-BR" dirty="0"/>
              <a:t> </a:t>
            </a:r>
            <a:r>
              <a:rPr lang="pt-BR" dirty="0" err="1"/>
              <a:t>Tests</a:t>
            </a:r>
            <a:r>
              <a:rPr lang="pt-BR" dirty="0"/>
              <a:t>. Steve Freeman e Nat </a:t>
            </a:r>
            <a:r>
              <a:rPr lang="pt-BR" dirty="0" err="1"/>
              <a:t>Pryce</a:t>
            </a:r>
            <a:r>
              <a:rPr lang="pt-BR" dirty="0"/>
              <a:t> seguem a Escola de Londres.</a:t>
            </a:r>
          </a:p>
          <a:p>
            <a:r>
              <a:rPr lang="pt-BR" dirty="0" err="1"/>
              <a:t>Principles</a:t>
            </a:r>
            <a:r>
              <a:rPr lang="pt-BR" dirty="0"/>
              <a:t>, </a:t>
            </a:r>
            <a:r>
              <a:rPr lang="pt-BR" dirty="0" err="1"/>
              <a:t>Practices</a:t>
            </a:r>
            <a:r>
              <a:rPr lang="pt-BR" dirty="0"/>
              <a:t>, </a:t>
            </a:r>
            <a:r>
              <a:rPr lang="pt-BR" dirty="0" err="1"/>
              <a:t>Patterns</a:t>
            </a:r>
            <a:r>
              <a:rPr lang="pt-BR" dirty="0"/>
              <a:t> </a:t>
            </a:r>
            <a:r>
              <a:rPr lang="pt-BR" dirty="0" err="1"/>
              <a:t>by</a:t>
            </a:r>
            <a:r>
              <a:rPr lang="pt-BR" dirty="0"/>
              <a:t> Steven van </a:t>
            </a:r>
            <a:r>
              <a:rPr lang="pt-BR" dirty="0" err="1"/>
              <a:t>Deursen</a:t>
            </a:r>
            <a:r>
              <a:rPr lang="pt-BR" dirty="0"/>
              <a:t> e Mark </a:t>
            </a:r>
            <a:r>
              <a:rPr lang="pt-BR" dirty="0" err="1"/>
              <a:t>Seemann</a:t>
            </a:r>
            <a:r>
              <a:rPr lang="pt-BR" dirty="0"/>
              <a:t>. Explicam de forma detalhada a Injeção de Dependência.</a:t>
            </a:r>
          </a:p>
        </p:txBody>
      </p:sp>
    </p:spTree>
    <p:extLst>
      <p:ext uri="{BB962C8B-B14F-4D97-AF65-F5344CB8AC3E}">
        <p14:creationId xmlns:p14="http://schemas.microsoft.com/office/powerpoint/2010/main" val="2182142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41FE4-7246-528D-93A2-63ACF93F68AE}"/>
              </a:ext>
            </a:extLst>
          </p:cNvPr>
          <p:cNvSpPr>
            <a:spLocks noGrp="1"/>
          </p:cNvSpPr>
          <p:nvPr>
            <p:ph type="title"/>
          </p:nvPr>
        </p:nvSpPr>
        <p:spPr/>
        <p:txBody>
          <a:bodyPr/>
          <a:lstStyle/>
          <a:p>
            <a:r>
              <a:rPr lang="pt-BR" dirty="0" err="1"/>
              <a:t>Clássic</a:t>
            </a:r>
            <a:r>
              <a:rPr lang="pt-BR" dirty="0"/>
              <a:t> vs. Londres: afeta a prática do TDD</a:t>
            </a:r>
          </a:p>
        </p:txBody>
      </p:sp>
      <p:sp>
        <p:nvSpPr>
          <p:cNvPr id="3" name="Espaço Reservado para Texto 2">
            <a:extLst>
              <a:ext uri="{FF2B5EF4-FFF2-40B4-BE49-F238E27FC236}">
                <a16:creationId xmlns:a16="http://schemas.microsoft.com/office/drawing/2014/main" id="{182E09C8-B909-DA34-D6C4-46BFA8DB9266}"/>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2145564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60D4-2742-F92A-2BF8-00CF4A701B93}"/>
              </a:ext>
            </a:extLst>
          </p:cNvPr>
          <p:cNvSpPr>
            <a:spLocks noGrp="1"/>
          </p:cNvSpPr>
          <p:nvPr>
            <p:ph type="title"/>
          </p:nvPr>
        </p:nvSpPr>
        <p:spPr/>
        <p:txBody>
          <a:bodyPr/>
          <a:lstStyle/>
          <a:p>
            <a:r>
              <a:rPr lang="pt-BR" dirty="0"/>
              <a:t>&lt;pagina 36&gt;</a:t>
            </a:r>
          </a:p>
        </p:txBody>
      </p:sp>
      <p:sp>
        <p:nvSpPr>
          <p:cNvPr id="3" name="Espaço Reservado para Conteúdo 2">
            <a:extLst>
              <a:ext uri="{FF2B5EF4-FFF2-40B4-BE49-F238E27FC236}">
                <a16:creationId xmlns:a16="http://schemas.microsoft.com/office/drawing/2014/main" id="{F81F7537-55D1-129D-A34C-B7C10E8DD3CC}"/>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3709394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B2B51-A905-2F02-066B-66BFEF2170E4}"/>
              </a:ext>
            </a:extLst>
          </p:cNvPr>
          <p:cNvSpPr>
            <a:spLocks noGrp="1"/>
          </p:cNvSpPr>
          <p:nvPr>
            <p:ph type="title"/>
          </p:nvPr>
        </p:nvSpPr>
        <p:spPr/>
        <p:txBody>
          <a:bodyPr/>
          <a:lstStyle/>
          <a:p>
            <a:r>
              <a:rPr lang="pt-BR" dirty="0"/>
              <a:t>TDD e XP</a:t>
            </a:r>
          </a:p>
        </p:txBody>
      </p:sp>
      <p:sp>
        <p:nvSpPr>
          <p:cNvPr id="3" name="Espaço Reservado para Texto 2">
            <a:extLst>
              <a:ext uri="{FF2B5EF4-FFF2-40B4-BE49-F238E27FC236}">
                <a16:creationId xmlns:a16="http://schemas.microsoft.com/office/drawing/2014/main" id="{D154A066-629A-4B1A-5FB7-DCDAB340315F}"/>
              </a:ext>
            </a:extLst>
          </p:cNvPr>
          <p:cNvSpPr>
            <a:spLocks noGrp="1"/>
          </p:cNvSpPr>
          <p:nvPr>
            <p:ph type="body" idx="1"/>
          </p:nvPr>
        </p:nvSpPr>
        <p:spPr/>
        <p:txBody>
          <a:bodyPr/>
          <a:lstStyle/>
          <a:p>
            <a:r>
              <a:rPr lang="pt-BR" dirty="0"/>
              <a:t>Falar de Unitário ou Integração tem origem aqui...</a:t>
            </a:r>
          </a:p>
        </p:txBody>
      </p:sp>
    </p:spTree>
    <p:extLst>
      <p:ext uri="{BB962C8B-B14F-4D97-AF65-F5344CB8AC3E}">
        <p14:creationId xmlns:p14="http://schemas.microsoft.com/office/powerpoint/2010/main" val="2265023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B550F-DCB2-4CB9-1B22-00EC23C70C63}"/>
              </a:ext>
            </a:extLst>
          </p:cNvPr>
          <p:cNvSpPr>
            <a:spLocks noGrp="1"/>
          </p:cNvSpPr>
          <p:nvPr>
            <p:ph type="title"/>
          </p:nvPr>
        </p:nvSpPr>
        <p:spPr/>
        <p:txBody>
          <a:bodyPr/>
          <a:lstStyle/>
          <a:p>
            <a:r>
              <a:rPr lang="pt-BR" dirty="0"/>
              <a:t>Primeiro, o que devem ser Testes?</a:t>
            </a:r>
          </a:p>
        </p:txBody>
      </p:sp>
      <p:sp>
        <p:nvSpPr>
          <p:cNvPr id="3" name="Espaço Reservado para Texto 2">
            <a:extLst>
              <a:ext uri="{FF2B5EF4-FFF2-40B4-BE49-F238E27FC236}">
                <a16:creationId xmlns:a16="http://schemas.microsoft.com/office/drawing/2014/main" id="{CB76CB22-D1A0-BB3E-110B-0F33030C87C4}"/>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5692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050506F-CC74-BED9-647B-61213861D4BA}"/>
              </a:ext>
            </a:extLst>
          </p:cNvPr>
          <p:cNvPicPr>
            <a:picLocks noChangeAspect="1"/>
          </p:cNvPicPr>
          <p:nvPr/>
        </p:nvPicPr>
        <p:blipFill>
          <a:blip r:embed="rId2"/>
          <a:stretch>
            <a:fillRect/>
          </a:stretch>
        </p:blipFill>
        <p:spPr>
          <a:xfrm>
            <a:off x="823448" y="1047404"/>
            <a:ext cx="10545104" cy="4763192"/>
          </a:xfrm>
          <a:prstGeom prst="rect">
            <a:avLst/>
          </a:prstGeom>
        </p:spPr>
      </p:pic>
      <p:sp>
        <p:nvSpPr>
          <p:cNvPr id="2" name="CaixaDeTexto 1">
            <a:extLst>
              <a:ext uri="{FF2B5EF4-FFF2-40B4-BE49-F238E27FC236}">
                <a16:creationId xmlns:a16="http://schemas.microsoft.com/office/drawing/2014/main" id="{A26B8C67-6749-3E78-9035-F528E7746E7C}"/>
              </a:ext>
            </a:extLst>
          </p:cNvPr>
          <p:cNvSpPr txBox="1"/>
          <p:nvPr/>
        </p:nvSpPr>
        <p:spPr>
          <a:xfrm>
            <a:off x="6550430" y="249381"/>
            <a:ext cx="5487656" cy="646331"/>
          </a:xfrm>
          <a:prstGeom prst="rect">
            <a:avLst/>
          </a:prstGeom>
          <a:noFill/>
        </p:spPr>
        <p:txBody>
          <a:bodyPr wrap="none" rtlCol="0">
            <a:spAutoFit/>
          </a:bodyPr>
          <a:lstStyle/>
          <a:p>
            <a:r>
              <a:rPr lang="pt-BR"/>
              <a:t>Arrange, Act, Assert : mesmo que Dado, Quando e Então</a:t>
            </a:r>
          </a:p>
          <a:p>
            <a:r>
              <a:rPr lang="pt-BR"/>
              <a:t>para a comunidade de BDD</a:t>
            </a:r>
          </a:p>
        </p:txBody>
      </p:sp>
    </p:spTree>
    <p:extLst>
      <p:ext uri="{BB962C8B-B14F-4D97-AF65-F5344CB8AC3E}">
        <p14:creationId xmlns:p14="http://schemas.microsoft.com/office/powerpoint/2010/main" val="2735862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3D52C-D5C9-05EC-85CC-69990C0CB9EC}"/>
              </a:ext>
            </a:extLst>
          </p:cNvPr>
          <p:cNvSpPr>
            <a:spLocks noGrp="1"/>
          </p:cNvSpPr>
          <p:nvPr>
            <p:ph type="title"/>
          </p:nvPr>
        </p:nvSpPr>
        <p:spPr/>
        <p:txBody>
          <a:bodyPr/>
          <a:lstStyle/>
          <a:p>
            <a:r>
              <a:rPr lang="pt-BR" dirty="0"/>
              <a:t>Segundo Kent Beck (Test </a:t>
            </a:r>
            <a:r>
              <a:rPr lang="pt-BR" dirty="0" err="1"/>
              <a:t>Desiderata</a:t>
            </a:r>
            <a:r>
              <a:rPr lang="pt-BR" dirty="0"/>
              <a:t>)</a:t>
            </a:r>
          </a:p>
        </p:txBody>
      </p:sp>
      <p:sp>
        <p:nvSpPr>
          <p:cNvPr id="3" name="Espaço Reservado para Conteúdo 2">
            <a:extLst>
              <a:ext uri="{FF2B5EF4-FFF2-40B4-BE49-F238E27FC236}">
                <a16:creationId xmlns:a16="http://schemas.microsoft.com/office/drawing/2014/main" id="{CAEDB178-8EDC-39BF-3D6E-FB3A57CDFD0D}"/>
              </a:ext>
            </a:extLst>
          </p:cNvPr>
          <p:cNvSpPr>
            <a:spLocks noGrp="1"/>
          </p:cNvSpPr>
          <p:nvPr>
            <p:ph idx="1"/>
          </p:nvPr>
        </p:nvSpPr>
        <p:spPr/>
        <p:txBody>
          <a:bodyPr/>
          <a:lstStyle/>
          <a:p>
            <a:r>
              <a:rPr lang="pt-BR" dirty="0"/>
              <a:t>“Testes devem ser acoplados ao comportamento do código e desacoplados da estrutura do código. [...]”</a:t>
            </a:r>
          </a:p>
          <a:p>
            <a:r>
              <a:rPr lang="pt-BR" dirty="0"/>
              <a:t>Kent Beck aponta que é muito comum códigos de testes repetindo o que está no código da implementação. Ou seja, os códigos de testes como “confirmadores” da verdade da implementação. Isto não é TDD.</a:t>
            </a:r>
          </a:p>
          <a:p>
            <a:r>
              <a:rPr lang="pt-BR" dirty="0"/>
              <a:t>Beck relata as propriedades desejáveis que todo código de teste pode ter. Não é necessário ter todas as propriedades. Caso não queira uma determinada propriedade, é necessário substituí-la por outra de valor superior.</a:t>
            </a:r>
          </a:p>
        </p:txBody>
      </p:sp>
    </p:spTree>
    <p:extLst>
      <p:ext uri="{BB962C8B-B14F-4D97-AF65-F5344CB8AC3E}">
        <p14:creationId xmlns:p14="http://schemas.microsoft.com/office/powerpoint/2010/main" val="570546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2775B-50EC-E5A0-51DC-BAE3DA461173}"/>
              </a:ext>
            </a:extLst>
          </p:cNvPr>
          <p:cNvSpPr>
            <a:spLocks noGrp="1"/>
          </p:cNvSpPr>
          <p:nvPr>
            <p:ph type="title"/>
          </p:nvPr>
        </p:nvSpPr>
        <p:spPr/>
        <p:txBody>
          <a:bodyPr/>
          <a:lstStyle/>
          <a:p>
            <a:r>
              <a:rPr lang="pt-BR" dirty="0"/>
              <a:t>Propriedades de um Teste</a:t>
            </a:r>
          </a:p>
        </p:txBody>
      </p:sp>
      <p:sp>
        <p:nvSpPr>
          <p:cNvPr id="3" name="Espaço Reservado para Texto 2">
            <a:extLst>
              <a:ext uri="{FF2B5EF4-FFF2-40B4-BE49-F238E27FC236}">
                <a16:creationId xmlns:a16="http://schemas.microsoft.com/office/drawing/2014/main" id="{68659A3B-1C38-F237-1D24-EEDBCB5C46CB}"/>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4108738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BCD4A-64CC-AF4D-4F79-1C9582C2C21C}"/>
              </a:ext>
            </a:extLst>
          </p:cNvPr>
          <p:cNvSpPr>
            <a:spLocks noGrp="1"/>
          </p:cNvSpPr>
          <p:nvPr>
            <p:ph type="title"/>
          </p:nvPr>
        </p:nvSpPr>
        <p:spPr/>
        <p:txBody>
          <a:bodyPr/>
          <a:lstStyle/>
          <a:p>
            <a:r>
              <a:rPr lang="pt-BR" dirty="0"/>
              <a:t>Isolamento</a:t>
            </a:r>
          </a:p>
        </p:txBody>
      </p:sp>
      <p:sp>
        <p:nvSpPr>
          <p:cNvPr id="3" name="Espaço Reservado para Conteúdo 2">
            <a:extLst>
              <a:ext uri="{FF2B5EF4-FFF2-40B4-BE49-F238E27FC236}">
                <a16:creationId xmlns:a16="http://schemas.microsoft.com/office/drawing/2014/main" id="{CEAD3B2B-F6C8-B5AC-BEFF-C9C11A2572B3}"/>
              </a:ext>
            </a:extLst>
          </p:cNvPr>
          <p:cNvSpPr>
            <a:spLocks noGrp="1"/>
          </p:cNvSpPr>
          <p:nvPr>
            <p:ph idx="1"/>
          </p:nvPr>
        </p:nvSpPr>
        <p:spPr/>
        <p:txBody>
          <a:bodyPr>
            <a:normAutofit/>
          </a:bodyPr>
          <a:lstStyle/>
          <a:p>
            <a:r>
              <a:rPr lang="pt-BR" sz="2000" dirty="0"/>
              <a:t>Testes devem retornar os mesmos resultados independente da ordem que são executados.</a:t>
            </a:r>
          </a:p>
          <a:p>
            <a:r>
              <a:rPr lang="pt-BR" sz="2000" dirty="0"/>
              <a:t>O que podemos evitar na prática, com JUnit, por exemplo?</a:t>
            </a:r>
          </a:p>
        </p:txBody>
      </p:sp>
      <p:pic>
        <p:nvPicPr>
          <p:cNvPr id="7" name="Imagem 6">
            <a:extLst>
              <a:ext uri="{FF2B5EF4-FFF2-40B4-BE49-F238E27FC236}">
                <a16:creationId xmlns:a16="http://schemas.microsoft.com/office/drawing/2014/main" id="{436D16B5-2113-9E4D-E7E0-B5EBA5739B95}"/>
              </a:ext>
            </a:extLst>
          </p:cNvPr>
          <p:cNvPicPr>
            <a:picLocks noChangeAspect="1"/>
          </p:cNvPicPr>
          <p:nvPr/>
        </p:nvPicPr>
        <p:blipFill>
          <a:blip r:embed="rId2"/>
          <a:stretch>
            <a:fillRect/>
          </a:stretch>
        </p:blipFill>
        <p:spPr>
          <a:xfrm>
            <a:off x="4826696" y="2803674"/>
            <a:ext cx="2538608" cy="3690228"/>
          </a:xfrm>
          <a:prstGeom prst="rect">
            <a:avLst/>
          </a:prstGeom>
        </p:spPr>
      </p:pic>
    </p:spTree>
    <p:extLst>
      <p:ext uri="{BB962C8B-B14F-4D97-AF65-F5344CB8AC3E}">
        <p14:creationId xmlns:p14="http://schemas.microsoft.com/office/powerpoint/2010/main" val="4221409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496F3-E582-CC6A-3169-A3DD7D26C85E}"/>
              </a:ext>
            </a:extLst>
          </p:cNvPr>
          <p:cNvSpPr>
            <a:spLocks noGrp="1"/>
          </p:cNvSpPr>
          <p:nvPr>
            <p:ph type="title"/>
          </p:nvPr>
        </p:nvSpPr>
        <p:spPr/>
        <p:txBody>
          <a:bodyPr/>
          <a:lstStyle/>
          <a:p>
            <a:r>
              <a:rPr lang="pt-BR" dirty="0" err="1"/>
              <a:t>Composable</a:t>
            </a:r>
            <a:endParaRPr lang="pt-BR" dirty="0"/>
          </a:p>
        </p:txBody>
      </p:sp>
      <p:sp>
        <p:nvSpPr>
          <p:cNvPr id="3" name="Espaço Reservado para Conteúdo 2">
            <a:extLst>
              <a:ext uri="{FF2B5EF4-FFF2-40B4-BE49-F238E27FC236}">
                <a16:creationId xmlns:a16="http://schemas.microsoft.com/office/drawing/2014/main" id="{CA4A750B-E66C-91B1-C813-618AA6606C3C}"/>
              </a:ext>
            </a:extLst>
          </p:cNvPr>
          <p:cNvSpPr>
            <a:spLocks noGrp="1"/>
          </p:cNvSpPr>
          <p:nvPr>
            <p:ph idx="1"/>
          </p:nvPr>
        </p:nvSpPr>
        <p:spPr/>
        <p:txBody>
          <a:bodyPr/>
          <a:lstStyle/>
          <a:p>
            <a:r>
              <a:rPr lang="pt-BR" dirty="0"/>
              <a:t>Podemos executar 1, 10, 100, 1 milhão de vezes... Temos que obter sempre os mesmos resultados.</a:t>
            </a:r>
          </a:p>
          <a:p>
            <a:r>
              <a:rPr lang="pt-BR" dirty="0"/>
              <a:t>O que podemos fazer? Em relação aos Testes Unitários:</a:t>
            </a:r>
          </a:p>
          <a:p>
            <a:pPr lvl="1"/>
            <a:r>
              <a:rPr lang="pt-BR" dirty="0"/>
              <a:t>De acordo com Stephen </a:t>
            </a:r>
            <a:r>
              <a:rPr lang="pt-BR" dirty="0" err="1"/>
              <a:t>Cleary</a:t>
            </a:r>
            <a:r>
              <a:rPr lang="pt-BR" dirty="0"/>
              <a:t> (2014), devemos usar Métodos Síncronos em vez de Assíncronos. Dar </a:t>
            </a:r>
            <a:r>
              <a:rPr lang="pt-BR" dirty="0" err="1"/>
              <a:t>await</a:t>
            </a:r>
            <a:r>
              <a:rPr lang="pt-BR" dirty="0"/>
              <a:t> exige estabelecer sincronização, o que pode ocorrer alteração de comportamento da aplicação. É mais difícil estabelecer previsibilidade.</a:t>
            </a:r>
          </a:p>
        </p:txBody>
      </p:sp>
    </p:spTree>
    <p:extLst>
      <p:ext uri="{BB962C8B-B14F-4D97-AF65-F5344CB8AC3E}">
        <p14:creationId xmlns:p14="http://schemas.microsoft.com/office/powerpoint/2010/main" val="11020872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9DAAF-22C9-DDC1-5C6D-78484B669B26}"/>
              </a:ext>
            </a:extLst>
          </p:cNvPr>
          <p:cNvSpPr>
            <a:spLocks noGrp="1"/>
          </p:cNvSpPr>
          <p:nvPr>
            <p:ph type="title"/>
          </p:nvPr>
        </p:nvSpPr>
        <p:spPr/>
        <p:txBody>
          <a:bodyPr/>
          <a:lstStyle/>
          <a:p>
            <a:r>
              <a:rPr lang="pt-BR" dirty="0"/>
              <a:t>Rápido</a:t>
            </a:r>
          </a:p>
        </p:txBody>
      </p:sp>
      <p:sp>
        <p:nvSpPr>
          <p:cNvPr id="3" name="Espaço Reservado para Conteúdo 2">
            <a:extLst>
              <a:ext uri="{FF2B5EF4-FFF2-40B4-BE49-F238E27FC236}">
                <a16:creationId xmlns:a16="http://schemas.microsoft.com/office/drawing/2014/main" id="{CA19C90A-33AF-0AC3-AE8C-B642348206EB}"/>
              </a:ext>
            </a:extLst>
          </p:cNvPr>
          <p:cNvSpPr>
            <a:spLocks noGrp="1"/>
          </p:cNvSpPr>
          <p:nvPr>
            <p:ph idx="1"/>
          </p:nvPr>
        </p:nvSpPr>
        <p:spPr/>
        <p:txBody>
          <a:bodyPr>
            <a:normAutofit fontScale="92500"/>
          </a:bodyPr>
          <a:lstStyle/>
          <a:p>
            <a:r>
              <a:rPr lang="pt-BR" dirty="0"/>
              <a:t>Testes precisam executar rapidamente.</a:t>
            </a:r>
          </a:p>
          <a:p>
            <a:r>
              <a:rPr lang="pt-BR" dirty="0"/>
              <a:t>O que podemos fazer?</a:t>
            </a:r>
          </a:p>
          <a:p>
            <a:pPr lvl="1"/>
            <a:r>
              <a:rPr lang="pt-BR" dirty="0"/>
              <a:t>Evitar o uso de tecnologias que agregam muita carga de inicialização. Exemplos:</a:t>
            </a:r>
          </a:p>
          <a:p>
            <a:pPr lvl="2"/>
            <a:r>
              <a:rPr lang="pt-BR" dirty="0"/>
              <a:t>@SpringBootTests : recomendado que se evite em teste unitário devido à quantidade de dependências envolvidas. São diversos </a:t>
            </a:r>
            <a:r>
              <a:rPr lang="pt-BR" dirty="0" err="1"/>
              <a:t>beans</a:t>
            </a:r>
            <a:r>
              <a:rPr lang="pt-BR" dirty="0"/>
              <a:t> injetados. Avalie a possibilidade de deixar para utilizar em testes integrados.</a:t>
            </a:r>
          </a:p>
          <a:p>
            <a:pPr lvl="2"/>
            <a:r>
              <a:rPr lang="pt-BR" dirty="0" err="1"/>
              <a:t>Localstack</a:t>
            </a:r>
            <a:r>
              <a:rPr lang="pt-BR" dirty="0"/>
              <a:t>: operações com Docker envolvem uso excessivo de I/O e, executados repetidamente, penaliza em demasia os testes de um modo geral. Avalie possibilidade de não utilizá-lo ou, no máximo, deixar somente para testes integrados.</a:t>
            </a:r>
          </a:p>
          <a:p>
            <a:pPr lvl="2"/>
            <a:r>
              <a:rPr lang="pt-BR" dirty="0"/>
              <a:t>Evite ler arquivos ou base de dados baseado em disco. Opte por modelos baseados em RAM, como o </a:t>
            </a:r>
            <a:r>
              <a:rPr lang="pt-BR" dirty="0" err="1"/>
              <a:t>SQLite</a:t>
            </a:r>
            <a:r>
              <a:rPr lang="pt-BR" dirty="0"/>
              <a:t> ou criação de </a:t>
            </a:r>
            <a:r>
              <a:rPr lang="pt-BR" dirty="0" err="1"/>
              <a:t>FileHandlers</a:t>
            </a:r>
            <a:r>
              <a:rPr lang="pt-BR" dirty="0"/>
              <a:t> abertos somente em memória.</a:t>
            </a:r>
          </a:p>
          <a:p>
            <a:pPr lvl="2"/>
            <a:r>
              <a:rPr lang="pt-BR" dirty="0"/>
              <a:t>Nunca consulte serviços externos, como APIs. Geram I/O excessivo. É algo mais reservado para </a:t>
            </a:r>
            <a:r>
              <a:rPr lang="pt-BR" dirty="0" err="1"/>
              <a:t>User</a:t>
            </a:r>
            <a:r>
              <a:rPr lang="pt-BR" dirty="0"/>
              <a:t> </a:t>
            </a:r>
            <a:r>
              <a:rPr lang="pt-BR" dirty="0" err="1"/>
              <a:t>Contract</a:t>
            </a:r>
            <a:r>
              <a:rPr lang="pt-BR" dirty="0"/>
              <a:t> </a:t>
            </a:r>
            <a:r>
              <a:rPr lang="pt-BR" dirty="0" err="1"/>
              <a:t>Tests</a:t>
            </a:r>
            <a:r>
              <a:rPr lang="pt-BR" dirty="0"/>
              <a:t> e E2E, porque são executados em ocasiões mais especiais.</a:t>
            </a:r>
          </a:p>
        </p:txBody>
      </p:sp>
    </p:spTree>
    <p:extLst>
      <p:ext uri="{BB962C8B-B14F-4D97-AF65-F5344CB8AC3E}">
        <p14:creationId xmlns:p14="http://schemas.microsoft.com/office/powerpoint/2010/main" val="11287600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DBF2D-B267-768C-AFED-C19D2072BFF0}"/>
              </a:ext>
            </a:extLst>
          </p:cNvPr>
          <p:cNvSpPr>
            <a:spLocks noGrp="1"/>
          </p:cNvSpPr>
          <p:nvPr>
            <p:ph type="title"/>
          </p:nvPr>
        </p:nvSpPr>
        <p:spPr/>
        <p:txBody>
          <a:bodyPr/>
          <a:lstStyle/>
          <a:p>
            <a:r>
              <a:rPr lang="pt-BR" dirty="0"/>
              <a:t>Inspirador</a:t>
            </a:r>
          </a:p>
        </p:txBody>
      </p:sp>
      <p:sp>
        <p:nvSpPr>
          <p:cNvPr id="3" name="Espaço Reservado para Conteúdo 2">
            <a:extLst>
              <a:ext uri="{FF2B5EF4-FFF2-40B4-BE49-F238E27FC236}">
                <a16:creationId xmlns:a16="http://schemas.microsoft.com/office/drawing/2014/main" id="{2516618D-E215-211D-5BB7-C4E6F0E4565E}"/>
              </a:ext>
            </a:extLst>
          </p:cNvPr>
          <p:cNvSpPr>
            <a:spLocks noGrp="1"/>
          </p:cNvSpPr>
          <p:nvPr>
            <p:ph idx="1"/>
          </p:nvPr>
        </p:nvSpPr>
        <p:spPr/>
        <p:txBody>
          <a:bodyPr/>
          <a:lstStyle/>
          <a:p>
            <a:r>
              <a:rPr lang="pt-BR" dirty="0"/>
              <a:t>Testes precisam transmitir confiança.</a:t>
            </a:r>
          </a:p>
          <a:p>
            <a:r>
              <a:rPr lang="pt-BR" dirty="0"/>
              <a:t>Como promover?</a:t>
            </a:r>
          </a:p>
          <a:p>
            <a:pPr lvl="1"/>
            <a:r>
              <a:rPr lang="pt-BR" dirty="0" err="1"/>
              <a:t>Code</a:t>
            </a:r>
            <a:r>
              <a:rPr lang="pt-BR" dirty="0"/>
              <a:t> Review periódico pode nos ajudar a garantir que os testes reflitam a necessidade de negócio da aplicação.</a:t>
            </a:r>
          </a:p>
          <a:p>
            <a:pPr lvl="1"/>
            <a:r>
              <a:rPr lang="pt-BR" dirty="0"/>
              <a:t>O comportamento esperado é algo para ser avaliado por humanos. Stakeholders precisam estar envolvidos diretamente.</a:t>
            </a:r>
          </a:p>
        </p:txBody>
      </p:sp>
    </p:spTree>
    <p:extLst>
      <p:ext uri="{BB962C8B-B14F-4D97-AF65-F5344CB8AC3E}">
        <p14:creationId xmlns:p14="http://schemas.microsoft.com/office/powerpoint/2010/main" val="2742647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C76A9-1DFF-3B91-242E-834068A098F3}"/>
              </a:ext>
            </a:extLst>
          </p:cNvPr>
          <p:cNvSpPr>
            <a:spLocks noGrp="1"/>
          </p:cNvSpPr>
          <p:nvPr>
            <p:ph type="title"/>
          </p:nvPr>
        </p:nvSpPr>
        <p:spPr/>
        <p:txBody>
          <a:bodyPr/>
          <a:lstStyle/>
          <a:p>
            <a:r>
              <a:rPr lang="pt-BR" dirty="0" err="1"/>
              <a:t>Writable</a:t>
            </a:r>
            <a:endParaRPr lang="pt-BR" dirty="0"/>
          </a:p>
        </p:txBody>
      </p:sp>
      <p:sp>
        <p:nvSpPr>
          <p:cNvPr id="3" name="Espaço Reservado para Conteúdo 2">
            <a:extLst>
              <a:ext uri="{FF2B5EF4-FFF2-40B4-BE49-F238E27FC236}">
                <a16:creationId xmlns:a16="http://schemas.microsoft.com/office/drawing/2014/main" id="{7B766936-757D-E718-E22D-FD8B0167669C}"/>
              </a:ext>
            </a:extLst>
          </p:cNvPr>
          <p:cNvSpPr>
            <a:spLocks noGrp="1"/>
          </p:cNvSpPr>
          <p:nvPr>
            <p:ph idx="1"/>
          </p:nvPr>
        </p:nvSpPr>
        <p:spPr/>
        <p:txBody>
          <a:bodyPr/>
          <a:lstStyle/>
          <a:p>
            <a:r>
              <a:rPr lang="pt-BR" dirty="0"/>
              <a:t>Testes precisam ser baratos para escrever. </a:t>
            </a:r>
          </a:p>
          <a:p>
            <a:r>
              <a:rPr lang="pt-BR" dirty="0"/>
              <a:t>O que podemos fazer?</a:t>
            </a:r>
          </a:p>
          <a:p>
            <a:pPr lvl="1"/>
            <a:r>
              <a:rPr lang="pt-BR" dirty="0"/>
              <a:t>Evitar uso de hardware específico. Caso necessite, precisa dar acessibilidade ampla, bem documentada e testável em poucos passos.</a:t>
            </a:r>
          </a:p>
          <a:p>
            <a:pPr lvl="1"/>
            <a:r>
              <a:rPr lang="pt-BR" dirty="0"/>
              <a:t>Uso de ambientes precificados por execução, como em Cloud. Caso execução pode custar muito caro, com potencial de consumir recursos sem muito controle. Caso precise, que seja somente em testes E2E e </a:t>
            </a:r>
            <a:r>
              <a:rPr lang="pt-BR" dirty="0" err="1"/>
              <a:t>User</a:t>
            </a:r>
            <a:r>
              <a:rPr lang="pt-BR" dirty="0"/>
              <a:t> </a:t>
            </a:r>
            <a:r>
              <a:rPr lang="pt-BR" dirty="0" err="1"/>
              <a:t>Contract</a:t>
            </a:r>
            <a:r>
              <a:rPr lang="pt-BR" dirty="0"/>
              <a:t> </a:t>
            </a:r>
            <a:r>
              <a:rPr lang="pt-BR" dirty="0" err="1"/>
              <a:t>Tests</a:t>
            </a:r>
            <a:r>
              <a:rPr lang="pt-BR" dirty="0"/>
              <a:t>.</a:t>
            </a:r>
          </a:p>
          <a:p>
            <a:pPr lvl="1"/>
            <a:endParaRPr lang="pt-BR" dirty="0"/>
          </a:p>
        </p:txBody>
      </p:sp>
    </p:spTree>
    <p:extLst>
      <p:ext uri="{BB962C8B-B14F-4D97-AF65-F5344CB8AC3E}">
        <p14:creationId xmlns:p14="http://schemas.microsoft.com/office/powerpoint/2010/main" val="17108926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708B6-9B13-9C42-75E9-6371DAF96781}"/>
              </a:ext>
            </a:extLst>
          </p:cNvPr>
          <p:cNvSpPr>
            <a:spLocks noGrp="1"/>
          </p:cNvSpPr>
          <p:nvPr>
            <p:ph type="title"/>
          </p:nvPr>
        </p:nvSpPr>
        <p:spPr/>
        <p:txBody>
          <a:bodyPr/>
          <a:lstStyle/>
          <a:p>
            <a:r>
              <a:rPr lang="pt-BR" dirty="0"/>
              <a:t>Legível</a:t>
            </a:r>
          </a:p>
        </p:txBody>
      </p:sp>
      <p:sp>
        <p:nvSpPr>
          <p:cNvPr id="3" name="Espaço Reservado para Conteúdo 2">
            <a:extLst>
              <a:ext uri="{FF2B5EF4-FFF2-40B4-BE49-F238E27FC236}">
                <a16:creationId xmlns:a16="http://schemas.microsoft.com/office/drawing/2014/main" id="{5DD8B588-A321-51F1-97F7-DB27BFAD73A6}"/>
              </a:ext>
            </a:extLst>
          </p:cNvPr>
          <p:cNvSpPr>
            <a:spLocks noGrp="1"/>
          </p:cNvSpPr>
          <p:nvPr>
            <p:ph idx="1"/>
          </p:nvPr>
        </p:nvSpPr>
        <p:spPr/>
        <p:txBody>
          <a:bodyPr/>
          <a:lstStyle/>
          <a:p>
            <a:r>
              <a:rPr lang="pt-BR" dirty="0"/>
              <a:t>Testes precisam ser compreensíveis pelo leitor, dando-lhe motivação para contribuir no teste.</a:t>
            </a:r>
          </a:p>
          <a:p>
            <a:r>
              <a:rPr lang="pt-BR" dirty="0"/>
              <a:t>O que podemos fazer?</a:t>
            </a:r>
          </a:p>
          <a:p>
            <a:pPr lvl="1"/>
            <a:r>
              <a:rPr lang="pt-BR" dirty="0"/>
              <a:t>Observar o uso do Clean </a:t>
            </a:r>
            <a:r>
              <a:rPr lang="pt-BR" dirty="0" err="1"/>
              <a:t>Code</a:t>
            </a:r>
            <a:endParaRPr lang="pt-BR" dirty="0"/>
          </a:p>
          <a:p>
            <a:pPr lvl="1"/>
            <a:r>
              <a:rPr lang="pt-BR" dirty="0"/>
              <a:t>Eliminar duplicações o mais cedo possível para evitar “clones” capazes de executar atividades estranhas ou mal compreendidas ao negócio.</a:t>
            </a:r>
          </a:p>
          <a:p>
            <a:pPr lvl="2"/>
            <a:r>
              <a:rPr lang="pt-BR" dirty="0"/>
              <a:t>Exemplo: Cliente de Acesso a uma base de dados implementado de maneira diferente em locais muito próximos no código.</a:t>
            </a:r>
          </a:p>
        </p:txBody>
      </p:sp>
    </p:spTree>
    <p:extLst>
      <p:ext uri="{BB962C8B-B14F-4D97-AF65-F5344CB8AC3E}">
        <p14:creationId xmlns:p14="http://schemas.microsoft.com/office/powerpoint/2010/main" val="8729244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AE503-A83E-5F08-5231-389E82FFCC99}"/>
              </a:ext>
            </a:extLst>
          </p:cNvPr>
          <p:cNvSpPr>
            <a:spLocks noGrp="1"/>
          </p:cNvSpPr>
          <p:nvPr>
            <p:ph type="title"/>
          </p:nvPr>
        </p:nvSpPr>
        <p:spPr/>
        <p:txBody>
          <a:bodyPr/>
          <a:lstStyle/>
          <a:p>
            <a:r>
              <a:rPr lang="pt-BR" dirty="0"/>
              <a:t>Comportamental</a:t>
            </a:r>
          </a:p>
        </p:txBody>
      </p:sp>
      <p:sp>
        <p:nvSpPr>
          <p:cNvPr id="3" name="Espaço Reservado para Conteúdo 2">
            <a:extLst>
              <a:ext uri="{FF2B5EF4-FFF2-40B4-BE49-F238E27FC236}">
                <a16:creationId xmlns:a16="http://schemas.microsoft.com/office/drawing/2014/main" id="{08B0E7ED-8348-4D80-DE2C-83973E9DD7F5}"/>
              </a:ext>
            </a:extLst>
          </p:cNvPr>
          <p:cNvSpPr>
            <a:spLocks noGrp="1"/>
          </p:cNvSpPr>
          <p:nvPr>
            <p:ph idx="1"/>
          </p:nvPr>
        </p:nvSpPr>
        <p:spPr/>
        <p:txBody>
          <a:bodyPr/>
          <a:lstStyle/>
          <a:p>
            <a:r>
              <a:rPr lang="pt-BR" dirty="0"/>
              <a:t>Testes precisam ser sensíveis a mudanças no comportamento do código de teste. Se o comportamento mudar, o resultado do teste deve mudar.</a:t>
            </a:r>
          </a:p>
          <a:p>
            <a:r>
              <a:rPr lang="pt-BR" dirty="0"/>
              <a:t>O que podemos fazer?</a:t>
            </a:r>
          </a:p>
          <a:p>
            <a:pPr lvl="1"/>
            <a:r>
              <a:rPr lang="pt-BR" dirty="0"/>
              <a:t>Promover o BDD, procurando-se o comportamento de negócio a ser alcançado e o código que satisfaz. O risco de </a:t>
            </a:r>
            <a:r>
              <a:rPr lang="pt-BR" dirty="0" err="1"/>
              <a:t>code</a:t>
            </a:r>
            <a:r>
              <a:rPr lang="pt-BR" dirty="0"/>
              <a:t> </a:t>
            </a:r>
            <a:r>
              <a:rPr lang="pt-BR" dirty="0" err="1"/>
              <a:t>smell</a:t>
            </a:r>
            <a:r>
              <a:rPr lang="pt-BR" dirty="0"/>
              <a:t> é menor nesta prática.</a:t>
            </a:r>
          </a:p>
        </p:txBody>
      </p:sp>
    </p:spTree>
    <p:extLst>
      <p:ext uri="{BB962C8B-B14F-4D97-AF65-F5344CB8AC3E}">
        <p14:creationId xmlns:p14="http://schemas.microsoft.com/office/powerpoint/2010/main" val="640075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AF712-0336-955E-6CF9-29B88D36589A}"/>
              </a:ext>
            </a:extLst>
          </p:cNvPr>
          <p:cNvSpPr>
            <a:spLocks noGrp="1"/>
          </p:cNvSpPr>
          <p:nvPr>
            <p:ph type="title"/>
          </p:nvPr>
        </p:nvSpPr>
        <p:spPr/>
        <p:txBody>
          <a:bodyPr/>
          <a:lstStyle/>
          <a:p>
            <a:r>
              <a:rPr lang="pt-BR" dirty="0"/>
              <a:t>Insensível à estrutura</a:t>
            </a:r>
          </a:p>
        </p:txBody>
      </p:sp>
      <p:sp>
        <p:nvSpPr>
          <p:cNvPr id="3" name="Espaço Reservado para Conteúdo 2">
            <a:extLst>
              <a:ext uri="{FF2B5EF4-FFF2-40B4-BE49-F238E27FC236}">
                <a16:creationId xmlns:a16="http://schemas.microsoft.com/office/drawing/2014/main" id="{C69C8414-57F3-51EA-3113-5B4479D1E9CB}"/>
              </a:ext>
            </a:extLst>
          </p:cNvPr>
          <p:cNvSpPr>
            <a:spLocks noGrp="1"/>
          </p:cNvSpPr>
          <p:nvPr>
            <p:ph idx="1"/>
          </p:nvPr>
        </p:nvSpPr>
        <p:spPr/>
        <p:txBody>
          <a:bodyPr/>
          <a:lstStyle/>
          <a:p>
            <a:r>
              <a:rPr lang="pt-BR" dirty="0"/>
              <a:t>Os testes não devem alterar seus resultados se a estrutura do código for alterada.</a:t>
            </a:r>
          </a:p>
          <a:p>
            <a:r>
              <a:rPr lang="pt-BR" dirty="0"/>
              <a:t>O que quer dizer?</a:t>
            </a:r>
          </a:p>
          <a:p>
            <a:pPr lvl="1"/>
            <a:r>
              <a:rPr lang="pt-BR" dirty="0"/>
              <a:t>Refatorações, como melhoria da organização lógica e organização em pastas não devem alterar o resultado dos testes.</a:t>
            </a:r>
          </a:p>
        </p:txBody>
      </p:sp>
    </p:spTree>
    <p:extLst>
      <p:ext uri="{BB962C8B-B14F-4D97-AF65-F5344CB8AC3E}">
        <p14:creationId xmlns:p14="http://schemas.microsoft.com/office/powerpoint/2010/main" val="256214826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4248</Words>
  <Application>Microsoft Office PowerPoint</Application>
  <PresentationFormat>Widescreen</PresentationFormat>
  <Paragraphs>375</Paragraphs>
  <Slides>103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103</vt:i4>
      </vt:variant>
    </vt:vector>
  </HeadingPairs>
  <TitlesOfParts>
    <vt:vector size="108" baseType="lpstr">
      <vt:lpstr>Arial</vt:lpstr>
      <vt:lpstr>Arial Black</vt:lpstr>
      <vt:lpstr>Calibri</vt:lpstr>
      <vt:lpstr>Calibri Light</vt:lpstr>
      <vt:lpstr>Tema do Office</vt:lpstr>
      <vt:lpstr>Testes Unitários vs. Integrados e Aspectos de Qualidade</vt:lpstr>
      <vt:lpstr>Bibliografia</vt:lpstr>
      <vt:lpstr>Organização das Unidades</vt:lpstr>
      <vt:lpstr>Unidade I: Testes Unitários vs. Integrados</vt:lpstr>
      <vt:lpstr>É um Teste Unitário ou Integrado?</vt:lpstr>
      <vt:lpstr>Atributos de um Teste Unitário</vt:lpstr>
      <vt:lpstr>Vamos montar uma narrativa de negócio com JUnit</vt:lpstr>
      <vt:lpstr>Exemplo: Cliente faz compras numa Loja</vt:lpstr>
      <vt:lpstr>Apresentação do PowerPoint</vt:lpstr>
      <vt:lpstr>Apresentação do PowerPoint</vt:lpstr>
      <vt:lpstr>Apresentação do PowerPoint</vt:lpstr>
      <vt:lpstr>Apresentação do PowerPoint</vt:lpstr>
      <vt:lpstr>O código não satisfaz novos cenários. É hora da implementação satisfatória.</vt:lpstr>
      <vt:lpstr>Apresentação do PowerPoint</vt:lpstr>
      <vt:lpstr>Apresentação do PowerPoint</vt:lpstr>
      <vt:lpstr>Apresentação do PowerPoint</vt:lpstr>
      <vt:lpstr>Apresentação do PowerPoint</vt:lpstr>
      <vt:lpstr>Apresentação do PowerPoint</vt:lpstr>
      <vt:lpstr>Nova Refatoração </vt:lpstr>
      <vt:lpstr>Apresentação do PowerPoint</vt:lpstr>
      <vt:lpstr>Apresentação do PowerPoint</vt:lpstr>
      <vt:lpstr>Apresentação do PowerPoint</vt:lpstr>
      <vt:lpstr>Tem muito o que melhorar... O foco é na relação entre SUT e Collaborator. Aliás, o que são?</vt:lpstr>
      <vt:lpstr>Introdução ao SUT e Collaborator</vt:lpstr>
      <vt:lpstr>Introdução ao SUT e Collaborator</vt:lpstr>
      <vt:lpstr>Agora, tudo o que fizemos foi um Teste Unitário?</vt:lpstr>
      <vt:lpstr>Não é tão simples dizer. As Escolas de Londres e Detroit divergem.</vt:lpstr>
      <vt:lpstr>Em que ponto divergem? É o chamado “Problema do Isolamento”</vt:lpstr>
      <vt:lpstr>Problema do Isolamento: Escola de Londres</vt:lpstr>
      <vt:lpstr>Test double (Dublê de teste) e Mock</vt:lpstr>
      <vt:lpstr>Problema do Isolamento: Escola de Londres</vt:lpstr>
      <vt:lpstr>A Escola de Londres se “diferenciou” da abordagem antiga, dita “clássica” ou Detroit</vt:lpstr>
      <vt:lpstr>Problema do Isolamento: Escola Clássica</vt:lpstr>
      <vt:lpstr>Evoluindo para abordagem “mockista” ou de Londres</vt:lpstr>
      <vt:lpstr>Problema do Isolamento: Escola de Londres</vt:lpstr>
      <vt:lpstr>Apresentação do PowerPoint</vt:lpstr>
      <vt:lpstr>Problema do Isolamento:  Tipos de Dependências</vt:lpstr>
      <vt:lpstr>Shared, Private e Out-of-Process</vt:lpstr>
      <vt:lpstr>Shared, Private e Out-of-Process</vt:lpstr>
      <vt:lpstr>Shared, Private e Out-of-Process</vt:lpstr>
      <vt:lpstr>Apresentação do PowerPoint</vt:lpstr>
      <vt:lpstr>Uso recursos da AWS. O que fazer?</vt:lpstr>
      <vt:lpstr>Mock com moderação </vt:lpstr>
      <vt:lpstr>O que é um Teste Integrado?</vt:lpstr>
      <vt:lpstr>Recapitulando, o que são testes unitários?</vt:lpstr>
      <vt:lpstr>Dica para tomada de decisão (litmus test)</vt:lpstr>
      <vt:lpstr>Apresentação do PowerPoint</vt:lpstr>
      <vt:lpstr>Visão geral de Testes Integrados</vt:lpstr>
      <vt:lpstr>Visão geral de Testes Integrados</vt:lpstr>
      <vt:lpstr>Visão geral de Testes Integrados</vt:lpstr>
      <vt:lpstr>Apresentação do PowerPoint</vt:lpstr>
      <vt:lpstr>Unidade II: Aspectos de Qualidade</vt:lpstr>
      <vt:lpstr>Referências</vt:lpstr>
      <vt:lpstr>Definições sobre Testes</vt:lpstr>
      <vt:lpstr>O que é um Teste?</vt:lpstr>
      <vt:lpstr>A pergunta certa, na verdade, é o que um teste precisa alcançar?</vt:lpstr>
      <vt:lpstr>“[...] Um teste habilita um crescimento sustentável de um projeto.”</vt:lpstr>
      <vt:lpstr>Apresentação do PowerPoint</vt:lpstr>
      <vt:lpstr>“Testes ruins podem anular efeitos de testar. Logo, ter testes ruins é o mesmo que não testar.”</vt:lpstr>
      <vt:lpstr>O que explica a redução da velocidade do desenvolvimento ao longo do tempo?</vt:lpstr>
      <vt:lpstr>Segunda Lei da Termodinâmica, a Entropia</vt:lpstr>
      <vt:lpstr>Testes ajudam a criar uma rede segura de alterações contra Regressões</vt:lpstr>
      <vt:lpstr>O que é Regressão?</vt:lpstr>
      <vt:lpstr>Quando uma feature para de funcionar depois de alguma alteração. É mesmo que bug.</vt:lpstr>
      <vt:lpstr>Relação entre testes e retorno do esforço</vt:lpstr>
      <vt:lpstr>Sobre Cobertura de Código</vt:lpstr>
      <vt:lpstr>Apresentação do PowerPoint</vt:lpstr>
      <vt:lpstr>Apresentação do PowerPoint</vt:lpstr>
      <vt:lpstr>Apresentação do PowerPoint</vt:lpstr>
      <vt:lpstr>Apresentação do PowerPoint</vt:lpstr>
      <vt:lpstr>A quem dar ouvidos? IntelliJ ou JaCoCo?</vt:lpstr>
      <vt:lpstr>JaCoCo usa uma contagem mais sofisticada baseada em Grafos</vt:lpstr>
      <vt:lpstr>JaCoCo pode nos ajudar</vt:lpstr>
      <vt:lpstr>Apresentação do PowerPoint</vt:lpstr>
      <vt:lpstr>Não seja guiado pela Cobertura mas sim pelo Comportamento!</vt:lpstr>
      <vt:lpstr>Código que engana a cobertura  (JaCoCo não consegue nos ajudar neste caso) </vt:lpstr>
      <vt:lpstr>Apresentação do PowerPoint</vt:lpstr>
      <vt:lpstr>Código de Produção vs. Código de Teste</vt:lpstr>
      <vt:lpstr>Agora voltemos ao assunto principal</vt:lpstr>
      <vt:lpstr>Implicações das definições</vt:lpstr>
      <vt:lpstr>Testes End-to-End (E2E) fazem parte dos Testes de Integração</vt:lpstr>
      <vt:lpstr>Mapa Geral</vt:lpstr>
      <vt:lpstr>Suponha uma Aplicação</vt:lpstr>
      <vt:lpstr>Apresentação do PowerPoint</vt:lpstr>
      <vt:lpstr>Leituras Recomendadas por Khorikov</vt:lpstr>
      <vt:lpstr>Clássic vs. Londres: afeta a prática do TDD</vt:lpstr>
      <vt:lpstr>&lt;pagina 36&gt;</vt:lpstr>
      <vt:lpstr>TDD e XP</vt:lpstr>
      <vt:lpstr>Primeiro, o que devem ser Testes?</vt:lpstr>
      <vt:lpstr>Segundo Kent Beck (Test Desiderata)</vt:lpstr>
      <vt:lpstr>Propriedades de um Teste</vt:lpstr>
      <vt:lpstr>Isolamento</vt:lpstr>
      <vt:lpstr>Composable</vt:lpstr>
      <vt:lpstr>Rápido</vt:lpstr>
      <vt:lpstr>Inspirador</vt:lpstr>
      <vt:lpstr>Writable</vt:lpstr>
      <vt:lpstr>Legível</vt:lpstr>
      <vt:lpstr>Comportamental</vt:lpstr>
      <vt:lpstr>Insensível à estrutura</vt:lpstr>
      <vt:lpstr>Automatizado</vt:lpstr>
      <vt:lpstr>Específico</vt:lpstr>
      <vt:lpstr>Determinístico</vt:lpstr>
      <vt:lpstr>Preditivo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Testes Unitários vs. Integrados</dc:title>
  <dc:creator>Cristian C. M.</dc:creator>
  <cp:lastModifiedBy>Cristian C. M.</cp:lastModifiedBy>
  <cp:revision>226</cp:revision>
  <dcterms:created xsi:type="dcterms:W3CDTF">2023-01-31T02:42:08Z</dcterms:created>
  <dcterms:modified xsi:type="dcterms:W3CDTF">2023-02-14T11:19:06Z</dcterms:modified>
</cp:coreProperties>
</file>