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6" d="100"/>
          <a:sy n="76" d="100"/>
        </p:scale>
        <p:origin x="66" y="7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B61BEF0D-F0BB-DE4B-95CE-6DB70DBA9567}" type="datetimeFigureOut">
              <a:rPr lang="en-US" dirty="0"/>
              <a:pPr/>
              <a:t>8/15/2017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8/15/2017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8/15/2017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8/15/2017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8/15/2017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8/15/2017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8/15/2017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8/15/2017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8/15/2017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8/15/2017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8/15/2017</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736399" y="851770"/>
            <a:ext cx="8001000" cy="1639286"/>
          </a:xfrm>
        </p:spPr>
        <p:txBody>
          <a:bodyPr>
            <a:normAutofit/>
            <a:scene3d>
              <a:camera prst="orthographicFront"/>
              <a:lightRig rig="threePt" dir="t"/>
            </a:scene3d>
            <a:sp3d extrusionH="57150">
              <a:bevelT w="38100" h="38100" prst="relaxedInset"/>
            </a:sp3d>
          </a:bodyPr>
          <a:lstStyle/>
          <a:p>
            <a:r>
              <a:rPr lang="es-GT" sz="6000" dirty="0" smtClean="0">
                <a:effectLst>
                  <a:glow rad="1905000">
                    <a:schemeClr val="accent1">
                      <a:alpha val="40000"/>
                    </a:schemeClr>
                  </a:glow>
                </a:effectLst>
              </a:rPr>
              <a:t>IGGS DE PANPLONA</a:t>
            </a:r>
            <a:endParaRPr lang="es-GT" sz="6000" dirty="0">
              <a:effectLst>
                <a:glow rad="1905000">
                  <a:schemeClr val="accent1">
                    <a:alpha val="40000"/>
                  </a:schemeClr>
                </a:glow>
              </a:effectLst>
            </a:endParaRP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3952" y="2840705"/>
            <a:ext cx="5597943" cy="285424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ustDataLst>
      <p:tags r:id="rId1"/>
    </p:custDataLst>
    <p:extLst>
      <p:ext uri="{BB962C8B-B14F-4D97-AF65-F5344CB8AC3E}">
        <p14:creationId xmlns:p14="http://schemas.microsoft.com/office/powerpoint/2010/main" val="2448888187"/>
      </p:ext>
    </p:extLst>
  </p:cSld>
  <p:clrMapOvr>
    <a:masterClrMapping/>
  </p:clrMapOvr>
  <p:transition spd="slow" advTm="3871">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GT" dirty="0" smtClean="0"/>
              <a:t>IMÁGENES DE AREA DE SALUD MENTAL</a:t>
            </a:r>
            <a:br>
              <a:rPr lang="es-GT" dirty="0" smtClean="0"/>
            </a:br>
            <a:endParaRPr lang="es-GT"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6926" y="270860"/>
            <a:ext cx="3864520" cy="2276636"/>
          </a:xfr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8159" y="147847"/>
            <a:ext cx="3568860" cy="2399649"/>
          </a:xfrm>
          <a:prstGeom prst="rect">
            <a:avLst/>
          </a:prstGeom>
        </p:spPr>
      </p:pic>
      <p:pic>
        <p:nvPicPr>
          <p:cNvPr id="6" name="Imagen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1446" y="2966203"/>
            <a:ext cx="2581275" cy="1771650"/>
          </a:xfrm>
          <a:prstGeom prst="rect">
            <a:avLst/>
          </a:prstGeom>
        </p:spPr>
      </p:pic>
    </p:spTree>
    <p:extLst>
      <p:ext uri="{BB962C8B-B14F-4D97-AF65-F5344CB8AC3E}">
        <p14:creationId xmlns:p14="http://schemas.microsoft.com/office/powerpoint/2010/main" val="235479294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Tm="1047">
        <p15:prstTrans prst="fracture"/>
      </p:transition>
    </mc:Choice>
    <mc:Fallback>
      <p:transition spd="slow" advTm="1047">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02359" y="2777067"/>
            <a:ext cx="8534400" cy="3222680"/>
          </a:xfrm>
        </p:spPr>
        <p:txBody>
          <a:bodyPr>
            <a:normAutofit/>
          </a:bodyPr>
          <a:lstStyle/>
          <a:p>
            <a:r>
              <a:rPr lang="es-GT" sz="2000" dirty="0"/>
              <a:t>La esfera de actividad de la salud mental ha aumentado muy rápidamente, tanto en tamaño como en complejidad en años recientes. Ahora, como nunca antes, los programas de salud mental gastan más dinero</a:t>
            </a:r>
            <a:r>
              <a:rPr lang="es-GT" dirty="0"/>
              <a:t>, </a:t>
            </a:r>
            <a:r>
              <a:rPr lang="es-GT" sz="2000" dirty="0"/>
              <a:t>emplean más personal, atienden, en formas más variadas,</a:t>
            </a:r>
          </a:p>
        </p:txBody>
      </p:sp>
      <p:sp>
        <p:nvSpPr>
          <p:cNvPr id="3" name="Marcador de contenido 2"/>
          <p:cNvSpPr>
            <a:spLocks noGrp="1"/>
          </p:cNvSpPr>
          <p:nvPr>
            <p:ph idx="1"/>
          </p:nvPr>
        </p:nvSpPr>
        <p:spPr>
          <a:xfrm>
            <a:off x="1710907" y="465221"/>
            <a:ext cx="8534400" cy="2311846"/>
          </a:xfrm>
        </p:spPr>
        <p:txBody>
          <a:bodyPr>
            <a:normAutofit/>
          </a:bodyPr>
          <a:lstStyle/>
          <a:p>
            <a:r>
              <a:rPr lang="es-GT" sz="3600" dirty="0" smtClean="0"/>
              <a:t>AREA DE ADMISNITRACION DE CENTRO SALUD MENTAL </a:t>
            </a:r>
            <a:endParaRPr lang="es-GT" sz="3600" dirty="0"/>
          </a:p>
        </p:txBody>
      </p:sp>
    </p:spTree>
    <p:custDataLst>
      <p:tags r:id="rId1"/>
    </p:custDataLst>
    <p:extLst>
      <p:ext uri="{BB962C8B-B14F-4D97-AF65-F5344CB8AC3E}">
        <p14:creationId xmlns:p14="http://schemas.microsoft.com/office/powerpoint/2010/main" val="3952605902"/>
      </p:ext>
    </p:extLst>
  </p:cSld>
  <p:clrMapOvr>
    <a:masterClrMapping/>
  </p:clrMapOvr>
  <mc:AlternateContent xmlns:mc="http://schemas.openxmlformats.org/markup-compatibility/2006">
    <mc:Choice xmlns:p14="http://schemas.microsoft.com/office/powerpoint/2010/main" Requires="p14">
      <p:transition spd="slow" p14:dur="800" advTm="3782">
        <p:circle/>
      </p:transition>
    </mc:Choice>
    <mc:Fallback>
      <p:transition spd="slow" advTm="3782">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75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1117" y="352926"/>
            <a:ext cx="8534400" cy="1507067"/>
          </a:xfrm>
        </p:spPr>
        <p:txBody>
          <a:bodyPr/>
          <a:lstStyle/>
          <a:p>
            <a:r>
              <a:rPr lang="es-GT" dirty="0" smtClean="0"/>
              <a:t>FORMACION ECADEMICA</a:t>
            </a:r>
            <a:endParaRPr lang="es-GT" dirty="0"/>
          </a:p>
        </p:txBody>
      </p:sp>
      <p:sp>
        <p:nvSpPr>
          <p:cNvPr id="4" name="CuadroTexto 3"/>
          <p:cNvSpPr txBox="1"/>
          <p:nvPr/>
        </p:nvSpPr>
        <p:spPr>
          <a:xfrm>
            <a:off x="1265024" y="1859993"/>
            <a:ext cx="7139940" cy="2585323"/>
          </a:xfrm>
          <a:prstGeom prst="rect">
            <a:avLst/>
          </a:prstGeom>
          <a:noFill/>
        </p:spPr>
        <p:txBody>
          <a:bodyPr wrap="square" rtlCol="0">
            <a:spAutoFit/>
          </a:bodyPr>
          <a:lstStyle/>
          <a:p>
            <a:r>
              <a:rPr lang="es-GT" dirty="0"/>
              <a:t>Es evidente que las características descritas, si se consideran individualmente, tienen su contrapartida en otras especialidades. Pero como grupo, separan a la salud mental de otros servicios a las personas, por muy relacionados que estén. Por lo tanto, para mayor eficacia, los programas académicos sobre </a:t>
            </a:r>
            <a:r>
              <a:rPr lang="es-GT" dirty="0" smtClean="0"/>
              <a:t>administración </a:t>
            </a:r>
            <a:r>
              <a:rPr lang="es-GT" dirty="0"/>
              <a:t>en salud mental deben reflejar estas características mediante planes de estudio especializados y prácticas sobre el terreno. Para hacer frente a las necesidades de especialización dinámica</a:t>
            </a:r>
          </a:p>
        </p:txBody>
      </p:sp>
    </p:spTree>
    <p:extLst>
      <p:ext uri="{BB962C8B-B14F-4D97-AF65-F5344CB8AC3E}">
        <p14:creationId xmlns:p14="http://schemas.microsoft.com/office/powerpoint/2010/main" val="3164604830"/>
      </p:ext>
    </p:extLst>
  </p:cSld>
  <p:clrMapOvr>
    <a:masterClrMapping/>
  </p:clrMapOvr>
  <p:transition spd="slow" advTm="1012">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151839" y="90696"/>
            <a:ext cx="8534400" cy="1507067"/>
          </a:xfrm>
        </p:spPr>
        <p:txBody>
          <a:bodyPr/>
          <a:lstStyle/>
          <a:p>
            <a:r>
              <a:rPr lang="es-GT" dirty="0" smtClean="0"/>
              <a:t>EL PLAN DE AREA DE SUL MENTAL</a:t>
            </a:r>
            <a:endParaRPr lang="es-GT" dirty="0"/>
          </a:p>
        </p:txBody>
      </p:sp>
      <p:sp>
        <p:nvSpPr>
          <p:cNvPr id="5" name="CuadroTexto 4"/>
          <p:cNvSpPr txBox="1"/>
          <p:nvPr/>
        </p:nvSpPr>
        <p:spPr>
          <a:xfrm>
            <a:off x="1027134" y="1716066"/>
            <a:ext cx="11164866" cy="2308324"/>
          </a:xfrm>
          <a:prstGeom prst="rect">
            <a:avLst/>
          </a:prstGeom>
          <a:noFill/>
        </p:spPr>
        <p:txBody>
          <a:bodyPr wrap="square" rtlCol="0">
            <a:spAutoFit/>
          </a:bodyPr>
          <a:lstStyle/>
          <a:p>
            <a:r>
              <a:rPr lang="es-GT" dirty="0"/>
              <a:t>L os Trastornos Mentales y del Comportamiento constituyen la octava causa de muertes en España, siendo causantes de forma directa del 3,2% de las defunciones totales. En las mujeres este porcentaje es ligeramente superior, alcanzando el 4,4% del total de defunciones y situándose como la sexta causa de muerte. Entre los varones constituyen la décima causa de muerte y suponen el 2,1% de las defunciones totales (INE 2007). El estudio de la evolución del número de altas hospitalarias con diagnóstico principal Trastorno Mental indica que este tipo de enfermedades están generando una creciente demanda asistencial, habiendo experimentado un crecimiento del 8,81% en el periodo 1997-2007.</a:t>
            </a:r>
          </a:p>
        </p:txBody>
      </p:sp>
    </p:spTree>
    <p:extLst>
      <p:ext uri="{BB962C8B-B14F-4D97-AF65-F5344CB8AC3E}">
        <p14:creationId xmlns:p14="http://schemas.microsoft.com/office/powerpoint/2010/main" val="4157065422"/>
      </p:ext>
    </p:extLst>
  </p:cSld>
  <p:clrMapOvr>
    <a:masterClrMapping/>
  </p:clrMapOvr>
  <mc:AlternateContent xmlns:mc="http://schemas.openxmlformats.org/markup-compatibility/2006">
    <mc:Choice xmlns:p14="http://schemas.microsoft.com/office/powerpoint/2010/main" Requires="p14">
      <p:transition spd="slow" p14:dur="1500" advTm="1058">
        <p:split orient="vert"/>
      </p:transition>
    </mc:Choice>
    <mc:Fallback>
      <p:transition spd="slow" advTm="1058">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LUGAR DONDE SE ENCUTRA</a:t>
            </a:r>
            <a:endParaRPr lang="es-GT" dirty="0"/>
          </a:p>
        </p:txBody>
      </p:sp>
      <p:sp>
        <p:nvSpPr>
          <p:cNvPr id="3" name="Marcador de contenido 2"/>
          <p:cNvSpPr>
            <a:spLocks noGrp="1"/>
          </p:cNvSpPr>
          <p:nvPr>
            <p:ph idx="1"/>
          </p:nvPr>
        </p:nvSpPr>
        <p:spPr/>
        <p:txBody>
          <a:bodyPr/>
          <a:lstStyle/>
          <a:p>
            <a:pPr marL="0" lvl="0" indent="0" defTabSz="914400" eaLnBrk="0" fontAlgn="base" hangingPunct="0">
              <a:spcBef>
                <a:spcPct val="0"/>
              </a:spcBef>
              <a:spcAft>
                <a:spcPct val="0"/>
              </a:spcAft>
              <a:buClrTx/>
              <a:buSzTx/>
              <a:buNone/>
            </a:pPr>
            <a:r>
              <a:rPr lang="es-GT" sz="3600" b="1" dirty="0">
                <a:solidFill>
                  <a:srgbClr val="333333"/>
                </a:solidFill>
                <a:latin typeface="inherit"/>
              </a:rPr>
              <a:t>IGSS Pamplona</a:t>
            </a:r>
          </a:p>
          <a:p>
            <a:pPr marL="0" lvl="0" indent="0" defTabSz="914400" eaLnBrk="0" fontAlgn="base" hangingPunct="0">
              <a:spcBef>
                <a:spcPct val="0"/>
              </a:spcBef>
              <a:spcAft>
                <a:spcPct val="0"/>
              </a:spcAft>
              <a:buClrTx/>
              <a:buSzTx/>
              <a:buNone/>
            </a:pPr>
            <a:r>
              <a:rPr lang="es-GT" dirty="0">
                <a:solidFill>
                  <a:srgbClr val="4A4A4A"/>
                </a:solidFill>
                <a:latin typeface="Open Sans"/>
              </a:rPr>
              <a:t>14 Avenida y 4a. Calle Zona 12 Colinas de Pamplona</a:t>
            </a:r>
            <a:endParaRPr lang="es-GT" dirty="0"/>
          </a:p>
        </p:txBody>
      </p:sp>
    </p:spTree>
    <p:extLst>
      <p:ext uri="{BB962C8B-B14F-4D97-AF65-F5344CB8AC3E}">
        <p14:creationId xmlns:p14="http://schemas.microsoft.com/office/powerpoint/2010/main" val="1575115989"/>
      </p:ext>
    </p:extLst>
  </p:cSld>
  <p:clrMapOvr>
    <a:masterClrMapping/>
  </p:clrMapOvr>
  <p:transition spd="slow" advTm="1137">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GRAFICAS DE AREA DE SALUD MENTAL Y SU EVALUCAIONES </a:t>
            </a:r>
            <a:endParaRPr lang="es-GT" dirty="0"/>
          </a:p>
        </p:txBody>
      </p:sp>
      <p:pic>
        <p:nvPicPr>
          <p:cNvPr id="6" name="Marcador de contenido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7341" y="858065"/>
            <a:ext cx="3948329" cy="25615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Imagen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5019" y="696368"/>
            <a:ext cx="4196219" cy="2623029"/>
          </a:xfrm>
          <a:prstGeom prst="rect">
            <a:avLst/>
          </a:prstGeom>
          <a:ln>
            <a:noFill/>
          </a:ln>
          <a:effectLst>
            <a:softEdge rad="112500"/>
          </a:effectLst>
        </p:spPr>
      </p:pic>
    </p:spTree>
    <p:extLst>
      <p:ext uri="{BB962C8B-B14F-4D97-AF65-F5344CB8AC3E}">
        <p14:creationId xmlns:p14="http://schemas.microsoft.com/office/powerpoint/2010/main" val="1619424774"/>
      </p:ext>
    </p:extLst>
  </p:cSld>
  <p:clrMapOvr>
    <a:masterClrMapping/>
  </p:clrMapOvr>
  <mc:AlternateContent xmlns:mc="http://schemas.openxmlformats.org/markup-compatibility/2006">
    <mc:Choice xmlns:p14="http://schemas.microsoft.com/office/powerpoint/2010/main" Requires="p14">
      <p:transition spd="slow" p14:dur="800" advTm="1148">
        <p:circle/>
      </p:transition>
    </mc:Choice>
    <mc:Fallback>
      <p:transition spd="slow" advTm="1148">
        <p:circl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t>Marco Legislativo y otros Documentos de Referencia</a:t>
            </a:r>
          </a:p>
        </p:txBody>
      </p:sp>
      <p:sp>
        <p:nvSpPr>
          <p:cNvPr id="3" name="Marcador de contenido 2"/>
          <p:cNvSpPr>
            <a:spLocks noGrp="1"/>
          </p:cNvSpPr>
          <p:nvPr>
            <p:ph idx="1"/>
          </p:nvPr>
        </p:nvSpPr>
        <p:spPr>
          <a:xfrm>
            <a:off x="684212" y="685800"/>
            <a:ext cx="8534400" cy="3911252"/>
          </a:xfrm>
        </p:spPr>
        <p:txBody>
          <a:bodyPr>
            <a:normAutofit fontScale="70000" lnSpcReduction="20000"/>
          </a:bodyPr>
          <a:lstStyle/>
          <a:p>
            <a:r>
              <a:rPr lang="es-GT" dirty="0"/>
              <a:t>COMUNIDAD DE MADRID • Ley de Ordenación Sanitaria de la Comunidad de Madrid (2001). • Ley 5/2005, del 29 de diciembre Integral contra la Violencia de Género. • DECRETO 22/2008, de 3 de abril, del Consejo de Gobierno, por el que se establece la estructura orgánica de la Consejería de Sanidad. • Decreto 122/1997, de 2 de Octubre (publicado en el B.O.C.M. el 9 de Octubre de 1997), en el que se estableció el Régimen jurídico básico del Servicio Público de Atención Social, Rehabilitación Psicosocial y Soporte Comunitario de Personas afectadas de enfermedades mentales graves y crónicas con problemas de integración social, en diferentes centros de servicios sociales especializados. • Plan de </a:t>
            </a:r>
            <a:r>
              <a:rPr lang="es-GT" dirty="0" err="1"/>
              <a:t>I+D+i</a:t>
            </a:r>
            <a:r>
              <a:rPr lang="es-GT" dirty="0"/>
              <a:t> 2010-2012 de la Comunidad de Madrid. NACIONAL • Constitución Española (1978). • Ley 14/1986, de 25 de abril, General de Sanidad. • Ley Orgánica 15/1999, de 13 de diciembre, de Protección de datos de carácter personal. • Ley 41/2002, de 14 de noviembre, básica reguladora de la autonomía del paciente y de derechos y obligaciones en materia de información. • Ley 16/2003, de 28 de mayo, de cohesión y calidad del Sistema Nacional de Salud. • Ley 44/2003, de 21 de noviembre, de ordenación de las profesiones sanitarias • Ley Orgánica 1/2004, de 28 de diciembre, de Medidas de Protección Integral contra la Violencia de Género. • Ley 39/2006, de 14 de diciembre, de Promoción de la Autonomía Personal y Atención a las personas en situación de dependencia. • R.D.1030/2006, de 15 de septiembre, por el que se establece la cartera de servicios comunes del Sistema Nacional de Salud y el procedimiento para su actualización.</a:t>
            </a:r>
          </a:p>
        </p:txBody>
      </p:sp>
    </p:spTree>
    <p:extLst>
      <p:ext uri="{BB962C8B-B14F-4D97-AF65-F5344CB8AC3E}">
        <p14:creationId xmlns:p14="http://schemas.microsoft.com/office/powerpoint/2010/main" val="437302308"/>
      </p:ext>
    </p:extLst>
  </p:cSld>
  <p:clrMapOvr>
    <a:masterClrMapping/>
  </p:clrMapOvr>
  <mc:AlternateContent xmlns:mc="http://schemas.openxmlformats.org/markup-compatibility/2006">
    <mc:Choice xmlns:p14="http://schemas.microsoft.com/office/powerpoint/2010/main" Requires="p14">
      <p:transition p14:dur="100" advTm="2046">
        <p:cut/>
      </p:transition>
    </mc:Choice>
    <mc:Fallback>
      <p:transition advTm="2046">
        <p:cu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t>Recursos actuales de atención a la Salud Mental</a:t>
            </a:r>
          </a:p>
        </p:txBody>
      </p:sp>
      <p:sp>
        <p:nvSpPr>
          <p:cNvPr id="3" name="Marcador de contenido 2"/>
          <p:cNvSpPr>
            <a:spLocks noGrp="1"/>
          </p:cNvSpPr>
          <p:nvPr>
            <p:ph idx="1"/>
          </p:nvPr>
        </p:nvSpPr>
        <p:spPr/>
        <p:txBody>
          <a:bodyPr>
            <a:normAutofit fontScale="92500" lnSpcReduction="20000"/>
          </a:bodyPr>
          <a:lstStyle/>
          <a:p>
            <a:r>
              <a:rPr lang="es-GT" dirty="0"/>
              <a:t>La red de recursos de atención a la Salud Mental incluye un conjunto de dispositivos asistenciales. Forman parte de una red integrada, de modo que se puedan llevar a cabo los mecanismos de coordinación que faciliten los flujos de pacientes entre las distintas unidades y programas, tanto los ambulatorios como los de hospitalización parcial y completa. La entrada de los pacientes en el circuito asistencial se produce normalmente a través del nivel de atención primaria. Los dispositivos asistenciales de psiquiatría y salud mental se estructuran en dos niveles: UNIDAD ASISTENCIAL: • Servicios de Salud Mental de Distrito ambulatorios. • Unidades de Hospitalización Breve de adultos. • Hospital de Día de adultos. • Urgencias psiquiátricas. Las Unidades Asistenciales donde se encuentran los nuevos hospitales tienen adscritos los Servicios de Salud Mental de Distrito de su territorio de referencia.</a:t>
            </a:r>
          </a:p>
        </p:txBody>
      </p:sp>
    </p:spTree>
    <p:extLst>
      <p:ext uri="{BB962C8B-B14F-4D97-AF65-F5344CB8AC3E}">
        <p14:creationId xmlns:p14="http://schemas.microsoft.com/office/powerpoint/2010/main" val="1241237025"/>
      </p:ext>
    </p:extLst>
  </p:cSld>
  <p:clrMapOvr>
    <a:masterClrMapping/>
  </p:clrMapOvr>
  <p:transition spd="slow" advTm="2074">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84212" y="685800"/>
            <a:ext cx="8534400" cy="3801532"/>
          </a:xfrm>
        </p:spPr>
        <p:txBody>
          <a:bodyPr/>
          <a:lstStyle/>
          <a:p>
            <a:r>
              <a:rPr lang="es-GT" dirty="0"/>
              <a:t>RED DE SALUD MENTAL Recursos Sanitarios Atención Salud Mental Unidades de Referencia Centros de Día Residencias Centros de Rehabilitación Psicosocial Centros de Rehabilitación Laboral Pisos Supervisados/ Pensiones Recursos de Atención Adicciones Agencia Antidroga y Ayto. Madrid Centros de Salud Mental Atención Primaria Hospitales de Día Hospitales Centros Psiquiátricos Recursos de Atención Socia</a:t>
            </a:r>
          </a:p>
        </p:txBody>
      </p:sp>
    </p:spTree>
    <p:extLst>
      <p:ext uri="{BB962C8B-B14F-4D97-AF65-F5344CB8AC3E}">
        <p14:creationId xmlns:p14="http://schemas.microsoft.com/office/powerpoint/2010/main" val="408369016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Tm="938">
        <p15:prstTrans prst="peelOff"/>
      </p:transition>
    </mc:Choice>
    <mc:Fallback>
      <p:transition spd="slow" advTm="938">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2"/>
</p:tagLst>
</file>

<file path=ppt/tags/tag2.xml><?xml version="1.0" encoding="utf-8"?>
<p:tagLst xmlns:a="http://schemas.openxmlformats.org/drawingml/2006/main" xmlns:r="http://schemas.openxmlformats.org/officeDocument/2006/relationships" xmlns:p="http://schemas.openxmlformats.org/presentationml/2006/main">
  <p:tag name="TIMING" val="|1.9"/>
</p:tagLst>
</file>

<file path=ppt/theme/theme1.xml><?xml version="1.0" encoding="utf-8"?>
<a:theme xmlns:a="http://schemas.openxmlformats.org/drawingml/2006/main" name="Sector">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24</TotalTime>
  <Words>822</Words>
  <Application>Microsoft Office PowerPoint</Application>
  <PresentationFormat>Panorámica</PresentationFormat>
  <Paragraphs>17</Paragraphs>
  <Slides>10</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10</vt:i4>
      </vt:variant>
    </vt:vector>
  </HeadingPairs>
  <TitlesOfParts>
    <vt:vector size="16" baseType="lpstr">
      <vt:lpstr>Arial</vt:lpstr>
      <vt:lpstr>Century Gothic</vt:lpstr>
      <vt:lpstr>inherit</vt:lpstr>
      <vt:lpstr>Open Sans</vt:lpstr>
      <vt:lpstr>Wingdings 3</vt:lpstr>
      <vt:lpstr>Sector</vt:lpstr>
      <vt:lpstr>IGGS DE PANPLONA</vt:lpstr>
      <vt:lpstr>La esfera de actividad de la salud mental ha aumentado muy rápidamente, tanto en tamaño como en complejidad en años recientes. Ahora, como nunca antes, los programas de salud mental gastan más dinero, emplean más personal, atienden, en formas más variadas,</vt:lpstr>
      <vt:lpstr>FORMACION ECADEMICA</vt:lpstr>
      <vt:lpstr>EL PLAN DE AREA DE SUL MENTAL</vt:lpstr>
      <vt:lpstr>LUGAR DONDE SE ENCUTRA</vt:lpstr>
      <vt:lpstr>GRAFICAS DE AREA DE SALUD MENTAL Y SU EVALUCAIONES </vt:lpstr>
      <vt:lpstr>Marco Legislativo y otros Documentos de Referencia</vt:lpstr>
      <vt:lpstr>Recursos actuales de atención a la Salud Mental</vt:lpstr>
      <vt:lpstr>Presentación de PowerPoint</vt:lpstr>
      <vt:lpstr>IMÁGENES DE AREA DE SALUD MENTAL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IGGS DE PANPLONA</dc:title>
  <dc:creator>estudiante de Liceo Compu-market</dc:creator>
  <cp:lastModifiedBy>estudiante de Liceo Compu-market</cp:lastModifiedBy>
  <cp:revision>3</cp:revision>
  <dcterms:created xsi:type="dcterms:W3CDTF">2017-08-15T20:19:50Z</dcterms:created>
  <dcterms:modified xsi:type="dcterms:W3CDTF">2017-08-15T20:44:49Z</dcterms:modified>
</cp:coreProperties>
</file>