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4" r:id="rId16"/>
    <p:sldId id="275" r:id="rId17"/>
    <p:sldId id="272"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42"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stack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programcion</c:v>
                </c:pt>
                <c:pt idx="1">
                  <c:v>matenimiento</c:v>
                </c:pt>
                <c:pt idx="2">
                  <c:v>historia</c:v>
                </c:pt>
                <c:pt idx="3">
                  <c:v>concluciones </c:v>
                </c:pt>
              </c:strCache>
            </c:strRef>
          </c:cat>
          <c:val>
            <c:numRef>
              <c:f>Hoja1!$B$2:$B$5</c:f>
              <c:numCache>
                <c:formatCode>General</c:formatCode>
                <c:ptCount val="4"/>
                <c:pt idx="0">
                  <c:v>4.3</c:v>
                </c:pt>
                <c:pt idx="1">
                  <c:v>3</c:v>
                </c:pt>
                <c:pt idx="2">
                  <c:v>505</c:v>
                </c:pt>
                <c:pt idx="3">
                  <c:v>3</c:v>
                </c:pt>
              </c:numCache>
            </c:numRef>
          </c:val>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programcion</c:v>
                </c:pt>
                <c:pt idx="1">
                  <c:v>matenimiento</c:v>
                </c:pt>
                <c:pt idx="2">
                  <c:v>historia</c:v>
                </c:pt>
                <c:pt idx="3">
                  <c:v>concluciones </c:v>
                </c:pt>
              </c:strCache>
            </c:strRef>
          </c:cat>
          <c:val>
            <c:numRef>
              <c:f>Hoja1!$C$2:$C$5</c:f>
              <c:numCache>
                <c:formatCode>General</c:formatCode>
                <c:ptCount val="4"/>
                <c:pt idx="0">
                  <c:v>2.4</c:v>
                </c:pt>
                <c:pt idx="1">
                  <c:v>4.4000000000000004</c:v>
                </c:pt>
                <c:pt idx="2">
                  <c:v>1.8</c:v>
                </c:pt>
                <c:pt idx="3">
                  <c:v>2.8</c:v>
                </c:pt>
              </c:numCache>
            </c:numRef>
          </c:val>
        </c:ser>
        <c:ser>
          <c:idx val="2"/>
          <c:order val="2"/>
          <c:tx>
            <c:strRef>
              <c:f>Hoja1!$D$1</c:f>
              <c:strCache>
                <c:ptCount val="1"/>
                <c:pt idx="0">
                  <c:v>Serie 3</c:v>
                </c:pt>
              </c:strCache>
            </c:strRef>
          </c:tx>
          <c:spPr>
            <a:solidFill>
              <a:schemeClr val="accent3"/>
            </a:solidFill>
            <a:ln>
              <a:noFill/>
            </a:ln>
            <a:effectLst/>
          </c:spPr>
          <c:invertIfNegative val="0"/>
          <c:cat>
            <c:strRef>
              <c:f>Hoja1!$A$2:$A$5</c:f>
              <c:strCache>
                <c:ptCount val="4"/>
                <c:pt idx="0">
                  <c:v>programcion</c:v>
                </c:pt>
                <c:pt idx="1">
                  <c:v>matenimiento</c:v>
                </c:pt>
                <c:pt idx="2">
                  <c:v>historia</c:v>
                </c:pt>
                <c:pt idx="3">
                  <c:v>concluciones </c:v>
                </c:pt>
              </c:strCache>
            </c:strRef>
          </c:cat>
          <c:val>
            <c:numRef>
              <c:f>Hoja1!$D$2:$D$5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34388416"/>
        <c:axId val="134388808"/>
      </c:barChart>
      <c:catAx>
        <c:axId val="13438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34388808"/>
        <c:crosses val="autoZero"/>
        <c:auto val="1"/>
        <c:lblAlgn val="ctr"/>
        <c:lblOffset val="100"/>
        <c:noMultiLvlLbl val="0"/>
      </c:catAx>
      <c:valAx>
        <c:axId val="13438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1343884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DE3207-7ED6-401D-AED5-55A209BC82D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GT"/>
        </a:p>
      </dgm:t>
    </dgm:pt>
    <dgm:pt modelId="{DA501C5B-5C86-42B7-A2FA-C625AC6C32A3}">
      <dgm:prSet phldrT="[Texto]" custT="1"/>
      <dgm:spPr/>
      <dgm:t>
        <a:bodyPr/>
        <a:lstStyle/>
        <a:p>
          <a:r>
            <a:rPr lang="es-GT" sz="1800" dirty="0" smtClean="0"/>
            <a:t>Mantenimiento</a:t>
          </a:r>
        </a:p>
        <a:p>
          <a:r>
            <a:rPr lang="es-GT" sz="1800" dirty="0" smtClean="0"/>
            <a:t>preventivo</a:t>
          </a:r>
          <a:endParaRPr lang="es-GT" sz="1800" dirty="0"/>
        </a:p>
      </dgm:t>
    </dgm:pt>
    <dgm:pt modelId="{2A253EC5-3F8B-401A-81C1-716CA03FBBB5}" type="parTrans" cxnId="{D45465A6-09A2-4E9C-BEE2-2CA4F07CA762}">
      <dgm:prSet/>
      <dgm:spPr/>
      <dgm:t>
        <a:bodyPr/>
        <a:lstStyle/>
        <a:p>
          <a:endParaRPr lang="es-GT"/>
        </a:p>
      </dgm:t>
    </dgm:pt>
    <dgm:pt modelId="{9ED38F37-9071-47DD-B873-041D31C303CE}" type="sibTrans" cxnId="{D45465A6-09A2-4E9C-BEE2-2CA4F07CA762}">
      <dgm:prSet/>
      <dgm:spPr/>
      <dgm:t>
        <a:bodyPr/>
        <a:lstStyle/>
        <a:p>
          <a:endParaRPr lang="es-GT"/>
        </a:p>
      </dgm:t>
    </dgm:pt>
    <dgm:pt modelId="{A3F62957-765F-4918-B68A-6EA4BC4B37B8}">
      <dgm:prSet phldrT="[Texto]" custT="1"/>
      <dgm:spPr/>
      <dgm:t>
        <a:bodyPr/>
        <a:lstStyle/>
        <a:p>
          <a:r>
            <a:rPr lang="es-GT" sz="1600" dirty="0" smtClean="0"/>
            <a:t>Tipos de mantenimientos </a:t>
          </a:r>
          <a:endParaRPr lang="es-GT" sz="1600" dirty="0"/>
        </a:p>
      </dgm:t>
    </dgm:pt>
    <dgm:pt modelId="{0FEDBB50-441E-46A2-8DC4-9029BD90CC47}" type="parTrans" cxnId="{040A2894-BA92-4AE4-928D-225010ACF0FC}">
      <dgm:prSet/>
      <dgm:spPr/>
      <dgm:t>
        <a:bodyPr/>
        <a:lstStyle/>
        <a:p>
          <a:endParaRPr lang="es-GT"/>
        </a:p>
      </dgm:t>
    </dgm:pt>
    <dgm:pt modelId="{E77A76D1-BAE8-431A-ACF9-5A4A4B1043BA}" type="sibTrans" cxnId="{040A2894-BA92-4AE4-928D-225010ACF0FC}">
      <dgm:prSet/>
      <dgm:spPr/>
      <dgm:t>
        <a:bodyPr/>
        <a:lstStyle/>
        <a:p>
          <a:endParaRPr lang="es-GT"/>
        </a:p>
      </dgm:t>
    </dgm:pt>
    <dgm:pt modelId="{E7A463EE-59F8-45E1-8DA1-D2E5E15BE821}">
      <dgm:prSet phldrT="[Texto]" custT="1"/>
      <dgm:spPr/>
      <dgm:t>
        <a:bodyPr/>
        <a:lstStyle/>
        <a:p>
          <a:r>
            <a:rPr lang="es-GT" sz="1600" dirty="0" smtClean="0"/>
            <a:t>Consecuencia a no</a:t>
          </a:r>
        </a:p>
        <a:p>
          <a:r>
            <a:rPr lang="es-GT" sz="1600" dirty="0" smtClean="0"/>
            <a:t>Realizar</a:t>
          </a:r>
        </a:p>
        <a:p>
          <a:r>
            <a:rPr lang="es-GT" sz="1600" dirty="0" err="1" smtClean="0"/>
            <a:t>matenimiento</a:t>
          </a:r>
          <a:endParaRPr lang="es-GT" sz="1600" dirty="0" smtClean="0"/>
        </a:p>
        <a:p>
          <a:r>
            <a:rPr lang="es-GT" sz="1600" dirty="0" smtClean="0"/>
            <a:t>preventivo</a:t>
          </a:r>
          <a:endParaRPr lang="es-GT" sz="1600" dirty="0"/>
        </a:p>
      </dgm:t>
    </dgm:pt>
    <dgm:pt modelId="{6E249EEF-4BB4-497B-B92B-16EA80C98242}" type="parTrans" cxnId="{703FFFBE-C38F-4090-9C70-85D90BC15A0B}">
      <dgm:prSet/>
      <dgm:spPr/>
      <dgm:t>
        <a:bodyPr/>
        <a:lstStyle/>
        <a:p>
          <a:endParaRPr lang="es-GT"/>
        </a:p>
      </dgm:t>
    </dgm:pt>
    <dgm:pt modelId="{80E3A4D2-E5D8-46FF-BC15-5168AD11BAF5}" type="sibTrans" cxnId="{703FFFBE-C38F-4090-9C70-85D90BC15A0B}">
      <dgm:prSet/>
      <dgm:spPr/>
      <dgm:t>
        <a:bodyPr/>
        <a:lstStyle/>
        <a:p>
          <a:endParaRPr lang="es-GT"/>
        </a:p>
      </dgm:t>
    </dgm:pt>
    <dgm:pt modelId="{96E894D1-ABE4-4CFF-9471-3B3C02A79D4A}">
      <dgm:prSet phldrT="[Texto]" custT="1"/>
      <dgm:spPr/>
      <dgm:t>
        <a:bodyPr/>
        <a:lstStyle/>
        <a:p>
          <a:r>
            <a:rPr lang="es-GT" sz="1600" dirty="0" smtClean="0"/>
            <a:t>Imágenes </a:t>
          </a:r>
          <a:endParaRPr lang="es-GT" sz="1600" dirty="0"/>
        </a:p>
      </dgm:t>
    </dgm:pt>
    <dgm:pt modelId="{4422E833-BFB3-4F8B-92DA-F6E655D5B88A}" type="parTrans" cxnId="{0EF18E06-DA9C-42A6-9094-C570E378E643}">
      <dgm:prSet/>
      <dgm:spPr/>
      <dgm:t>
        <a:bodyPr/>
        <a:lstStyle/>
        <a:p>
          <a:endParaRPr lang="es-GT"/>
        </a:p>
      </dgm:t>
    </dgm:pt>
    <dgm:pt modelId="{972EFFBA-0DF2-4ABF-9567-4230BFDA57C3}" type="sibTrans" cxnId="{0EF18E06-DA9C-42A6-9094-C570E378E643}">
      <dgm:prSet/>
      <dgm:spPr/>
      <dgm:t>
        <a:bodyPr/>
        <a:lstStyle/>
        <a:p>
          <a:endParaRPr lang="es-GT"/>
        </a:p>
      </dgm:t>
    </dgm:pt>
    <dgm:pt modelId="{3ED8A7D7-2600-4E83-A438-E312F63BD11D}">
      <dgm:prSet phldrT="[Texto]" custT="1"/>
      <dgm:spPr/>
      <dgm:t>
        <a:bodyPr/>
        <a:lstStyle/>
        <a:p>
          <a:r>
            <a:rPr lang="es-GT" sz="1600" dirty="0" smtClean="0"/>
            <a:t>Graficas </a:t>
          </a:r>
          <a:endParaRPr lang="es-GT" sz="1600" dirty="0"/>
        </a:p>
      </dgm:t>
    </dgm:pt>
    <dgm:pt modelId="{E89A0D31-C9BC-45D0-B894-CF6D39C167AF}" type="parTrans" cxnId="{C997D89E-193D-4FAA-A25E-6F73F3F357DE}">
      <dgm:prSet/>
      <dgm:spPr/>
      <dgm:t>
        <a:bodyPr/>
        <a:lstStyle/>
        <a:p>
          <a:endParaRPr lang="es-GT"/>
        </a:p>
      </dgm:t>
    </dgm:pt>
    <dgm:pt modelId="{A2D00F09-17AC-40FF-8DB1-D76A843F40C7}" type="sibTrans" cxnId="{C997D89E-193D-4FAA-A25E-6F73F3F357DE}">
      <dgm:prSet/>
      <dgm:spPr/>
      <dgm:t>
        <a:bodyPr/>
        <a:lstStyle/>
        <a:p>
          <a:endParaRPr lang="es-GT"/>
        </a:p>
      </dgm:t>
    </dgm:pt>
    <dgm:pt modelId="{732D2CE1-C68E-4C6E-A61C-6BA414C938CB}" type="pres">
      <dgm:prSet presAssocID="{BEDE3207-7ED6-401D-AED5-55A209BC82D4}" presName="diagram" presStyleCnt="0">
        <dgm:presLayoutVars>
          <dgm:dir/>
          <dgm:resizeHandles val="exact"/>
        </dgm:presLayoutVars>
      </dgm:prSet>
      <dgm:spPr/>
    </dgm:pt>
    <dgm:pt modelId="{E84AA631-0BEB-4AAA-8011-1E5848BB3F7B}" type="pres">
      <dgm:prSet presAssocID="{DA501C5B-5C86-42B7-A2FA-C625AC6C32A3}" presName="node" presStyleLbl="node1" presStyleIdx="0" presStyleCnt="5">
        <dgm:presLayoutVars>
          <dgm:bulletEnabled val="1"/>
        </dgm:presLayoutVars>
      </dgm:prSet>
      <dgm:spPr/>
      <dgm:t>
        <a:bodyPr/>
        <a:lstStyle/>
        <a:p>
          <a:endParaRPr lang="es-GT"/>
        </a:p>
      </dgm:t>
    </dgm:pt>
    <dgm:pt modelId="{403416A5-679D-49D2-85D1-AC70048DF92E}" type="pres">
      <dgm:prSet presAssocID="{9ED38F37-9071-47DD-B873-041D31C303CE}" presName="sibTrans" presStyleCnt="0"/>
      <dgm:spPr/>
    </dgm:pt>
    <dgm:pt modelId="{BEE3AC41-C68B-4F4E-A82A-0ED23F711611}" type="pres">
      <dgm:prSet presAssocID="{A3F62957-765F-4918-B68A-6EA4BC4B37B8}" presName="node" presStyleLbl="node1" presStyleIdx="1" presStyleCnt="5">
        <dgm:presLayoutVars>
          <dgm:bulletEnabled val="1"/>
        </dgm:presLayoutVars>
      </dgm:prSet>
      <dgm:spPr/>
      <dgm:t>
        <a:bodyPr/>
        <a:lstStyle/>
        <a:p>
          <a:endParaRPr lang="es-GT"/>
        </a:p>
      </dgm:t>
    </dgm:pt>
    <dgm:pt modelId="{56F092B6-EB74-44C0-AFD4-C0AEA433A89F}" type="pres">
      <dgm:prSet presAssocID="{E77A76D1-BAE8-431A-ACF9-5A4A4B1043BA}" presName="sibTrans" presStyleCnt="0"/>
      <dgm:spPr/>
    </dgm:pt>
    <dgm:pt modelId="{A44C6890-6ED6-4329-9CE9-F13528814053}" type="pres">
      <dgm:prSet presAssocID="{E7A463EE-59F8-45E1-8DA1-D2E5E15BE821}" presName="node" presStyleLbl="node1" presStyleIdx="2" presStyleCnt="5">
        <dgm:presLayoutVars>
          <dgm:bulletEnabled val="1"/>
        </dgm:presLayoutVars>
      </dgm:prSet>
      <dgm:spPr/>
      <dgm:t>
        <a:bodyPr/>
        <a:lstStyle/>
        <a:p>
          <a:endParaRPr lang="es-GT"/>
        </a:p>
      </dgm:t>
    </dgm:pt>
    <dgm:pt modelId="{3AD4112E-8E51-4994-907B-AA091905C328}" type="pres">
      <dgm:prSet presAssocID="{80E3A4D2-E5D8-46FF-BC15-5168AD11BAF5}" presName="sibTrans" presStyleCnt="0"/>
      <dgm:spPr/>
    </dgm:pt>
    <dgm:pt modelId="{C2F8BF44-B975-411F-AD65-0CFE3A68AB87}" type="pres">
      <dgm:prSet presAssocID="{96E894D1-ABE4-4CFF-9471-3B3C02A79D4A}" presName="node" presStyleLbl="node1" presStyleIdx="3" presStyleCnt="5">
        <dgm:presLayoutVars>
          <dgm:bulletEnabled val="1"/>
        </dgm:presLayoutVars>
      </dgm:prSet>
      <dgm:spPr/>
      <dgm:t>
        <a:bodyPr/>
        <a:lstStyle/>
        <a:p>
          <a:endParaRPr lang="es-GT"/>
        </a:p>
      </dgm:t>
    </dgm:pt>
    <dgm:pt modelId="{3C74215B-F0AD-49AF-8030-8D74884471A6}" type="pres">
      <dgm:prSet presAssocID="{972EFFBA-0DF2-4ABF-9567-4230BFDA57C3}" presName="sibTrans" presStyleCnt="0"/>
      <dgm:spPr/>
    </dgm:pt>
    <dgm:pt modelId="{FF93CC01-9C36-4E55-9AF3-5DA5AE74F2E7}" type="pres">
      <dgm:prSet presAssocID="{3ED8A7D7-2600-4E83-A438-E312F63BD11D}" presName="node" presStyleLbl="node1" presStyleIdx="4" presStyleCnt="5">
        <dgm:presLayoutVars>
          <dgm:bulletEnabled val="1"/>
        </dgm:presLayoutVars>
      </dgm:prSet>
      <dgm:spPr/>
    </dgm:pt>
  </dgm:ptLst>
  <dgm:cxnLst>
    <dgm:cxn modelId="{02EB4FE0-F54E-4D4C-BEDC-0606CCA79660}" type="presOf" srcId="{96E894D1-ABE4-4CFF-9471-3B3C02A79D4A}" destId="{C2F8BF44-B975-411F-AD65-0CFE3A68AB87}" srcOrd="0" destOrd="0" presId="urn:microsoft.com/office/officeart/2005/8/layout/default"/>
    <dgm:cxn modelId="{3E600F98-F0FF-442B-BAF9-D6C98EB35F56}" type="presOf" srcId="{E7A463EE-59F8-45E1-8DA1-D2E5E15BE821}" destId="{A44C6890-6ED6-4329-9CE9-F13528814053}" srcOrd="0" destOrd="0" presId="urn:microsoft.com/office/officeart/2005/8/layout/default"/>
    <dgm:cxn modelId="{5C884D63-8B26-47AE-BBCC-29F9EC94573B}" type="presOf" srcId="{3ED8A7D7-2600-4E83-A438-E312F63BD11D}" destId="{FF93CC01-9C36-4E55-9AF3-5DA5AE74F2E7}" srcOrd="0" destOrd="0" presId="urn:microsoft.com/office/officeart/2005/8/layout/default"/>
    <dgm:cxn modelId="{C997D89E-193D-4FAA-A25E-6F73F3F357DE}" srcId="{BEDE3207-7ED6-401D-AED5-55A209BC82D4}" destId="{3ED8A7D7-2600-4E83-A438-E312F63BD11D}" srcOrd="4" destOrd="0" parTransId="{E89A0D31-C9BC-45D0-B894-CF6D39C167AF}" sibTransId="{A2D00F09-17AC-40FF-8DB1-D76A843F40C7}"/>
    <dgm:cxn modelId="{0EF18E06-DA9C-42A6-9094-C570E378E643}" srcId="{BEDE3207-7ED6-401D-AED5-55A209BC82D4}" destId="{96E894D1-ABE4-4CFF-9471-3B3C02A79D4A}" srcOrd="3" destOrd="0" parTransId="{4422E833-BFB3-4F8B-92DA-F6E655D5B88A}" sibTransId="{972EFFBA-0DF2-4ABF-9567-4230BFDA57C3}"/>
    <dgm:cxn modelId="{78AA6BD1-8768-45CF-8EAD-4C2C4CF9EFA7}" type="presOf" srcId="{A3F62957-765F-4918-B68A-6EA4BC4B37B8}" destId="{BEE3AC41-C68B-4F4E-A82A-0ED23F711611}" srcOrd="0" destOrd="0" presId="urn:microsoft.com/office/officeart/2005/8/layout/default"/>
    <dgm:cxn modelId="{D45465A6-09A2-4E9C-BEE2-2CA4F07CA762}" srcId="{BEDE3207-7ED6-401D-AED5-55A209BC82D4}" destId="{DA501C5B-5C86-42B7-A2FA-C625AC6C32A3}" srcOrd="0" destOrd="0" parTransId="{2A253EC5-3F8B-401A-81C1-716CA03FBBB5}" sibTransId="{9ED38F37-9071-47DD-B873-041D31C303CE}"/>
    <dgm:cxn modelId="{703FFFBE-C38F-4090-9C70-85D90BC15A0B}" srcId="{BEDE3207-7ED6-401D-AED5-55A209BC82D4}" destId="{E7A463EE-59F8-45E1-8DA1-D2E5E15BE821}" srcOrd="2" destOrd="0" parTransId="{6E249EEF-4BB4-497B-B92B-16EA80C98242}" sibTransId="{80E3A4D2-E5D8-46FF-BC15-5168AD11BAF5}"/>
    <dgm:cxn modelId="{09D546CA-5C9D-4180-8B82-A462E69FE0FB}" type="presOf" srcId="{DA501C5B-5C86-42B7-A2FA-C625AC6C32A3}" destId="{E84AA631-0BEB-4AAA-8011-1E5848BB3F7B}" srcOrd="0" destOrd="0" presId="urn:microsoft.com/office/officeart/2005/8/layout/default"/>
    <dgm:cxn modelId="{040A2894-BA92-4AE4-928D-225010ACF0FC}" srcId="{BEDE3207-7ED6-401D-AED5-55A209BC82D4}" destId="{A3F62957-765F-4918-B68A-6EA4BC4B37B8}" srcOrd="1" destOrd="0" parTransId="{0FEDBB50-441E-46A2-8DC4-9029BD90CC47}" sibTransId="{E77A76D1-BAE8-431A-ACF9-5A4A4B1043BA}"/>
    <dgm:cxn modelId="{4CDDA2AC-B70A-4D4E-BD28-68B74BCE0295}" type="presOf" srcId="{BEDE3207-7ED6-401D-AED5-55A209BC82D4}" destId="{732D2CE1-C68E-4C6E-A61C-6BA414C938CB}" srcOrd="0" destOrd="0" presId="urn:microsoft.com/office/officeart/2005/8/layout/default"/>
    <dgm:cxn modelId="{DE8F89CE-8A4F-477E-B1BE-9A1072E83F80}" type="presParOf" srcId="{732D2CE1-C68E-4C6E-A61C-6BA414C938CB}" destId="{E84AA631-0BEB-4AAA-8011-1E5848BB3F7B}" srcOrd="0" destOrd="0" presId="urn:microsoft.com/office/officeart/2005/8/layout/default"/>
    <dgm:cxn modelId="{183EC557-F4F4-4993-9668-D6CE7FA0967E}" type="presParOf" srcId="{732D2CE1-C68E-4C6E-A61C-6BA414C938CB}" destId="{403416A5-679D-49D2-85D1-AC70048DF92E}" srcOrd="1" destOrd="0" presId="urn:microsoft.com/office/officeart/2005/8/layout/default"/>
    <dgm:cxn modelId="{CCA33CAA-4424-451E-A196-C6ADEACEBC71}" type="presParOf" srcId="{732D2CE1-C68E-4C6E-A61C-6BA414C938CB}" destId="{BEE3AC41-C68B-4F4E-A82A-0ED23F711611}" srcOrd="2" destOrd="0" presId="urn:microsoft.com/office/officeart/2005/8/layout/default"/>
    <dgm:cxn modelId="{6DEAD08D-285D-484D-8C22-E544A9C41ED8}" type="presParOf" srcId="{732D2CE1-C68E-4C6E-A61C-6BA414C938CB}" destId="{56F092B6-EB74-44C0-AFD4-C0AEA433A89F}" srcOrd="3" destOrd="0" presId="urn:microsoft.com/office/officeart/2005/8/layout/default"/>
    <dgm:cxn modelId="{BB33F7A4-545F-44C4-B06E-C3CE2EA11EDE}" type="presParOf" srcId="{732D2CE1-C68E-4C6E-A61C-6BA414C938CB}" destId="{A44C6890-6ED6-4329-9CE9-F13528814053}" srcOrd="4" destOrd="0" presId="urn:microsoft.com/office/officeart/2005/8/layout/default"/>
    <dgm:cxn modelId="{017A8E5E-E74F-4C27-8F94-019F5E16B154}" type="presParOf" srcId="{732D2CE1-C68E-4C6E-A61C-6BA414C938CB}" destId="{3AD4112E-8E51-4994-907B-AA091905C328}" srcOrd="5" destOrd="0" presId="urn:microsoft.com/office/officeart/2005/8/layout/default"/>
    <dgm:cxn modelId="{49FA1CEA-CD86-4682-A483-DDF62EA8C2C1}" type="presParOf" srcId="{732D2CE1-C68E-4C6E-A61C-6BA414C938CB}" destId="{C2F8BF44-B975-411F-AD65-0CFE3A68AB87}" srcOrd="6" destOrd="0" presId="urn:microsoft.com/office/officeart/2005/8/layout/default"/>
    <dgm:cxn modelId="{8D984DAD-B641-41BA-B761-EE578F4398B6}" type="presParOf" srcId="{732D2CE1-C68E-4C6E-A61C-6BA414C938CB}" destId="{3C74215B-F0AD-49AF-8030-8D74884471A6}" srcOrd="7" destOrd="0" presId="urn:microsoft.com/office/officeart/2005/8/layout/default"/>
    <dgm:cxn modelId="{EAC26113-602E-4D13-8FD7-3B3A556FA4F0}" type="presParOf" srcId="{732D2CE1-C68E-4C6E-A61C-6BA414C938CB}" destId="{FF93CC01-9C36-4E55-9AF3-5DA5AE74F2E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AA631-0BEB-4AAA-8011-1E5848BB3F7B}">
      <dsp:nvSpPr>
        <dsp:cNvPr id="0" name=""/>
        <dsp:cNvSpPr/>
      </dsp:nvSpPr>
      <dsp:spPr>
        <a:xfrm>
          <a:off x="0" y="194592"/>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GT" sz="1800" kern="1200" dirty="0" smtClean="0"/>
            <a:t>Mantenimiento</a:t>
          </a:r>
        </a:p>
        <a:p>
          <a:pPr lvl="0" algn="ctr" defTabSz="800100">
            <a:lnSpc>
              <a:spcPct val="90000"/>
            </a:lnSpc>
            <a:spcBef>
              <a:spcPct val="0"/>
            </a:spcBef>
            <a:spcAft>
              <a:spcPct val="35000"/>
            </a:spcAft>
          </a:pPr>
          <a:r>
            <a:rPr lang="es-GT" sz="1800" kern="1200" dirty="0" smtClean="0"/>
            <a:t>preventivo</a:t>
          </a:r>
          <a:endParaRPr lang="es-GT" sz="1800" kern="1200" dirty="0"/>
        </a:p>
      </dsp:txBody>
      <dsp:txXfrm>
        <a:off x="0" y="194592"/>
        <a:ext cx="2686347" cy="1611808"/>
      </dsp:txXfrm>
    </dsp:sp>
    <dsp:sp modelId="{BEE3AC41-C68B-4F4E-A82A-0ED23F711611}">
      <dsp:nvSpPr>
        <dsp:cNvPr id="0" name=""/>
        <dsp:cNvSpPr/>
      </dsp:nvSpPr>
      <dsp:spPr>
        <a:xfrm>
          <a:off x="2954982" y="194592"/>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Tipos de mantenimientos </a:t>
          </a:r>
          <a:endParaRPr lang="es-GT" sz="1600" kern="1200" dirty="0"/>
        </a:p>
      </dsp:txBody>
      <dsp:txXfrm>
        <a:off x="2954982" y="194592"/>
        <a:ext cx="2686347" cy="1611808"/>
      </dsp:txXfrm>
    </dsp:sp>
    <dsp:sp modelId="{A44C6890-6ED6-4329-9CE9-F13528814053}">
      <dsp:nvSpPr>
        <dsp:cNvPr id="0" name=""/>
        <dsp:cNvSpPr/>
      </dsp:nvSpPr>
      <dsp:spPr>
        <a:xfrm>
          <a:off x="5909964" y="194592"/>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Consecuencia a no</a:t>
          </a:r>
        </a:p>
        <a:p>
          <a:pPr lvl="0" algn="ctr" defTabSz="711200">
            <a:lnSpc>
              <a:spcPct val="90000"/>
            </a:lnSpc>
            <a:spcBef>
              <a:spcPct val="0"/>
            </a:spcBef>
            <a:spcAft>
              <a:spcPct val="35000"/>
            </a:spcAft>
          </a:pPr>
          <a:r>
            <a:rPr lang="es-GT" sz="1600" kern="1200" dirty="0" smtClean="0"/>
            <a:t>Realizar</a:t>
          </a:r>
        </a:p>
        <a:p>
          <a:pPr lvl="0" algn="ctr" defTabSz="711200">
            <a:lnSpc>
              <a:spcPct val="90000"/>
            </a:lnSpc>
            <a:spcBef>
              <a:spcPct val="0"/>
            </a:spcBef>
            <a:spcAft>
              <a:spcPct val="35000"/>
            </a:spcAft>
          </a:pPr>
          <a:r>
            <a:rPr lang="es-GT" sz="1600" kern="1200" dirty="0" err="1" smtClean="0"/>
            <a:t>matenimiento</a:t>
          </a:r>
          <a:endParaRPr lang="es-GT" sz="1600" kern="1200" dirty="0" smtClean="0"/>
        </a:p>
        <a:p>
          <a:pPr lvl="0" algn="ctr" defTabSz="711200">
            <a:lnSpc>
              <a:spcPct val="90000"/>
            </a:lnSpc>
            <a:spcBef>
              <a:spcPct val="0"/>
            </a:spcBef>
            <a:spcAft>
              <a:spcPct val="35000"/>
            </a:spcAft>
          </a:pPr>
          <a:r>
            <a:rPr lang="es-GT" sz="1600" kern="1200" dirty="0" smtClean="0"/>
            <a:t>preventivo</a:t>
          </a:r>
          <a:endParaRPr lang="es-GT" sz="1600" kern="1200" dirty="0"/>
        </a:p>
      </dsp:txBody>
      <dsp:txXfrm>
        <a:off x="5909964" y="194592"/>
        <a:ext cx="2686347" cy="1611808"/>
      </dsp:txXfrm>
    </dsp:sp>
    <dsp:sp modelId="{C2F8BF44-B975-411F-AD65-0CFE3A68AB87}">
      <dsp:nvSpPr>
        <dsp:cNvPr id="0" name=""/>
        <dsp:cNvSpPr/>
      </dsp:nvSpPr>
      <dsp:spPr>
        <a:xfrm>
          <a:off x="1477491" y="2075035"/>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Imágenes </a:t>
          </a:r>
          <a:endParaRPr lang="es-GT" sz="1600" kern="1200" dirty="0"/>
        </a:p>
      </dsp:txBody>
      <dsp:txXfrm>
        <a:off x="1477491" y="2075035"/>
        <a:ext cx="2686347" cy="1611808"/>
      </dsp:txXfrm>
    </dsp:sp>
    <dsp:sp modelId="{FF93CC01-9C36-4E55-9AF3-5DA5AE74F2E7}">
      <dsp:nvSpPr>
        <dsp:cNvPr id="0" name=""/>
        <dsp:cNvSpPr/>
      </dsp:nvSpPr>
      <dsp:spPr>
        <a:xfrm>
          <a:off x="4432473" y="2075035"/>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Graficas </a:t>
          </a:r>
          <a:endParaRPr lang="es-GT" sz="1600" kern="1200" dirty="0"/>
        </a:p>
      </dsp:txBody>
      <dsp:txXfrm>
        <a:off x="4432473" y="2075035"/>
        <a:ext cx="2686347" cy="161180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64088" y="363257"/>
            <a:ext cx="9101807" cy="888028"/>
          </a:xfrm>
        </p:spPr>
        <p:txBody>
          <a:bodyPr/>
          <a:lstStyle/>
          <a:p>
            <a:r>
              <a:rPr lang="es-GT" sz="3200" dirty="0" smtClean="0">
                <a:solidFill>
                  <a:schemeClr val="accent2"/>
                </a:solidFill>
              </a:rPr>
              <a:t>Liceo Compu-market</a:t>
            </a:r>
            <a:endParaRPr lang="es-GT" sz="3200" dirty="0">
              <a:solidFill>
                <a:schemeClr val="accent2"/>
              </a:solidFill>
            </a:endParaRPr>
          </a:p>
        </p:txBody>
      </p:sp>
      <p:sp>
        <p:nvSpPr>
          <p:cNvPr id="3" name="Subtítulo 2"/>
          <p:cNvSpPr>
            <a:spLocks noGrp="1"/>
          </p:cNvSpPr>
          <p:nvPr>
            <p:ph type="subTitle" idx="1"/>
          </p:nvPr>
        </p:nvSpPr>
        <p:spPr>
          <a:xfrm>
            <a:off x="1474983" y="2229853"/>
            <a:ext cx="7766936" cy="3818021"/>
          </a:xfrm>
        </p:spPr>
        <p:txBody>
          <a:bodyPr>
            <a:normAutofit/>
          </a:bodyPr>
          <a:lstStyle/>
          <a:p>
            <a:pPr algn="l"/>
            <a:r>
              <a:rPr lang="es-GT" dirty="0" smtClean="0"/>
              <a:t>NOMBRE: Cristian Daniel </a:t>
            </a:r>
            <a:r>
              <a:rPr lang="es-GT" dirty="0" err="1" smtClean="0"/>
              <a:t>Boror</a:t>
            </a:r>
            <a:r>
              <a:rPr lang="es-GT" dirty="0" smtClean="0"/>
              <a:t> </a:t>
            </a:r>
            <a:r>
              <a:rPr lang="es-GT" dirty="0" err="1" smtClean="0"/>
              <a:t>Santizo</a:t>
            </a:r>
            <a:r>
              <a:rPr lang="es-GT" dirty="0" smtClean="0"/>
              <a:t> </a:t>
            </a:r>
          </a:p>
          <a:p>
            <a:pPr algn="l"/>
            <a:r>
              <a:rPr lang="es-GT" dirty="0" smtClean="0"/>
              <a:t>CATREDRA: PRACTICA SUPERVISZADA </a:t>
            </a:r>
          </a:p>
          <a:p>
            <a:pPr algn="l"/>
            <a:r>
              <a:rPr lang="es-GT" dirty="0" smtClean="0"/>
              <a:t>CATREDRATICO : Erick Gonzales </a:t>
            </a:r>
          </a:p>
          <a:p>
            <a:pPr algn="l"/>
            <a:r>
              <a:rPr lang="es-GT" dirty="0" smtClean="0"/>
              <a:t>CLAVE: 3 </a:t>
            </a:r>
          </a:p>
          <a:p>
            <a:pPr algn="l"/>
            <a:r>
              <a:rPr lang="es-GT" dirty="0" smtClean="0"/>
              <a:t>GRADO: “B” </a:t>
            </a:r>
          </a:p>
          <a:p>
            <a:pPr algn="l"/>
            <a:r>
              <a:rPr lang="es-GT" dirty="0" smtClean="0"/>
              <a:t>SECCION: 5TO BACO  </a:t>
            </a:r>
          </a:p>
          <a:p>
            <a:pPr algn="ctr"/>
            <a:r>
              <a:rPr lang="es-GT" dirty="0" smtClean="0"/>
              <a:t>FECHA: 20-04-2017</a:t>
            </a:r>
          </a:p>
          <a:p>
            <a:pPr algn="ctr"/>
            <a:endParaRPr lang="es-GT" dirty="0"/>
          </a:p>
          <a:p>
            <a:pPr algn="l"/>
            <a:r>
              <a:rPr lang="es-GT" dirty="0" smtClean="0"/>
              <a:t> </a:t>
            </a:r>
          </a:p>
        </p:txBody>
      </p:sp>
      <p:pic>
        <p:nvPicPr>
          <p:cNvPr id="4" name="Imagen 3"/>
          <p:cNvPicPr>
            <a:picLocks noChangeAspect="1"/>
          </p:cNvPicPr>
          <p:nvPr/>
        </p:nvPicPr>
        <p:blipFill>
          <a:blip r:embed="rId3"/>
          <a:stretch>
            <a:fillRect/>
          </a:stretch>
        </p:blipFill>
        <p:spPr>
          <a:xfrm>
            <a:off x="1094121" y="231008"/>
            <a:ext cx="2226595" cy="1549666"/>
          </a:xfrm>
          <a:prstGeom prst="rect">
            <a:avLst/>
          </a:prstGeom>
        </p:spPr>
      </p:pic>
    </p:spTree>
    <p:extLst>
      <p:ext uri="{BB962C8B-B14F-4D97-AF65-F5344CB8AC3E}">
        <p14:creationId xmlns:p14="http://schemas.microsoft.com/office/powerpoint/2010/main" val="6701947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IMÁGENES DE LA PROGRAMACION</a:t>
            </a:r>
            <a:endParaRPr lang="es-GT" dirty="0"/>
          </a:p>
        </p:txBody>
      </p:sp>
      <p:pic>
        <p:nvPicPr>
          <p:cNvPr id="4" name="Marcador de contenido 3"/>
          <p:cNvPicPr>
            <a:picLocks noGrp="1" noChangeAspect="1"/>
          </p:cNvPicPr>
          <p:nvPr>
            <p:ph idx="1"/>
          </p:nvPr>
        </p:nvPicPr>
        <p:blipFill>
          <a:blip r:embed="rId3"/>
          <a:stretch>
            <a:fillRect/>
          </a:stretch>
        </p:blipFill>
        <p:spPr>
          <a:xfrm>
            <a:off x="4175418" y="3577828"/>
            <a:ext cx="2724150" cy="1676400"/>
          </a:xfrm>
          <a:prstGeom prst="rect">
            <a:avLst/>
          </a:prstGeom>
        </p:spPr>
      </p:pic>
      <p:pic>
        <p:nvPicPr>
          <p:cNvPr id="5" name="Imagen 4"/>
          <p:cNvPicPr>
            <a:picLocks noChangeAspect="1"/>
          </p:cNvPicPr>
          <p:nvPr/>
        </p:nvPicPr>
        <p:blipFill>
          <a:blip r:embed="rId4"/>
          <a:stretch>
            <a:fillRect/>
          </a:stretch>
        </p:blipFill>
        <p:spPr>
          <a:xfrm>
            <a:off x="1648326" y="1615678"/>
            <a:ext cx="2286000" cy="1962150"/>
          </a:xfrm>
          <a:prstGeom prst="rect">
            <a:avLst/>
          </a:prstGeom>
        </p:spPr>
      </p:pic>
      <p:pic>
        <p:nvPicPr>
          <p:cNvPr id="6" name="Imagen 5"/>
          <p:cNvPicPr>
            <a:picLocks noChangeAspect="1"/>
          </p:cNvPicPr>
          <p:nvPr/>
        </p:nvPicPr>
        <p:blipFill>
          <a:blip r:embed="rId5"/>
          <a:stretch>
            <a:fillRect/>
          </a:stretch>
        </p:blipFill>
        <p:spPr>
          <a:xfrm>
            <a:off x="7245177" y="1267932"/>
            <a:ext cx="2028825" cy="2257425"/>
          </a:xfrm>
          <a:prstGeom prst="rect">
            <a:avLst/>
          </a:prstGeom>
        </p:spPr>
      </p:pic>
    </p:spTree>
    <p:extLst>
      <p:ext uri="{BB962C8B-B14F-4D97-AF65-F5344CB8AC3E}">
        <p14:creationId xmlns:p14="http://schemas.microsoft.com/office/powerpoint/2010/main" val="19186539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LOS QUE INVENTARON LA PROGRAMACION</a:t>
            </a:r>
            <a:endParaRPr lang="es-GT" dirty="0"/>
          </a:p>
        </p:txBody>
      </p:sp>
      <p:sp>
        <p:nvSpPr>
          <p:cNvPr id="3" name="Marcador de contenido 2"/>
          <p:cNvSpPr>
            <a:spLocks noGrp="1"/>
          </p:cNvSpPr>
          <p:nvPr>
            <p:ph idx="1"/>
          </p:nvPr>
        </p:nvSpPr>
        <p:spPr/>
        <p:txBody>
          <a:bodyPr>
            <a:normAutofit fontScale="85000" lnSpcReduction="20000"/>
          </a:bodyPr>
          <a:lstStyle/>
          <a:p>
            <a:r>
              <a:rPr lang="es-GT" dirty="0"/>
              <a:t>A finales de 1953, John Backus sometió una propuesta a sus superiores en IBM para desarrollar una alternativa más práctica al lenguaje ensamblador para programar la computadora central IBM 704. El histórico equipo Fortran de Backus consistió en los programadores Richard </a:t>
            </a:r>
            <a:r>
              <a:rPr lang="es-GT" dirty="0" err="1"/>
              <a:t>Goldberg</a:t>
            </a:r>
            <a:r>
              <a:rPr lang="es-GT" dirty="0"/>
              <a:t>, </a:t>
            </a:r>
            <a:r>
              <a:rPr lang="es-GT" dirty="0" err="1"/>
              <a:t>Sheldon</a:t>
            </a:r>
            <a:r>
              <a:rPr lang="es-GT" dirty="0"/>
              <a:t> F. </a:t>
            </a:r>
            <a:r>
              <a:rPr lang="es-GT" dirty="0" err="1"/>
              <a:t>Best</a:t>
            </a:r>
            <a:r>
              <a:rPr lang="es-GT" dirty="0"/>
              <a:t>, </a:t>
            </a:r>
            <a:r>
              <a:rPr lang="es-GT" dirty="0" err="1"/>
              <a:t>Harlan</a:t>
            </a:r>
            <a:r>
              <a:rPr lang="es-GT" dirty="0"/>
              <a:t> </a:t>
            </a:r>
            <a:r>
              <a:rPr lang="es-GT" dirty="0" err="1"/>
              <a:t>Herrick</a:t>
            </a:r>
            <a:r>
              <a:rPr lang="es-GT" dirty="0"/>
              <a:t>, Peter Sheridan, Roy </a:t>
            </a:r>
            <a:r>
              <a:rPr lang="es-GT" dirty="0" err="1"/>
              <a:t>Nutt</a:t>
            </a:r>
            <a:r>
              <a:rPr lang="es-GT" dirty="0"/>
              <a:t>, Robert Nelson, Irving </a:t>
            </a:r>
            <a:r>
              <a:rPr lang="es-GT" dirty="0" err="1"/>
              <a:t>Ziller</a:t>
            </a:r>
            <a:r>
              <a:rPr lang="es-GT" dirty="0"/>
              <a:t>, </a:t>
            </a:r>
            <a:r>
              <a:rPr lang="es-GT" dirty="0" err="1"/>
              <a:t>Lois</a:t>
            </a:r>
            <a:r>
              <a:rPr lang="es-GT" dirty="0"/>
              <a:t> </a:t>
            </a:r>
            <a:r>
              <a:rPr lang="es-GT" dirty="0" err="1"/>
              <a:t>Haibt</a:t>
            </a:r>
            <a:r>
              <a:rPr lang="es-GT" dirty="0"/>
              <a:t> y David </a:t>
            </a:r>
            <a:r>
              <a:rPr lang="es-GT" dirty="0" err="1"/>
              <a:t>Sayre</a:t>
            </a:r>
            <a:r>
              <a:rPr lang="es-GT" dirty="0"/>
              <a:t>.[2] </a:t>
            </a:r>
            <a:r>
              <a:rPr lang="es-GT" dirty="0"/>
              <a:t/>
            </a:r>
            <a:br>
              <a:rPr lang="es-GT" dirty="0"/>
            </a:br>
            <a:r>
              <a:rPr lang="es-GT" dirty="0"/>
              <a:t/>
            </a:r>
            <a:br>
              <a:rPr lang="es-GT" dirty="0"/>
            </a:br>
            <a:r>
              <a:rPr lang="es-GT" dirty="0"/>
              <a:t>El primer manual para el lenguaje Fortran apareció en octubre de 1956, con el primer compilador Fortran entregado en abril de 1957. Esto era un compilador optimizado, porque los clientes eran reacios a usar un lenguaje de alto nivel a menos que su compilador pudiera generar código cuyo desempeño fuera comparable al de un código hecho a mano en lenguaje ensamblador. </a:t>
            </a:r>
            <a:r>
              <a:rPr lang="es-GT" dirty="0"/>
              <a:t/>
            </a:r>
            <a:br>
              <a:rPr lang="es-GT" dirty="0"/>
            </a:br>
            <a:r>
              <a:rPr lang="es-GT" dirty="0"/>
              <a:t/>
            </a:r>
            <a:br>
              <a:rPr lang="es-GT" dirty="0"/>
            </a:br>
            <a:r>
              <a:rPr lang="es-GT" dirty="0"/>
              <a:t>En 1960, se creó COBOL, uno de los lenguajes usados aún en 2010 en informática de gestión. </a:t>
            </a:r>
            <a:r>
              <a:rPr lang="es-GT" dirty="0"/>
              <a:t/>
            </a:r>
            <a:br>
              <a:rPr lang="es-GT" dirty="0"/>
            </a:br>
            <a:r>
              <a:rPr lang="es-GT" dirty="0"/>
              <a:t/>
            </a:r>
            <a:br>
              <a:rPr lang="es-GT" dirty="0"/>
            </a:br>
            <a:r>
              <a:rPr lang="es-GT" dirty="0"/>
              <a:t>A medida que la complejidad de las tareas que realizaban las computadoras aumentaba, se hizo necesario disponer de un método más eficiente para programarlas. Entonces, se crearon los lenguajes de alto nivel, como lo fue BASIC en las versiones introducidas en los microordenadores de la década de 1980. Mientras que una tarea tan sencilla como sumar dos números puede necesitar varias instrucciones en lenguaje ensamblador, en un lenguaje de alto nivel bastará con solo una.</a:t>
            </a:r>
            <a:endParaRPr lang="es-GT" dirty="0"/>
          </a:p>
        </p:txBody>
      </p:sp>
    </p:spTree>
    <p:extLst>
      <p:ext uri="{BB962C8B-B14F-4D97-AF65-F5344CB8AC3E}">
        <p14:creationId xmlns:p14="http://schemas.microsoft.com/office/powerpoint/2010/main" val="11882820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MATENIMIENTO PREVENTIVO </a:t>
            </a:r>
            <a:endParaRPr lang="es-GT" dirty="0"/>
          </a:p>
        </p:txBody>
      </p:sp>
      <p:sp>
        <p:nvSpPr>
          <p:cNvPr id="3" name="Marcador de contenido 2"/>
          <p:cNvSpPr>
            <a:spLocks noGrp="1"/>
          </p:cNvSpPr>
          <p:nvPr>
            <p:ph idx="1"/>
          </p:nvPr>
        </p:nvSpPr>
        <p:spPr/>
        <p:txBody>
          <a:bodyPr>
            <a:normAutofit fontScale="85000" lnSpcReduction="20000"/>
          </a:bodyPr>
          <a:lstStyle/>
          <a:p>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endParaRPr lang="es-GT" dirty="0"/>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p:txBody>
      </p:sp>
    </p:spTree>
    <p:extLst>
      <p:ext uri="{BB962C8B-B14F-4D97-AF65-F5344CB8AC3E}">
        <p14:creationId xmlns:p14="http://schemas.microsoft.com/office/powerpoint/2010/main" val="3234743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Tipos de mantenimiento preventivo</a:t>
            </a:r>
            <a:br>
              <a:rPr lang="es-GT" dirty="0"/>
            </a:br>
            <a:endParaRPr lang="es-GT" dirty="0"/>
          </a:p>
        </p:txBody>
      </p:sp>
      <p:pic>
        <p:nvPicPr>
          <p:cNvPr id="6" name="Marcador de contenido 5"/>
          <p:cNvPicPr>
            <a:picLocks noGrp="1" noChangeAspect="1"/>
          </p:cNvPicPr>
          <p:nvPr>
            <p:ph idx="1"/>
          </p:nvPr>
        </p:nvPicPr>
        <p:blipFill>
          <a:blip r:embed="rId3"/>
          <a:stretch>
            <a:fillRect/>
          </a:stretch>
        </p:blipFill>
        <p:spPr>
          <a:xfrm>
            <a:off x="797931" y="1529348"/>
            <a:ext cx="8089395" cy="3070768"/>
          </a:xfrm>
          <a:prstGeom prst="rect">
            <a:avLst/>
          </a:prstGeom>
        </p:spPr>
      </p:pic>
    </p:spTree>
    <p:extLst>
      <p:ext uri="{BB962C8B-B14F-4D97-AF65-F5344CB8AC3E}">
        <p14:creationId xmlns:p14="http://schemas.microsoft.com/office/powerpoint/2010/main" val="295275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97124" y="0"/>
            <a:ext cx="8596668" cy="1320800"/>
          </a:xfrm>
        </p:spPr>
        <p:txBody>
          <a:bodyPr/>
          <a:lstStyle/>
          <a:p>
            <a:r>
              <a:rPr lang="es-GT" dirty="0" smtClean="0"/>
              <a:t>COSECUENSIAS AL NO RALIZAR MANTEMIENTO PREVENTIVO</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34364696"/>
              </p:ext>
            </p:extLst>
          </p:nvPr>
        </p:nvGraphicFramePr>
        <p:xfrm>
          <a:off x="790158" y="1320798"/>
          <a:ext cx="8915316" cy="5505216"/>
        </p:xfrm>
        <a:graphic>
          <a:graphicData uri="http://schemas.openxmlformats.org/drawingml/2006/table">
            <a:tbl>
              <a:tblPr firstRow="1" bandRow="1">
                <a:tableStyleId>{5C22544A-7EE6-4342-B048-85BDC9FD1C3A}</a:tableStyleId>
              </a:tblPr>
              <a:tblGrid>
                <a:gridCol w="2849655"/>
                <a:gridCol w="2873282"/>
                <a:gridCol w="3192379"/>
              </a:tblGrid>
              <a:tr h="943245">
                <a:tc>
                  <a:txBody>
                    <a:bodyPr/>
                    <a:lstStyle/>
                    <a:p>
                      <a:r>
                        <a:rPr lang="es-GT" dirty="0" smtClean="0"/>
                        <a:t>TIPOS</a:t>
                      </a:r>
                      <a:endParaRPr lang="es-GT" dirty="0"/>
                    </a:p>
                  </a:txBody>
                  <a:tcPr/>
                </a:tc>
                <a:tc>
                  <a:txBody>
                    <a:bodyPr/>
                    <a:lstStyle/>
                    <a:p>
                      <a:r>
                        <a:rPr lang="es-GT" dirty="0" smtClean="0"/>
                        <a:t>RESULTADO</a:t>
                      </a:r>
                      <a:r>
                        <a:rPr lang="es-GT" baseline="0" dirty="0" smtClean="0"/>
                        <a:t> DE MATENIMIENTO</a:t>
                      </a:r>
                      <a:endParaRPr lang="es-GT" dirty="0"/>
                    </a:p>
                  </a:txBody>
                  <a:tcPr/>
                </a:tc>
                <a:tc>
                  <a:txBody>
                    <a:bodyPr/>
                    <a:lstStyle/>
                    <a:p>
                      <a:r>
                        <a:rPr lang="es-GT" dirty="0" smtClean="0"/>
                        <a:t>COSECUENSIA A NO HACERLO</a:t>
                      </a:r>
                      <a:endParaRPr lang="es-GT" dirty="0"/>
                    </a:p>
                  </a:txBody>
                  <a:tcPr/>
                </a:tc>
              </a:tr>
              <a:tr h="807170">
                <a:tc>
                  <a:txBody>
                    <a:bodyPr/>
                    <a:lstStyle/>
                    <a:p>
                      <a:r>
                        <a:rPr lang="es-GT" sz="1800" b="0" i="0" kern="1200" dirty="0" smtClean="0">
                          <a:solidFill>
                            <a:schemeClr val="dk1"/>
                          </a:solidFill>
                          <a:effectLst/>
                          <a:latin typeface="+mn-lt"/>
                          <a:ea typeface="+mn-ea"/>
                          <a:cs typeface="+mn-cs"/>
                        </a:rPr>
                        <a:t>Mantenimiento Correctivo</a:t>
                      </a:r>
                      <a:endParaRPr lang="es-GT" dirty="0"/>
                    </a:p>
                  </a:txBody>
                  <a:tcPr/>
                </a:tc>
                <a:tc>
                  <a:txBody>
                    <a:bodyPr/>
                    <a:lstStyle/>
                    <a:p>
                      <a:r>
                        <a:rPr lang="es-GT" sz="1400" b="0" i="0" kern="1200" dirty="0" smtClean="0">
                          <a:solidFill>
                            <a:schemeClr val="dk1"/>
                          </a:solidFill>
                          <a:effectLst/>
                          <a:latin typeface="+mn-lt"/>
                          <a:ea typeface="+mn-ea"/>
                          <a:cs typeface="+mn-cs"/>
                        </a:rPr>
                        <a:t>corregir los defectos que se van presentando en los distintos equipos</a:t>
                      </a:r>
                      <a:endParaRPr lang="es-GT" sz="1400" dirty="0"/>
                    </a:p>
                  </a:txBody>
                  <a:tcPr/>
                </a:tc>
                <a:tc>
                  <a:txBody>
                    <a:bodyPr/>
                    <a:lstStyle/>
                    <a:p>
                      <a:r>
                        <a:rPr lang="es-GT" dirty="0" smtClean="0"/>
                        <a:t>Dificultad3s</a:t>
                      </a:r>
                      <a:r>
                        <a:rPr lang="es-GT" baseline="0" dirty="0" smtClean="0"/>
                        <a:t> en la computadora</a:t>
                      </a:r>
                      <a:endParaRPr lang="es-GT" dirty="0"/>
                    </a:p>
                  </a:txBody>
                  <a:tcPr/>
                </a:tc>
              </a:tr>
              <a:tr h="736300">
                <a:tc>
                  <a:txBody>
                    <a:bodyPr/>
                    <a:lstStyle/>
                    <a:p>
                      <a:r>
                        <a:rPr lang="es-GT" sz="1800" b="0" i="0" kern="1200" dirty="0" smtClean="0">
                          <a:solidFill>
                            <a:schemeClr val="dk1"/>
                          </a:solidFill>
                          <a:effectLst/>
                          <a:latin typeface="+mn-lt"/>
                          <a:ea typeface="+mn-ea"/>
                          <a:cs typeface="+mn-cs"/>
                        </a:rPr>
                        <a:t>Mantenimiento Preventivo</a:t>
                      </a:r>
                      <a:endParaRPr lang="es-GT" dirty="0"/>
                    </a:p>
                  </a:txBody>
                  <a:tcPr/>
                </a:tc>
                <a:tc>
                  <a:txBody>
                    <a:bodyPr/>
                    <a:lstStyle/>
                    <a:p>
                      <a:r>
                        <a:rPr lang="es-GT" sz="1200" b="0" i="0" kern="1200" dirty="0" smtClean="0">
                          <a:solidFill>
                            <a:schemeClr val="dk1"/>
                          </a:solidFill>
                          <a:effectLst/>
                          <a:latin typeface="+mn-lt"/>
                          <a:ea typeface="+mn-ea"/>
                          <a:cs typeface="+mn-cs"/>
                        </a:rPr>
                        <a:t>s el mantenimiento que tiene por misión mantener un nivel de servicio determinado en los equipos</a:t>
                      </a:r>
                      <a:endParaRPr lang="es-GT" sz="1200" dirty="0"/>
                    </a:p>
                  </a:txBody>
                  <a:tcPr/>
                </a:tc>
                <a:tc>
                  <a:txBody>
                    <a:bodyPr/>
                    <a:lstStyle/>
                    <a:p>
                      <a:r>
                        <a:rPr lang="es-GT" dirty="0" smtClean="0"/>
                        <a:t>Para</a:t>
                      </a:r>
                      <a:r>
                        <a:rPr lang="es-GT" baseline="0" dirty="0" smtClean="0"/>
                        <a:t> que no haiga ningún defecto</a:t>
                      </a:r>
                      <a:endParaRPr lang="es-GT" dirty="0"/>
                    </a:p>
                  </a:txBody>
                  <a:tcPr/>
                </a:tc>
              </a:tr>
              <a:tr h="1008962">
                <a:tc>
                  <a:txBody>
                    <a:bodyPr/>
                    <a:lstStyle/>
                    <a:p>
                      <a:r>
                        <a:rPr lang="es-GT" sz="1600" b="0" i="0" kern="1200" dirty="0" smtClean="0">
                          <a:solidFill>
                            <a:schemeClr val="dk1"/>
                          </a:solidFill>
                          <a:effectLst/>
                          <a:latin typeface="+mn-lt"/>
                          <a:ea typeface="+mn-ea"/>
                          <a:cs typeface="+mn-cs"/>
                        </a:rPr>
                        <a:t>Mantenimiento Predictivo</a:t>
                      </a:r>
                      <a:endParaRPr lang="es-GT" sz="1600" dirty="0"/>
                    </a:p>
                  </a:txBody>
                  <a:tcPr/>
                </a:tc>
                <a:tc>
                  <a:txBody>
                    <a:bodyPr/>
                    <a:lstStyle/>
                    <a:p>
                      <a:r>
                        <a:rPr lang="es-GT" sz="1200" b="0" i="0" kern="1200" dirty="0" smtClean="0">
                          <a:solidFill>
                            <a:schemeClr val="dk1"/>
                          </a:solidFill>
                          <a:effectLst/>
                          <a:latin typeface="+mn-lt"/>
                          <a:ea typeface="+mn-ea"/>
                          <a:cs typeface="+mn-cs"/>
                        </a:rPr>
                        <a:t>Es el que persigue conocer e informar permanentemente del estado y operatividad de las instalaciones mediante el </a:t>
                      </a:r>
                      <a:r>
                        <a:rPr lang="es-GT" sz="1200" b="0" i="0" kern="1200" dirty="0" err="1" smtClean="0">
                          <a:solidFill>
                            <a:schemeClr val="dk1"/>
                          </a:solidFill>
                          <a:effectLst/>
                          <a:latin typeface="+mn-lt"/>
                          <a:ea typeface="+mn-ea"/>
                          <a:cs typeface="+mn-cs"/>
                        </a:rPr>
                        <a:t>conocimient</a:t>
                      </a:r>
                      <a:endParaRPr lang="es-GT" sz="1200" dirty="0"/>
                    </a:p>
                  </a:txBody>
                  <a:tcPr/>
                </a:tc>
                <a:tc>
                  <a:txBody>
                    <a:bodyPr/>
                    <a:lstStyle/>
                    <a:p>
                      <a:r>
                        <a:rPr lang="es-GT" sz="1800" b="0" i="0" kern="1200" dirty="0" smtClean="0">
                          <a:solidFill>
                            <a:schemeClr val="dk1"/>
                          </a:solidFill>
                          <a:effectLst/>
                          <a:latin typeface="+mn-lt"/>
                          <a:ea typeface="+mn-ea"/>
                          <a:cs typeface="+mn-cs"/>
                        </a:rPr>
                        <a:t>fuertes conocimientos matemáticos, físicos y/o técnicos.</a:t>
                      </a:r>
                      <a:endParaRPr lang="es-GT" dirty="0"/>
                    </a:p>
                  </a:txBody>
                  <a:tcPr/>
                </a:tc>
              </a:tr>
              <a:tr h="1278019">
                <a:tc>
                  <a:txBody>
                    <a:bodyPr/>
                    <a:lstStyle/>
                    <a:p>
                      <a:r>
                        <a:rPr lang="es-GT" sz="1800" b="0" i="0" kern="1200" dirty="0" smtClean="0">
                          <a:solidFill>
                            <a:schemeClr val="dk1"/>
                          </a:solidFill>
                          <a:effectLst/>
                          <a:latin typeface="+mn-lt"/>
                          <a:ea typeface="+mn-ea"/>
                          <a:cs typeface="+mn-cs"/>
                        </a:rPr>
                        <a:t>Mantenimiento Cero Horas (</a:t>
                      </a:r>
                      <a:r>
                        <a:rPr lang="es-GT" sz="1800" b="0" i="0" kern="1200" dirty="0" err="1" smtClean="0">
                          <a:solidFill>
                            <a:schemeClr val="dk1"/>
                          </a:solidFill>
                          <a:effectLst/>
                          <a:latin typeface="+mn-lt"/>
                          <a:ea typeface="+mn-ea"/>
                          <a:cs typeface="+mn-cs"/>
                        </a:rPr>
                        <a:t>Overhaul</a:t>
                      </a:r>
                      <a:r>
                        <a:rPr lang="es-GT" sz="1800" b="0" i="0" kern="1200" dirty="0" smtClean="0">
                          <a:solidFill>
                            <a:schemeClr val="dk1"/>
                          </a:solidFill>
                          <a:effectLst/>
                          <a:latin typeface="+mn-lt"/>
                          <a:ea typeface="+mn-ea"/>
                          <a:cs typeface="+mn-cs"/>
                        </a:rPr>
                        <a:t>)</a:t>
                      </a:r>
                      <a:endParaRPr lang="es-GT" dirty="0"/>
                    </a:p>
                  </a:txBody>
                  <a:tcPr/>
                </a:tc>
                <a:tc>
                  <a:txBody>
                    <a:bodyPr/>
                    <a:lstStyle/>
                    <a:p>
                      <a:r>
                        <a:rPr lang="es-GT" sz="1400" b="0" i="0" kern="1200" dirty="0" smtClean="0">
                          <a:solidFill>
                            <a:schemeClr val="dk1"/>
                          </a:solidFill>
                          <a:effectLst/>
                          <a:latin typeface="+mn-lt"/>
                          <a:ea typeface="+mn-ea"/>
                          <a:cs typeface="+mn-cs"/>
                        </a:rPr>
                        <a:t> Es el conjunto de tareas cuyo objetivo es revisar los equipos a intervalos programados bien antes de que aparezca ningún fallo</a:t>
                      </a:r>
                      <a:endParaRPr lang="es-GT" sz="1400" dirty="0"/>
                    </a:p>
                  </a:txBody>
                  <a:tcPr/>
                </a:tc>
                <a:tc>
                  <a:txBody>
                    <a:bodyPr/>
                    <a:lstStyle/>
                    <a:p>
                      <a:r>
                        <a:rPr lang="es-GT" sz="1800" b="0" i="0" kern="1200" dirty="0" smtClean="0">
                          <a:solidFill>
                            <a:schemeClr val="dk1"/>
                          </a:solidFill>
                          <a:effectLst/>
                          <a:latin typeface="+mn-lt"/>
                          <a:ea typeface="+mn-ea"/>
                          <a:cs typeface="+mn-cs"/>
                        </a:rPr>
                        <a:t> probabilidad un tiempo de buen funcionamiento fijado de antemano.</a:t>
                      </a:r>
                      <a:endParaRPr lang="es-GT" dirty="0"/>
                    </a:p>
                  </a:txBody>
                  <a:tcPr/>
                </a:tc>
              </a:tr>
              <a:tr h="482768">
                <a:tc>
                  <a:txBody>
                    <a:bodyPr/>
                    <a:lstStyle/>
                    <a:p>
                      <a:r>
                        <a:rPr lang="es-GT" sz="1800" b="0" i="0" kern="1200" dirty="0" smtClean="0">
                          <a:solidFill>
                            <a:schemeClr val="dk1"/>
                          </a:solidFill>
                          <a:effectLst/>
                          <a:latin typeface="+mn-lt"/>
                          <a:ea typeface="+mn-ea"/>
                          <a:cs typeface="+mn-cs"/>
                        </a:rPr>
                        <a:t>Mantenimiento En Uso</a:t>
                      </a:r>
                      <a:endParaRPr lang="es-GT" dirty="0"/>
                    </a:p>
                  </a:txBody>
                  <a:tcPr/>
                </a:tc>
                <a:tc>
                  <a:txBody>
                    <a:bodyPr/>
                    <a:lstStyle/>
                    <a:p>
                      <a:r>
                        <a:rPr lang="es-GT" sz="1400" b="0" i="0" kern="1200" dirty="0" smtClean="0">
                          <a:solidFill>
                            <a:schemeClr val="dk1"/>
                          </a:solidFill>
                          <a:effectLst/>
                          <a:latin typeface="+mn-lt"/>
                          <a:ea typeface="+mn-ea"/>
                          <a:cs typeface="+mn-cs"/>
                        </a:rPr>
                        <a:t> es el mantenimiento básico de un equipo realizado por los usuarios del mismo</a:t>
                      </a:r>
                      <a:endParaRPr lang="es-GT" sz="1400" dirty="0"/>
                    </a:p>
                  </a:txBody>
                  <a:tcPr/>
                </a:tc>
                <a:tc>
                  <a:txBody>
                    <a:bodyPr/>
                    <a:lstStyle/>
                    <a:p>
                      <a:r>
                        <a:rPr lang="es-GT" dirty="0" smtClean="0"/>
                        <a:t>Dañar el equipo</a:t>
                      </a:r>
                      <a:endParaRPr lang="es-GT" dirty="0"/>
                    </a:p>
                  </a:txBody>
                  <a:tcPr/>
                </a:tc>
              </a:tr>
            </a:tbl>
          </a:graphicData>
        </a:graphic>
      </p:graphicFrame>
    </p:spTree>
    <p:extLst>
      <p:ext uri="{BB962C8B-B14F-4D97-AF65-F5344CB8AC3E}">
        <p14:creationId xmlns:p14="http://schemas.microsoft.com/office/powerpoint/2010/main" val="36469018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Imágenes </a:t>
            </a:r>
            <a:endParaRPr lang="es-GT" dirty="0"/>
          </a:p>
        </p:txBody>
      </p:sp>
      <p:pic>
        <p:nvPicPr>
          <p:cNvPr id="4" name="Marcador de contenido 3"/>
          <p:cNvPicPr>
            <a:picLocks noGrp="1" noChangeAspect="1"/>
          </p:cNvPicPr>
          <p:nvPr>
            <p:ph idx="1"/>
          </p:nvPr>
        </p:nvPicPr>
        <p:blipFill>
          <a:blip r:embed="rId3"/>
          <a:stretch>
            <a:fillRect/>
          </a:stretch>
        </p:blipFill>
        <p:spPr>
          <a:xfrm>
            <a:off x="1261519" y="1790491"/>
            <a:ext cx="2295525" cy="1990725"/>
          </a:xfrm>
          <a:prstGeom prst="rect">
            <a:avLst/>
          </a:prstGeom>
        </p:spPr>
      </p:pic>
      <p:pic>
        <p:nvPicPr>
          <p:cNvPr id="5" name="Imagen 4"/>
          <p:cNvPicPr>
            <a:picLocks noChangeAspect="1"/>
          </p:cNvPicPr>
          <p:nvPr/>
        </p:nvPicPr>
        <p:blipFill>
          <a:blip r:embed="rId4"/>
          <a:stretch>
            <a:fillRect/>
          </a:stretch>
        </p:blipFill>
        <p:spPr>
          <a:xfrm>
            <a:off x="5935077" y="2171198"/>
            <a:ext cx="3562350" cy="2419350"/>
          </a:xfrm>
          <a:prstGeom prst="rect">
            <a:avLst/>
          </a:prstGeom>
        </p:spPr>
      </p:pic>
      <p:pic>
        <p:nvPicPr>
          <p:cNvPr id="6" name="Imagen 5"/>
          <p:cNvPicPr>
            <a:picLocks noChangeAspect="1"/>
          </p:cNvPicPr>
          <p:nvPr/>
        </p:nvPicPr>
        <p:blipFill>
          <a:blip r:embed="rId5"/>
          <a:stretch>
            <a:fillRect/>
          </a:stretch>
        </p:blipFill>
        <p:spPr>
          <a:xfrm>
            <a:off x="1622006" y="4375484"/>
            <a:ext cx="2466975" cy="1847850"/>
          </a:xfrm>
          <a:prstGeom prst="rect">
            <a:avLst/>
          </a:prstGeom>
        </p:spPr>
      </p:pic>
    </p:spTree>
    <p:extLst>
      <p:ext uri="{BB962C8B-B14F-4D97-AF65-F5344CB8AC3E}">
        <p14:creationId xmlns:p14="http://schemas.microsoft.com/office/powerpoint/2010/main" val="392034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accent2"/>
                </a:solidFill>
              </a:rPr>
              <a:t>SmartArt</a:t>
            </a:r>
            <a:endParaRPr lang="es-GT" dirty="0">
              <a:solidFill>
                <a:schemeClr val="accent2"/>
              </a:solidFill>
            </a:endParaRP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15049636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3951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4198200547"/>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9666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accent2"/>
                </a:solidFill>
              </a:rPr>
              <a:t>Conclusiones </a:t>
            </a:r>
            <a:endParaRPr lang="es-GT" dirty="0">
              <a:solidFill>
                <a:schemeClr val="accent2"/>
              </a:solidFill>
            </a:endParaRPr>
          </a:p>
        </p:txBody>
      </p:sp>
      <p:sp>
        <p:nvSpPr>
          <p:cNvPr id="3" name="Marcador de contenido 2"/>
          <p:cNvSpPr>
            <a:spLocks noGrp="1"/>
          </p:cNvSpPr>
          <p:nvPr>
            <p:ph idx="1"/>
          </p:nvPr>
        </p:nvSpPr>
        <p:spPr>
          <a:xfrm>
            <a:off x="677334" y="2160589"/>
            <a:ext cx="8596668" cy="4697411"/>
          </a:xfrm>
          <a:blipFill>
            <a:blip r:embed="rId2"/>
            <a:tile tx="0" ty="0" sx="100000" sy="100000" flip="none" algn="tl"/>
          </a:blipFill>
        </p:spPr>
        <p:txBody>
          <a:bodyPr>
            <a:normAutofit lnSpcReduction="10000"/>
          </a:bodyPr>
          <a:lstStyle/>
          <a:p>
            <a:r>
              <a:rPr lang="es-GT" dirty="0"/>
              <a:t>Al finalizar este trabajo pude aprender un poco más sobre la informática por ejemplo como realizar diferentes videos y los pasos que se requieren para hacerlos. Pero lo más importante que aprendí y que pondré en práctica con los niños cuando sea una profesional será los distintos juegos que ya que tratan de mucho análisis para realizarlos y así podrán desarrollar más rápido su </a:t>
            </a:r>
            <a:r>
              <a:rPr lang="es-GT" dirty="0" smtClean="0"/>
              <a:t>mente.</a:t>
            </a:r>
          </a:p>
          <a:p>
            <a:r>
              <a:rPr lang="es-GT" dirty="0"/>
              <a:t>Al terminar este trabajo aprendí el uso que se le deben dar a las computadoras,  como las han ido desarrollando con el tiempo y que son muy importantes en nuestra vida para y especialmente en la educación ya que nos facilitan l trabajo y los niños aprenden mejor. También pude aprender sobre como realizar videos y como aplicar la computadora en la enseñanza</a:t>
            </a:r>
            <a:r>
              <a:rPr lang="es-GT" dirty="0" smtClean="0"/>
              <a:t>.</a:t>
            </a:r>
          </a:p>
          <a:p>
            <a:endParaRPr lang="es-GT" dirty="0"/>
          </a:p>
          <a:p>
            <a:r>
              <a:rPr lang="es-GT" dirty="0"/>
              <a:t>Al concluir  este proyecto  pude reafirmar mis conocimientos sobre los distintos tipos de computadoras, el uso de cada una, como se han desarrollado con el pasar de los años, que son muy útiles para desarrollar las diferentes actividades diarias y que para nuestra vida profesional van a hacer un buen </a:t>
            </a:r>
            <a:r>
              <a:rPr lang="es-GT" dirty="0" smtClean="0"/>
              <a:t>instrumento</a:t>
            </a:r>
            <a:endParaRPr lang="es-GT" dirty="0"/>
          </a:p>
        </p:txBody>
      </p:sp>
    </p:spTree>
    <p:extLst>
      <p:ext uri="{BB962C8B-B14F-4D97-AF65-F5344CB8AC3E}">
        <p14:creationId xmlns:p14="http://schemas.microsoft.com/office/powerpoint/2010/main" val="153488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871536" y="609600"/>
            <a:ext cx="6402465" cy="705853"/>
          </a:xfrm>
        </p:spPr>
        <p:txBody>
          <a:bodyPr/>
          <a:lstStyle/>
          <a:p>
            <a:r>
              <a:rPr lang="es-GT" dirty="0" smtClean="0">
                <a:solidFill>
                  <a:schemeClr val="accent2"/>
                </a:solidFill>
              </a:rPr>
              <a:t>INTRODUCCION </a:t>
            </a:r>
            <a:endParaRPr lang="es-GT" dirty="0">
              <a:solidFill>
                <a:schemeClr val="accent2"/>
              </a:solidFill>
            </a:endParaRPr>
          </a:p>
        </p:txBody>
      </p:sp>
      <p:sp>
        <p:nvSpPr>
          <p:cNvPr id="3" name="Marcador de contenido 2"/>
          <p:cNvSpPr>
            <a:spLocks noGrp="1"/>
          </p:cNvSpPr>
          <p:nvPr>
            <p:ph idx="1"/>
          </p:nvPr>
        </p:nvSpPr>
        <p:spPr>
          <a:xfrm>
            <a:off x="677333" y="2160589"/>
            <a:ext cx="8596668" cy="3880773"/>
          </a:xfrm>
        </p:spPr>
        <p:txBody>
          <a:bodyPr/>
          <a:lstStyle/>
          <a:p>
            <a:r>
              <a:rPr lang="es-GT" dirty="0" smtClean="0"/>
              <a:t>En la siguiente información les traigo un breve resumen y una explicación detalla de la   los siguientes temas</a:t>
            </a:r>
          </a:p>
          <a:p>
            <a:r>
              <a:rPr lang="es-GT" dirty="0" smtClean="0"/>
              <a:t>1. Historia da la computación</a:t>
            </a:r>
          </a:p>
          <a:p>
            <a:r>
              <a:rPr lang="es-GT" dirty="0" smtClean="0"/>
              <a:t>2. Historia de la programación </a:t>
            </a:r>
          </a:p>
          <a:p>
            <a:r>
              <a:rPr lang="es-GT" dirty="0" smtClean="0"/>
              <a:t>3. Mantenimiento preventivo </a:t>
            </a:r>
          </a:p>
          <a:p>
            <a:endParaRPr lang="es-GT" dirty="0"/>
          </a:p>
          <a:p>
            <a:r>
              <a:rPr lang="es-GT" dirty="0" smtClean="0"/>
              <a:t>Y </a:t>
            </a:r>
            <a:r>
              <a:rPr lang="es-GT" dirty="0" err="1" smtClean="0"/>
              <a:t>adarles</a:t>
            </a:r>
            <a:r>
              <a:rPr lang="es-GT" dirty="0" smtClean="0"/>
              <a:t> a conocer mas de estos temas ya que es importante en la vida del ser humano</a:t>
            </a:r>
          </a:p>
        </p:txBody>
      </p:sp>
    </p:spTree>
    <p:extLst>
      <p:ext uri="{BB962C8B-B14F-4D97-AF65-F5344CB8AC3E}">
        <p14:creationId xmlns:p14="http://schemas.microsoft.com/office/powerpoint/2010/main" val="1842113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22225">
                  <a:solidFill>
                    <a:schemeClr val="accent2"/>
                  </a:solidFill>
                  <a:prstDash val="solid"/>
                </a:ln>
                <a:solidFill>
                  <a:schemeClr val="accent2">
                    <a:lumMod val="40000"/>
                    <a:lumOff val="60000"/>
                  </a:schemeClr>
                </a:solidFill>
              </a:rPr>
              <a:t>Historia de la computación </a:t>
            </a:r>
            <a:endParaRPr lang="es-GT" dirty="0">
              <a:solidFill>
                <a:schemeClr val="accent2"/>
              </a:solidFill>
            </a:endParaRPr>
          </a:p>
        </p:txBody>
      </p:sp>
      <p:sp>
        <p:nvSpPr>
          <p:cNvPr id="3" name="Marcador de contenido 2"/>
          <p:cNvSpPr>
            <a:spLocks noGrp="1"/>
          </p:cNvSpPr>
          <p:nvPr>
            <p:ph idx="1"/>
          </p:nvPr>
        </p:nvSpPr>
        <p:spPr>
          <a:xfrm>
            <a:off x="677334" y="1299411"/>
            <a:ext cx="8596668" cy="5558589"/>
          </a:xfrm>
        </p:spPr>
        <p:txBody>
          <a:bodyPr>
            <a:normAutofit fontScale="77500" lnSpcReduction="20000"/>
          </a:bodyPr>
          <a:lstStyle/>
          <a:p>
            <a:pPr marL="0" indent="0">
              <a:buNone/>
            </a:pPr>
            <a:endParaRPr lang="es-GT"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s-GT" sz="1900" dirty="0"/>
              <a:t>Originalmente el término "computadora personal" apareció en un artículo del New York Times el 3 de noviembre de 1962, informando de la visión de John W. </a:t>
            </a:r>
            <a:r>
              <a:rPr lang="es-GT" sz="1900" dirty="0" err="1"/>
              <a:t>Mauchly</a:t>
            </a:r>
            <a:r>
              <a:rPr lang="es-GT" sz="1900" dirty="0"/>
              <a:t> sobre el futuro de la computación, según lo detallado en una reciente reunión del American </a:t>
            </a:r>
            <a:r>
              <a:rPr lang="es-GT" sz="1900" dirty="0" err="1"/>
              <a:t>Institute</a:t>
            </a:r>
            <a:r>
              <a:rPr lang="es-GT" sz="1900" dirty="0"/>
              <a:t> of Industrial </a:t>
            </a:r>
            <a:r>
              <a:rPr lang="es-GT" sz="1900" dirty="0" err="1"/>
              <a:t>Engineers</a:t>
            </a:r>
            <a:r>
              <a:rPr lang="es-GT" sz="1900" dirty="0"/>
              <a:t>. </a:t>
            </a:r>
            <a:r>
              <a:rPr lang="es-GT" sz="1900" dirty="0" err="1"/>
              <a:t>Mauchly</a:t>
            </a:r>
            <a:r>
              <a:rPr lang="es-GT" sz="1900" dirty="0"/>
              <a:t> indicó, "No hay razón para suponer que un chico o chica promedio, no pueda ser dueño de una computadora personal".1</a:t>
            </a:r>
          </a:p>
          <a:p>
            <a:endParaRPr lang="es-GT" sz="1900" dirty="0"/>
          </a:p>
          <a:p>
            <a:r>
              <a:rPr lang="es-GT" sz="1900" dirty="0"/>
              <a:t>Seis años más tarde un fabricante tomó el riesgo de referirse a su producto de esta manera, cuando Hewlett-Packard hizo publicidad de sus "</a:t>
            </a:r>
            <a:r>
              <a:rPr lang="es-GT" sz="1900" dirty="0" err="1"/>
              <a:t>Powerful</a:t>
            </a:r>
            <a:r>
              <a:rPr lang="es-GT" sz="1900" dirty="0"/>
              <a:t> Computing </a:t>
            </a:r>
            <a:r>
              <a:rPr lang="es-GT" sz="1900" dirty="0" err="1"/>
              <a:t>Genie</a:t>
            </a:r>
            <a:r>
              <a:rPr lang="es-GT" sz="1900" dirty="0"/>
              <a:t>" como "La nueva computadora personal Hewlett-Packard 9100A".2 Este anuncio fue juzgado como demasiado radical para la audiencia a la que iba destinado, y fue reemplazado por un anuncio mucho más sobrio para la calculadora programable HP 9100A.3 4</a:t>
            </a:r>
          </a:p>
          <a:p>
            <a:endParaRPr lang="es-GT" sz="1900" dirty="0"/>
          </a:p>
          <a:p>
            <a:r>
              <a:rPr lang="es-GT" sz="1900" dirty="0"/>
              <a:t>Durante los siguientes siete años la expresión había ganado suficiente reconocimiento, por lo que cuando la revista Byte publicó su primera edición, se refirió a sus lectores como "en el campo de la computación personal",5 y </a:t>
            </a:r>
            <a:r>
              <a:rPr lang="es-GT" sz="1900" dirty="0" err="1"/>
              <a:t>Creative</a:t>
            </a:r>
            <a:r>
              <a:rPr lang="es-GT" sz="1900" dirty="0"/>
              <a:t> Computing definió la computadora personal como un "sistema no-compartido (es decir, que no era de tiempo compartido, como los grandes equipos de la época), que cuenta con suficiente potencia de procesamiento, y capacidades de almacenamiento para satisfacer las necesidades de un usuario individual".6 Dos años más tarde, ocurrió lo que la revista Byte llamó la "Trinidad de 1977" de las pequeñas computadoras pre-ensambladas que llegaron al mercado:7 el Apple II y el PET 2001, que fueron promocionados como computadoras personales,8 9 mientras que el TRS-80 era descrito como un microcomputador usado para las tareas del hogar incluyendo la "gestión financiera personal". En 1979 fueron vendidos más de medio millón de microcomputadoras y los jóvenes de esos días tuvieron un nuevo concepto de la computadora personal.10</a:t>
            </a:r>
          </a:p>
        </p:txBody>
      </p:sp>
      <p:sp>
        <p:nvSpPr>
          <p:cNvPr id="4" name="Rectángulo 3"/>
          <p:cNvSpPr/>
          <p:nvPr/>
        </p:nvSpPr>
        <p:spPr>
          <a:xfrm>
            <a:off x="6003634" y="2967335"/>
            <a:ext cx="184730" cy="923330"/>
          </a:xfrm>
          <a:prstGeom prst="rect">
            <a:avLst/>
          </a:prstGeom>
          <a:noFill/>
        </p:spPr>
        <p:txBody>
          <a:bodyPr wrap="none" lIns="91440" tIns="45720" rIns="91440" bIns="45720">
            <a:spAutoFit/>
          </a:bodyPr>
          <a:lstStyle/>
          <a:p>
            <a:pPr algn="ctr"/>
            <a:endParaRPr lang="es-GT"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ángulo 4"/>
          <p:cNvSpPr/>
          <p:nvPr/>
        </p:nvSpPr>
        <p:spPr>
          <a:xfrm>
            <a:off x="6003634" y="2967335"/>
            <a:ext cx="184730" cy="923330"/>
          </a:xfrm>
          <a:prstGeom prst="rect">
            <a:avLst/>
          </a:prstGeom>
          <a:noFill/>
        </p:spPr>
        <p:txBody>
          <a:bodyPr wrap="none" lIns="91440" tIns="45720" rIns="91440" bIns="45720">
            <a:spAutoFit/>
          </a:bodyPr>
          <a:lstStyle/>
          <a:p>
            <a:pPr algn="ctr"/>
            <a:endParaRPr lang="es-ES" sz="5400" b="1" cap="none" spc="0" dirty="0">
              <a:ln w="22225">
                <a:solidFill>
                  <a:schemeClr val="accent2"/>
                </a:solidFill>
                <a:prstDash val="solid"/>
              </a:ln>
              <a:solidFill>
                <a:schemeClr val="accent2">
                  <a:lumMod val="40000"/>
                  <a:lumOff val="60000"/>
                </a:schemeClr>
              </a:solidFill>
              <a:effectLst/>
            </a:endParaRPr>
          </a:p>
        </p:txBody>
      </p:sp>
      <p:pic>
        <p:nvPicPr>
          <p:cNvPr id="6" name="Imagen 5"/>
          <p:cNvPicPr>
            <a:picLocks noChangeAspect="1"/>
          </p:cNvPicPr>
          <p:nvPr/>
        </p:nvPicPr>
        <p:blipFill>
          <a:blip r:embed="rId3"/>
          <a:stretch>
            <a:fillRect/>
          </a:stretch>
        </p:blipFill>
        <p:spPr>
          <a:xfrm>
            <a:off x="9450466" y="4949444"/>
            <a:ext cx="2276314" cy="166837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69221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solidFill>
                  <a:schemeClr val="accent2"/>
                </a:solidFill>
              </a:rPr>
              <a:t>Las partes de una computadora</a:t>
            </a:r>
            <a:br>
              <a:rPr lang="es-GT" b="1" dirty="0">
                <a:solidFill>
                  <a:schemeClr val="accent2"/>
                </a:solidFill>
              </a:rPr>
            </a:br>
            <a:endParaRPr lang="es-GT" dirty="0">
              <a:solidFill>
                <a:schemeClr val="accent2"/>
              </a:solidFill>
            </a:endParaRPr>
          </a:p>
        </p:txBody>
      </p:sp>
      <p:sp>
        <p:nvSpPr>
          <p:cNvPr id="3" name="Marcador de contenido 2"/>
          <p:cNvSpPr>
            <a:spLocks noGrp="1"/>
          </p:cNvSpPr>
          <p:nvPr>
            <p:ph idx="1"/>
          </p:nvPr>
        </p:nvSpPr>
        <p:spPr/>
        <p:txBody>
          <a:bodyPr/>
          <a:lstStyle/>
          <a:p>
            <a:r>
              <a:rPr lang="es-GT" dirty="0" smtClean="0"/>
              <a:t>1.teclado</a:t>
            </a:r>
          </a:p>
          <a:p>
            <a:r>
              <a:rPr lang="es-GT" dirty="0" smtClean="0"/>
              <a:t>2.unidad central de procesador </a:t>
            </a:r>
          </a:p>
          <a:p>
            <a:r>
              <a:rPr lang="es-GT" dirty="0" smtClean="0"/>
              <a:t>3.monitor (mouse)</a:t>
            </a:r>
          </a:p>
          <a:p>
            <a:r>
              <a:rPr lang="es-GT" dirty="0" smtClean="0"/>
              <a:t>4.raton </a:t>
            </a:r>
            <a:r>
              <a:rPr lang="es-GT" dirty="0"/>
              <a:t>(mouse</a:t>
            </a:r>
            <a:r>
              <a:rPr lang="es-GT" dirty="0" smtClean="0"/>
              <a:t>)</a:t>
            </a:r>
          </a:p>
          <a:p>
            <a:r>
              <a:rPr lang="es-GT" dirty="0" smtClean="0"/>
              <a:t>5.disquetera</a:t>
            </a:r>
          </a:p>
          <a:p>
            <a:r>
              <a:rPr lang="es-GT" dirty="0" smtClean="0"/>
              <a:t>6.cd-rom</a:t>
            </a:r>
          </a:p>
          <a:p>
            <a:endParaRPr lang="es-GT" dirty="0"/>
          </a:p>
        </p:txBody>
      </p:sp>
    </p:spTree>
    <p:extLst>
      <p:ext uri="{BB962C8B-B14F-4D97-AF65-F5344CB8AC3E}">
        <p14:creationId xmlns:p14="http://schemas.microsoft.com/office/powerpoint/2010/main" val="34864852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solidFill>
                  <a:schemeClr val="accent2"/>
                </a:solidFill>
              </a:rPr>
              <a:t>Imágen</a:t>
            </a:r>
            <a:r>
              <a:rPr lang="es-GT" dirty="0" smtClean="0">
                <a:solidFill>
                  <a:schemeClr val="accent2"/>
                </a:solidFill>
              </a:rPr>
              <a:t> de partes de la computadora </a:t>
            </a:r>
            <a:endParaRPr lang="es-GT" dirty="0">
              <a:solidFill>
                <a:schemeClr val="accent2"/>
              </a:solidFill>
            </a:endParaRPr>
          </a:p>
        </p:txBody>
      </p:sp>
      <p:pic>
        <p:nvPicPr>
          <p:cNvPr id="4" name="Marcador de contenido 3"/>
          <p:cNvPicPr>
            <a:picLocks noGrp="1" noChangeAspect="1"/>
          </p:cNvPicPr>
          <p:nvPr>
            <p:ph idx="1"/>
          </p:nvPr>
        </p:nvPicPr>
        <p:blipFill>
          <a:blip r:embed="rId3"/>
          <a:stretch>
            <a:fillRect/>
          </a:stretch>
        </p:blipFill>
        <p:spPr>
          <a:xfrm>
            <a:off x="1171074" y="2119355"/>
            <a:ext cx="8277726" cy="3383087"/>
          </a:xfrm>
          <a:prstGeom prst="rect">
            <a:avLst/>
          </a:prstGeom>
        </p:spPr>
      </p:pic>
    </p:spTree>
    <p:extLst>
      <p:ext uri="{BB962C8B-B14F-4D97-AF65-F5344CB8AC3E}">
        <p14:creationId xmlns:p14="http://schemas.microsoft.com/office/powerpoint/2010/main" val="722232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HARDWARE</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45702015"/>
              </p:ext>
            </p:extLst>
          </p:nvPr>
        </p:nvGraphicFramePr>
        <p:xfrm>
          <a:off x="677334" y="2229853"/>
          <a:ext cx="8290203" cy="1459831"/>
        </p:xfrm>
        <a:graphic>
          <a:graphicData uri="http://schemas.openxmlformats.org/drawingml/2006/table">
            <a:tbl>
              <a:tblPr/>
              <a:tblGrid>
                <a:gridCol w="8290203"/>
              </a:tblGrid>
              <a:tr h="1459831">
                <a:tc>
                  <a:txBody>
                    <a:bodyPr/>
                    <a:lstStyle/>
                    <a:p>
                      <a:pPr algn="l"/>
                      <a:r>
                        <a:rPr lang="es-GT" dirty="0">
                          <a:latin typeface="Verdana, Arial, Helvetica, sans-serif"/>
                        </a:rPr>
                        <a:t>corresponde a todas las partes físicas y tangibles de una computadora: sus componentes eléctricos, electrónicos, electromecánicos y mecánicos; sus cables, gabinetes o cajas, periféricos de todo tipo y cualquier otro elemento físico involucrado</a:t>
                      </a:r>
                      <a:endParaRPr lang="es-GT" dirty="0"/>
                    </a:p>
                  </a:txBody>
                  <a:tcPr marL="28575" marR="28575" marT="28575" marB="28575">
                    <a:lnL>
                      <a:noFill/>
                    </a:lnL>
                    <a:lnR>
                      <a:noFill/>
                    </a:lnR>
                    <a:lnT>
                      <a:noFill/>
                    </a:lnT>
                    <a:lnB>
                      <a:noFill/>
                    </a:lnB>
                    <a:solidFill>
                      <a:srgbClr val="FFFFFF"/>
                    </a:solidFill>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102969193"/>
              </p:ext>
            </p:extLst>
          </p:nvPr>
        </p:nvGraphicFramePr>
        <p:xfrm>
          <a:off x="677690" y="3416968"/>
          <a:ext cx="8305889" cy="1026695"/>
        </p:xfrm>
        <a:graphic>
          <a:graphicData uri="http://schemas.openxmlformats.org/drawingml/2006/table">
            <a:tbl>
              <a:tblPr/>
              <a:tblGrid>
                <a:gridCol w="8305889"/>
              </a:tblGrid>
              <a:tr h="1026695">
                <a:tc>
                  <a:txBody>
                    <a:bodyPr/>
                    <a:lstStyle/>
                    <a:p>
                      <a:pPr algn="l"/>
                      <a:r>
                        <a:rPr lang="es-GT" dirty="0" smtClean="0">
                          <a:latin typeface="Verdana, Arial, Helvetica, sans-serif"/>
                        </a:rPr>
                        <a:t>estés </a:t>
                      </a:r>
                      <a:r>
                        <a:rPr lang="es-GT" dirty="0">
                          <a:latin typeface="Verdana, Arial, Helvetica, sans-serif"/>
                        </a:rPr>
                        <a:t>son </a:t>
                      </a:r>
                      <a:r>
                        <a:rPr lang="es-GT" dirty="0" smtClean="0">
                          <a:latin typeface="Verdana, Arial, Helvetica, sans-serif"/>
                        </a:rPr>
                        <a:t>hardware típicos</a:t>
                      </a:r>
                      <a:r>
                        <a:rPr lang="es-GT" dirty="0">
                          <a:latin typeface="Verdana, Arial, Helvetica, sans-serif"/>
                        </a:rPr>
                        <a:t> </a:t>
                      </a:r>
                      <a:br>
                        <a:rPr lang="es-GT" dirty="0">
                          <a:latin typeface="Verdana, Arial, Helvetica, sans-serif"/>
                        </a:rPr>
                      </a:br>
                      <a:r>
                        <a:rPr lang="es-GT" dirty="0">
                          <a:latin typeface="Verdana, Arial, Helvetica, sans-serif"/>
                        </a:rPr>
                        <a:t>de una computadora.</a:t>
                      </a:r>
                      <a:endParaRPr lang="es-GT" dirty="0"/>
                    </a:p>
                  </a:txBody>
                  <a:tcPr marL="28575" marR="28575" marT="28575" marB="28575">
                    <a:lnL>
                      <a:noFill/>
                    </a:lnL>
                    <a:lnR>
                      <a:noFill/>
                    </a:lnR>
                    <a:lnT>
                      <a:noFill/>
                    </a:lnT>
                    <a:lnB>
                      <a:noFill/>
                    </a:lnB>
                    <a:solidFill>
                      <a:srgbClr val="FFFFFF"/>
                    </a:solidFill>
                  </a:tcPr>
                </a:tc>
              </a:tr>
            </a:tbl>
          </a:graphicData>
        </a:graphic>
      </p:graphicFrame>
      <p:pic>
        <p:nvPicPr>
          <p:cNvPr id="6" name="Imagen 5"/>
          <p:cNvPicPr>
            <a:picLocks noChangeAspect="1"/>
          </p:cNvPicPr>
          <p:nvPr/>
        </p:nvPicPr>
        <p:blipFill>
          <a:blip r:embed="rId3"/>
          <a:stretch>
            <a:fillRect/>
          </a:stretch>
        </p:blipFill>
        <p:spPr>
          <a:xfrm>
            <a:off x="6050041" y="4582277"/>
            <a:ext cx="3095625" cy="2275723"/>
          </a:xfrm>
          <a:prstGeom prst="rect">
            <a:avLst/>
          </a:prstGeom>
        </p:spPr>
      </p:pic>
    </p:spTree>
    <p:extLst>
      <p:ext uri="{BB962C8B-B14F-4D97-AF65-F5344CB8AC3E}">
        <p14:creationId xmlns:p14="http://schemas.microsoft.com/office/powerpoint/2010/main" val="2984170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659782260"/>
              </p:ext>
            </p:extLst>
          </p:nvPr>
        </p:nvGraphicFramePr>
        <p:xfrm>
          <a:off x="721894" y="721896"/>
          <a:ext cx="8552280" cy="1604209"/>
        </p:xfrm>
        <a:graphic>
          <a:graphicData uri="http://schemas.openxmlformats.org/drawingml/2006/table">
            <a:tbl>
              <a:tblPr/>
              <a:tblGrid>
                <a:gridCol w="8552280"/>
              </a:tblGrid>
              <a:tr h="787862">
                <a:tc>
                  <a:txBody>
                    <a:bodyPr/>
                    <a:lstStyle/>
                    <a:p>
                      <a:r>
                        <a:rPr lang="es-GT" dirty="0"/>
                        <a:t/>
                      </a:r>
                      <a:br>
                        <a:rPr lang="es-GT" dirty="0"/>
                      </a:br>
                      <a:endParaRPr lang="es-GT" dirty="0"/>
                    </a:p>
                  </a:txBody>
                  <a:tcPr marL="0" marR="0" marT="0" marB="0">
                    <a:lnL>
                      <a:noFill/>
                    </a:lnL>
                    <a:lnR>
                      <a:noFill/>
                    </a:lnR>
                    <a:lnT>
                      <a:noFill/>
                    </a:lnT>
                    <a:lnB>
                      <a:noFill/>
                    </a:lnB>
                    <a:blipFill>
                      <a:blip r:embed="rId2"/>
                      <a:tile tx="0" ty="0" sx="100000" sy="100000" flip="none" algn="tl"/>
                    </a:blipFill>
                  </a:tcPr>
                </a:tc>
              </a:tr>
              <a:tr h="816347">
                <a:tc>
                  <a:txBody>
                    <a:bodyPr/>
                    <a:lstStyle/>
                    <a:p>
                      <a:pPr algn="l"/>
                      <a:r>
                        <a:rPr lang="es-GT" b="1" dirty="0">
                          <a:latin typeface="Verdana, Arial, Helvetica, sans-serif"/>
                        </a:rPr>
                        <a:t>SOFTWARE</a:t>
                      </a:r>
                      <a:endParaRPr lang="es-GT" dirty="0"/>
                    </a:p>
                  </a:txBody>
                  <a:tcPr marL="28575" marR="28575" marT="28575" marB="28575">
                    <a:lnL>
                      <a:noFill/>
                    </a:lnL>
                    <a:lnR>
                      <a:noFill/>
                    </a:lnR>
                    <a:lnT>
                      <a:noFill/>
                    </a:lnT>
                    <a:lnB>
                      <a:noFill/>
                    </a:lnB>
                    <a:blipFill>
                      <a:blip r:embed="rId2"/>
                      <a:tile tx="0" ty="0" sx="100000" sy="100000" flip="none" algn="tl"/>
                    </a:blipFill>
                  </a:tcPr>
                </a:tc>
              </a:tr>
            </a:tbl>
          </a:graphicData>
        </a:graphic>
      </p:graphicFrame>
      <p:graphicFrame>
        <p:nvGraphicFramePr>
          <p:cNvPr id="5" name="Tabla 4"/>
          <p:cNvGraphicFramePr>
            <a:graphicFrameLocks noGrp="1"/>
          </p:cNvGraphicFramePr>
          <p:nvPr/>
        </p:nvGraphicFramePr>
        <p:xfrm>
          <a:off x="677863" y="3524091"/>
          <a:ext cx="8596312" cy="1154430"/>
        </p:xfrm>
        <a:graphic>
          <a:graphicData uri="http://schemas.openxmlformats.org/drawingml/2006/table">
            <a:tbl>
              <a:tblPr/>
              <a:tblGrid>
                <a:gridCol w="8596312"/>
              </a:tblGrid>
              <a:tr h="0">
                <a:tc>
                  <a:txBody>
                    <a:bodyPr/>
                    <a:lstStyle/>
                    <a:p>
                      <a:pPr algn="l"/>
                      <a:r>
                        <a:rPr lang="es-GT">
                          <a:latin typeface="Arial, Helvetica, sans-serif"/>
                        </a:rPr>
                        <a:t>La palabra «software» se refiere al equipamiento lógico o soporte lógico de un computador digital, y comprende el conjunto de los componentes lógicos necesarios para hacer posible la realización de una tarea específica, en contraposición a los componentes físicos del sistema (hardware).</a:t>
                      </a:r>
                      <a:endParaRPr lang="es-GT"/>
                    </a:p>
                  </a:txBody>
                  <a:tcPr marL="28575" marR="28575" marT="28575" marB="28575">
                    <a:lnL>
                      <a:noFill/>
                    </a:lnL>
                    <a:lnR>
                      <a:noFill/>
                    </a:lnR>
                    <a:lnT>
                      <a:noFill/>
                    </a:lnT>
                    <a:lnB>
                      <a:noFill/>
                    </a:lnB>
                    <a:solidFill>
                      <a:srgbClr val="FFFFFF"/>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453234477"/>
              </p:ext>
            </p:extLst>
          </p:nvPr>
        </p:nvGraphicFramePr>
        <p:xfrm>
          <a:off x="677863" y="2855495"/>
          <a:ext cx="8596312" cy="2097346"/>
        </p:xfrm>
        <a:graphic>
          <a:graphicData uri="http://schemas.openxmlformats.org/drawingml/2006/table">
            <a:tbl>
              <a:tblPr/>
              <a:tblGrid>
                <a:gridCol w="8596312"/>
              </a:tblGrid>
              <a:tr h="2097346">
                <a:tc>
                  <a:txBody>
                    <a:bodyPr/>
                    <a:lstStyle/>
                    <a:p>
                      <a:pPr algn="l"/>
                      <a:r>
                        <a:rPr lang="es-GT" dirty="0">
                          <a:latin typeface="Arial, Helvetica, sans-serif"/>
                        </a:rPr>
                        <a:t>Tales componentes lógicos incluyen, entre otros, aplicaciones informáticas tales como procesador de textos, que permite al usuario realizar todas las tareas concernientes a edición de textos; software de sistema, tal como un sistema operativo, el que, básicamente, permite al resto de los programas funcionar adecuadamente, facilitando la interacción con los componentes físicos y el resto de las aplicaciones, también provee una interfaz ante el usuario.</a:t>
                      </a:r>
                      <a:endParaRPr lang="es-GT" dirty="0"/>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604027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accent2"/>
                </a:solidFill>
              </a:rPr>
              <a:t>Historia de la programación </a:t>
            </a:r>
            <a:endParaRPr lang="es-GT" dirty="0">
              <a:solidFill>
                <a:schemeClr val="accent2"/>
              </a:solidFill>
            </a:endParaRPr>
          </a:p>
        </p:txBody>
      </p:sp>
      <p:sp>
        <p:nvSpPr>
          <p:cNvPr id="3" name="Marcador de contenido 2"/>
          <p:cNvSpPr>
            <a:spLocks noGrp="1"/>
          </p:cNvSpPr>
          <p:nvPr>
            <p:ph idx="1"/>
          </p:nvPr>
        </p:nvSpPr>
        <p:spPr>
          <a:xfrm>
            <a:off x="677334" y="1780675"/>
            <a:ext cx="8596668" cy="4924926"/>
          </a:xfrm>
        </p:spPr>
        <p:txBody>
          <a:bodyPr>
            <a:normAutofit fontScale="85000" lnSpcReduction="20000"/>
          </a:bodyPr>
          <a:lstStyle/>
          <a:p>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t>Assembly</a:t>
            </a:r>
            <a:r>
              <a:rPr lang="es-GT" dirty="0"/>
              <a:t> o lenguaje ensamblador. Por ejemplo, para sumar se podría usar la letra A de la palabra inglesa </a:t>
            </a:r>
            <a:r>
              <a:rPr lang="es-GT" dirty="0" err="1"/>
              <a:t>add</a:t>
            </a:r>
            <a:r>
              <a:rPr lang="es-GT" dirty="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máquina.1 Eventualmente será necesaria otra fase denominada comúnmente link o enlace, durante la cual se anexan al código, generado durante la compilación, los recursos necesarios de alguna biblioteca. En algunos lenguajes de programación, puede no ser requerido el proceso de compilación y enlace, ya que pueden trabajar en modo intérprete. Esta modalidad de trabajo es equivalente pero se realiza instrucción por instrucción, a medida que es ejecutado el programa.</a:t>
            </a:r>
          </a:p>
        </p:txBody>
      </p:sp>
    </p:spTree>
    <p:extLst>
      <p:ext uri="{BB962C8B-B14F-4D97-AF65-F5344CB8AC3E}">
        <p14:creationId xmlns:p14="http://schemas.microsoft.com/office/powerpoint/2010/main" val="29459914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3200" dirty="0" smtClean="0"/>
              <a:t>Importantes programas de la programación</a:t>
            </a:r>
            <a:endParaRPr lang="es-GT" sz="3200"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759358158"/>
              </p:ext>
            </p:extLst>
          </p:nvPr>
        </p:nvGraphicFramePr>
        <p:xfrm>
          <a:off x="677863" y="2160588"/>
          <a:ext cx="8596312" cy="4545010"/>
        </p:xfrm>
        <a:graphic>
          <a:graphicData uri="http://schemas.openxmlformats.org/drawingml/2006/table">
            <a:tbl>
              <a:tblPr firstRow="1" bandRow="1">
                <a:tableStyleId>{5C22544A-7EE6-4342-B048-85BDC9FD1C3A}</a:tableStyleId>
              </a:tblPr>
              <a:tblGrid>
                <a:gridCol w="8596312"/>
              </a:tblGrid>
              <a:tr h="454501">
                <a:tc>
                  <a:txBody>
                    <a:bodyPr/>
                    <a:lstStyle/>
                    <a:p>
                      <a:pPr algn="ctr"/>
                      <a:r>
                        <a:rPr lang="es-GT" dirty="0" smtClean="0"/>
                        <a:t>JAVA</a:t>
                      </a:r>
                      <a:endParaRPr lang="es-GT" dirty="0"/>
                    </a:p>
                  </a:txBody>
                  <a:tcPr/>
                </a:tc>
              </a:tr>
              <a:tr h="454501">
                <a:tc>
                  <a:txBody>
                    <a:bodyPr/>
                    <a:lstStyle/>
                    <a:p>
                      <a:pPr algn="ctr"/>
                      <a:r>
                        <a:rPr lang="es-GT" dirty="0" smtClean="0"/>
                        <a:t>C</a:t>
                      </a:r>
                      <a:endParaRPr lang="es-GT" dirty="0"/>
                    </a:p>
                  </a:txBody>
                  <a:tcPr/>
                </a:tc>
              </a:tr>
              <a:tr h="454501">
                <a:tc>
                  <a:txBody>
                    <a:bodyPr/>
                    <a:lstStyle/>
                    <a:p>
                      <a:pPr algn="ctr"/>
                      <a:r>
                        <a:rPr lang="es-GT" dirty="0" smtClean="0"/>
                        <a:t>C++</a:t>
                      </a:r>
                      <a:endParaRPr lang="es-GT" dirty="0"/>
                    </a:p>
                  </a:txBody>
                  <a:tcPr/>
                </a:tc>
              </a:tr>
              <a:tr h="454501">
                <a:tc>
                  <a:txBody>
                    <a:bodyPr/>
                    <a:lstStyle/>
                    <a:p>
                      <a:pPr algn="ctr"/>
                      <a:r>
                        <a:rPr lang="es-GT" dirty="0" smtClean="0"/>
                        <a:t>C#</a:t>
                      </a:r>
                      <a:endParaRPr lang="es-GT" dirty="0"/>
                    </a:p>
                  </a:txBody>
                  <a:tcPr/>
                </a:tc>
              </a:tr>
              <a:tr h="454501">
                <a:tc>
                  <a:txBody>
                    <a:bodyPr/>
                    <a:lstStyle/>
                    <a:p>
                      <a:pPr algn="ctr"/>
                      <a:r>
                        <a:rPr lang="es-GT" sz="1800" b="1" i="0" kern="1200" dirty="0" err="1" smtClean="0">
                          <a:solidFill>
                            <a:schemeClr val="dk1"/>
                          </a:solidFill>
                          <a:effectLst/>
                          <a:latin typeface="+mn-lt"/>
                          <a:ea typeface="+mn-ea"/>
                          <a:cs typeface="+mn-cs"/>
                        </a:rPr>
                        <a:t>Python</a:t>
                      </a:r>
                      <a:endParaRPr lang="es-GT" dirty="0"/>
                    </a:p>
                  </a:txBody>
                  <a:tcPr/>
                </a:tc>
              </a:tr>
              <a:tr h="454501">
                <a:tc>
                  <a:txBody>
                    <a:bodyPr/>
                    <a:lstStyle/>
                    <a:p>
                      <a:pPr algn="ctr"/>
                      <a:r>
                        <a:rPr lang="es-GT" dirty="0" smtClean="0"/>
                        <a:t>PHP</a:t>
                      </a:r>
                      <a:endParaRPr lang="es-GT" dirty="0"/>
                    </a:p>
                  </a:txBody>
                  <a:tcPr/>
                </a:tc>
              </a:tr>
              <a:tr h="454501">
                <a:tc>
                  <a:txBody>
                    <a:bodyPr/>
                    <a:lstStyle/>
                    <a:p>
                      <a:pPr algn="ctr"/>
                      <a:r>
                        <a:rPr lang="es-GT" dirty="0" smtClean="0"/>
                        <a:t>VISUAL</a:t>
                      </a:r>
                      <a:r>
                        <a:rPr lang="es-GT" baseline="0" dirty="0" smtClean="0"/>
                        <a:t> BASIC</a:t>
                      </a:r>
                      <a:endParaRPr lang="es-GT" dirty="0"/>
                    </a:p>
                  </a:txBody>
                  <a:tcPr/>
                </a:tc>
              </a:tr>
              <a:tr h="454501">
                <a:tc>
                  <a:txBody>
                    <a:bodyPr/>
                    <a:lstStyle/>
                    <a:p>
                      <a:pPr algn="ctr"/>
                      <a:r>
                        <a:rPr lang="es-GT" dirty="0" smtClean="0"/>
                        <a:t>PEL</a:t>
                      </a:r>
                      <a:endParaRPr lang="es-GT" dirty="0"/>
                    </a:p>
                  </a:txBody>
                  <a:tcPr/>
                </a:tc>
              </a:tr>
              <a:tr h="454501">
                <a:tc>
                  <a:txBody>
                    <a:bodyPr/>
                    <a:lstStyle/>
                    <a:p>
                      <a:pPr algn="ctr"/>
                      <a:r>
                        <a:rPr lang="es-GT" dirty="0" smtClean="0"/>
                        <a:t>JAVAS</a:t>
                      </a:r>
                      <a:r>
                        <a:rPr lang="es-GT" baseline="0" dirty="0" smtClean="0"/>
                        <a:t> SCRIP</a:t>
                      </a:r>
                      <a:endParaRPr lang="es-GT" dirty="0"/>
                    </a:p>
                  </a:txBody>
                  <a:tcPr/>
                </a:tc>
              </a:tr>
              <a:tr h="454501">
                <a:tc>
                  <a:txBody>
                    <a:bodyPr/>
                    <a:lstStyle/>
                    <a:p>
                      <a:pPr algn="ctr"/>
                      <a:r>
                        <a:rPr lang="es-GT" dirty="0" smtClean="0"/>
                        <a:t>DELPY</a:t>
                      </a:r>
                      <a:r>
                        <a:rPr lang="es-GT" baseline="0" dirty="0" smtClean="0"/>
                        <a:t> OBJETIO PASCAL</a:t>
                      </a:r>
                      <a:endParaRPr lang="es-GT" dirty="0"/>
                    </a:p>
                  </a:txBody>
                  <a:tcPr/>
                </a:tc>
              </a:tr>
            </a:tbl>
          </a:graphicData>
        </a:graphic>
      </p:graphicFrame>
    </p:spTree>
    <p:extLst>
      <p:ext uri="{BB962C8B-B14F-4D97-AF65-F5344CB8AC3E}">
        <p14:creationId xmlns:p14="http://schemas.microsoft.com/office/powerpoint/2010/main" val="25143262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TotalTime>
  <Words>1457</Words>
  <Application>Microsoft Office PowerPoint</Application>
  <PresentationFormat>Panorámica</PresentationFormat>
  <Paragraphs>98</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Arial, Helvetica, sans-serif</vt:lpstr>
      <vt:lpstr>Trebuchet MS</vt:lpstr>
      <vt:lpstr>Verdana, Arial, Helvetica, sans-serif</vt:lpstr>
      <vt:lpstr>Wingdings 3</vt:lpstr>
      <vt:lpstr>Faceta</vt:lpstr>
      <vt:lpstr>Liceo Compu-market</vt:lpstr>
      <vt:lpstr>INTRODUCCION </vt:lpstr>
      <vt:lpstr>Historia de la computación </vt:lpstr>
      <vt:lpstr>Las partes de una computadora </vt:lpstr>
      <vt:lpstr>Imágen de partes de la computadora </vt:lpstr>
      <vt:lpstr>HARDWARE</vt:lpstr>
      <vt:lpstr>Presentación de PowerPoint</vt:lpstr>
      <vt:lpstr>Historia de la programación </vt:lpstr>
      <vt:lpstr>Importantes programas de la programación</vt:lpstr>
      <vt:lpstr>IMÁGENES DE LA PROGRAMACION</vt:lpstr>
      <vt:lpstr>LOS QUE INVENTARON LA PROGRAMACION</vt:lpstr>
      <vt:lpstr>MATENIMIENTO PREVENTIVO </vt:lpstr>
      <vt:lpstr>Tipos de mantenimiento preventivo </vt:lpstr>
      <vt:lpstr>COSECUENSIAS AL NO RALIZAR MANTEMIENTO PREVENTIVO</vt:lpstr>
      <vt:lpstr>Imágenes </vt:lpstr>
      <vt:lpstr>SmartArt</vt:lpstr>
      <vt:lpstr>Presentación de PowerPoint</vt:lpstr>
      <vt:lpstr>Conclusiones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dc:title>
  <dc:creator>estudiante de Liceo Compu-market</dc:creator>
  <cp:lastModifiedBy>estudiante de Liceo Compu-market</cp:lastModifiedBy>
  <cp:revision>10</cp:revision>
  <dcterms:created xsi:type="dcterms:W3CDTF">2017-04-20T14:16:16Z</dcterms:created>
  <dcterms:modified xsi:type="dcterms:W3CDTF">2017-04-20T15:44:31Z</dcterms:modified>
</cp:coreProperties>
</file>