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componentjs/component" TargetMode="External"/><Relationship Id="rId3" Type="http://schemas.openxmlformats.org/officeDocument/2006/relationships/hyperlink" Target="http://duojs.org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odomvc.com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494059" y="1638300"/>
            <a:ext cx="12016682" cy="133156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Front-end Components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291708"/>
            <a:ext cx="10464800" cy="61798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Cristian Douce</a:t>
            </a:r>
          </a:p>
        </p:txBody>
      </p:sp>
      <p:sp>
        <p:nvSpPr>
          <p:cNvPr id="34" name="Shape 34"/>
          <p:cNvSpPr/>
          <p:nvPr/>
        </p:nvSpPr>
        <p:spPr>
          <a:xfrm>
            <a:off x="6102350" y="4552950"/>
            <a:ext cx="8001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por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Qué tipos de componentes puedo construir?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buSzTx/>
              <a:buNone/>
              <a:defRPr sz="1800"/>
            </a:pPr>
            <a:r>
              <a:rPr b="1" sz="5000"/>
              <a:t>Javascript</a:t>
            </a:r>
            <a:endParaRPr b="1" sz="5000"/>
          </a:p>
          <a:p>
            <a:pPr lvl="0" marL="0" indent="0" algn="ctr">
              <a:buSzTx/>
              <a:buNone/>
              <a:defRPr sz="1800"/>
            </a:pPr>
            <a:r>
              <a:rPr b="1" sz="5000"/>
              <a:t>UI</a:t>
            </a:r>
            <a:endParaRPr b="1" sz="5000"/>
          </a:p>
          <a:p>
            <a:pPr lvl="0" marL="0" indent="0" algn="ctr">
              <a:buSzTx/>
              <a:buNone/>
              <a:defRPr sz="1800"/>
            </a:pPr>
            <a:r>
              <a:rPr b="1" sz="5000"/>
              <a:t>UI + Javascript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Cómo?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952500" y="2616200"/>
            <a:ext cx="11099800" cy="377150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NPM + Browserify + others…</a:t>
            </a:r>
            <a:endParaRPr sz="3400"/>
          </a:p>
          <a:p>
            <a:pPr lvl="0">
              <a:defRPr sz="1800"/>
            </a:pPr>
            <a:r>
              <a:rPr sz="3400"/>
              <a:t>Component v1 (</a:t>
            </a:r>
            <a:r>
              <a:rPr sz="3400" u="sng">
                <a:hlinkClick r:id="rId2" invalidUrl="" action="" tgtFrame="" tooltip="" history="1" highlightClick="0" endSnd="0"/>
              </a:rPr>
              <a:t>github.com/componentjs/component</a:t>
            </a:r>
            <a:r>
              <a:rPr sz="3400"/>
              <a:t>)</a:t>
            </a:r>
            <a:endParaRPr sz="3400"/>
          </a:p>
          <a:p>
            <a:pPr lvl="0">
              <a:defRPr sz="1800"/>
            </a:pPr>
            <a:r>
              <a:rPr sz="3400"/>
              <a:t>Duo (</a:t>
            </a:r>
            <a:r>
              <a:rPr sz="3400" u="sng">
                <a:hlinkClick r:id="rId3" invalidUrl="" action="" tgtFrame="" tooltip="" history="1" highlightClick="0" endSnd="0"/>
              </a:rPr>
              <a:t>http://duojs.org</a:t>
            </a:r>
            <a:r>
              <a:rPr sz="3400"/>
              <a:t>)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/>
            </a:pPr>
            <a:r>
              <a:rPr sz="7679"/>
              <a:t>Componentes Javascript</a:t>
            </a:r>
          </a:p>
        </p:txBody>
      </p:sp>
      <p:sp>
        <p:nvSpPr>
          <p:cNvPr id="66" name="Shape 66"/>
          <p:cNvSpPr/>
          <p:nvPr/>
        </p:nvSpPr>
        <p:spPr>
          <a:xfrm>
            <a:off x="952500" y="2476499"/>
            <a:ext cx="11099800" cy="1723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defRPr sz="4000"/>
            </a:lvl1pPr>
          </a:lstStyle>
          <a:p>
            <a:pPr lvl="0">
              <a:defRPr sz="1800"/>
            </a:pPr>
            <a:r>
              <a:rPr sz="4000"/>
              <a:t>Quiero un component que tome un array y me devuelva los números multiplicados por 3</a:t>
            </a:r>
          </a:p>
        </p:txBody>
      </p:sp>
      <p:sp>
        <p:nvSpPr>
          <p:cNvPr id="67" name="Shape 67"/>
          <p:cNvSpPr/>
          <p:nvPr/>
        </p:nvSpPr>
        <p:spPr>
          <a:xfrm>
            <a:off x="952500" y="4368800"/>
            <a:ext cx="11099800" cy="4325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488950" indent="-488950" algn="l" defTabSz="578358">
              <a:buSzPct val="75000"/>
              <a:buChar char="•"/>
              <a:defRPr sz="1800"/>
            </a:pPr>
            <a:r>
              <a:rPr sz="3959"/>
              <a:t>Instalar lodash como dependencia</a:t>
            </a:r>
            <a:endParaRPr sz="3959"/>
          </a:p>
          <a:p>
            <a:pPr lvl="0" algn="l" defTabSz="578358">
              <a:defRPr sz="1800"/>
            </a:pPr>
            <a:endParaRPr sz="3959"/>
          </a:p>
          <a:p>
            <a:pPr lvl="0" marL="488950" indent="-488950" algn="l" defTabSz="578358">
              <a:buSzPct val="75000"/>
              <a:buChar char="•"/>
              <a:defRPr sz="1800"/>
            </a:pPr>
            <a:r>
              <a:rPr sz="3959"/>
              <a:t>Escribir un index.js con el código</a:t>
            </a:r>
            <a:endParaRPr sz="3959"/>
          </a:p>
          <a:p>
            <a:pPr lvl="0" algn="l" defTabSz="578358">
              <a:defRPr sz="1800"/>
            </a:pPr>
            <a:endParaRPr sz="3959"/>
          </a:p>
          <a:p>
            <a:pPr lvl="0" marL="488950" indent="-488950" algn="l" defTabSz="578358">
              <a:buSzPct val="75000"/>
              <a:buChar char="•"/>
              <a:defRPr sz="1800"/>
            </a:pPr>
            <a:r>
              <a:rPr sz="3959"/>
              <a:t>Compilarlo con nuestra herramienta preferida</a:t>
            </a:r>
            <a:endParaRPr sz="3959"/>
          </a:p>
          <a:p>
            <a:pPr lvl="0" algn="l" defTabSz="578358">
              <a:defRPr sz="1800"/>
            </a:pPr>
            <a:endParaRPr sz="3959"/>
          </a:p>
          <a:p>
            <a:pPr lvl="0" marL="488950" indent="-488950" algn="l" defTabSz="578358">
              <a:buSzPct val="75000"/>
              <a:buChar char="•"/>
              <a:defRPr sz="1800"/>
            </a:pPr>
            <a:r>
              <a:rPr sz="3959"/>
              <a:t>Utilizarlo en un example.html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NPM + Browserify</a:t>
            </a:r>
          </a:p>
        </p:txBody>
      </p:sp>
      <p:pic>
        <p:nvPicPr>
          <p:cNvPr id="7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0402" y="3505200"/>
            <a:ext cx="10863996" cy="5676264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4756975" y="2457449"/>
            <a:ext cx="34908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 lvl="0">
              <a:defRPr sz="1800"/>
            </a:pPr>
            <a:r>
              <a:rPr sz="5500"/>
              <a:t>npm install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NPM + Browserify</a:t>
            </a:r>
          </a:p>
        </p:txBody>
      </p:sp>
      <p:pic>
        <p:nvPicPr>
          <p:cNvPr id="7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051" y="2864518"/>
            <a:ext cx="11408698" cy="6658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NPM + Browserify</a:t>
            </a:r>
          </a:p>
        </p:txBody>
      </p:sp>
      <p:pic>
        <p:nvPicPr>
          <p:cNvPr id="7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332" y="2981741"/>
            <a:ext cx="12148136" cy="6455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NPM + Browserify</a:t>
            </a:r>
          </a:p>
        </p:txBody>
      </p:sp>
      <p:pic>
        <p:nvPicPr>
          <p:cNvPr id="8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1198" y="3831530"/>
            <a:ext cx="7642404" cy="4988269"/>
          </a:xfrm>
          <a:prstGeom prst="rect">
            <a:avLst/>
          </a:prstGeom>
          <a:ln w="12700">
            <a:solidFill/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598347" y="2890490"/>
            <a:ext cx="118081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browserify -r ./index.js:multiply-by-three -o build/build.css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NPM + Browserify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952500" y="3058765"/>
            <a:ext cx="4999236" cy="89460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u="sng"/>
            </a:lvl1pPr>
          </a:lstStyle>
          <a:p>
            <a:pPr lvl="0">
              <a:defRPr b="0" sz="1800" u="none"/>
            </a:pPr>
            <a:r>
              <a:rPr b="1" sz="2800" u="sng"/>
              <a:t>Estructura de archivos</a:t>
            </a:r>
          </a:p>
        </p:txBody>
      </p:sp>
      <p:pic>
        <p:nvPicPr>
          <p:cNvPr id="8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4134" y="2492652"/>
            <a:ext cx="5590766" cy="6495496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952500" y="4408636"/>
            <a:ext cx="4999236" cy="363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Entry point - fuente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test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lib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Meta-files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Component v1</a:t>
            </a:r>
          </a:p>
        </p:txBody>
      </p:sp>
      <p:pic>
        <p:nvPicPr>
          <p:cNvPr id="8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079" y="3502316"/>
            <a:ext cx="10710642" cy="5987188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4641138" y="2646508"/>
            <a:ext cx="37225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component install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Component v1</a:t>
            </a:r>
          </a:p>
        </p:txBody>
      </p:sp>
      <p:pic>
        <p:nvPicPr>
          <p:cNvPr id="9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2433696"/>
            <a:ext cx="11099800" cy="6613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xfrm>
            <a:off x="952500" y="2336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600"/>
              <a:t>Coding styles</a:t>
            </a:r>
            <a:endParaRPr sz="3600"/>
          </a:p>
          <a:p>
            <a:pPr lvl="1">
              <a:defRPr sz="1800"/>
            </a:pPr>
            <a:r>
              <a:rPr sz="3600"/>
              <a:t>Mejores prácticas (Best-practices)</a:t>
            </a:r>
            <a:endParaRPr sz="3600"/>
          </a:p>
          <a:p>
            <a:pPr lvl="1">
              <a:defRPr sz="1800"/>
            </a:pPr>
            <a:r>
              <a:rPr sz="3600"/>
              <a:t>Estándares (Standars)</a:t>
            </a:r>
            <a:endParaRPr sz="3600"/>
          </a:p>
          <a:p>
            <a:pPr lvl="1">
              <a:defRPr sz="1800"/>
            </a:pPr>
            <a:r>
              <a:rPr sz="3600"/>
              <a:t>etc..</a:t>
            </a:r>
          </a:p>
        </p:txBody>
      </p:sp>
      <p:sp>
        <p:nvSpPr>
          <p:cNvPr id="37" name="Shape 37"/>
          <p:cNvSpPr/>
          <p:nvPr>
            <p:ph type="title"/>
          </p:nvPr>
        </p:nvSpPr>
        <p:spPr>
          <a:xfrm>
            <a:off x="494059" y="642317"/>
            <a:ext cx="12016682" cy="1763366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5000"/>
              <a:t>Algunos términos en</a:t>
            </a:r>
            <a:endParaRPr sz="5000"/>
          </a:p>
          <a:p>
            <a:pPr lvl="0">
              <a:defRPr sz="1800"/>
            </a:pPr>
            <a:r>
              <a:rPr sz="5000"/>
              <a:t>la práctica de front-end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Component v1</a:t>
            </a:r>
          </a:p>
        </p:txBody>
      </p:sp>
      <p:pic>
        <p:nvPicPr>
          <p:cNvPr id="9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550" y="2535083"/>
            <a:ext cx="10971700" cy="6410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Component v1</a:t>
            </a:r>
          </a:p>
        </p:txBody>
      </p:sp>
      <p:pic>
        <p:nvPicPr>
          <p:cNvPr id="9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054" y="3737451"/>
            <a:ext cx="8210692" cy="5359197"/>
          </a:xfrm>
          <a:prstGeom prst="rect">
            <a:avLst/>
          </a:prstGeom>
          <a:ln w="12700">
            <a:solidFill/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4717491" y="2744409"/>
            <a:ext cx="3569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component build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Component v1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952500" y="3058765"/>
            <a:ext cx="4999236" cy="89460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u="sng"/>
            </a:lvl1pPr>
          </a:lstStyle>
          <a:p>
            <a:pPr lvl="0">
              <a:defRPr b="0" sz="1800" u="none"/>
            </a:pPr>
            <a:r>
              <a:rPr b="1" sz="2800" u="sng"/>
              <a:t>Estructura de archivos</a:t>
            </a:r>
          </a:p>
        </p:txBody>
      </p:sp>
      <p:sp>
        <p:nvSpPr>
          <p:cNvPr id="104" name="Shape 104"/>
          <p:cNvSpPr/>
          <p:nvPr/>
        </p:nvSpPr>
        <p:spPr>
          <a:xfrm>
            <a:off x="952500" y="3922365"/>
            <a:ext cx="4999236" cy="363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Entry point - fuente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test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lib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Meta-files</a:t>
            </a:r>
          </a:p>
        </p:txBody>
      </p:sp>
      <p:pic>
        <p:nvPicPr>
          <p:cNvPr id="10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843" y="2695497"/>
            <a:ext cx="5526914" cy="6394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Duo</a:t>
            </a:r>
          </a:p>
        </p:txBody>
      </p:sp>
      <p:pic>
        <p:nvPicPr>
          <p:cNvPr id="10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272" y="2342233"/>
            <a:ext cx="11556256" cy="7090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Duo</a:t>
            </a:r>
          </a:p>
        </p:txBody>
      </p:sp>
      <p:pic>
        <p:nvPicPr>
          <p:cNvPr id="11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471" y="2467557"/>
            <a:ext cx="12209858" cy="6545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Duo</a:t>
            </a:r>
          </a:p>
        </p:txBody>
      </p:sp>
      <p:pic>
        <p:nvPicPr>
          <p:cNvPr id="11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5445" y="3552415"/>
            <a:ext cx="8433910" cy="5504892"/>
          </a:xfrm>
          <a:prstGeom prst="rect">
            <a:avLst/>
          </a:prstGeom>
          <a:ln w="12700">
            <a:solidFill/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989025" y="2551841"/>
            <a:ext cx="110267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duo —global multiplyByThree index.js &gt; build/build.js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Duo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952500" y="3058765"/>
            <a:ext cx="4999236" cy="89460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u="sng"/>
            </a:lvl1pPr>
          </a:lstStyle>
          <a:p>
            <a:pPr lvl="0">
              <a:defRPr b="0" sz="1800" u="none"/>
            </a:pPr>
            <a:r>
              <a:rPr b="1" sz="2800" u="sng"/>
              <a:t>Estructura de archivos</a:t>
            </a:r>
          </a:p>
        </p:txBody>
      </p:sp>
      <p:sp>
        <p:nvSpPr>
          <p:cNvPr id="119" name="Shape 119"/>
          <p:cNvSpPr/>
          <p:nvPr/>
        </p:nvSpPr>
        <p:spPr>
          <a:xfrm>
            <a:off x="952500" y="3922365"/>
            <a:ext cx="4999236" cy="363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Entry point - fuente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test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lib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Meta-files</a:t>
            </a:r>
          </a:p>
        </p:txBody>
      </p:sp>
      <p:pic>
        <p:nvPicPr>
          <p:cNvPr id="12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1537" y="2853358"/>
            <a:ext cx="5627526" cy="6250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Componentes de UI</a:t>
            </a:r>
          </a:p>
        </p:txBody>
      </p:sp>
      <p:sp>
        <p:nvSpPr>
          <p:cNvPr id="123" name="Shape 123"/>
          <p:cNvSpPr/>
          <p:nvPr/>
        </p:nvSpPr>
        <p:spPr>
          <a:xfrm>
            <a:off x="952500" y="2476500"/>
            <a:ext cx="11099800" cy="172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 defTabSz="519937">
              <a:defRPr sz="3559"/>
            </a:lvl1pPr>
          </a:lstStyle>
          <a:p>
            <a:pPr lvl="0">
              <a:defRPr sz="1800"/>
            </a:pPr>
            <a:r>
              <a:rPr sz="3559"/>
              <a:t>Quiero un component que me ponga una imagen de fondo a cualquier elemento con la clase “bg-image” y además me haga reset de css del browser</a:t>
            </a:r>
          </a:p>
        </p:txBody>
      </p:sp>
      <p:sp>
        <p:nvSpPr>
          <p:cNvPr id="124" name="Shape 124"/>
          <p:cNvSpPr/>
          <p:nvPr/>
        </p:nvSpPr>
        <p:spPr>
          <a:xfrm>
            <a:off x="952500" y="4368800"/>
            <a:ext cx="11099800" cy="4325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488950" indent="-488950" algn="l" defTabSz="578358">
              <a:buSzPct val="75000"/>
              <a:buChar char="•"/>
              <a:defRPr sz="1800"/>
            </a:pPr>
            <a:r>
              <a:rPr sz="3959"/>
              <a:t>Instalar normalize.css como dependencia</a:t>
            </a:r>
            <a:endParaRPr sz="3959"/>
          </a:p>
          <a:p>
            <a:pPr lvl="0" algn="l" defTabSz="578358">
              <a:defRPr sz="1800"/>
            </a:pPr>
            <a:endParaRPr sz="3959"/>
          </a:p>
          <a:p>
            <a:pPr lvl="0" marL="488950" indent="-488950" algn="l" defTabSz="578358">
              <a:buSzPct val="75000"/>
              <a:buChar char="•"/>
              <a:defRPr sz="1800"/>
            </a:pPr>
            <a:r>
              <a:rPr sz="3959"/>
              <a:t>Escribir un index.css con el código</a:t>
            </a:r>
            <a:endParaRPr sz="3959"/>
          </a:p>
          <a:p>
            <a:pPr lvl="0" algn="l" defTabSz="578358">
              <a:defRPr sz="1800"/>
            </a:pPr>
            <a:endParaRPr sz="3959"/>
          </a:p>
          <a:p>
            <a:pPr lvl="0" marL="488950" indent="-488950" algn="l" defTabSz="578358">
              <a:buSzPct val="75000"/>
              <a:buChar char="•"/>
              <a:defRPr sz="1800"/>
            </a:pPr>
            <a:r>
              <a:rPr sz="3959"/>
              <a:t>Compilarlo con nuestra herramienta preferida</a:t>
            </a:r>
            <a:endParaRPr sz="3959"/>
          </a:p>
          <a:p>
            <a:pPr lvl="0" algn="l" defTabSz="578358">
              <a:defRPr sz="1800"/>
            </a:pPr>
            <a:endParaRPr sz="3959"/>
          </a:p>
          <a:p>
            <a:pPr lvl="0" marL="488950" indent="-488950" algn="l" defTabSz="578358">
              <a:buSzPct val="75000"/>
              <a:buChar char="•"/>
              <a:defRPr sz="1800"/>
            </a:pPr>
            <a:r>
              <a:rPr sz="3959"/>
              <a:t>Utilizarlo en un example.html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NPM + Browserify</a:t>
            </a:r>
          </a:p>
        </p:txBody>
      </p:sp>
      <p:sp>
        <p:nvSpPr>
          <p:cNvPr id="127" name="Shape 127"/>
          <p:cNvSpPr/>
          <p:nvPr/>
        </p:nvSpPr>
        <p:spPr>
          <a:xfrm>
            <a:off x="4028498" y="2793999"/>
            <a:ext cx="49478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/>
            </a:lvl1pPr>
          </a:lstStyle>
          <a:p>
            <a:pPr lvl="0">
              <a:defRPr b="0" sz="1800"/>
            </a:pPr>
            <a:r>
              <a:rPr b="1" sz="5000"/>
              <a:t>No soporta CSS</a:t>
            </a:r>
          </a:p>
        </p:txBody>
      </p:sp>
      <p:sp>
        <p:nvSpPr>
          <p:cNvPr id="128" name="Shape 128"/>
          <p:cNvSpPr/>
          <p:nvPr/>
        </p:nvSpPr>
        <p:spPr>
          <a:xfrm>
            <a:off x="4281779" y="4451350"/>
            <a:ext cx="44412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npm install insert-css</a:t>
            </a:r>
          </a:p>
        </p:txBody>
      </p:sp>
      <p:pic>
        <p:nvPicPr>
          <p:cNvPr id="12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5511800"/>
            <a:ext cx="12369800" cy="353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NPM + npm-css</a:t>
            </a:r>
          </a:p>
        </p:txBody>
      </p:sp>
      <p:sp>
        <p:nvSpPr>
          <p:cNvPr id="132" name="Shape 132"/>
          <p:cNvSpPr/>
          <p:nvPr/>
        </p:nvSpPr>
        <p:spPr>
          <a:xfrm>
            <a:off x="2641869" y="4406899"/>
            <a:ext cx="772106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500"/>
            </a:lvl1pPr>
          </a:lstStyle>
          <a:p>
            <a:pPr lvl="0">
              <a:defRPr b="0" sz="1800"/>
            </a:pPr>
            <a:r>
              <a:rPr b="1" sz="5500"/>
              <a:t>npm install -g npm-css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body" idx="1"/>
          </p:nvPr>
        </p:nvSpPr>
        <p:spPr>
          <a:xfrm>
            <a:off x="952500" y="2336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600"/>
              <a:t>Backbone</a:t>
            </a:r>
            <a:endParaRPr sz="3600"/>
          </a:p>
          <a:p>
            <a:pPr lvl="1">
              <a:defRPr sz="1800"/>
            </a:pPr>
            <a:r>
              <a:rPr sz="3600"/>
              <a:t>Angular</a:t>
            </a:r>
            <a:endParaRPr sz="3600"/>
          </a:p>
          <a:p>
            <a:pPr lvl="1">
              <a:defRPr sz="1800"/>
            </a:pPr>
            <a:r>
              <a:rPr sz="3600"/>
              <a:t>Ember.js</a:t>
            </a:r>
            <a:endParaRPr sz="3600"/>
          </a:p>
          <a:p>
            <a:pPr lvl="1">
              <a:defRPr sz="1800"/>
            </a:pPr>
            <a:r>
              <a:rPr sz="3600"/>
              <a:t>KnockOUT</a:t>
            </a:r>
            <a:endParaRPr sz="3600"/>
          </a:p>
          <a:p>
            <a:pPr lvl="1">
              <a:defRPr sz="1800"/>
            </a:pPr>
            <a:r>
              <a:rPr sz="3600"/>
              <a:t>... entre otros &lt;</a:t>
            </a:r>
            <a:r>
              <a:rPr sz="3600" u="sng">
                <a:hlinkClick r:id="rId2" invalidUrl="" action="" tgtFrame="" tooltip="" history="1" highlightClick="0" endSnd="0"/>
              </a:rPr>
              <a:t>http://todomvc.com</a:t>
            </a:r>
            <a:r>
              <a:rPr sz="3600"/>
              <a:t>&gt;</a:t>
            </a: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494059" y="1550565"/>
            <a:ext cx="12016682" cy="855118"/>
          </a:xfrm>
          <a:prstGeom prst="rect">
            <a:avLst/>
          </a:prstGeom>
        </p:spPr>
        <p:txBody>
          <a:bodyPr anchor="b"/>
          <a:lstStyle>
            <a:lvl1pPr defTabSz="578358">
              <a:defRPr sz="4950"/>
            </a:lvl1pPr>
          </a:lstStyle>
          <a:p>
            <a:pPr lvl="0">
              <a:defRPr sz="1800"/>
            </a:pPr>
            <a:r>
              <a:rPr sz="4950"/>
              <a:t>Frameworks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NPM + npm-css</a:t>
            </a:r>
          </a:p>
        </p:txBody>
      </p:sp>
      <p:pic>
        <p:nvPicPr>
          <p:cNvPr id="13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815" y="3774684"/>
            <a:ext cx="11311170" cy="540044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4623625" y="2623942"/>
            <a:ext cx="34908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 lvl="0">
              <a:defRPr sz="1800"/>
            </a:pPr>
            <a:r>
              <a:rPr sz="5500"/>
              <a:t>npm install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NPM + npm-css</a:t>
            </a:r>
          </a:p>
        </p:txBody>
      </p:sp>
      <p:pic>
        <p:nvPicPr>
          <p:cNvPr id="1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2536907"/>
            <a:ext cx="12052301" cy="6406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NPM + npm-css</a:t>
            </a:r>
          </a:p>
        </p:txBody>
      </p:sp>
      <p:pic>
        <p:nvPicPr>
          <p:cNvPr id="14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963" y="2371154"/>
            <a:ext cx="11786874" cy="6738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NPM + npm-css</a:t>
            </a:r>
          </a:p>
        </p:txBody>
      </p:sp>
      <p:sp>
        <p:nvSpPr>
          <p:cNvPr id="145" name="Shape 145"/>
          <p:cNvSpPr/>
          <p:nvPr/>
        </p:nvSpPr>
        <p:spPr>
          <a:xfrm>
            <a:off x="1574260" y="2539999"/>
            <a:ext cx="985628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 lvl="0">
              <a:defRPr sz="1800"/>
            </a:pPr>
            <a:r>
              <a:rPr sz="5500"/>
              <a:t>npm-css index.css -o build.css</a:t>
            </a:r>
          </a:p>
        </p:txBody>
      </p:sp>
      <p:pic>
        <p:nvPicPr>
          <p:cNvPr id="1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0476" y="3816083"/>
            <a:ext cx="8563848" cy="3848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NPM + npm-css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952500" y="3058765"/>
            <a:ext cx="4999236" cy="89460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u="sng"/>
            </a:lvl1pPr>
          </a:lstStyle>
          <a:p>
            <a:pPr lvl="0">
              <a:defRPr b="0" sz="1800" u="none"/>
            </a:pPr>
            <a:r>
              <a:rPr b="1" sz="2800" u="sng"/>
              <a:t>Estructura de archivos</a:t>
            </a:r>
          </a:p>
        </p:txBody>
      </p:sp>
      <p:sp>
        <p:nvSpPr>
          <p:cNvPr id="150" name="Shape 150"/>
          <p:cNvSpPr/>
          <p:nvPr/>
        </p:nvSpPr>
        <p:spPr>
          <a:xfrm>
            <a:off x="952500" y="4408636"/>
            <a:ext cx="4999236" cy="363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Entry point - fuente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fonts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images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Meta-files</a:t>
            </a:r>
          </a:p>
        </p:txBody>
      </p:sp>
      <p:pic>
        <p:nvPicPr>
          <p:cNvPr id="1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1000" y="2514600"/>
            <a:ext cx="5308600" cy="645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Component v1</a:t>
            </a:r>
          </a:p>
        </p:txBody>
      </p:sp>
      <p:sp>
        <p:nvSpPr>
          <p:cNvPr id="154" name="Shape 154"/>
          <p:cNvSpPr/>
          <p:nvPr/>
        </p:nvSpPr>
        <p:spPr>
          <a:xfrm>
            <a:off x="3555618" y="2623942"/>
            <a:ext cx="562686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 lvl="0">
              <a:defRPr sz="1800"/>
            </a:pPr>
            <a:r>
              <a:rPr sz="5500"/>
              <a:t>component install</a:t>
            </a:r>
          </a:p>
        </p:txBody>
      </p:sp>
      <p:pic>
        <p:nvPicPr>
          <p:cNvPr id="15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646" y="3865519"/>
            <a:ext cx="11649508" cy="5589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Component v1</a:t>
            </a:r>
          </a:p>
        </p:txBody>
      </p:sp>
      <p:pic>
        <p:nvPicPr>
          <p:cNvPr id="15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2559159"/>
            <a:ext cx="12052300" cy="6798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Component v1</a:t>
            </a:r>
          </a:p>
        </p:txBody>
      </p:sp>
      <p:pic>
        <p:nvPicPr>
          <p:cNvPr id="16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539" y="3279204"/>
            <a:ext cx="12089722" cy="4922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Component v1</a:t>
            </a:r>
          </a:p>
        </p:txBody>
      </p:sp>
      <p:sp>
        <p:nvSpPr>
          <p:cNvPr id="164" name="Shape 164"/>
          <p:cNvSpPr/>
          <p:nvPr/>
        </p:nvSpPr>
        <p:spPr>
          <a:xfrm>
            <a:off x="3805618" y="2539999"/>
            <a:ext cx="539356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 lvl="0">
              <a:defRPr sz="1800"/>
            </a:pPr>
            <a:r>
              <a:rPr sz="5500"/>
              <a:t>component build</a:t>
            </a:r>
          </a:p>
        </p:txBody>
      </p:sp>
      <p:pic>
        <p:nvPicPr>
          <p:cNvPr id="1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0476" y="3816083"/>
            <a:ext cx="8563848" cy="3848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Component v1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952500" y="3058765"/>
            <a:ext cx="4999236" cy="89460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u="sng"/>
            </a:lvl1pPr>
          </a:lstStyle>
          <a:p>
            <a:pPr lvl="0">
              <a:defRPr b="0" sz="1800" u="none"/>
            </a:pPr>
            <a:r>
              <a:rPr b="1" sz="2800" u="sng"/>
              <a:t>Estructura de archivos</a:t>
            </a:r>
          </a:p>
        </p:txBody>
      </p:sp>
      <p:sp>
        <p:nvSpPr>
          <p:cNvPr id="169" name="Shape 169"/>
          <p:cNvSpPr/>
          <p:nvPr/>
        </p:nvSpPr>
        <p:spPr>
          <a:xfrm>
            <a:off x="952500" y="4408636"/>
            <a:ext cx="4999236" cy="363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Entry point - fuente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fonts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images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Meta-files</a:t>
            </a:r>
          </a:p>
        </p:txBody>
      </p:sp>
      <p:pic>
        <p:nvPicPr>
          <p:cNvPr id="17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682" y="2980821"/>
            <a:ext cx="4999236" cy="5519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idx="1"/>
          </p:nvPr>
        </p:nvSpPr>
        <p:spPr>
          <a:xfrm>
            <a:off x="952500" y="2336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600"/>
              <a:t>jQuery / dom</a:t>
            </a:r>
            <a:endParaRPr sz="3600"/>
          </a:p>
          <a:p>
            <a:pPr lvl="1">
              <a:defRPr sz="1800"/>
            </a:pPr>
            <a:r>
              <a:rPr sz="3600"/>
              <a:t>lodash / underscore</a:t>
            </a:r>
            <a:endParaRPr sz="3600"/>
          </a:p>
          <a:p>
            <a:pPr lvl="1">
              <a:defRPr sz="1800"/>
            </a:pPr>
            <a:r>
              <a:rPr sz="3600"/>
              <a:t>socket.io</a:t>
            </a:r>
            <a:endParaRPr sz="3600"/>
          </a:p>
          <a:p>
            <a:pPr lvl="1">
              <a:defRPr sz="1800"/>
            </a:pPr>
            <a:r>
              <a:rPr sz="3600"/>
              <a:t>… muchos más</a:t>
            </a:r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494059" y="1550565"/>
            <a:ext cx="12016682" cy="855118"/>
          </a:xfrm>
          <a:prstGeom prst="rect">
            <a:avLst/>
          </a:prstGeom>
        </p:spPr>
        <p:txBody>
          <a:bodyPr anchor="b"/>
          <a:lstStyle>
            <a:lvl1pPr defTabSz="578358">
              <a:defRPr sz="4950"/>
            </a:lvl1pPr>
          </a:lstStyle>
          <a:p>
            <a:pPr lvl="0">
              <a:defRPr sz="1800"/>
            </a:pPr>
            <a:r>
              <a:rPr sz="4950"/>
              <a:t>Framework-agnostic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Duo</a:t>
            </a:r>
          </a:p>
        </p:txBody>
      </p:sp>
      <p:pic>
        <p:nvPicPr>
          <p:cNvPr id="17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507" y="2709350"/>
            <a:ext cx="11543786" cy="606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Duo</a:t>
            </a:r>
          </a:p>
        </p:txBody>
      </p:sp>
      <p:pic>
        <p:nvPicPr>
          <p:cNvPr id="17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35" y="2860104"/>
            <a:ext cx="12380930" cy="5040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Duo</a:t>
            </a:r>
          </a:p>
        </p:txBody>
      </p:sp>
      <p:sp>
        <p:nvSpPr>
          <p:cNvPr id="179" name="Shape 179"/>
          <p:cNvSpPr/>
          <p:nvPr/>
        </p:nvSpPr>
        <p:spPr>
          <a:xfrm>
            <a:off x="1537588" y="2539999"/>
            <a:ext cx="992962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 lvl="0">
              <a:defRPr sz="1800"/>
            </a:pPr>
            <a:r>
              <a:rPr sz="5500"/>
              <a:t>duo index.css &gt; build/build.css</a:t>
            </a:r>
          </a:p>
        </p:txBody>
      </p:sp>
      <p:pic>
        <p:nvPicPr>
          <p:cNvPr id="18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0476" y="3816083"/>
            <a:ext cx="8563848" cy="38486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Duo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xfrm>
            <a:off x="952500" y="3058765"/>
            <a:ext cx="4999236" cy="89460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 u="sng"/>
            </a:lvl1pPr>
          </a:lstStyle>
          <a:p>
            <a:pPr lvl="0">
              <a:defRPr b="0" sz="1800" u="none"/>
            </a:pPr>
            <a:r>
              <a:rPr b="1" sz="2800" u="sng"/>
              <a:t>Estructura de archivos</a:t>
            </a:r>
          </a:p>
        </p:txBody>
      </p:sp>
      <p:sp>
        <p:nvSpPr>
          <p:cNvPr id="184" name="Shape 184"/>
          <p:cNvSpPr/>
          <p:nvPr/>
        </p:nvSpPr>
        <p:spPr>
          <a:xfrm>
            <a:off x="952500" y="4116536"/>
            <a:ext cx="4999236" cy="363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Entry point - fuente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fonts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images</a:t>
            </a:r>
            <a:endParaRPr sz="2800"/>
          </a:p>
          <a:p>
            <a:pPr lvl="0" marL="342900" indent="-342900" algn="l">
              <a:spcBef>
                <a:spcPts val="3200"/>
              </a:spcBef>
              <a:buSzPct val="75000"/>
              <a:buChar char="•"/>
              <a:defRPr sz="1800"/>
            </a:pPr>
            <a:r>
              <a:rPr sz="2800"/>
              <a:t>Meta-files</a:t>
            </a:r>
          </a:p>
        </p:txBody>
      </p:sp>
      <p:pic>
        <p:nvPicPr>
          <p:cNvPr id="18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9293" y="3058765"/>
            <a:ext cx="5672014" cy="6250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952499" y="1910127"/>
            <a:ext cx="11099801" cy="2159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Qué es mejor?</a:t>
            </a:r>
          </a:p>
        </p:txBody>
      </p:sp>
      <p:sp>
        <p:nvSpPr>
          <p:cNvPr id="188" name="Shape 188"/>
          <p:cNvSpPr/>
          <p:nvPr/>
        </p:nvSpPr>
        <p:spPr>
          <a:xfrm>
            <a:off x="1224576" y="4995312"/>
            <a:ext cx="1055564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5500"/>
              <a:t>Depende de la implementación</a:t>
            </a:r>
            <a:endParaRPr b="1" sz="5500"/>
          </a:p>
          <a:p>
            <a:pPr lvl="0">
              <a:defRPr sz="1800"/>
            </a:pPr>
            <a:r>
              <a:rPr b="1" sz="5500"/>
              <a:t>y</a:t>
            </a:r>
            <a:endParaRPr b="1" sz="5500"/>
          </a:p>
          <a:p>
            <a:pPr lvl="0">
              <a:defRPr sz="1800"/>
            </a:pPr>
            <a:r>
              <a:rPr b="1" sz="5500"/>
              <a:t>requerimientos del projecto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1270000" y="63627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–Cristian Douce</a:t>
            </a:r>
          </a:p>
        </p:txBody>
      </p:sp>
      <p:sp>
        <p:nvSpPr>
          <p:cNvPr id="191" name="Shape 191"/>
          <p:cNvSpPr/>
          <p:nvPr/>
        </p:nvSpPr>
        <p:spPr>
          <a:xfrm>
            <a:off x="1270000" y="3683000"/>
            <a:ext cx="10464800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800"/>
              <a:t>“Los components front-end son geniales!</a:t>
            </a:r>
            <a:endParaRPr sz="3800"/>
          </a:p>
          <a:p>
            <a:pPr lvl="0">
              <a:defRPr sz="1800"/>
            </a:pPr>
            <a:r>
              <a:rPr sz="3800"/>
              <a:t>Y si bien no lo son todo,</a:t>
            </a:r>
            <a:endParaRPr sz="3800"/>
          </a:p>
          <a:p>
            <a:pPr lvl="0">
              <a:defRPr sz="1800"/>
            </a:pPr>
            <a:r>
              <a:rPr sz="3800"/>
              <a:t> existe una tendencia que no hay que ignorar.” 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4989925" y="4406899"/>
            <a:ext cx="302495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 lvl="0">
              <a:defRPr sz="1800"/>
            </a:pPr>
            <a:r>
              <a:rPr sz="5500"/>
              <a:t>¡Gracias!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4135659" y="4406899"/>
            <a:ext cx="473348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 lvl="0">
              <a:defRPr sz="1800"/>
            </a:pPr>
            <a:r>
              <a:rPr sz="5500"/>
              <a:t>Cristian Douce</a:t>
            </a:r>
          </a:p>
        </p:txBody>
      </p:sp>
      <p:sp>
        <p:nvSpPr>
          <p:cNvPr id="196" name="Shape 196"/>
          <p:cNvSpPr/>
          <p:nvPr/>
        </p:nvSpPr>
        <p:spPr>
          <a:xfrm>
            <a:off x="2863240" y="7131050"/>
            <a:ext cx="3011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/cristiandouce</a:t>
            </a:r>
          </a:p>
        </p:txBody>
      </p:sp>
      <p:sp>
        <p:nvSpPr>
          <p:cNvPr id="197" name="Shape 197"/>
          <p:cNvSpPr/>
          <p:nvPr/>
        </p:nvSpPr>
        <p:spPr>
          <a:xfrm>
            <a:off x="7917840" y="7131050"/>
            <a:ext cx="3011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/cristiandouce</a:t>
            </a:r>
          </a:p>
        </p:txBody>
      </p:sp>
      <p:pic>
        <p:nvPicPr>
          <p:cNvPr id="198" name="github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4723" y="7131050"/>
            <a:ext cx="647701" cy="64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44984" y="7131050"/>
            <a:ext cx="796686" cy="64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tzWWrY34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86040" y="1946674"/>
            <a:ext cx="1432582" cy="1583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2577346" y="4064000"/>
            <a:ext cx="7850108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 lvl="0">
              <a:defRPr sz="1800"/>
            </a:pPr>
            <a:r>
              <a:rPr sz="10000"/>
              <a:t>Components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270000" y="3873500"/>
            <a:ext cx="10464800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“Los frameworks son geniales, pero no lo son todo.” </a:t>
            </a:r>
          </a:p>
        </p:txBody>
      </p:sp>
      <p:sp>
        <p:nvSpPr>
          <p:cNvPr id="48" name="Shape 48"/>
          <p:cNvSpPr/>
          <p:nvPr/>
        </p:nvSpPr>
        <p:spPr>
          <a:xfrm>
            <a:off x="1270000" y="63627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–Cristian Douce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1270000" y="3873500"/>
            <a:ext cx="10464800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“Los components son aquello que agrega valor a tu producto.” </a:t>
            </a:r>
          </a:p>
        </p:txBody>
      </p:sp>
      <p:sp>
        <p:nvSpPr>
          <p:cNvPr id="51" name="Shape 51"/>
          <p:cNvSpPr/>
          <p:nvPr/>
        </p:nvSpPr>
        <p:spPr>
          <a:xfrm>
            <a:off x="1270000" y="6362700"/>
            <a:ext cx="10464800" cy="46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–Cristian Douce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Por qué es mejor pensar en components?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Las cosas pequeñas son más fáciles de “mantener”</a:t>
            </a:r>
            <a:endParaRPr sz="3600"/>
          </a:p>
          <a:p>
            <a:pPr lvl="0">
              <a:defRPr sz="1800"/>
            </a:pPr>
            <a:r>
              <a:rPr sz="3600"/>
              <a:t>“Extender” o “importar” pequeñas estructuras es más sencillo</a:t>
            </a:r>
            <a:endParaRPr sz="3600"/>
          </a:p>
          <a:p>
            <a:pPr lvl="0">
              <a:defRPr sz="1800"/>
            </a:pPr>
            <a:r>
              <a:rPr sz="3600"/>
              <a:t>Con tareas más específicas se pueden escribir “tests” robustos y enfocados. 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Qué define un componente front-end?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952500" y="26289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Cualquier combinación de “assets” (javascript, css, imágenes, fonts)</a:t>
            </a:r>
            <a:endParaRPr sz="3600"/>
          </a:p>
          <a:p>
            <a:pPr lvl="0">
              <a:defRPr sz="1800"/>
            </a:pPr>
            <a:r>
              <a:rPr sz="3600"/>
              <a:t>Con el objetivo de ser “reutilizado” o “compartido” entre una o más aplicaciones.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