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366092"/>
                </a:solidFill>
              </a:defRPr>
            </a:pPr>
            <a:r>
              <a:t>Análise de Viés em Avaliações de RH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F81BD"/>
                </a:solidFill>
              </a:defRPr>
            </a:pPr>
            <a:r>
              <a:t>Relatório Gerado em 29/10/2025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Distribuição de Scores - Cenário 2 - Correção Mínima (17%)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4_boxplot_avaliacoes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511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Resultados Estatísticos - Cenário 2 - Correção Mínima (17%)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0010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Métrica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Valor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Feminino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7.70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P-value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60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Cenário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Cenário 3 - Correção Mínima (33%)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Aplicação de 33% de correção de viés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Distribuição de Scores - Cenário 3 - Correção Mínima (33%)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5_eficacia_correcao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324710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Resultados Estatísticos - Cenário 3 - Correção Mínima (33%)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0010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Métrica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Valor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Feminino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7.70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P-value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60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Cenário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Cenário 4 - Correção Moderada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Aplicação de 50% de correção de viés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Distribuição de Scores - Cenário 4 - Correção Moderada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6_histograma_distribuicao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7844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Resultados Estatísticos - Cenário 4 - Correção Moderada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0010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Métrica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Valor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Feminino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7.42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7.70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P-value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0.0002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858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 sz="1800"/>
            </a:pPr>
            <a:r>
              <a:t>1. Introdução e Metodologia</a:t>
            </a:r>
          </a:p>
          <a:p>
            <a:pPr>
              <a:spcBef>
                <a:spcPts val="1000"/>
              </a:spcBef>
              <a:defRPr sz="1800"/>
            </a:pPr>
            <a:r>
              <a:t>2. Análise de 7 Cenários de Correção de Viés</a:t>
            </a:r>
          </a:p>
          <a:p>
            <a:pPr>
              <a:spcBef>
                <a:spcPts val="1000"/>
              </a:spcBef>
              <a:defRPr sz="1800"/>
            </a:pPr>
            <a:r>
              <a:t>3. Análise Comparativa</a:t>
            </a:r>
          </a:p>
          <a:p>
            <a:pPr>
              <a:spcBef>
                <a:spcPts val="1000"/>
              </a:spcBef>
              <a:defRPr sz="1800"/>
            </a:pPr>
            <a:r>
              <a:t>4. Conclusões e Recomendações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60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Cenário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Cenário 5 - Correção Forte (67%)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Aplicação de 67% de correção de viés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Distribuição de Scores - Cenário 5 - Correção Forte (67%)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7_scatter_desempenho_potencial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63862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Resultados Estatísticos - Cenário 5 - Correção Forte (67%)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0010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Métrica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Valor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Feminino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7.51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7.70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P-value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0.0108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60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Cenário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Cenário 6 - Correção Forte (83%)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Aplicação de 83% de correção de viés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Distribuição de Scores - Cenário 6 - Correção Forte (83%)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8_comparativo_cenarios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1530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Resultados Estatísticos - Cenário 6 - Correção Forte (83%)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0010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Métrica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Valor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Feminino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7.60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7.70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P-value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0.1921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60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Cenário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Cenário 7 - Correção Total (100%)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Correção completa de viés aplicada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858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 sz="1800"/>
            </a:pPr>
            <a:r>
              <a:t>Framework de detecção e correção de viés de gênero</a:t>
            </a:r>
          </a:p>
          <a:p>
            <a:pPr>
              <a:spcBef>
                <a:spcPts val="1000"/>
              </a:spcBef>
              <a:defRPr sz="1800"/>
            </a:pPr>
            <a:r>
              <a:t>Análise estatística com testes t de Student</a:t>
            </a:r>
          </a:p>
          <a:p>
            <a:pPr>
              <a:spcBef>
                <a:spcPts val="1000"/>
              </a:spcBef>
              <a:defRPr sz="1800"/>
            </a:pPr>
            <a:r>
              <a:t>Nível de significância: α = 0.05</a:t>
            </a:r>
          </a:p>
          <a:p>
            <a:pPr>
              <a:spcBef>
                <a:spcPts val="1000"/>
              </a:spcBef>
              <a:defRPr sz="1800"/>
            </a:pPr>
            <a:r>
              <a:t>Correção por reponderação de scores</a:t>
            </a:r>
          </a:p>
          <a:p>
            <a:pPr>
              <a:spcBef>
                <a:spcPts val="1000"/>
              </a:spcBef>
              <a:defRPr sz="1800"/>
            </a:pPr>
            <a:r>
              <a:t>Avaliação de eficácia da correção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Resultados Estatísticos - Cenário 7 - Correção Total (100%)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0010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Métrica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Valor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Feminino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7.70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7.70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P-value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0.9970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60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Análise Comparativa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Comparação entre Cenários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6_histograma_distribuicao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7844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Eficácia da Correção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7_scatter_desempenho_potencial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638620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Distribuição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8_comparativo_cenarios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15301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Conclusões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858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 sz="1800"/>
            </a:pPr>
            <a:r>
              <a:t>Viés de gênero foi detectado nos dados originais</a:t>
            </a:r>
          </a:p>
          <a:p>
            <a:pPr>
              <a:spcBef>
                <a:spcPts val="1000"/>
              </a:spcBef>
              <a:defRPr sz="1800"/>
            </a:pPr>
            <a:r>
              <a:t>A correção por reponderação mostrou-se eficaz</a:t>
            </a:r>
          </a:p>
          <a:p>
            <a:pPr>
              <a:spcBef>
                <a:spcPts val="1000"/>
              </a:spcBef>
              <a:defRPr sz="1800"/>
            </a:pPr>
            <a:r>
              <a:t>Redução significativa na diferença de médias entre gêneros</a:t>
            </a:r>
          </a:p>
          <a:p>
            <a:pPr>
              <a:spcBef>
                <a:spcPts val="1000"/>
              </a:spcBef>
              <a:defRPr sz="1800"/>
            </a:pPr>
            <a:r>
              <a:t>P-values indicam melhoria na equidade estatística</a:t>
            </a:r>
          </a:p>
          <a:p>
            <a:pPr>
              <a:spcBef>
                <a:spcPts val="1000"/>
              </a:spcBef>
              <a:defRPr sz="1800"/>
            </a:pPr>
            <a:r>
              <a:t>Mudanças no ranking refletem correção aplicada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858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defRPr sz="1800"/>
            </a:pPr>
            <a:r>
              <a:t>Implementar correção de viés como prática padrão</a:t>
            </a:r>
          </a:p>
          <a:p>
            <a:pPr>
              <a:spcBef>
                <a:spcPts val="1000"/>
              </a:spcBef>
              <a:defRPr sz="1800"/>
            </a:pPr>
            <a:r>
              <a:t>Monitorar métricas de equidade periodicamente</a:t>
            </a:r>
          </a:p>
          <a:p>
            <a:pPr>
              <a:spcBef>
                <a:spcPts val="1000"/>
              </a:spcBef>
              <a:defRPr sz="1800"/>
            </a:pPr>
            <a:r>
              <a:t>Treinar avaliadores sobre vieses inconscientes</a:t>
            </a:r>
          </a:p>
          <a:p>
            <a:pPr>
              <a:spcBef>
                <a:spcPts val="1000"/>
              </a:spcBef>
              <a:defRPr sz="1800"/>
            </a:pPr>
            <a:r>
              <a:t>Revisar processos de avaliação regularmente</a:t>
            </a:r>
          </a:p>
          <a:p>
            <a:pPr>
              <a:spcBef>
                <a:spcPts val="1000"/>
              </a:spcBef>
              <a:defRPr sz="1800"/>
            </a:pPr>
            <a:r>
              <a:t>Documentar decisões e justificativas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366092"/>
                </a:solidFill>
              </a:defRPr>
            </a:pPr>
            <a:r>
              <a:t>Obrigado!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F81BD"/>
                </a:solidFill>
              </a:defRPr>
            </a:pPr>
            <a:r>
              <a:t>Framework de Redução de Viés em Avaliações de RH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60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Cenário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Cenário 1 - Sem Correção (0%)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Dados brutos sem aplicação de correções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Distribuição de Scores - Cenário 1 - Sem Correção (0%)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03_comparacao_medias_20251029_1944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7315200" cy="47901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Resultados Estatísticos - Cenário 1 - Sem Correção (0%)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800100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Métrica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Valor</a:t>
                      </a:r>
                    </a:p>
                  </a:txBody>
                  <a:tcPr>
                    <a:solidFill>
                      <a:srgbClr val="36609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Feminino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Média Masculino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7.70</a:t>
                      </a:r>
                    </a:p>
                  </a:txBody>
                  <a:tcPr/>
                </a:tc>
              </a:tr>
              <a:tr h="800100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P-value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660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Cenário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366092"/>
                </a:solidFill>
              </a:defRPr>
            </a:pPr>
            <a:r>
              <a:t>Cenário 2 - Correção Mínima (17%)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Aplicação de 17% de correção de viés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