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3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Análise de Viés em Avaliações de RH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Framework de Detecção e Correção de Viés de Gênero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EB3B"/>
                </a:solidFill>
              </a:defRPr>
            </a:pPr>
            <a:r>
              <a:t>Análise Progressiva: 0% → 100% de Correção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943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</a:defRPr>
            </a:pPr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A237E"/>
                </a:solidFill>
              </a:defRPr>
            </a:pPr>
            <a:r>
              <a:t>Evolução da Correção de Viés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371600"/>
          <a:ext cx="76809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92"/>
                <a:gridCol w="1536192"/>
                <a:gridCol w="1536192"/>
                <a:gridCol w="1536192"/>
                <a:gridCol w="1536192"/>
              </a:tblGrid>
              <a:tr h="51435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Cenário</a:t>
                      </a:r>
                    </a:p>
                  </a:txBody>
                  <a:tcPr>
                    <a:solidFill>
                      <a:srgbClr val="1A23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Correção</a:t>
                      </a:r>
                    </a:p>
                  </a:txBody>
                  <a:tcPr>
                    <a:solidFill>
                      <a:srgbClr val="1A23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Diferença</a:t>
                      </a:r>
                    </a:p>
                  </a:txBody>
                  <a:tcPr>
                    <a:solidFill>
                      <a:srgbClr val="1A23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1A23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1A237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⚠ Com Viés</a:t>
                      </a:r>
                    </a:p>
                  </a:txBody>
                  <a:tcPr>
                    <a:solidFill>
                      <a:srgbClr val="FFEBE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⚠ Com Viés</a:t>
                      </a:r>
                    </a:p>
                  </a:txBody>
                  <a:tcPr>
                    <a:solidFill>
                      <a:srgbClr val="FFEBE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⚠ Com Viés</a:t>
                      </a:r>
                    </a:p>
                  </a:txBody>
                  <a:tcPr>
                    <a:solidFill>
                      <a:srgbClr val="FFEBE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⚠ Com Viés</a:t>
                      </a:r>
                    </a:p>
                  </a:txBody>
                  <a:tcPr>
                    <a:solidFill>
                      <a:srgbClr val="FFEBE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⚠ Com Viés</a:t>
                      </a:r>
                    </a:p>
                  </a:txBody>
                  <a:tcPr>
                    <a:solidFill>
                      <a:srgbClr val="FFEBEE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0.1921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✓ Sem Viés</a:t>
                      </a:r>
                    </a:p>
                  </a:txBody>
                  <a:tcPr>
                    <a:solidFill>
                      <a:srgbClr val="E8F5E9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Cenário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0.9970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✓ Sem Viés</a:t>
                      </a:r>
                    </a:p>
                  </a:txBody>
                  <a:tcPr>
                    <a:solidFill>
                      <a:srgbClr val="E8F5E9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1A237E"/>
                </a:solidFill>
              </a:defRPr>
            </a:pPr>
            <a:r>
              <a:t>O Problema: Viés de Gênero em Avaliações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1371600" y="2011680"/>
            <a:ext cx="6400800" cy="109728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Diferença de 0.56 pontos</a:t>
            </a:r>
          </a:p>
          <a:p>
            <a:pPr algn="ctr">
              <a:spcBef>
                <a:spcPts val="600"/>
              </a:spcBef>
              <a:defRPr sz="1600">
                <a:solidFill>
                  <a:srgbClr val="FFFFFF"/>
                </a:solidFill>
              </a:defRPr>
            </a:pPr>
            <a:r>
              <a:t>Entre avaliações de homens e mulheres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3383280"/>
            <a:ext cx="6400800" cy="109728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P-value &lt; 0.0001</a:t>
            </a:r>
          </a:p>
          <a:p>
            <a:pPr algn="ctr">
              <a:spcBef>
                <a:spcPts val="600"/>
              </a:spcBef>
              <a:defRPr sz="1600">
                <a:solidFill>
                  <a:srgbClr val="FFFFFF"/>
                </a:solidFill>
              </a:defRPr>
            </a:pPr>
            <a:r>
              <a:t>Estatisticamente significativo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754880"/>
            <a:ext cx="6400800" cy="109728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Impacto no ranking</a:t>
            </a:r>
          </a:p>
          <a:p>
            <a:pPr algn="ctr">
              <a:spcBef>
                <a:spcPts val="600"/>
              </a:spcBef>
              <a:defRPr sz="1600">
                <a:solidFill>
                  <a:srgbClr val="FFFFFF"/>
                </a:solidFill>
              </a:defRPr>
            </a:pPr>
            <a:r>
              <a:t>Afeta decisões de promoção e remuneração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1 - Sem Correção (0%)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0%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0.560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0.0000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⚠ Com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pic>
        <p:nvPicPr>
          <p:cNvPr id="8" name="Picture 7" descr="03_comparacao_medias_20251029_19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53889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Viés muito significativo detectado. Diferença de 0.560 pontos indica desigualdade sistêmica.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2 - Correção Mínima (17%)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17%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0.467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0.0000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⚠ Com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pic>
        <p:nvPicPr>
          <p:cNvPr id="8" name="Picture 7" descr="04_boxplot_avaliacoes_20251029_19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50757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Viés muito significativo detectado. Diferença de 0.467 pontos indica desigualdade sistêmica.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3 - Correção Mínima (33%)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33%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0.373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0.0000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⚠ Com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pic>
        <p:nvPicPr>
          <p:cNvPr id="8" name="Picture 7" descr="05_eficacia_correcao_20251029_19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36529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Viés muito significativo detectado. Diferença de 0.373 pontos indica desigualdade sistêmica.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4 - Correção Moderada (50%)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50%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0.280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0.0002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⚠ Com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pic>
        <p:nvPicPr>
          <p:cNvPr id="8" name="Picture 7" descr="06_histograma_distribuicao_20251029_19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5382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Viés muito significativo detectado. Diferença de 0.280 pontos indica desigualdade sistêmica.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5 - Correção Forte (67%)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67%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0.187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0.0108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⚠ Com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pic>
        <p:nvPicPr>
          <p:cNvPr id="8" name="Picture 7" descr="07_scatter_desempenho_potencial_20251029_19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7184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Viés estatisticamente significativo. A diferença de 0.187 ainda requer atenção.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6 - Correção Forte (83%)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83%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0.094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0.1921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✓ Sem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pic>
        <p:nvPicPr>
          <p:cNvPr id="8" name="Picture 7" descr="08_comparativo_cenarios_20251029_195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46721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Equidade alcançada! Diferença de 0.094 não é estatisticamente significativa.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Cenário 7 - Correção Total (100%)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2743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t>100% Correção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Diferença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0.000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Entre médias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8328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P-value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0.9970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Significância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1371600"/>
            <a:ext cx="2743200" cy="109728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757575"/>
                </a:solidFill>
              </a:defRPr>
            </a:pPr>
            <a:r>
              <a:t>Status</a:t>
            </a:r>
          </a:p>
          <a:p>
            <a:pPr algn="ctr">
              <a:defRPr sz="2800" b="1">
                <a:solidFill>
                  <a:srgbClr val="1A237E"/>
                </a:solidFill>
              </a:defRPr>
            </a:pPr>
            <a:r>
              <a:t>✓ Sem Viés</a:t>
            </a:r>
          </a:p>
          <a:p>
            <a:pPr algn="ctr">
              <a:defRPr sz="1200">
                <a:solidFill>
                  <a:srgbClr val="757575"/>
                </a:solidFill>
              </a:defRPr>
            </a:pPr>
            <a:r>
              <a:t>Resultado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212121"/>
                </a:solidFill>
              </a:defRPr>
            </a:pPr>
            <a:r>
              <a:t>💡 Insight: Equidade alcançada! Diferença de 0.000 não é estatisticamente significativa.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</a:defRPr>
            </a:pPr>
            <a:r>
              <a:t>Framework de Redução de Viés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