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5" r:id="rId3"/>
    <p:sldId id="257" r:id="rId4"/>
    <p:sldId id="285" r:id="rId5"/>
    <p:sldId id="284" r:id="rId6"/>
    <p:sldId id="258" r:id="rId7"/>
    <p:sldId id="260" r:id="rId8"/>
    <p:sldId id="261" r:id="rId9"/>
    <p:sldId id="266" r:id="rId10"/>
    <p:sldId id="267" r:id="rId11"/>
    <p:sldId id="270" r:id="rId12"/>
    <p:sldId id="271" r:id="rId13"/>
    <p:sldId id="272" r:id="rId14"/>
    <p:sldId id="273" r:id="rId15"/>
    <p:sldId id="278" r:id="rId16"/>
    <p:sldId id="279" r:id="rId17"/>
    <p:sldId id="280" r:id="rId18"/>
    <p:sldId id="281" r:id="rId19"/>
    <p:sldId id="274" r:id="rId20"/>
    <p:sldId id="275" r:id="rId21"/>
    <p:sldId id="276" r:id="rId22"/>
    <p:sldId id="269" r:id="rId23"/>
    <p:sldId id="264" r:id="rId24"/>
    <p:sldId id="259" r:id="rId2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snapToObjects="1">
      <p:cViewPr varScale="1">
        <p:scale>
          <a:sx n="90" d="100"/>
          <a:sy n="90" d="100"/>
        </p:scale>
        <p:origin x="828"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02/04/2020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23</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24</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lantilla presentaciones_Mesa de trabajo 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2" name="Imagen 1" descr="plantillappt_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02/04/2020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02/04/2020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02/04/2020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02/04/2020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OBJETIVOS ESPECIFICOS </a:t>
            </a:r>
          </a:p>
        </p:txBody>
      </p:sp>
      <p:sp>
        <p:nvSpPr>
          <p:cNvPr id="3" name="CuadroTexto 2"/>
          <p:cNvSpPr txBox="1"/>
          <p:nvPr/>
        </p:nvSpPr>
        <p:spPr>
          <a:xfrm>
            <a:off x="863734" y="1878822"/>
            <a:ext cx="4561609" cy="1815882"/>
          </a:xfrm>
          <a:prstGeom prst="rect">
            <a:avLst/>
          </a:prstGeom>
          <a:noFill/>
        </p:spPr>
        <p:txBody>
          <a:bodyPr wrap="square" rtlCol="0">
            <a:spAutoFit/>
          </a:bodyPr>
          <a:lstStyle/>
          <a:p>
            <a:pPr marL="457200" indent="-457200">
              <a:buFont typeface="Wingdings" panose="05000000000000000000" pitchFamily="2" charset="2"/>
              <a:buChar char="ü"/>
            </a:pPr>
            <a:r>
              <a:rPr lang="es-CO" sz="2800" dirty="0">
                <a:latin typeface="Work sans"/>
              </a:rPr>
              <a:t>Determinar cuales son las zonas del bloque de ADSI con mayor contaminación auditiva.</a:t>
            </a:r>
          </a:p>
        </p:txBody>
      </p:sp>
    </p:spTree>
    <p:extLst>
      <p:ext uri="{BB962C8B-B14F-4D97-AF65-F5344CB8AC3E}">
        <p14:creationId xmlns:p14="http://schemas.microsoft.com/office/powerpoint/2010/main" val="37832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93135" y="2098964"/>
            <a:ext cx="4426527" cy="1384995"/>
          </a:xfrm>
          <a:prstGeom prst="rect">
            <a:avLst/>
          </a:prstGeom>
          <a:noFill/>
        </p:spPr>
        <p:txBody>
          <a:bodyPr wrap="square" rtlCol="0">
            <a:spAutoFit/>
          </a:bodyPr>
          <a:lstStyle/>
          <a:p>
            <a:pPr marL="285750" indent="-285750">
              <a:buFont typeface="Wingdings" panose="05000000000000000000" pitchFamily="2" charset="2"/>
              <a:buChar char="ü"/>
            </a:pPr>
            <a:r>
              <a:rPr lang="es-CO" sz="2800" dirty="0"/>
              <a:t>Aprobar ambientes más óptimos para la comunidad educativa. </a:t>
            </a:r>
          </a:p>
        </p:txBody>
      </p:sp>
    </p:spTree>
    <p:extLst>
      <p:ext uri="{BB962C8B-B14F-4D97-AF65-F5344CB8AC3E}">
        <p14:creationId xmlns:p14="http://schemas.microsoft.com/office/powerpoint/2010/main" val="321676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34463" y="2040415"/>
            <a:ext cx="4270663" cy="1815882"/>
          </a:xfrm>
          <a:prstGeom prst="rect">
            <a:avLst/>
          </a:prstGeom>
          <a:noFill/>
        </p:spPr>
        <p:txBody>
          <a:bodyPr wrap="square" rtlCol="0">
            <a:spAutoFit/>
          </a:bodyPr>
          <a:lstStyle/>
          <a:p>
            <a:pPr marL="285750" indent="-285750">
              <a:buFont typeface="Wingdings" panose="05000000000000000000" pitchFamily="2" charset="2"/>
              <a:buChar char="ü"/>
            </a:pPr>
            <a:r>
              <a:rPr lang="es-CO" sz="2800" dirty="0">
                <a:latin typeface="Work sans"/>
              </a:rPr>
              <a:t>Realizar campañas de concientización sobre la contaminación auditiva.</a:t>
            </a:r>
          </a:p>
        </p:txBody>
      </p:sp>
    </p:spTree>
    <p:extLst>
      <p:ext uri="{BB962C8B-B14F-4D97-AF65-F5344CB8AC3E}">
        <p14:creationId xmlns:p14="http://schemas.microsoft.com/office/powerpoint/2010/main" val="179047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46909" y="675409"/>
            <a:ext cx="5943600" cy="646331"/>
          </a:xfrm>
          <a:prstGeom prst="rect">
            <a:avLst/>
          </a:prstGeom>
          <a:noFill/>
        </p:spPr>
        <p:txBody>
          <a:bodyPr wrap="square" rtlCol="0">
            <a:spAutoFit/>
          </a:bodyPr>
          <a:lstStyle/>
          <a:p>
            <a:pPr marL="285750" indent="-285750">
              <a:buFont typeface="Arial" panose="020B0604020202020204" pitchFamily="34" charset="0"/>
              <a:buChar char="•"/>
            </a:pPr>
            <a:r>
              <a:rPr lang="es-CO" sz="3600" dirty="0"/>
              <a:t>Alcance</a:t>
            </a:r>
            <a:r>
              <a:rPr lang="es-CO" dirty="0"/>
              <a:t> </a:t>
            </a:r>
          </a:p>
        </p:txBody>
      </p:sp>
      <p:sp>
        <p:nvSpPr>
          <p:cNvPr id="4" name="CuadroTexto 3"/>
          <p:cNvSpPr txBox="1"/>
          <p:nvPr/>
        </p:nvSpPr>
        <p:spPr>
          <a:xfrm>
            <a:off x="1246909" y="1724891"/>
            <a:ext cx="4060430" cy="2246769"/>
          </a:xfrm>
          <a:prstGeom prst="rect">
            <a:avLst/>
          </a:prstGeom>
          <a:noFill/>
        </p:spPr>
        <p:txBody>
          <a:bodyPr wrap="square" rtlCol="0">
            <a:spAutoFit/>
          </a:bodyPr>
          <a:lstStyle/>
          <a:p>
            <a:pPr algn="just"/>
            <a:r>
              <a:rPr lang="es-CO" sz="2800" dirty="0"/>
              <a:t>Medir los picos de ruido en el bloque de ADSI para generar gráficas en tiempo real sobre los niveles de contaminación auditiva.</a:t>
            </a:r>
          </a:p>
        </p:txBody>
      </p:sp>
    </p:spTree>
    <p:extLst>
      <p:ext uri="{BB962C8B-B14F-4D97-AF65-F5344CB8AC3E}">
        <p14:creationId xmlns:p14="http://schemas.microsoft.com/office/powerpoint/2010/main" val="196522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3000" y="685800"/>
            <a:ext cx="4031673" cy="646331"/>
          </a:xfrm>
          <a:prstGeom prst="rect">
            <a:avLst/>
          </a:prstGeom>
          <a:noFill/>
        </p:spPr>
        <p:txBody>
          <a:bodyPr wrap="square" rtlCol="0">
            <a:spAutoFit/>
          </a:bodyPr>
          <a:lstStyle/>
          <a:p>
            <a:pPr marL="285750" indent="-285750">
              <a:buFont typeface="Arial" panose="020B0604020202020204" pitchFamily="34" charset="0"/>
              <a:buChar char="•"/>
            </a:pPr>
            <a:r>
              <a:rPr lang="es-CO" sz="3600" dirty="0"/>
              <a:t>Beneficiarios</a:t>
            </a:r>
            <a:r>
              <a:rPr lang="es-CO" dirty="0"/>
              <a:t> </a:t>
            </a:r>
          </a:p>
        </p:txBody>
      </p:sp>
      <p:sp>
        <p:nvSpPr>
          <p:cNvPr id="3" name="CuadroTexto 2"/>
          <p:cNvSpPr txBox="1"/>
          <p:nvPr/>
        </p:nvSpPr>
        <p:spPr>
          <a:xfrm>
            <a:off x="1143000" y="2240850"/>
            <a:ext cx="4364182" cy="954107"/>
          </a:xfrm>
          <a:prstGeom prst="rect">
            <a:avLst/>
          </a:prstGeom>
          <a:noFill/>
        </p:spPr>
        <p:txBody>
          <a:bodyPr wrap="square" rtlCol="0">
            <a:spAutoFit/>
          </a:bodyPr>
          <a:lstStyle/>
          <a:p>
            <a:r>
              <a:rPr lang="es-CO" sz="2800" dirty="0"/>
              <a:t>Personas que se encuentren dentro del bloque de ADSI.</a:t>
            </a:r>
            <a:endParaRPr lang="es-CO" dirty="0"/>
          </a:p>
        </p:txBody>
      </p:sp>
    </p:spTree>
    <p:extLst>
      <p:ext uri="{BB962C8B-B14F-4D97-AF65-F5344CB8AC3E}">
        <p14:creationId xmlns:p14="http://schemas.microsoft.com/office/powerpoint/2010/main" val="315847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IMPACTOS</a:t>
            </a:r>
            <a:endParaRPr lang="es-CO" sz="3200" dirty="0"/>
          </a:p>
        </p:txBody>
      </p:sp>
      <p:sp>
        <p:nvSpPr>
          <p:cNvPr id="3" name="CuadroTexto 2"/>
          <p:cNvSpPr txBox="1"/>
          <p:nvPr/>
        </p:nvSpPr>
        <p:spPr>
          <a:xfrm>
            <a:off x="863734" y="1708579"/>
            <a:ext cx="5441453" cy="1938992"/>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Ambiental: A partir de las estadísticas de contaminación auditiva generadas por el dispositivo se realizarán campañas de concientización sobre la contaminación auditiva.</a:t>
            </a:r>
            <a:endParaRPr lang="es-ES" sz="2400" dirty="0"/>
          </a:p>
        </p:txBody>
      </p:sp>
    </p:spTree>
    <p:extLst>
      <p:ext uri="{BB962C8B-B14F-4D97-AF65-F5344CB8AC3E}">
        <p14:creationId xmlns:p14="http://schemas.microsoft.com/office/powerpoint/2010/main" val="100661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5E787E-FF7F-4E10-A6CB-1B4C4D3E2795}"/>
              </a:ext>
            </a:extLst>
          </p:cNvPr>
          <p:cNvSpPr txBox="1"/>
          <p:nvPr/>
        </p:nvSpPr>
        <p:spPr>
          <a:xfrm>
            <a:off x="831756" y="1602254"/>
            <a:ext cx="4920458" cy="1569660"/>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Social: Crear conciencia entre las personas que frecuentan el bloque de ADSI, para disminuir el nivel de contaminación auditiva.</a:t>
            </a:r>
            <a:endParaRPr lang="es-ES" sz="2400" dirty="0"/>
          </a:p>
        </p:txBody>
      </p:sp>
    </p:spTree>
    <p:extLst>
      <p:ext uri="{BB962C8B-B14F-4D97-AF65-F5344CB8AC3E}">
        <p14:creationId xmlns:p14="http://schemas.microsoft.com/office/powerpoint/2010/main" val="265781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A691B1-7E4E-4962-B341-C58908A19F2D}"/>
              </a:ext>
            </a:extLst>
          </p:cNvPr>
          <p:cNvSpPr txBox="1"/>
          <p:nvPr/>
        </p:nvSpPr>
        <p:spPr>
          <a:xfrm>
            <a:off x="906184" y="1602254"/>
            <a:ext cx="4665277" cy="1569660"/>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Tecnológico: Nuestro dispositivo electrónico indicará las estadísticas de contaminación auditiva en una app móvil.</a:t>
            </a:r>
            <a:endParaRPr lang="es-ES" sz="2400" dirty="0"/>
          </a:p>
        </p:txBody>
      </p:sp>
    </p:spTree>
    <p:extLst>
      <p:ext uri="{BB962C8B-B14F-4D97-AF65-F5344CB8AC3E}">
        <p14:creationId xmlns:p14="http://schemas.microsoft.com/office/powerpoint/2010/main" val="394164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7BA82B8-C97A-4444-B76D-3A383A417A47}"/>
              </a:ext>
            </a:extLst>
          </p:cNvPr>
          <p:cNvSpPr txBox="1"/>
          <p:nvPr/>
        </p:nvSpPr>
        <p:spPr>
          <a:xfrm>
            <a:off x="874286" y="1602254"/>
            <a:ext cx="4920458" cy="1938992"/>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Económico: Compra de los dispositivos electrónicos para generar las estadísticas de contaminación auditiva en la app móvil.</a:t>
            </a:r>
            <a:endParaRPr lang="es-CO" dirty="0"/>
          </a:p>
        </p:txBody>
      </p:sp>
    </p:spTree>
    <p:extLst>
      <p:ext uri="{BB962C8B-B14F-4D97-AF65-F5344CB8AC3E}">
        <p14:creationId xmlns:p14="http://schemas.microsoft.com/office/powerpoint/2010/main" val="121937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AF929FB-3C70-44B6-B658-76DAC1BF6612}"/>
              </a:ext>
            </a:extLst>
          </p:cNvPr>
          <p:cNvSpPr txBox="1"/>
          <p:nvPr/>
        </p:nvSpPr>
        <p:spPr>
          <a:xfrm>
            <a:off x="6618767" y="2038790"/>
            <a:ext cx="1648047" cy="1077218"/>
          </a:xfrm>
          <a:prstGeom prst="rect">
            <a:avLst/>
          </a:prstGeom>
          <a:noFill/>
        </p:spPr>
        <p:txBody>
          <a:bodyPr wrap="square" rtlCol="0">
            <a:spAutoFit/>
          </a:bodyPr>
          <a:lstStyle/>
          <a:p>
            <a:r>
              <a:rPr lang="es-CO" sz="3200" dirty="0">
                <a:latin typeface="Work sans"/>
              </a:rPr>
              <a:t>MAPA MENTAL</a:t>
            </a:r>
          </a:p>
        </p:txBody>
      </p:sp>
      <p:pic>
        <p:nvPicPr>
          <p:cNvPr id="5" name="Imagen 4" descr="Imagen que contiene firmar&#10;&#10;Descripción generada automáticamente">
            <a:extLst>
              <a:ext uri="{FF2B5EF4-FFF2-40B4-BE49-F238E27FC236}">
                <a16:creationId xmlns:a16="http://schemas.microsoft.com/office/drawing/2014/main" id="{55A8C389-195B-4478-99AB-1F823676FE06}"/>
              </a:ext>
            </a:extLst>
          </p:cNvPr>
          <p:cNvPicPr>
            <a:picLocks noChangeAspect="1"/>
          </p:cNvPicPr>
          <p:nvPr/>
        </p:nvPicPr>
        <p:blipFill rotWithShape="1">
          <a:blip r:embed="rId2"/>
          <a:srcRect l="14911" t="32041"/>
          <a:stretch/>
        </p:blipFill>
        <p:spPr>
          <a:xfrm>
            <a:off x="0" y="-3224"/>
            <a:ext cx="5998309" cy="5146724"/>
          </a:xfrm>
          <a:prstGeom prst="rect">
            <a:avLst/>
          </a:prstGeom>
        </p:spPr>
      </p:pic>
    </p:spTree>
    <p:extLst>
      <p:ext uri="{BB962C8B-B14F-4D97-AF65-F5344CB8AC3E}">
        <p14:creationId xmlns:p14="http://schemas.microsoft.com/office/powerpoint/2010/main" val="116799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88673" y="3426492"/>
            <a:ext cx="4862945" cy="1200329"/>
          </a:xfrm>
          <a:prstGeom prst="rect">
            <a:avLst/>
          </a:prstGeom>
          <a:noFill/>
        </p:spPr>
        <p:txBody>
          <a:bodyPr wrap="square" rtlCol="0">
            <a:spAutoFit/>
          </a:bodyPr>
          <a:lstStyle/>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Cristian Camilo González Hoyos</a:t>
            </a:r>
          </a:p>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Andrés Felipe Correa Londoño</a:t>
            </a:r>
          </a:p>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Ricardo Rojas Yepes</a:t>
            </a:r>
          </a:p>
        </p:txBody>
      </p:sp>
      <p:sp>
        <p:nvSpPr>
          <p:cNvPr id="3" name="CuadroTexto 2"/>
          <p:cNvSpPr txBox="1"/>
          <p:nvPr/>
        </p:nvSpPr>
        <p:spPr>
          <a:xfrm>
            <a:off x="602673" y="1059873"/>
            <a:ext cx="3523080" cy="461665"/>
          </a:xfrm>
          <a:prstGeom prst="rect">
            <a:avLst/>
          </a:prstGeom>
          <a:noFill/>
        </p:spPr>
        <p:txBody>
          <a:bodyPr wrap="none" rtlCol="0">
            <a:spAutoFit/>
          </a:bodyPr>
          <a:lstStyle/>
          <a:p>
            <a:r>
              <a:rPr lang="es-CO" sz="2400" dirty="0"/>
              <a:t>Presentación</a:t>
            </a:r>
            <a:r>
              <a:rPr lang="es-CO" dirty="0"/>
              <a:t> </a:t>
            </a:r>
            <a:r>
              <a:rPr lang="es-CO" sz="2400" dirty="0"/>
              <a:t>realizada</a:t>
            </a:r>
            <a:r>
              <a:rPr lang="es-CO" dirty="0"/>
              <a:t> </a:t>
            </a:r>
            <a:r>
              <a:rPr lang="es-CO" sz="2400" dirty="0"/>
              <a:t>por</a:t>
            </a:r>
            <a:r>
              <a:rPr lang="es-CO" dirty="0"/>
              <a:t>:</a:t>
            </a:r>
          </a:p>
        </p:txBody>
      </p:sp>
    </p:spTree>
    <p:extLst>
      <p:ext uri="{BB962C8B-B14F-4D97-AF65-F5344CB8AC3E}">
        <p14:creationId xmlns:p14="http://schemas.microsoft.com/office/powerpoint/2010/main" val="2288266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C5B4726-D035-4EEA-B675-55BB21F617C2}"/>
              </a:ext>
            </a:extLst>
          </p:cNvPr>
          <p:cNvPicPr>
            <a:picLocks noChangeAspect="1"/>
          </p:cNvPicPr>
          <p:nvPr/>
        </p:nvPicPr>
        <p:blipFill rotWithShape="1">
          <a:blip r:embed="rId2"/>
          <a:srcRect l="25458"/>
          <a:stretch/>
        </p:blipFill>
        <p:spPr>
          <a:xfrm>
            <a:off x="0" y="0"/>
            <a:ext cx="5380074" cy="5143500"/>
          </a:xfrm>
          <a:prstGeom prst="rect">
            <a:avLst/>
          </a:prstGeom>
        </p:spPr>
      </p:pic>
      <p:sp>
        <p:nvSpPr>
          <p:cNvPr id="6" name="CuadroTexto 5">
            <a:extLst>
              <a:ext uri="{FF2B5EF4-FFF2-40B4-BE49-F238E27FC236}">
                <a16:creationId xmlns:a16="http://schemas.microsoft.com/office/drawing/2014/main" id="{38808D03-9B4F-4810-9E60-9DE4C6F9FDEA}"/>
              </a:ext>
            </a:extLst>
          </p:cNvPr>
          <p:cNvSpPr txBox="1"/>
          <p:nvPr/>
        </p:nvSpPr>
        <p:spPr>
          <a:xfrm>
            <a:off x="5847907" y="2073349"/>
            <a:ext cx="2381693" cy="369332"/>
          </a:xfrm>
          <a:prstGeom prst="rect">
            <a:avLst/>
          </a:prstGeom>
          <a:noFill/>
        </p:spPr>
        <p:txBody>
          <a:bodyPr wrap="square" rtlCol="0">
            <a:spAutoFit/>
          </a:bodyPr>
          <a:lstStyle/>
          <a:p>
            <a:r>
              <a:rPr lang="es-ES" dirty="0"/>
              <a:t>ARBOL DE PROBLEMAS</a:t>
            </a:r>
          </a:p>
        </p:txBody>
      </p:sp>
    </p:spTree>
    <p:extLst>
      <p:ext uri="{BB962C8B-B14F-4D97-AF65-F5344CB8AC3E}">
        <p14:creationId xmlns:p14="http://schemas.microsoft.com/office/powerpoint/2010/main" val="321859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281D53F9-879D-4706-B046-F67928D3AFC2}"/>
              </a:ext>
            </a:extLst>
          </p:cNvPr>
          <p:cNvPicPr>
            <a:picLocks noChangeAspect="1"/>
          </p:cNvPicPr>
          <p:nvPr/>
        </p:nvPicPr>
        <p:blipFill>
          <a:blip r:embed="rId2"/>
          <a:stretch>
            <a:fillRect/>
          </a:stretch>
        </p:blipFill>
        <p:spPr>
          <a:xfrm>
            <a:off x="0" y="138266"/>
            <a:ext cx="7198242" cy="4866968"/>
          </a:xfrm>
          <a:prstGeom prst="rect">
            <a:avLst/>
          </a:prstGeom>
        </p:spPr>
      </p:pic>
      <p:sp>
        <p:nvSpPr>
          <p:cNvPr id="4" name="CuadroTexto 3">
            <a:extLst>
              <a:ext uri="{FF2B5EF4-FFF2-40B4-BE49-F238E27FC236}">
                <a16:creationId xmlns:a16="http://schemas.microsoft.com/office/drawing/2014/main" id="{4D08E7CC-34F1-469B-8325-EC70B4C1F9C1}"/>
              </a:ext>
            </a:extLst>
          </p:cNvPr>
          <p:cNvSpPr txBox="1"/>
          <p:nvPr/>
        </p:nvSpPr>
        <p:spPr>
          <a:xfrm>
            <a:off x="7357732" y="1786270"/>
            <a:ext cx="1382232" cy="646331"/>
          </a:xfrm>
          <a:prstGeom prst="rect">
            <a:avLst/>
          </a:prstGeom>
          <a:noFill/>
        </p:spPr>
        <p:txBody>
          <a:bodyPr wrap="square" rtlCol="0">
            <a:spAutoFit/>
          </a:bodyPr>
          <a:lstStyle/>
          <a:p>
            <a:r>
              <a:rPr lang="es-ES" dirty="0"/>
              <a:t>MAPA DE PROCESOS</a:t>
            </a:r>
          </a:p>
        </p:txBody>
      </p:sp>
    </p:spTree>
    <p:extLst>
      <p:ext uri="{BB962C8B-B14F-4D97-AF65-F5344CB8AC3E}">
        <p14:creationId xmlns:p14="http://schemas.microsoft.com/office/powerpoint/2010/main" val="1806976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619977" y="1653846"/>
            <a:ext cx="2286000" cy="1077218"/>
          </a:xfrm>
          <a:prstGeom prst="rect">
            <a:avLst/>
          </a:prstGeom>
          <a:noFill/>
        </p:spPr>
        <p:txBody>
          <a:bodyPr wrap="square" rtlCol="0">
            <a:spAutoFit/>
          </a:bodyPr>
          <a:lstStyle/>
          <a:p>
            <a:pPr marL="457200" indent="-457200">
              <a:buFont typeface="Arial" panose="020B0604020202020204" pitchFamily="34" charset="0"/>
              <a:buChar char="•"/>
            </a:pPr>
            <a:r>
              <a:rPr lang="es-CO" sz="3200" dirty="0">
                <a:latin typeface="Work sans"/>
              </a:rPr>
              <a:t>MATRIZ FODA</a:t>
            </a:r>
          </a:p>
        </p:txBody>
      </p:sp>
      <p:pic>
        <p:nvPicPr>
          <p:cNvPr id="5" name="Imagen 4" descr="Captura de pantalla de un celular&#10;&#10;Descripción generada automáticamente">
            <a:extLst>
              <a:ext uri="{FF2B5EF4-FFF2-40B4-BE49-F238E27FC236}">
                <a16:creationId xmlns:a16="http://schemas.microsoft.com/office/drawing/2014/main" id="{791D544E-3FA2-4FAC-AAF9-FD31B2366483}"/>
              </a:ext>
            </a:extLst>
          </p:cNvPr>
          <p:cNvPicPr>
            <a:picLocks noChangeAspect="1"/>
          </p:cNvPicPr>
          <p:nvPr/>
        </p:nvPicPr>
        <p:blipFill>
          <a:blip r:embed="rId2"/>
          <a:stretch>
            <a:fillRect/>
          </a:stretch>
        </p:blipFill>
        <p:spPr>
          <a:xfrm>
            <a:off x="-1" y="0"/>
            <a:ext cx="6262578" cy="5143499"/>
          </a:xfrm>
          <a:prstGeom prst="rect">
            <a:avLst/>
          </a:prstGeom>
        </p:spPr>
      </p:pic>
    </p:spTree>
    <p:extLst>
      <p:ext uri="{BB962C8B-B14F-4D97-AF65-F5344CB8AC3E}">
        <p14:creationId xmlns:p14="http://schemas.microsoft.com/office/powerpoint/2010/main" val="471740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Frase</a:t>
            </a:r>
          </a:p>
        </p:txBody>
      </p:sp>
      <p:sp>
        <p:nvSpPr>
          <p:cNvPr id="9" name="CuadroTexto 8"/>
          <p:cNvSpPr txBox="1"/>
          <p:nvPr/>
        </p:nvSpPr>
        <p:spPr>
          <a:xfrm>
            <a:off x="6331374" y="1598585"/>
            <a:ext cx="2336991" cy="1077218"/>
          </a:xfrm>
          <a:prstGeom prst="rect">
            <a:avLst/>
          </a:prstGeom>
          <a:noFill/>
        </p:spPr>
        <p:txBody>
          <a:bodyPr wrap="square" rtlCol="0">
            <a:spAutoFit/>
          </a:bodyPr>
          <a:lstStyle/>
          <a:p>
            <a:pPr algn="r"/>
            <a:r>
              <a:rPr lang="es-ES" sz="1600" dirty="0">
                <a:solidFill>
                  <a:schemeClr val="bg1"/>
                </a:solidFill>
                <a:latin typeface="Work sans"/>
                <a:cs typeface="Work sans"/>
              </a:rPr>
              <a:t>“Si buscas resultados distintos, no hagas siempre lo mismo”</a:t>
            </a:r>
          </a:p>
          <a:p>
            <a:pPr algn="r"/>
            <a:r>
              <a:rPr lang="es-ES" sz="1600" dirty="0">
                <a:solidFill>
                  <a:schemeClr val="bg1"/>
                </a:solidFill>
                <a:latin typeface="Work sans"/>
                <a:cs typeface="Work sans"/>
              </a:rPr>
              <a:t>-Einstein</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42812" y="346225"/>
            <a:ext cx="835485" cy="461665"/>
          </a:xfrm>
          <a:prstGeom prst="rect">
            <a:avLst/>
          </a:prstGeom>
          <a:noFill/>
        </p:spPr>
        <p:txBody>
          <a:bodyPr wrap="none" rtlCol="0">
            <a:spAutoFit/>
          </a:bodyPr>
          <a:lstStyle/>
          <a:p>
            <a:r>
              <a:rPr lang="es-ES" sz="2400" dirty="0">
                <a:solidFill>
                  <a:schemeClr val="bg1"/>
                </a:solidFill>
                <a:latin typeface="Arial"/>
                <a:cs typeface="Arial"/>
              </a:rPr>
              <a:t>CER</a:t>
            </a:r>
          </a:p>
        </p:txBody>
      </p:sp>
      <p:sp>
        <p:nvSpPr>
          <p:cNvPr id="4" name="CuadroTexto 3"/>
          <p:cNvSpPr txBox="1"/>
          <p:nvPr/>
        </p:nvSpPr>
        <p:spPr>
          <a:xfrm>
            <a:off x="984107" y="1377510"/>
            <a:ext cx="2287806" cy="369332"/>
          </a:xfrm>
          <a:prstGeom prst="rect">
            <a:avLst/>
          </a:prstGeom>
          <a:noFill/>
        </p:spPr>
        <p:txBody>
          <a:bodyPr wrap="none" rtlCol="0">
            <a:spAutoFit/>
          </a:bodyPr>
          <a:lstStyle/>
          <a:p>
            <a:r>
              <a:rPr lang="es-ES" dirty="0">
                <a:solidFill>
                  <a:schemeClr val="bg1"/>
                </a:solidFill>
                <a:latin typeface="Arial"/>
                <a:cs typeface="Arial"/>
              </a:rPr>
              <a:t>Nombre y definición </a:t>
            </a:r>
          </a:p>
        </p:txBody>
      </p:sp>
      <p:cxnSp>
        <p:nvCxnSpPr>
          <p:cNvPr id="6" name="Conector recto 5"/>
          <p:cNvCxnSpPr/>
          <p:nvPr/>
        </p:nvCxnSpPr>
        <p:spPr>
          <a:xfrm>
            <a:off x="1081638" y="1749213"/>
            <a:ext cx="23144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7" name="CuadroTexto 6"/>
          <p:cNvSpPr txBox="1"/>
          <p:nvPr/>
        </p:nvSpPr>
        <p:spPr>
          <a:xfrm>
            <a:off x="984107" y="1787453"/>
            <a:ext cx="3121367" cy="369332"/>
          </a:xfrm>
          <a:prstGeom prst="rect">
            <a:avLst/>
          </a:prstGeom>
          <a:noFill/>
        </p:spPr>
        <p:txBody>
          <a:bodyPr wrap="none" rtlCol="0">
            <a:spAutoFit/>
          </a:bodyPr>
          <a:lstStyle/>
          <a:p>
            <a:r>
              <a:rPr lang="es-ES" dirty="0">
                <a:solidFill>
                  <a:schemeClr val="bg1"/>
                </a:solidFill>
                <a:latin typeface="Arial"/>
                <a:cs typeface="Arial"/>
              </a:rPr>
              <a:t>Planteamiento del problema </a:t>
            </a:r>
          </a:p>
        </p:txBody>
      </p:sp>
      <p:cxnSp>
        <p:nvCxnSpPr>
          <p:cNvPr id="8" name="Conector recto 7"/>
          <p:cNvCxnSpPr/>
          <p:nvPr/>
        </p:nvCxnSpPr>
        <p:spPr>
          <a:xfrm>
            <a:off x="1081638" y="2185065"/>
            <a:ext cx="292897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9" name="CuadroTexto 8"/>
          <p:cNvSpPr txBox="1"/>
          <p:nvPr/>
        </p:nvSpPr>
        <p:spPr>
          <a:xfrm>
            <a:off x="984107" y="2185065"/>
            <a:ext cx="1505540" cy="369332"/>
          </a:xfrm>
          <a:prstGeom prst="rect">
            <a:avLst/>
          </a:prstGeom>
          <a:noFill/>
        </p:spPr>
        <p:txBody>
          <a:bodyPr wrap="none" rtlCol="0">
            <a:spAutoFit/>
          </a:bodyPr>
          <a:lstStyle/>
          <a:p>
            <a:r>
              <a:rPr lang="es-ES" dirty="0">
                <a:solidFill>
                  <a:schemeClr val="bg1"/>
                </a:solidFill>
                <a:latin typeface="Arial"/>
                <a:cs typeface="Arial"/>
              </a:rPr>
              <a:t>Justificación </a:t>
            </a:r>
          </a:p>
        </p:txBody>
      </p:sp>
      <p:sp>
        <p:nvSpPr>
          <p:cNvPr id="2" name="CuadroTexto 1"/>
          <p:cNvSpPr txBox="1"/>
          <p:nvPr/>
        </p:nvSpPr>
        <p:spPr>
          <a:xfrm>
            <a:off x="984107" y="2650453"/>
            <a:ext cx="2173015"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Objetivos</a:t>
            </a:r>
          </a:p>
        </p:txBody>
      </p:sp>
      <p:sp>
        <p:nvSpPr>
          <p:cNvPr id="5" name="CuadroTexto 4"/>
          <p:cNvSpPr txBox="1"/>
          <p:nvPr/>
        </p:nvSpPr>
        <p:spPr>
          <a:xfrm>
            <a:off x="984107" y="3037138"/>
            <a:ext cx="1931446"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Alcance</a:t>
            </a:r>
            <a:r>
              <a:rPr lang="es-CO" dirty="0"/>
              <a:t> </a:t>
            </a:r>
          </a:p>
        </p:txBody>
      </p:sp>
      <p:sp>
        <p:nvSpPr>
          <p:cNvPr id="10" name="CuadroTexto 9"/>
          <p:cNvSpPr txBox="1"/>
          <p:nvPr/>
        </p:nvSpPr>
        <p:spPr>
          <a:xfrm>
            <a:off x="955409" y="3435899"/>
            <a:ext cx="1650892"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Beneficiarios</a:t>
            </a:r>
            <a:r>
              <a:rPr lang="es-CO" dirty="0"/>
              <a:t> </a:t>
            </a:r>
          </a:p>
        </p:txBody>
      </p:sp>
      <p:sp>
        <p:nvSpPr>
          <p:cNvPr id="11" name="CuadroTexto 10"/>
          <p:cNvSpPr txBox="1"/>
          <p:nvPr/>
        </p:nvSpPr>
        <p:spPr>
          <a:xfrm>
            <a:off x="984107" y="3803253"/>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Impactos</a:t>
            </a:r>
            <a:r>
              <a:rPr lang="es-CO" dirty="0"/>
              <a:t> </a:t>
            </a:r>
          </a:p>
        </p:txBody>
      </p:sp>
      <p:cxnSp>
        <p:nvCxnSpPr>
          <p:cNvPr id="15" name="Conector recto 14"/>
          <p:cNvCxnSpPr/>
          <p:nvPr/>
        </p:nvCxnSpPr>
        <p:spPr>
          <a:xfrm>
            <a:off x="1041502" y="3044253"/>
            <a:ext cx="139074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a:off x="1063350" y="2571750"/>
            <a:ext cx="139074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a:off x="1052186" y="3392274"/>
            <a:ext cx="873608"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a:off x="1042812" y="3803253"/>
            <a:ext cx="139074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a:off x="1063349" y="4160367"/>
            <a:ext cx="1029112"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8" name="CuadroTexto 17">
            <a:extLst>
              <a:ext uri="{FF2B5EF4-FFF2-40B4-BE49-F238E27FC236}">
                <a16:creationId xmlns:a16="http://schemas.microsoft.com/office/drawing/2014/main" id="{7BEED32E-A138-4219-9D80-7CC52D93F0A0}"/>
              </a:ext>
            </a:extLst>
          </p:cNvPr>
          <p:cNvSpPr txBox="1"/>
          <p:nvPr/>
        </p:nvSpPr>
        <p:spPr>
          <a:xfrm>
            <a:off x="964527" y="4160367"/>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Mapa mental</a:t>
            </a:r>
            <a:endParaRPr lang="es-CO" dirty="0"/>
          </a:p>
        </p:txBody>
      </p:sp>
      <p:cxnSp>
        <p:nvCxnSpPr>
          <p:cNvPr id="19" name="Conector recto 18">
            <a:extLst>
              <a:ext uri="{FF2B5EF4-FFF2-40B4-BE49-F238E27FC236}">
                <a16:creationId xmlns:a16="http://schemas.microsoft.com/office/drawing/2014/main" id="{C29D99F5-E0D9-4930-BFC3-3967D1F1E8B3}"/>
              </a:ext>
            </a:extLst>
          </p:cNvPr>
          <p:cNvCxnSpPr>
            <a:cxnSpLocks/>
          </p:cNvCxnSpPr>
          <p:nvPr/>
        </p:nvCxnSpPr>
        <p:spPr>
          <a:xfrm>
            <a:off x="4980760" y="1330122"/>
            <a:ext cx="213743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0" name="Conector recto 19">
            <a:extLst>
              <a:ext uri="{FF2B5EF4-FFF2-40B4-BE49-F238E27FC236}">
                <a16:creationId xmlns:a16="http://schemas.microsoft.com/office/drawing/2014/main" id="{ADEC3D54-6054-4061-820B-C09E89DCE739}"/>
              </a:ext>
            </a:extLst>
          </p:cNvPr>
          <p:cNvCxnSpPr>
            <a:cxnSpLocks/>
          </p:cNvCxnSpPr>
          <p:nvPr/>
        </p:nvCxnSpPr>
        <p:spPr>
          <a:xfrm flipV="1">
            <a:off x="1041502" y="4547052"/>
            <a:ext cx="1478706" cy="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1" name="Conector recto 20">
            <a:extLst>
              <a:ext uri="{FF2B5EF4-FFF2-40B4-BE49-F238E27FC236}">
                <a16:creationId xmlns:a16="http://schemas.microsoft.com/office/drawing/2014/main" id="{BDB0B89D-7D0B-4EF3-A8D5-791A0D3510FB}"/>
              </a:ext>
            </a:extLst>
          </p:cNvPr>
          <p:cNvCxnSpPr>
            <a:cxnSpLocks/>
          </p:cNvCxnSpPr>
          <p:nvPr/>
        </p:nvCxnSpPr>
        <p:spPr>
          <a:xfrm>
            <a:off x="4980760" y="1784390"/>
            <a:ext cx="213743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7" name="CuadroTexto 26">
            <a:extLst>
              <a:ext uri="{FF2B5EF4-FFF2-40B4-BE49-F238E27FC236}">
                <a16:creationId xmlns:a16="http://schemas.microsoft.com/office/drawing/2014/main" id="{CD7C8E7D-2E9E-4BEA-94F0-F44A22F7AAB5}"/>
              </a:ext>
            </a:extLst>
          </p:cNvPr>
          <p:cNvSpPr txBox="1"/>
          <p:nvPr/>
        </p:nvSpPr>
        <p:spPr>
          <a:xfrm>
            <a:off x="4895700" y="989264"/>
            <a:ext cx="2314460"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Árbol de problemas</a:t>
            </a:r>
            <a:endParaRPr lang="es-CO" dirty="0"/>
          </a:p>
        </p:txBody>
      </p:sp>
      <p:sp>
        <p:nvSpPr>
          <p:cNvPr id="29" name="CuadroTexto 28">
            <a:extLst>
              <a:ext uri="{FF2B5EF4-FFF2-40B4-BE49-F238E27FC236}">
                <a16:creationId xmlns:a16="http://schemas.microsoft.com/office/drawing/2014/main" id="{692E9409-12CD-4ABF-87D5-15D0A317F96E}"/>
              </a:ext>
            </a:extLst>
          </p:cNvPr>
          <p:cNvSpPr txBox="1"/>
          <p:nvPr/>
        </p:nvSpPr>
        <p:spPr>
          <a:xfrm>
            <a:off x="4895700" y="1406395"/>
            <a:ext cx="2222494"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Mapa de procesos</a:t>
            </a:r>
            <a:endParaRPr lang="es-CO" dirty="0"/>
          </a:p>
        </p:txBody>
      </p:sp>
      <p:sp>
        <p:nvSpPr>
          <p:cNvPr id="32" name="CuadroTexto 31">
            <a:extLst>
              <a:ext uri="{FF2B5EF4-FFF2-40B4-BE49-F238E27FC236}">
                <a16:creationId xmlns:a16="http://schemas.microsoft.com/office/drawing/2014/main" id="{0AE0A6A4-BFB2-43D4-9C15-FFA4F003DDE7}"/>
              </a:ext>
            </a:extLst>
          </p:cNvPr>
          <p:cNvSpPr txBox="1"/>
          <p:nvPr/>
        </p:nvSpPr>
        <p:spPr>
          <a:xfrm>
            <a:off x="4895700" y="1834365"/>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Matriz FODA</a:t>
            </a:r>
            <a:endParaRPr lang="es-CO" dirty="0"/>
          </a:p>
        </p:txBody>
      </p:sp>
      <p:cxnSp>
        <p:nvCxnSpPr>
          <p:cNvPr id="33" name="Conector recto 32">
            <a:extLst>
              <a:ext uri="{FF2B5EF4-FFF2-40B4-BE49-F238E27FC236}">
                <a16:creationId xmlns:a16="http://schemas.microsoft.com/office/drawing/2014/main" id="{B4C811AB-4AE9-423B-95D6-9DBD6A8BF88F}"/>
              </a:ext>
            </a:extLst>
          </p:cNvPr>
          <p:cNvCxnSpPr>
            <a:cxnSpLocks/>
          </p:cNvCxnSpPr>
          <p:nvPr/>
        </p:nvCxnSpPr>
        <p:spPr>
          <a:xfrm flipV="1">
            <a:off x="4938230" y="2201029"/>
            <a:ext cx="1493571" cy="266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35" name="CuadroTexto 34">
            <a:extLst>
              <a:ext uri="{FF2B5EF4-FFF2-40B4-BE49-F238E27FC236}">
                <a16:creationId xmlns:a16="http://schemas.microsoft.com/office/drawing/2014/main" id="{31EBEAEB-92E8-4DD3-84ED-FFF5DA29858F}"/>
              </a:ext>
            </a:extLst>
          </p:cNvPr>
          <p:cNvSpPr txBox="1"/>
          <p:nvPr/>
        </p:nvSpPr>
        <p:spPr>
          <a:xfrm>
            <a:off x="984107" y="997691"/>
            <a:ext cx="1441420" cy="369332"/>
          </a:xfrm>
          <a:prstGeom prst="rect">
            <a:avLst/>
          </a:prstGeom>
          <a:noFill/>
        </p:spPr>
        <p:txBody>
          <a:bodyPr wrap="none" rtlCol="0">
            <a:spAutoFit/>
          </a:bodyPr>
          <a:lstStyle/>
          <a:p>
            <a:r>
              <a:rPr lang="es-ES" dirty="0">
                <a:solidFill>
                  <a:schemeClr val="bg1"/>
                </a:solidFill>
                <a:latin typeface="Arial"/>
                <a:cs typeface="Arial"/>
              </a:rPr>
              <a:t>Introducción</a:t>
            </a:r>
          </a:p>
        </p:txBody>
      </p:sp>
      <p:cxnSp>
        <p:nvCxnSpPr>
          <p:cNvPr id="36" name="Conector recto 35">
            <a:extLst>
              <a:ext uri="{FF2B5EF4-FFF2-40B4-BE49-F238E27FC236}">
                <a16:creationId xmlns:a16="http://schemas.microsoft.com/office/drawing/2014/main" id="{45165790-A7C2-4A78-9638-7ABB5D23AC87}"/>
              </a:ext>
            </a:extLst>
          </p:cNvPr>
          <p:cNvCxnSpPr/>
          <p:nvPr/>
        </p:nvCxnSpPr>
        <p:spPr>
          <a:xfrm>
            <a:off x="1063350" y="1358596"/>
            <a:ext cx="139074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F2A9887-3D7C-473E-B033-897A898CD225}"/>
              </a:ext>
            </a:extLst>
          </p:cNvPr>
          <p:cNvSpPr/>
          <p:nvPr/>
        </p:nvSpPr>
        <p:spPr>
          <a:xfrm>
            <a:off x="6081825" y="1685156"/>
            <a:ext cx="2339162" cy="1477328"/>
          </a:xfrm>
          <a:prstGeom prst="rect">
            <a:avLst/>
          </a:prstGeom>
        </p:spPr>
        <p:txBody>
          <a:bodyPr wrap="square">
            <a:spAutoFit/>
          </a:bodyPr>
          <a:lstStyle/>
          <a:p>
            <a:r>
              <a:rPr lang="es-ES" dirty="0"/>
              <a:t>Link y pantallazo</a:t>
            </a:r>
          </a:p>
          <a:p>
            <a:endParaRPr lang="es-ES" dirty="0"/>
          </a:p>
          <a:p>
            <a:r>
              <a:rPr lang="es-ES" dirty="0"/>
              <a:t>https://github.com/Richard-699/Proyecto-CER.git</a:t>
            </a:r>
          </a:p>
        </p:txBody>
      </p:sp>
      <p:pic>
        <p:nvPicPr>
          <p:cNvPr id="3" name="Imagen 2">
            <a:extLst>
              <a:ext uri="{FF2B5EF4-FFF2-40B4-BE49-F238E27FC236}">
                <a16:creationId xmlns:a16="http://schemas.microsoft.com/office/drawing/2014/main" id="{3009C09D-0C0C-499B-83C6-838AA9638BE3}"/>
              </a:ext>
            </a:extLst>
          </p:cNvPr>
          <p:cNvPicPr>
            <a:picLocks noChangeAspect="1"/>
          </p:cNvPicPr>
          <p:nvPr/>
        </p:nvPicPr>
        <p:blipFill rotWithShape="1">
          <a:blip r:embed="rId2"/>
          <a:srcRect l="8605" t="14039" r="11628" b="11712"/>
          <a:stretch/>
        </p:blipFill>
        <p:spPr>
          <a:xfrm>
            <a:off x="0" y="0"/>
            <a:ext cx="5788228" cy="5143500"/>
          </a:xfrm>
          <a:prstGeom prst="rect">
            <a:avLst/>
          </a:prstGeom>
        </p:spPr>
      </p:pic>
    </p:spTree>
    <p:extLst>
      <p:ext uri="{BB962C8B-B14F-4D97-AF65-F5344CB8AC3E}">
        <p14:creationId xmlns:p14="http://schemas.microsoft.com/office/powerpoint/2010/main" val="367279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INTRODUCCIÓN</a:t>
            </a:r>
            <a:endParaRPr lang="es-CO" sz="3200" dirty="0"/>
          </a:p>
        </p:txBody>
      </p:sp>
      <p:sp>
        <p:nvSpPr>
          <p:cNvPr id="3" name="CuadroTexto 2"/>
          <p:cNvSpPr txBox="1"/>
          <p:nvPr/>
        </p:nvSpPr>
        <p:spPr>
          <a:xfrm>
            <a:off x="863735" y="1617790"/>
            <a:ext cx="4271792" cy="3293209"/>
          </a:xfrm>
          <a:prstGeom prst="rect">
            <a:avLst/>
          </a:prstGeom>
          <a:noFill/>
        </p:spPr>
        <p:txBody>
          <a:bodyPr wrap="square" rtlCol="0">
            <a:spAutoFit/>
          </a:bodyPr>
          <a:lstStyle/>
          <a:p>
            <a:pPr algn="just"/>
            <a:r>
              <a:rPr lang="es-ES" sz="2000" dirty="0"/>
              <a:t>A continuación verán la documentación del proyecto CER, en su contenido se encuentra la problemática y la solución que le daremos a esta a partir de los conocimientos obtenidos dentro y fuera de la formación. </a:t>
            </a:r>
          </a:p>
          <a:p>
            <a:pPr algn="just"/>
            <a:r>
              <a:rPr lang="es-ES" sz="2000" dirty="0"/>
              <a:t>También se encuentran las especificaciones, mapas del mismo, entre otros.</a:t>
            </a:r>
          </a:p>
          <a:p>
            <a:pPr marL="457200" indent="-457200">
              <a:buFont typeface="Wingdings" panose="05000000000000000000" pitchFamily="2" charset="2"/>
              <a:buChar char="ü"/>
            </a:pPr>
            <a:endParaRPr lang="es-CO" sz="2800" dirty="0">
              <a:latin typeface="Work sans"/>
            </a:endParaRPr>
          </a:p>
        </p:txBody>
      </p:sp>
    </p:spTree>
    <p:extLst>
      <p:ext uri="{BB962C8B-B14F-4D97-AF65-F5344CB8AC3E}">
        <p14:creationId xmlns:p14="http://schemas.microsoft.com/office/powerpoint/2010/main" val="391618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15844" t="-156" r="17601" b="944"/>
          <a:stretch/>
        </p:blipFill>
        <p:spPr>
          <a:xfrm>
            <a:off x="374074" y="675409"/>
            <a:ext cx="3543300" cy="375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uadroTexto 5"/>
          <p:cNvSpPr txBox="1"/>
          <p:nvPr/>
        </p:nvSpPr>
        <p:spPr>
          <a:xfrm>
            <a:off x="4623955" y="1258306"/>
            <a:ext cx="4010891" cy="2862322"/>
          </a:xfrm>
          <a:prstGeom prst="rect">
            <a:avLst/>
          </a:prstGeom>
          <a:noFill/>
        </p:spPr>
        <p:txBody>
          <a:bodyPr wrap="square" rtlCol="0">
            <a:spAutoFit/>
          </a:bodyPr>
          <a:lstStyle/>
          <a:p>
            <a:r>
              <a:rPr lang="es-CO" sz="6000" dirty="0">
                <a:latin typeface="Work sans"/>
                <a:cs typeface="Arial" panose="020B0604020202020204" pitchFamily="34" charset="0"/>
              </a:rPr>
              <a:t>C</a:t>
            </a:r>
            <a:r>
              <a:rPr lang="es-CO" sz="2400" dirty="0">
                <a:latin typeface="Work sans"/>
                <a:cs typeface="Arial" panose="020B0604020202020204" pitchFamily="34" charset="0"/>
              </a:rPr>
              <a:t>ONTROL</a:t>
            </a:r>
          </a:p>
          <a:p>
            <a:r>
              <a:rPr lang="es-CO" sz="6000" dirty="0">
                <a:latin typeface="Work sans"/>
                <a:cs typeface="Arial" panose="020B0604020202020204" pitchFamily="34" charset="0"/>
              </a:rPr>
              <a:t>E</a:t>
            </a:r>
            <a:r>
              <a:rPr lang="es-CO" sz="2400" dirty="0">
                <a:latin typeface="Work sans"/>
                <a:cs typeface="Arial" panose="020B0604020202020204" pitchFamily="34" charset="0"/>
              </a:rPr>
              <a:t>LECTRONICO DE </a:t>
            </a:r>
          </a:p>
          <a:p>
            <a:r>
              <a:rPr lang="es-CO" sz="6000" dirty="0">
                <a:latin typeface="Work sans"/>
                <a:cs typeface="Arial" panose="020B0604020202020204" pitchFamily="34" charset="0"/>
              </a:rPr>
              <a:t>R</a:t>
            </a:r>
            <a:r>
              <a:rPr lang="es-CO" sz="2400" dirty="0">
                <a:latin typeface="Work sans"/>
                <a:cs typeface="Arial" panose="020B0604020202020204" pitchFamily="34" charset="0"/>
              </a:rPr>
              <a:t>UIDO</a:t>
            </a:r>
          </a:p>
        </p:txBody>
      </p:sp>
    </p:spTree>
    <p:extLst>
      <p:ext uri="{BB962C8B-B14F-4D97-AF65-F5344CB8AC3E}">
        <p14:creationId xmlns:p14="http://schemas.microsoft.com/office/powerpoint/2010/main" val="256269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11408" y="722597"/>
            <a:ext cx="6311610" cy="1077218"/>
          </a:xfrm>
          <a:prstGeom prst="rect">
            <a:avLst/>
          </a:prstGeom>
          <a:noFill/>
        </p:spPr>
        <p:txBody>
          <a:bodyPr wrap="square" rtlCol="0">
            <a:spAutoFit/>
          </a:bodyPr>
          <a:lstStyle/>
          <a:p>
            <a:pPr marL="457200" indent="-457200" algn="just">
              <a:buFont typeface="Arial" panose="020B0604020202020204" pitchFamily="34" charset="0"/>
              <a:buChar char="•"/>
            </a:pPr>
            <a:r>
              <a:rPr lang="es-CO" sz="3200" dirty="0">
                <a:cs typeface="Arial" panose="020B0604020202020204" pitchFamily="34" charset="0"/>
              </a:rPr>
              <a:t>VIZUALIZACION Y CONTROL DE CONTAMINACIÓN AUDITIVA. </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36" y="2142759"/>
            <a:ext cx="4780468" cy="2689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116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834414" y="2007752"/>
            <a:ext cx="2799224" cy="1631216"/>
          </a:xfrm>
          <a:prstGeom prst="rect">
            <a:avLst/>
          </a:prstGeom>
          <a:noFill/>
          <a:ln>
            <a:noFill/>
          </a:ln>
        </p:spPr>
        <p:txBody>
          <a:bodyPr wrap="square" rtlCol="0">
            <a:spAutoFit/>
          </a:bodyPr>
          <a:lstStyle/>
          <a:p>
            <a:pPr algn="just"/>
            <a:r>
              <a:rPr lang="es-CO" sz="2000" dirty="0"/>
              <a:t>Se genera contaminación auditiva en el bloque de ADSI, debido al ruido generado tanto interno como externo.</a:t>
            </a:r>
            <a:endParaRPr lang="es-ES" sz="2000"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11" y="716761"/>
            <a:ext cx="5043779" cy="366820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CuadroTexto 5"/>
          <p:cNvSpPr txBox="1"/>
          <p:nvPr/>
        </p:nvSpPr>
        <p:spPr>
          <a:xfrm>
            <a:off x="5131235" y="1039091"/>
            <a:ext cx="3721820" cy="646331"/>
          </a:xfrm>
          <a:prstGeom prst="rect">
            <a:avLst/>
          </a:prstGeom>
          <a:noFill/>
        </p:spPr>
        <p:txBody>
          <a:bodyPr wrap="square" rtlCol="0">
            <a:spAutoFit/>
          </a:bodyPr>
          <a:lstStyle/>
          <a:p>
            <a:pPr marL="685800" indent="-685800">
              <a:buFont typeface="Arial" panose="020B0604020202020204" pitchFamily="34" charset="0"/>
              <a:buChar char="•"/>
            </a:pPr>
            <a:r>
              <a:rPr lang="es-CO" sz="3600" dirty="0">
                <a:cs typeface="Arial" panose="020B0604020202020204" pitchFamily="34" charset="0"/>
              </a:rPr>
              <a:t>PROBLEMA</a:t>
            </a:r>
            <a:r>
              <a:rPr lang="es-CO" dirty="0"/>
              <a:t> </a:t>
            </a:r>
          </a:p>
        </p:txBody>
      </p:sp>
    </p:spTree>
    <p:extLst>
      <p:ext uri="{BB962C8B-B14F-4D97-AF65-F5344CB8AC3E}">
        <p14:creationId xmlns:p14="http://schemas.microsoft.com/office/powerpoint/2010/main" val="253359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3518" y="654627"/>
            <a:ext cx="6203373" cy="3782291"/>
          </a:xfrm>
          <a:prstGeom prst="rect">
            <a:avLst/>
          </a:prstGeom>
          <a:noFill/>
        </p:spPr>
        <p:txBody>
          <a:bodyPr wrap="square" rtlCol="0">
            <a:spAutoFit/>
          </a:bodyPr>
          <a:lstStyle/>
          <a:p>
            <a:endParaRPr lang="es-CO" dirty="0"/>
          </a:p>
        </p:txBody>
      </p:sp>
      <p:sp>
        <p:nvSpPr>
          <p:cNvPr id="3" name="CuadroTexto 2"/>
          <p:cNvSpPr txBox="1"/>
          <p:nvPr/>
        </p:nvSpPr>
        <p:spPr>
          <a:xfrm>
            <a:off x="617170" y="1429438"/>
            <a:ext cx="4386172" cy="3477875"/>
          </a:xfrm>
          <a:prstGeom prst="rect">
            <a:avLst/>
          </a:prstGeom>
          <a:noFill/>
        </p:spPr>
        <p:txBody>
          <a:bodyPr wrap="square" rtlCol="0">
            <a:spAutoFit/>
          </a:bodyPr>
          <a:lstStyle/>
          <a:p>
            <a:r>
              <a:rPr lang="es-CO" sz="2000" dirty="0"/>
              <a:t>Desarrollar un dispositivo electrónico que reciba los decibeles de ruido generados en el ambiente y que mediante una aplicación móvil indique las estadísticas en tiempo real de la contaminación auditiva, a su vez este dispositivo tendrá un límite de 60 decibeles, luego de sobrepasar este límite emitirá una alarma indicando que los decibeles permitidos por el oído han sido sobrepasados.</a:t>
            </a:r>
            <a:endParaRPr lang="es-ES" sz="2000" dirty="0"/>
          </a:p>
        </p:txBody>
      </p:sp>
      <p:sp>
        <p:nvSpPr>
          <p:cNvPr id="5" name="CuadroTexto 4"/>
          <p:cNvSpPr txBox="1"/>
          <p:nvPr/>
        </p:nvSpPr>
        <p:spPr>
          <a:xfrm>
            <a:off x="544192" y="352220"/>
            <a:ext cx="4386172" cy="1077218"/>
          </a:xfrm>
          <a:prstGeom prst="rect">
            <a:avLst/>
          </a:prstGeom>
          <a:noFill/>
        </p:spPr>
        <p:txBody>
          <a:bodyPr wrap="square" rtlCol="0">
            <a:spAutoFit/>
          </a:bodyPr>
          <a:lstStyle/>
          <a:p>
            <a:pPr marL="457200" indent="-457200">
              <a:buFont typeface="Arial" panose="020B0604020202020204" pitchFamily="34" charset="0"/>
              <a:buChar char="•"/>
            </a:pPr>
            <a:r>
              <a:rPr lang="es-CO" sz="3200" dirty="0"/>
              <a:t>JUSTIFICACIÓN Y OBJETIVO GENERAL  </a:t>
            </a:r>
          </a:p>
        </p:txBody>
      </p:sp>
      <p:pic>
        <p:nvPicPr>
          <p:cNvPr id="6" name="Imagen 5">
            <a:extLst>
              <a:ext uri="{FF2B5EF4-FFF2-40B4-BE49-F238E27FC236}">
                <a16:creationId xmlns:a16="http://schemas.microsoft.com/office/drawing/2014/main" id="{0BD4D835-8D43-4CCF-BB63-38448BF93003}"/>
              </a:ext>
            </a:extLst>
          </p:cNvPr>
          <p:cNvPicPr>
            <a:picLocks noChangeAspect="1"/>
          </p:cNvPicPr>
          <p:nvPr/>
        </p:nvPicPr>
        <p:blipFill rotWithShape="1">
          <a:blip r:embed="rId2">
            <a:extLst>
              <a:ext uri="{28A0092B-C50C-407E-A947-70E740481C1C}">
                <a14:useLocalDpi xmlns:a14="http://schemas.microsoft.com/office/drawing/2010/main" val="0"/>
              </a:ext>
            </a:extLst>
          </a:blip>
          <a:srcRect l="13008" t="12210" r="15881" b="12841"/>
          <a:stretch/>
        </p:blipFill>
        <p:spPr>
          <a:xfrm>
            <a:off x="5424056" y="352220"/>
            <a:ext cx="2441862" cy="4575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76997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TotalTime>
  <Words>724</Words>
  <Application>Microsoft Office PowerPoint</Application>
  <PresentationFormat>Presentación en pantalla (16:9)</PresentationFormat>
  <Paragraphs>74</Paragraphs>
  <Slides>24</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pc</cp:lastModifiedBy>
  <cp:revision>47</cp:revision>
  <dcterms:created xsi:type="dcterms:W3CDTF">2018-12-10T14:32:57Z</dcterms:created>
  <dcterms:modified xsi:type="dcterms:W3CDTF">2020-04-02T14:25:30Z</dcterms:modified>
</cp:coreProperties>
</file>