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2" r:id="rId4"/>
    <p:sldId id="284" r:id="rId5"/>
    <p:sldId id="296" r:id="rId6"/>
    <p:sldId id="293" r:id="rId7"/>
    <p:sldId id="295" r:id="rId8"/>
    <p:sldId id="290" r:id="rId9"/>
    <p:sldId id="288" r:id="rId10"/>
    <p:sldId id="299" r:id="rId11"/>
    <p:sldId id="302" r:id="rId12"/>
    <p:sldId id="303" r:id="rId13"/>
    <p:sldId id="279" r:id="rId14"/>
    <p:sldId id="287" r:id="rId15"/>
    <p:sldId id="304" r:id="rId16"/>
    <p:sldId id="307" r:id="rId17"/>
    <p:sldId id="298" r:id="rId18"/>
    <p:sldId id="297" r:id="rId19"/>
    <p:sldId id="289" r:id="rId20"/>
    <p:sldId id="291" r:id="rId21"/>
    <p:sldId id="276" r:id="rId22"/>
    <p:sldId id="281" r:id="rId23"/>
    <p:sldId id="285" r:id="rId24"/>
    <p:sldId id="282" r:id="rId25"/>
    <p:sldId id="300" r:id="rId26"/>
    <p:sldId id="305" r:id="rId27"/>
    <p:sldId id="306" r:id="rId28"/>
    <p:sldId id="286" r:id="rId29"/>
    <p:sldId id="280" r:id="rId30"/>
    <p:sldId id="274" r:id="rId31"/>
    <p:sldId id="267"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76" d="100"/>
          <a:sy n="76" d="100"/>
        </p:scale>
        <p:origin x="11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CCDCC-EF13-440B-AEC6-A22EF587D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0DFEE13-CE60-4E9E-8334-9098146D6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E25F41A-FC13-4231-BDAF-1236FEEC5E0C}"/>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D8A23922-C38F-4715-B1A7-77708FB20A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6A2B1E-9B25-4F21-8D9F-B2CBEAC2A0A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55114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50051-4106-4EB3-A856-EB751A84E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29D1A1-978A-49C0-ADF8-6E99AC82C72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9B3043-47C4-4C34-9F09-99B595C5C96E}"/>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448F5746-8F09-4B96-A834-2F6901C4F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220E12-201D-4EAF-8350-45769B8DC0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3517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893A7F-5044-4335-BCF7-F803039EF2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5EC151-420E-43D3-8DF7-AEF10A4CBC4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A611F2-4766-4D6E-A295-9CB59F08AB46}"/>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7633BEE4-75E8-4A81-9123-2879C4642D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188EF1-7549-4750-B50A-20E9FC2C4FE7}"/>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21183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5DD7F-14FB-4929-AA15-533C76BE00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517DD2C-751F-4EE2-8E45-01D0799245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CDC10D0-4116-47F7-9851-903D791E8B38}"/>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7A515F1D-42C8-44AC-88BA-556F05A5DE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AF251-019A-4A48-98CD-D5EC0CA9F55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3512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CDB2C-FADD-4DB1-9B74-B7D18615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39850-D4F6-4B54-BA2C-DCF0B23BF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3D62BA-881C-4979-9341-BB6BAAB2DAD4}"/>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F1BB6B7F-4529-47F6-93F3-707792EF16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E3778F-AB8F-4FDB-8DCD-19D5B6058C1E}"/>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60730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99251-925E-4E33-B380-1A8CFB9158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52836B-6B98-447A-9676-1EFF4ECD31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2B6EF3-2B46-4F23-ACA1-9D6245632AC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AA85D92-2388-4D6B-AB12-01DFD416915E}"/>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6" name="Marcador de pie de página 5">
            <a:extLst>
              <a:ext uri="{FF2B5EF4-FFF2-40B4-BE49-F238E27FC236}">
                <a16:creationId xmlns:a16="http://schemas.microsoft.com/office/drawing/2014/main" id="{BED8BE97-BEC1-4A44-8537-CEF7B285EF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EBC572-2778-44AA-8375-95496014D8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4859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AE9A-78A5-4144-818C-5A3678CB52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5A7EB1-707E-4FCB-ADBD-8A0E7DA33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1F50F22-D579-4360-8C6D-DAF300587DB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DCA839-A92F-4AD4-A771-E0739B3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FFA2FB-8915-45F0-A75C-091A844405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FE97BB-9262-4555-8A76-7431E0D5E73F}"/>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8" name="Marcador de pie de página 7">
            <a:extLst>
              <a:ext uri="{FF2B5EF4-FFF2-40B4-BE49-F238E27FC236}">
                <a16:creationId xmlns:a16="http://schemas.microsoft.com/office/drawing/2014/main" id="{8B24D0BA-F572-4F68-80FD-7FBF780C8E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AE6EAB6-FCA9-4D14-8B6E-B8860B7C3241}"/>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6992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DE844-D82B-4818-85F4-D23C7F9F5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5384D4A-C351-4ED4-9E5F-0ACA74AB6F0D}"/>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4" name="Marcador de pie de página 3">
            <a:extLst>
              <a:ext uri="{FF2B5EF4-FFF2-40B4-BE49-F238E27FC236}">
                <a16:creationId xmlns:a16="http://schemas.microsoft.com/office/drawing/2014/main" id="{6DCA7336-71DB-45BA-97A6-32C6022D8E6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15A3DA2-EDC8-40DA-B5AF-23B1D250317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5843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FC951-106B-4C35-99E6-4D9B7A0CBA8D}"/>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3" name="Marcador de pie de página 2">
            <a:extLst>
              <a:ext uri="{FF2B5EF4-FFF2-40B4-BE49-F238E27FC236}">
                <a16:creationId xmlns:a16="http://schemas.microsoft.com/office/drawing/2014/main" id="{DAF258BA-281F-4A4A-8953-22F4F4A8C7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E4A370D-C144-4B58-89A6-E82A67D7994C}"/>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8398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5F960-FF7F-496E-B878-308D29FBC1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ED3802-C3FD-48F8-B056-3E9C0EA2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B3F4E0-FBEA-409C-AC36-E9E1BB65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D0E0D4-D56C-43A3-A4EB-39A7ABFE2B07}"/>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6" name="Marcador de pie de página 5">
            <a:extLst>
              <a:ext uri="{FF2B5EF4-FFF2-40B4-BE49-F238E27FC236}">
                <a16:creationId xmlns:a16="http://schemas.microsoft.com/office/drawing/2014/main" id="{A4CD7499-654A-469F-8F92-DD17F0167F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141475-F7C2-4F61-9449-68711132D586}"/>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9177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CE56-8EEE-415D-887C-C8DF7A1B3F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126E8B6-B3E3-4484-B11B-8C5CB7B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508076-D046-4550-8FC6-DC71E1ED3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C5D9B-0FB9-4B7B-BB46-BB692FC03F02}"/>
              </a:ext>
            </a:extLst>
          </p:cNvPr>
          <p:cNvSpPr>
            <a:spLocks noGrp="1"/>
          </p:cNvSpPr>
          <p:nvPr>
            <p:ph type="dt" sz="half" idx="10"/>
          </p:nvPr>
        </p:nvSpPr>
        <p:spPr/>
        <p:txBody>
          <a:bodyPr/>
          <a:lstStyle/>
          <a:p>
            <a:fld id="{596FA349-1EA6-4682-B8CE-B9D07866C6C0}" type="datetimeFigureOut">
              <a:rPr lang="es-CO" smtClean="0"/>
              <a:t>24/07/2018</a:t>
            </a:fld>
            <a:endParaRPr lang="es-CO"/>
          </a:p>
        </p:txBody>
      </p:sp>
      <p:sp>
        <p:nvSpPr>
          <p:cNvPr id="6" name="Marcador de pie de página 5">
            <a:extLst>
              <a:ext uri="{FF2B5EF4-FFF2-40B4-BE49-F238E27FC236}">
                <a16:creationId xmlns:a16="http://schemas.microsoft.com/office/drawing/2014/main" id="{5991ADF1-672E-43B0-86BE-D3A9EF1E35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D6A2F-2693-43B8-BC42-632CA34C0C2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9444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739B50-A9B0-4D08-A794-A149B7552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12C331-7590-4565-A29C-F42A0B21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31BFBB-201B-416A-9440-E537A7855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A349-1EA6-4682-B8CE-B9D07866C6C0}" type="datetimeFigureOut">
              <a:rPr lang="es-CO" smtClean="0"/>
              <a:t>24/07/2018</a:t>
            </a:fld>
            <a:endParaRPr lang="es-CO"/>
          </a:p>
        </p:txBody>
      </p:sp>
      <p:sp>
        <p:nvSpPr>
          <p:cNvPr id="5" name="Marcador de pie de página 4">
            <a:extLst>
              <a:ext uri="{FF2B5EF4-FFF2-40B4-BE49-F238E27FC236}">
                <a16:creationId xmlns:a16="http://schemas.microsoft.com/office/drawing/2014/main" id="{7C6792C4-0DAA-45F6-956B-2F12E530B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D7E1502-74F4-4C9B-A4FD-75D72568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91CD-CC57-4294-A60A-DEF5C0A63FFE}" type="slidenum">
              <a:rPr lang="es-CO" smtClean="0"/>
              <a:t>‹Nº›</a:t>
            </a:fld>
            <a:endParaRPr lang="es-CO"/>
          </a:p>
        </p:txBody>
      </p:sp>
    </p:spTree>
    <p:extLst>
      <p:ext uri="{BB962C8B-B14F-4D97-AF65-F5344CB8AC3E}">
        <p14:creationId xmlns:p14="http://schemas.microsoft.com/office/powerpoint/2010/main" val="112613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biblia.com/bible/nvi/Apoc%203.7-13?culture=es" TargetMode="External"/><Relationship Id="rId3" Type="http://schemas.openxmlformats.org/officeDocument/2006/relationships/hyperlink" Target="https://biblia.com/bible/nvi/Apoc%202.1-7?culture=es" TargetMode="External"/><Relationship Id="rId7" Type="http://schemas.openxmlformats.org/officeDocument/2006/relationships/hyperlink" Target="https://biblia.com/bible/nvi/Apoc%203.1-6?culture=es"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biblia.com/bible/nvi/Apoc%202.18-29?culture=es" TargetMode="External"/><Relationship Id="rId5" Type="http://schemas.openxmlformats.org/officeDocument/2006/relationships/hyperlink" Target="https://biblia.com/bible/nvi/Apoc%202.12-17?culture=es" TargetMode="External"/><Relationship Id="rId4" Type="http://schemas.openxmlformats.org/officeDocument/2006/relationships/hyperlink" Target="https://biblia.com/bible/nvi/Apoc%202.8-11?culture=es" TargetMode="External"/><Relationship Id="rId9" Type="http://schemas.openxmlformats.org/officeDocument/2006/relationships/hyperlink" Target="https://biblia.com/bible/nvi/Apoc%203.14-22?culture=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64186" y="1475958"/>
            <a:ext cx="11492249" cy="2800767"/>
          </a:xfrm>
          <a:prstGeom prst="rect">
            <a:avLst/>
          </a:prstGeom>
          <a:noFill/>
        </p:spPr>
        <p:txBody>
          <a:bodyPr wrap="none" rtlCol="0">
            <a:spAutoFit/>
          </a:bodyPr>
          <a:lstStyle/>
          <a:p>
            <a:pPr algn="ctr"/>
            <a:r>
              <a:rPr lang="es-CO" sz="4400" dirty="0">
                <a:latin typeface="Montserrat Black" panose="00000A00000000000000" pitchFamily="2" charset="0"/>
              </a:rPr>
              <a:t>La escritura es el principio</a:t>
            </a:r>
          </a:p>
          <a:p>
            <a:pPr algn="ctr"/>
            <a:r>
              <a:rPr lang="es-CO" sz="4400" dirty="0">
                <a:latin typeface="Montserrat Black" panose="00000A00000000000000" pitchFamily="2" charset="0"/>
              </a:rPr>
              <a:t> sobre el cual </a:t>
            </a:r>
          </a:p>
          <a:p>
            <a:pPr algn="ctr"/>
            <a:r>
              <a:rPr lang="es-CO" sz="4400" dirty="0">
                <a:latin typeface="Montserrat Black" panose="00000A00000000000000" pitchFamily="2" charset="0"/>
              </a:rPr>
              <a:t>La Iglesia evangélica de hoy se levanta </a:t>
            </a:r>
          </a:p>
          <a:p>
            <a:pPr algn="ctr"/>
            <a:r>
              <a:rPr lang="es-CO" sz="4400" dirty="0">
                <a:latin typeface="Montserrat Black" panose="00000A00000000000000" pitchFamily="2" charset="0"/>
              </a:rPr>
              <a:t>O cae</a:t>
            </a:r>
          </a:p>
        </p:txBody>
      </p:sp>
    </p:spTree>
    <p:extLst>
      <p:ext uri="{BB962C8B-B14F-4D97-AF65-F5344CB8AC3E}">
        <p14:creationId xmlns:p14="http://schemas.microsoft.com/office/powerpoint/2010/main" val="342579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3046988"/>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Como influyen las malas enseñanzas en la vida de las personas que pertenecen a la iglesia.   </a:t>
            </a:r>
          </a:p>
        </p:txBody>
      </p:sp>
    </p:spTree>
    <p:extLst>
      <p:ext uri="{BB962C8B-B14F-4D97-AF65-F5344CB8AC3E}">
        <p14:creationId xmlns:p14="http://schemas.microsoft.com/office/powerpoint/2010/main" val="101654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3046988"/>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Como puedo crecer doctrinalmente para así mismo evaluar las predicaciones que escucho?   </a:t>
            </a:r>
          </a:p>
        </p:txBody>
      </p:sp>
    </p:spTree>
    <p:extLst>
      <p:ext uri="{BB962C8B-B14F-4D97-AF65-F5344CB8AC3E}">
        <p14:creationId xmlns:p14="http://schemas.microsoft.com/office/powerpoint/2010/main" val="110017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2308324"/>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Como puedo mejorar mi disciplina/constancia en la lectura bíblica?   </a:t>
            </a:r>
          </a:p>
        </p:txBody>
      </p:sp>
    </p:spTree>
    <p:extLst>
      <p:ext uri="{BB962C8B-B14F-4D97-AF65-F5344CB8AC3E}">
        <p14:creationId xmlns:p14="http://schemas.microsoft.com/office/powerpoint/2010/main" val="41004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337265" cy="646331"/>
          </a:xfrm>
          <a:prstGeom prst="rect">
            <a:avLst/>
          </a:prstGeom>
          <a:noFill/>
        </p:spPr>
        <p:txBody>
          <a:bodyPr wrap="none" rtlCol="0">
            <a:spAutoFit/>
          </a:bodyPr>
          <a:lstStyle/>
          <a:p>
            <a:r>
              <a:rPr lang="es-CO" sz="3600" dirty="0">
                <a:latin typeface="Montserrat Black" panose="00000A00000000000000" pitchFamily="2" charset="0"/>
              </a:rPr>
              <a:t>Compromiso con migo mismo</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55693" y="2038856"/>
            <a:ext cx="9351031" cy="3046988"/>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Siéntate y escucha una palabra y evalúa si lo que esta allí incluido hace parte de la sana doctrina  </a:t>
            </a:r>
          </a:p>
        </p:txBody>
      </p:sp>
    </p:spTree>
    <p:extLst>
      <p:ext uri="{BB962C8B-B14F-4D97-AF65-F5344CB8AC3E}">
        <p14:creationId xmlns:p14="http://schemas.microsoft.com/office/powerpoint/2010/main" val="173935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55693" y="1536174"/>
            <a:ext cx="9351031" cy="3785652"/>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Que puedes comentarnos acerca de la problemática mencionada en la palabra (los falsos maestros y profetas de la actualidad)</a:t>
            </a:r>
          </a:p>
        </p:txBody>
      </p:sp>
    </p:spTree>
    <p:extLst>
      <p:ext uri="{BB962C8B-B14F-4D97-AF65-F5344CB8AC3E}">
        <p14:creationId xmlns:p14="http://schemas.microsoft.com/office/powerpoint/2010/main" val="57139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337265" cy="646331"/>
          </a:xfrm>
          <a:prstGeom prst="rect">
            <a:avLst/>
          </a:prstGeom>
          <a:noFill/>
        </p:spPr>
        <p:txBody>
          <a:bodyPr wrap="none" rtlCol="0">
            <a:spAutoFit/>
          </a:bodyPr>
          <a:lstStyle/>
          <a:p>
            <a:r>
              <a:rPr lang="es-CO" sz="3600" dirty="0">
                <a:latin typeface="Montserrat Black" panose="00000A00000000000000" pitchFamily="2" charset="0"/>
              </a:rPr>
              <a:t>Compromiso con migo mismo</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55693" y="1595021"/>
            <a:ext cx="9351031" cy="4154984"/>
          </a:xfrm>
          <a:prstGeom prst="rect">
            <a:avLst/>
          </a:prstGeom>
          <a:noFill/>
        </p:spPr>
        <p:txBody>
          <a:bodyPr wrap="square" rtlCol="0">
            <a:spAutoFit/>
          </a:bodyPr>
          <a:lstStyle/>
          <a:p>
            <a:r>
              <a:rPr lang="es-CO" sz="4400" dirty="0">
                <a:solidFill>
                  <a:schemeClr val="tx1">
                    <a:lumMod val="65000"/>
                    <a:lumOff val="35000"/>
                  </a:schemeClr>
                </a:solidFill>
                <a:latin typeface="Montserrat Black" panose="00000A00000000000000" pitchFamily="2" charset="0"/>
              </a:rPr>
              <a:t>En un tiempo de oración Evalúate; y si eres miembro activo evalúa a tu iglesia respecto a lo descrito en apocalipsis 2 y 3 pon en oración lo que obtengas de </a:t>
            </a:r>
            <a:r>
              <a:rPr lang="es-CO" sz="4400" dirty="0" err="1">
                <a:solidFill>
                  <a:schemeClr val="tx1">
                    <a:lumMod val="65000"/>
                    <a:lumOff val="35000"/>
                  </a:schemeClr>
                </a:solidFill>
                <a:latin typeface="Montserrat Black" panose="00000A00000000000000" pitchFamily="2" charset="0"/>
              </a:rPr>
              <a:t>alli</a:t>
            </a:r>
            <a:endParaRPr lang="es-CO" sz="4400" dirty="0">
              <a:solidFill>
                <a:schemeClr val="tx1">
                  <a:lumMod val="65000"/>
                  <a:lumOff val="35000"/>
                </a:schemeClr>
              </a:solidFill>
              <a:latin typeface="Montserrat Black" panose="00000A00000000000000" pitchFamily="2" charset="0"/>
            </a:endParaRPr>
          </a:p>
        </p:txBody>
      </p:sp>
    </p:spTree>
    <p:extLst>
      <p:ext uri="{BB962C8B-B14F-4D97-AF65-F5344CB8AC3E}">
        <p14:creationId xmlns:p14="http://schemas.microsoft.com/office/powerpoint/2010/main" val="63985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C98BF66B-D27D-416A-A99F-877CF43D936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5702" y="141642"/>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747154" y="1755886"/>
            <a:ext cx="11127346" cy="5632311"/>
          </a:xfrm>
          <a:prstGeom prst="rect">
            <a:avLst/>
          </a:prstGeom>
          <a:noFill/>
        </p:spPr>
        <p:txBody>
          <a:bodyPr wrap="square" rtlCol="0">
            <a:spAutoFit/>
          </a:bodyPr>
          <a:lstStyle/>
          <a:p>
            <a:pPr algn="ctr"/>
            <a:r>
              <a:rPr lang="es-CO" sz="4000" dirty="0">
                <a:latin typeface="Montserrat" panose="00000500000000000000" pitchFamily="2" charset="0"/>
              </a:rPr>
              <a:t>Señor en este momento vemos como ha cambiado la predicación en este siglo te pedimos pues tu dulce amor este en cada predicación, tu misericordia este con </a:t>
            </a:r>
            <a:r>
              <a:rPr lang="es-CO" sz="4000" dirty="0" err="1">
                <a:latin typeface="Montserrat" panose="00000500000000000000" pitchFamily="2" charset="0"/>
              </a:rPr>
              <a:t>nostros</a:t>
            </a:r>
            <a:r>
              <a:rPr lang="es-CO" sz="4000" dirty="0">
                <a:latin typeface="Montserrat" panose="00000500000000000000" pitchFamily="2" charset="0"/>
              </a:rPr>
              <a:t> y tu sabiduría nos instruya siempre y en todo lugar para que crezcamos con </a:t>
            </a:r>
            <a:r>
              <a:rPr lang="es-CO" sz="4000" dirty="0" err="1">
                <a:latin typeface="Montserrat" panose="00000500000000000000" pitchFamily="2" charset="0"/>
              </a:rPr>
              <a:t>tigo</a:t>
            </a:r>
            <a:r>
              <a:rPr lang="es-CO" sz="4000" dirty="0">
                <a:latin typeface="Montserrat" panose="00000500000000000000" pitchFamily="2" charset="0"/>
              </a:rPr>
              <a:t> y pueda ser formado nuestro carácter a la medida de Cristo.</a:t>
            </a:r>
          </a:p>
          <a:p>
            <a:pPr algn="ctr"/>
            <a:endParaRPr lang="es-CO" sz="4000" b="1" dirty="0">
              <a:latin typeface="Montserrat" panose="00000500000000000000" pitchFamily="2" charset="0"/>
            </a:endParaRPr>
          </a:p>
        </p:txBody>
      </p:sp>
    </p:spTree>
    <p:extLst>
      <p:ext uri="{BB962C8B-B14F-4D97-AF65-F5344CB8AC3E}">
        <p14:creationId xmlns:p14="http://schemas.microsoft.com/office/powerpoint/2010/main" val="253380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8" name="CuadroTexto 7">
            <a:extLst>
              <a:ext uri="{FF2B5EF4-FFF2-40B4-BE49-F238E27FC236}">
                <a16:creationId xmlns:a16="http://schemas.microsoft.com/office/drawing/2014/main" id="{A32E2DF0-6564-41EB-80C2-3867DB96AE73}"/>
              </a:ext>
            </a:extLst>
          </p:cNvPr>
          <p:cNvSpPr txBox="1"/>
          <p:nvPr/>
        </p:nvSpPr>
        <p:spPr>
          <a:xfrm>
            <a:off x="1016001" y="2362021"/>
            <a:ext cx="10388600" cy="1569660"/>
          </a:xfrm>
          <a:prstGeom prst="rect">
            <a:avLst/>
          </a:prstGeom>
          <a:noFill/>
        </p:spPr>
        <p:txBody>
          <a:bodyPr wrap="square" rtlCol="0">
            <a:spAutoFit/>
          </a:bodyPr>
          <a:lstStyle/>
          <a:p>
            <a:pPr algn="ctr"/>
            <a:r>
              <a:rPr lang="es-CO" sz="48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95525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023023" y="2718029"/>
            <a:ext cx="8503536" cy="2123658"/>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Hebreos 4:12</a:t>
            </a:r>
          </a:p>
          <a:p>
            <a:r>
              <a:rPr lang="es-CO" dirty="0"/>
              <a:t> NVI </a:t>
            </a:r>
          </a:p>
          <a:p>
            <a:r>
              <a:rPr lang="es-CO" dirty="0"/>
              <a:t>Ciertamente, la palabra de Dios es viva y poderosa, y más cortante que cualquier espada de dos filos. Penetra hasta lo más profundo del alma y del espíritu, hasta la médula de los huesos, y juzga los pensamientos y las intenciones del corazón.</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La palabra es viva y poderosa</a:t>
            </a:r>
            <a:endParaRPr lang="es-CO" sz="3200" dirty="0"/>
          </a:p>
        </p:txBody>
      </p:sp>
      <p:sp>
        <p:nvSpPr>
          <p:cNvPr id="10" name="CuadroTexto 9">
            <a:extLst>
              <a:ext uri="{FF2B5EF4-FFF2-40B4-BE49-F238E27FC236}">
                <a16:creationId xmlns:a16="http://schemas.microsoft.com/office/drawing/2014/main" id="{4B30C20E-3179-4587-AF9B-4A821F8AD8A6}"/>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52595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023023" y="2718029"/>
            <a:ext cx="8503536" cy="2400657"/>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 2 Timoteo 3:15-17</a:t>
            </a:r>
          </a:p>
          <a:p>
            <a:r>
              <a:rPr lang="es-CO" dirty="0"/>
              <a:t> NVI </a:t>
            </a:r>
          </a:p>
          <a:p>
            <a:r>
              <a:rPr lang="es-CO" dirty="0"/>
              <a:t>y que desde la niñez has sabido las Sagradas Escrituras, las cuales te pueden hacer sabio para la salvación por la fe que es en Cristo Jesús. Toda la Escritura es inspirada por Dios y útil para enseñar, para reprender, para corregir y para instruir en la justicia, a fin de que el siervo de Dios esté enteramente capacitado para toda buena obra.</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La palabra tiene sabiduría y es útil…</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125279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023023" y="2718029"/>
            <a:ext cx="8503536" cy="2677656"/>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Salmos 1:2-3</a:t>
            </a:r>
            <a:r>
              <a:rPr lang="es-CO" dirty="0"/>
              <a:t> NVI </a:t>
            </a:r>
          </a:p>
          <a:p>
            <a:r>
              <a:rPr lang="es-CO" dirty="0"/>
              <a:t>Sino que en la ley de Jehová está su delicia,</a:t>
            </a:r>
          </a:p>
          <a:p>
            <a:r>
              <a:rPr lang="es-CO" dirty="0"/>
              <a:t>Y en su ley medita de día y de noche.</a:t>
            </a:r>
          </a:p>
          <a:p>
            <a:r>
              <a:rPr lang="es-CO" dirty="0"/>
              <a:t>3 Será como árbol plantado junto a corrientes de aguas,</a:t>
            </a:r>
          </a:p>
          <a:p>
            <a:r>
              <a:rPr lang="es-CO" dirty="0"/>
              <a:t>Que da su fruto en su tiempo,</a:t>
            </a:r>
          </a:p>
          <a:p>
            <a:r>
              <a:rPr lang="es-CO" dirty="0"/>
              <a:t>Y su hoja no cae;</a:t>
            </a:r>
          </a:p>
          <a:p>
            <a:r>
              <a:rPr lang="es-CO" dirty="0"/>
              <a:t>Y todo lo que hace, prosperará.</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El fruto depende de la palabra de Dios</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Tree>
    <p:extLst>
      <p:ext uri="{BB962C8B-B14F-4D97-AF65-F5344CB8AC3E}">
        <p14:creationId xmlns:p14="http://schemas.microsoft.com/office/powerpoint/2010/main" val="3433195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555045" y="1735073"/>
            <a:ext cx="9351031" cy="4708981"/>
          </a:xfrm>
          <a:prstGeom prst="rect">
            <a:avLst/>
          </a:prstGeom>
          <a:noFill/>
        </p:spPr>
        <p:txBody>
          <a:bodyPr wrap="square" rtlCol="0">
            <a:spAutoFit/>
          </a:bodyPr>
          <a:lstStyle/>
          <a:p>
            <a:r>
              <a:rPr lang="es-CO" sz="2000" dirty="0">
                <a:latin typeface="Montserrat" panose="00000500000000000000" pitchFamily="2" charset="0"/>
              </a:rPr>
              <a:t>Que utilidad tiene la palabra de Dios</a:t>
            </a:r>
          </a:p>
          <a:p>
            <a:pPr marL="514350" indent="-514350">
              <a:buFont typeface="+mj-lt"/>
              <a:buAutoNum type="arabicPeriod"/>
            </a:pPr>
            <a:endParaRPr lang="es-CO" sz="2000" dirty="0">
              <a:latin typeface="Montserrat" panose="00000500000000000000" pitchFamily="2" charset="0"/>
            </a:endParaRPr>
          </a:p>
          <a:p>
            <a:pPr marL="514350" indent="-514350">
              <a:buFont typeface="+mj-lt"/>
              <a:buAutoNum type="arabicPeriod"/>
            </a:pPr>
            <a:r>
              <a:rPr lang="es-CO" sz="2000" b="1" dirty="0">
                <a:latin typeface="Montserrat" panose="00000500000000000000" pitchFamily="2" charset="0"/>
              </a:rPr>
              <a:t>Sabiduría:</a:t>
            </a:r>
            <a:r>
              <a:rPr lang="es-CO" sz="2000" dirty="0">
                <a:latin typeface="Montserrat" panose="00000500000000000000" pitchFamily="2" charset="0"/>
              </a:rPr>
              <a:t> (Para todo. en especial para:  afrontar decisiones, para andar en rectitud, para tener temor a Dios,  para llevar una vida digna, para ser prósperos, para amar a otros)</a:t>
            </a:r>
          </a:p>
          <a:p>
            <a:pPr marL="514350" indent="-514350">
              <a:buFont typeface="+mj-lt"/>
              <a:buAutoNum type="arabicPeriod"/>
            </a:pPr>
            <a:r>
              <a:rPr lang="es-CO" sz="2000" b="1" dirty="0">
                <a:latin typeface="Montserrat" panose="00000500000000000000" pitchFamily="2" charset="0"/>
              </a:rPr>
              <a:t>Salvación:</a:t>
            </a:r>
            <a:r>
              <a:rPr lang="es-CO" sz="2000" dirty="0">
                <a:latin typeface="Montserrat" panose="00000500000000000000" pitchFamily="2" charset="0"/>
              </a:rPr>
              <a:t> (Para no perder nuestra salvación y que nuestro nombre sea borrado del libro de la vida)</a:t>
            </a:r>
          </a:p>
          <a:p>
            <a:pPr marL="514350" indent="-514350">
              <a:buFont typeface="+mj-lt"/>
              <a:buAutoNum type="arabicPeriod"/>
            </a:pPr>
            <a:r>
              <a:rPr lang="es-CO" sz="2000" b="1" dirty="0">
                <a:latin typeface="Montserrat" panose="00000500000000000000" pitchFamily="2" charset="0"/>
              </a:rPr>
              <a:t>Enseña:</a:t>
            </a:r>
            <a:r>
              <a:rPr lang="es-CO" sz="2000" dirty="0">
                <a:latin typeface="Montserrat" panose="00000500000000000000" pitchFamily="2" charset="0"/>
              </a:rPr>
              <a:t> (todo lo respecto a la vida del hombre, su proceder y su actitud hacia otros)</a:t>
            </a:r>
          </a:p>
          <a:p>
            <a:pPr marL="514350" indent="-514350">
              <a:buFont typeface="+mj-lt"/>
              <a:buAutoNum type="arabicPeriod"/>
            </a:pPr>
            <a:r>
              <a:rPr lang="es-CO" sz="2000" b="1" dirty="0">
                <a:latin typeface="Montserrat" panose="00000500000000000000" pitchFamily="2" charset="0"/>
              </a:rPr>
              <a:t>Reprende</a:t>
            </a:r>
            <a:r>
              <a:rPr lang="es-CO" sz="2000" dirty="0">
                <a:latin typeface="Montserrat" panose="00000500000000000000" pitchFamily="2" charset="0"/>
              </a:rPr>
              <a:t>(Cuando nos mal encaminamos y nos dirige nuevamente al proceso)</a:t>
            </a:r>
          </a:p>
          <a:p>
            <a:pPr marL="514350" indent="-514350">
              <a:buFont typeface="+mj-lt"/>
              <a:buAutoNum type="arabicPeriod"/>
            </a:pPr>
            <a:r>
              <a:rPr lang="es-CO" sz="2000" b="1" dirty="0">
                <a:latin typeface="Montserrat" panose="00000500000000000000" pitchFamily="2" charset="0"/>
              </a:rPr>
              <a:t>Corrige</a:t>
            </a:r>
            <a:r>
              <a:rPr lang="es-CO" sz="2000" dirty="0">
                <a:latin typeface="Montserrat" panose="00000500000000000000" pitchFamily="2" charset="0"/>
              </a:rPr>
              <a:t> (Nos guía por el verdadero camino y nos permite elegir la vida o la muerte)</a:t>
            </a:r>
          </a:p>
          <a:p>
            <a:pPr marL="514350" indent="-514350">
              <a:buFont typeface="+mj-lt"/>
              <a:buAutoNum type="arabicPeriod"/>
            </a:pPr>
            <a:r>
              <a:rPr lang="es-CO" sz="2000" b="1" dirty="0">
                <a:latin typeface="Montserrat" panose="00000500000000000000" pitchFamily="2" charset="0"/>
              </a:rPr>
              <a:t>Capacita</a:t>
            </a:r>
            <a:r>
              <a:rPr lang="es-CO" sz="2000" dirty="0">
                <a:latin typeface="Montserrat" panose="00000500000000000000" pitchFamily="2" charset="0"/>
              </a:rPr>
              <a:t> (Nos enseña lo bueno y nos muestra ejemplos de lo malo)</a:t>
            </a:r>
          </a:p>
          <a:p>
            <a:pPr marL="514350" indent="-514350">
              <a:buFont typeface="+mj-lt"/>
              <a:buAutoNum type="arabicPeriod"/>
            </a:pPr>
            <a:r>
              <a:rPr lang="es-CO" sz="2000" dirty="0">
                <a:latin typeface="Montserrat" panose="00000500000000000000" pitchFamily="2" charset="0"/>
              </a:rPr>
              <a:t>Dirige a toda buena obra (Nos enseña para obrar en otros)</a:t>
            </a:r>
          </a:p>
        </p:txBody>
      </p:sp>
      <p:sp>
        <p:nvSpPr>
          <p:cNvPr id="9" name="CuadroTexto 8">
            <a:extLst>
              <a:ext uri="{FF2B5EF4-FFF2-40B4-BE49-F238E27FC236}">
                <a16:creationId xmlns:a16="http://schemas.microsoft.com/office/drawing/2014/main" id="{65A42C38-BBA8-492C-BCA6-EE0BA6F82F93}"/>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144145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984923" y="2573903"/>
            <a:ext cx="8503536" cy="2123658"/>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 Juan 8:31-32</a:t>
            </a:r>
          </a:p>
          <a:p>
            <a:r>
              <a:rPr lang="es-CO" dirty="0"/>
              <a:t> NVI </a:t>
            </a:r>
          </a:p>
          <a:p>
            <a:r>
              <a:rPr lang="es-CO" dirty="0"/>
              <a:t>Jesús se dirigió entonces a los judíos que habían creído en él, y les dijo: —Si se mantienen fieles a mis enseñanzas, serán realmente mis discípulos; y conocerán la verdad, y la verdad los hará libres.</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Seguir las enseñanzas fielmente</a:t>
            </a:r>
            <a:endParaRPr lang="es-CO" sz="3200" dirty="0"/>
          </a:p>
        </p:txBody>
      </p:sp>
      <p:sp>
        <p:nvSpPr>
          <p:cNvPr id="10" name="CuadroTexto 9">
            <a:extLst>
              <a:ext uri="{FF2B5EF4-FFF2-40B4-BE49-F238E27FC236}">
                <a16:creationId xmlns:a16="http://schemas.microsoft.com/office/drawing/2014/main" id="{1771F9E8-2388-4E2A-8F8B-25117419BC89}"/>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2775915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682045" y="2084404"/>
            <a:ext cx="9351031" cy="3539430"/>
          </a:xfrm>
          <a:prstGeom prst="rect">
            <a:avLst/>
          </a:prstGeom>
          <a:noFill/>
        </p:spPr>
        <p:txBody>
          <a:bodyPr wrap="square" rtlCol="0">
            <a:spAutoFit/>
          </a:bodyPr>
          <a:lstStyle/>
          <a:p>
            <a:r>
              <a:rPr lang="es-CO" sz="2800" dirty="0">
                <a:latin typeface="Montserrat" panose="00000500000000000000" pitchFamily="2" charset="0"/>
              </a:rPr>
              <a:t>La escritura, cuando se interpreta correctamente es guía y camino perfecto que nos dirige a Dios y nos lleva a establecer una comunión con Cristo, nos lleva a vincularnos con el y a fomentar relación con los demás; pues la palabra del Señor que es intachable con lleva al cristiano a purificarse y a llevar una vida digna pues se convierte en escudo, a los que en él se refugian.   </a:t>
            </a:r>
          </a:p>
        </p:txBody>
      </p:sp>
      <p:sp>
        <p:nvSpPr>
          <p:cNvPr id="9" name="CuadroTexto 8">
            <a:extLst>
              <a:ext uri="{FF2B5EF4-FFF2-40B4-BE49-F238E27FC236}">
                <a16:creationId xmlns:a16="http://schemas.microsoft.com/office/drawing/2014/main" id="{84B96B42-EE0C-4795-B70F-BAD56D44814B}"/>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486238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590593" y="1635759"/>
            <a:ext cx="9351031" cy="4401205"/>
          </a:xfrm>
          <a:prstGeom prst="rect">
            <a:avLst/>
          </a:prstGeom>
          <a:noFill/>
        </p:spPr>
        <p:txBody>
          <a:bodyPr wrap="square" rtlCol="0">
            <a:spAutoFit/>
          </a:bodyPr>
          <a:lstStyle/>
          <a:p>
            <a:r>
              <a:rPr lang="es-CO" sz="2000" dirty="0">
                <a:latin typeface="Montserrat" panose="00000500000000000000" pitchFamily="2" charset="0"/>
              </a:rPr>
              <a:t>Que obtenemos al leer la escritura: </a:t>
            </a:r>
          </a:p>
          <a:p>
            <a:endParaRPr lang="es-CO" sz="2000" dirty="0">
              <a:latin typeface="Montserrat" panose="00000500000000000000" pitchFamily="2" charset="0"/>
            </a:endParaRPr>
          </a:p>
          <a:p>
            <a:pPr marL="514350" indent="-514350">
              <a:buFont typeface="+mj-lt"/>
              <a:buAutoNum type="arabicPeriod"/>
            </a:pPr>
            <a:r>
              <a:rPr lang="es-CO" sz="2000" dirty="0">
                <a:latin typeface="Montserrat" panose="00000500000000000000" pitchFamily="2" charset="0"/>
              </a:rPr>
              <a:t>Incita el animo y la fuerza interior</a:t>
            </a:r>
          </a:p>
          <a:p>
            <a:pPr marL="514350" indent="-514350">
              <a:buFont typeface="+mj-lt"/>
              <a:buAutoNum type="arabicPeriod"/>
            </a:pPr>
            <a:r>
              <a:rPr lang="es-CO" sz="2000" dirty="0">
                <a:latin typeface="Montserrat" panose="00000500000000000000" pitchFamily="2" charset="0"/>
              </a:rPr>
              <a:t>Invita  a la lucha y al mantenerse firme. </a:t>
            </a:r>
          </a:p>
          <a:p>
            <a:pPr marL="514350" indent="-514350">
              <a:buFont typeface="+mj-lt"/>
              <a:buAutoNum type="arabicPeriod"/>
            </a:pPr>
            <a:r>
              <a:rPr lang="es-CO" sz="2000" dirty="0">
                <a:latin typeface="Montserrat" panose="00000500000000000000" pitchFamily="2" charset="0"/>
              </a:rPr>
              <a:t>Nos mantiene dependientes en todo de Dios</a:t>
            </a:r>
          </a:p>
          <a:p>
            <a:pPr marL="514350" indent="-514350">
              <a:buFont typeface="+mj-lt"/>
              <a:buAutoNum type="arabicPeriod"/>
            </a:pPr>
            <a:r>
              <a:rPr lang="es-CO" sz="2000" dirty="0">
                <a:latin typeface="Montserrat" panose="00000500000000000000" pitchFamily="2" charset="0"/>
              </a:rPr>
              <a:t>Nos ayuda a afrontar los momentos difíciles pues adquirimos paciencia y amor para enfrentar las situaciones con otros</a:t>
            </a:r>
          </a:p>
          <a:p>
            <a:pPr marL="514350" indent="-514350">
              <a:buFont typeface="+mj-lt"/>
              <a:buAutoNum type="arabicPeriod"/>
            </a:pPr>
            <a:r>
              <a:rPr lang="es-CO" sz="2000" dirty="0">
                <a:latin typeface="Montserrat" panose="00000500000000000000" pitchFamily="2" charset="0"/>
              </a:rPr>
              <a:t>Obtenemos sabiduría</a:t>
            </a:r>
          </a:p>
          <a:p>
            <a:pPr marL="514350" indent="-514350">
              <a:buFont typeface="+mj-lt"/>
              <a:buAutoNum type="arabicPeriod"/>
            </a:pPr>
            <a:r>
              <a:rPr lang="es-CO" sz="2000" dirty="0">
                <a:latin typeface="Montserrat" panose="00000500000000000000" pitchFamily="2" charset="0"/>
              </a:rPr>
              <a:t>Somos reprendidos por ella e instruidos en amor.</a:t>
            </a:r>
          </a:p>
          <a:p>
            <a:pPr marL="514350" indent="-514350">
              <a:buFont typeface="+mj-lt"/>
              <a:buAutoNum type="arabicPeriod"/>
            </a:pPr>
            <a:r>
              <a:rPr lang="es-CO" sz="2000" dirty="0">
                <a:latin typeface="Montserrat" panose="00000500000000000000" pitchFamily="2" charset="0"/>
              </a:rPr>
              <a:t>Alimenta nuestro espíritu y nos conecta al Espíritu Santo de Dios</a:t>
            </a:r>
          </a:p>
          <a:p>
            <a:pPr marL="514350" indent="-514350">
              <a:buFont typeface="+mj-lt"/>
              <a:buAutoNum type="arabicPeriod"/>
            </a:pPr>
            <a:r>
              <a:rPr lang="es-CO" sz="2000" dirty="0">
                <a:latin typeface="Montserrat" panose="00000500000000000000" pitchFamily="2" charset="0"/>
              </a:rPr>
              <a:t>Dios nos habla por medio de la palabra de Dios </a:t>
            </a:r>
          </a:p>
          <a:p>
            <a:pPr marL="514350" indent="-514350">
              <a:buFont typeface="+mj-lt"/>
              <a:buAutoNum type="arabicPeriod"/>
            </a:pPr>
            <a:r>
              <a:rPr lang="es-CO" sz="2000" dirty="0">
                <a:latin typeface="Montserrat" panose="00000500000000000000" pitchFamily="2" charset="0"/>
              </a:rPr>
              <a:t>Es poder de Dios para sanar nuestras vidas y desvela nuestro interior hasta encontrar nuestros pensamientos y nuestras intensiones más ocultas </a:t>
            </a:r>
          </a:p>
        </p:txBody>
      </p:sp>
      <p:sp>
        <p:nvSpPr>
          <p:cNvPr id="9" name="CuadroTexto 8">
            <a:extLst>
              <a:ext uri="{FF2B5EF4-FFF2-40B4-BE49-F238E27FC236}">
                <a16:creationId xmlns:a16="http://schemas.microsoft.com/office/drawing/2014/main" id="{BA0DCAFD-CE11-4DD4-B3C0-94678658009B}"/>
              </a:ext>
            </a:extLst>
          </p:cNvPr>
          <p:cNvSpPr txBox="1"/>
          <p:nvPr/>
        </p:nvSpPr>
        <p:spPr>
          <a:xfrm>
            <a:off x="1420523" y="330078"/>
            <a:ext cx="10388600" cy="1200329"/>
          </a:xfrm>
          <a:prstGeom prst="rect">
            <a:avLst/>
          </a:prstGeom>
          <a:noFill/>
        </p:spPr>
        <p:txBody>
          <a:bodyPr wrap="square" rtlCol="0">
            <a:spAutoFit/>
          </a:bodyPr>
          <a:lstStyle/>
          <a:p>
            <a:pPr algn="r"/>
            <a:r>
              <a:rPr lang="es-CO" sz="3600" dirty="0">
                <a:latin typeface="Montserrat Black" panose="00000A00000000000000" pitchFamily="2" charset="0"/>
              </a:rPr>
              <a:t>El evangelio es poder de Dios para cambiar nuestras vidas</a:t>
            </a:r>
          </a:p>
        </p:txBody>
      </p:sp>
    </p:spTree>
    <p:extLst>
      <p:ext uri="{BB962C8B-B14F-4D97-AF65-F5344CB8AC3E}">
        <p14:creationId xmlns:p14="http://schemas.microsoft.com/office/powerpoint/2010/main" val="73871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3046988"/>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De que manera podría el poder de Dios en mis estudios y enseñanzas, impactar a las personas.   </a:t>
            </a:r>
          </a:p>
        </p:txBody>
      </p:sp>
    </p:spTree>
    <p:extLst>
      <p:ext uri="{BB962C8B-B14F-4D97-AF65-F5344CB8AC3E}">
        <p14:creationId xmlns:p14="http://schemas.microsoft.com/office/powerpoint/2010/main" val="71733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2308324"/>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Que tan importante es la lectura </a:t>
            </a:r>
            <a:r>
              <a:rPr lang="es-CO" sz="4800" dirty="0" err="1">
                <a:solidFill>
                  <a:schemeClr val="tx1">
                    <a:lumMod val="65000"/>
                    <a:lumOff val="35000"/>
                  </a:schemeClr>
                </a:solidFill>
                <a:latin typeface="Montserrat Black" panose="00000A00000000000000" pitchFamily="2" charset="0"/>
              </a:rPr>
              <a:t>biblica</a:t>
            </a:r>
            <a:r>
              <a:rPr lang="es-CO" sz="4800" dirty="0">
                <a:solidFill>
                  <a:schemeClr val="tx1">
                    <a:lumMod val="65000"/>
                    <a:lumOff val="35000"/>
                  </a:schemeClr>
                </a:solidFill>
                <a:latin typeface="Montserrat Black" panose="00000A00000000000000" pitchFamily="2" charset="0"/>
              </a:rPr>
              <a:t> personal para dar fruto </a:t>
            </a:r>
          </a:p>
        </p:txBody>
      </p:sp>
    </p:spTree>
    <p:extLst>
      <p:ext uri="{BB962C8B-B14F-4D97-AF65-F5344CB8AC3E}">
        <p14:creationId xmlns:p14="http://schemas.microsoft.com/office/powerpoint/2010/main" val="229348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1569660"/>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Menciona 3 utilidades de la palabra de Dios en mi vida</a:t>
            </a:r>
          </a:p>
        </p:txBody>
      </p:sp>
    </p:spTree>
    <p:extLst>
      <p:ext uri="{BB962C8B-B14F-4D97-AF65-F5344CB8AC3E}">
        <p14:creationId xmlns:p14="http://schemas.microsoft.com/office/powerpoint/2010/main" val="3335957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241300" y="-13335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3785652"/>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Explícanos que ha hecho el poder de Dios en la lectura bíblica por ti, si tienes un testimonio puedes contárnoslo. </a:t>
            </a:r>
          </a:p>
        </p:txBody>
      </p:sp>
    </p:spTree>
    <p:extLst>
      <p:ext uri="{BB962C8B-B14F-4D97-AF65-F5344CB8AC3E}">
        <p14:creationId xmlns:p14="http://schemas.microsoft.com/office/powerpoint/2010/main" val="174951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654093" y="2408188"/>
            <a:ext cx="9351031" cy="2308324"/>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Sin oración y lectura bíblica no hay un verdadero cristianismo </a:t>
            </a:r>
          </a:p>
        </p:txBody>
      </p:sp>
    </p:spTree>
    <p:extLst>
      <p:ext uri="{BB962C8B-B14F-4D97-AF65-F5344CB8AC3E}">
        <p14:creationId xmlns:p14="http://schemas.microsoft.com/office/powerpoint/2010/main" val="428157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68393" y="2115524"/>
            <a:ext cx="10115507" cy="1569660"/>
          </a:xfrm>
          <a:prstGeom prst="rect">
            <a:avLst/>
          </a:prstGeom>
          <a:noFill/>
        </p:spPr>
        <p:txBody>
          <a:bodyPr wrap="square" rtlCol="0">
            <a:spAutoFit/>
          </a:bodyPr>
          <a:lstStyle/>
          <a:p>
            <a:r>
              <a:rPr lang="es-CO" sz="4800" dirty="0">
                <a:solidFill>
                  <a:schemeClr val="bg1">
                    <a:lumMod val="50000"/>
                  </a:schemeClr>
                </a:solidFill>
                <a:latin typeface="Montserrat Black" panose="00000A00000000000000" pitchFamily="2" charset="0"/>
              </a:rPr>
              <a:t>Que es una palabra de edificación y de sana doctrina </a:t>
            </a:r>
          </a:p>
        </p:txBody>
      </p:sp>
    </p:spTree>
    <p:extLst>
      <p:ext uri="{BB962C8B-B14F-4D97-AF65-F5344CB8AC3E}">
        <p14:creationId xmlns:p14="http://schemas.microsoft.com/office/powerpoint/2010/main" val="281815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442275" y="2639749"/>
            <a:ext cx="10496507" cy="3785652"/>
          </a:xfrm>
          <a:prstGeom prst="rect">
            <a:avLst/>
          </a:prstGeom>
          <a:noFill/>
        </p:spPr>
        <p:txBody>
          <a:bodyPr wrap="square" rtlCol="0">
            <a:spAutoFit/>
          </a:bodyPr>
          <a:lstStyle/>
          <a:p>
            <a:r>
              <a:rPr lang="es-CO" sz="2400" dirty="0">
                <a:latin typeface="Montserrat" panose="00000500000000000000" pitchFamily="2" charset="0"/>
              </a:rPr>
              <a:t>Conociendo el capitulo anterior mencionado te invitamos a que reconozcas la palabra de Dios y puedas cada día leer un fragmento de la palabra y encaminarte a un proceso que solo Dios puede llevar a través de su Santo Espíritu </a:t>
            </a:r>
          </a:p>
          <a:p>
            <a:r>
              <a:rPr lang="es-CO" sz="2400" dirty="0">
                <a:latin typeface="Montserrat" panose="00000500000000000000" pitchFamily="2" charset="0"/>
              </a:rPr>
              <a:t>Logras imaginarlo, si la escritura de Dios es tu delicia, y meditas de día y de noche, seremos como árbol plantado, junto a corrientes de aguas, Que da su fruto en su tiempo, Y su hoja no cae; </a:t>
            </a:r>
          </a:p>
          <a:p>
            <a:r>
              <a:rPr lang="es-CO" sz="2400" dirty="0">
                <a:latin typeface="Montserrat" panose="00000500000000000000" pitchFamily="2" charset="0"/>
              </a:rPr>
              <a:t>Y todo lo que hace, prosperará.</a:t>
            </a:r>
          </a:p>
          <a:p>
            <a:endParaRPr lang="es-CO" sz="2400" dirty="0">
              <a:latin typeface="Montserrat" panose="00000500000000000000" pitchFamily="2" charset="0"/>
            </a:endParaRPr>
          </a:p>
          <a:p>
            <a:endParaRPr lang="es-CO" sz="2400" dirty="0">
              <a:latin typeface="Montserrat" panose="00000500000000000000" pitchFamily="2" charset="0"/>
            </a:endParaRPr>
          </a:p>
        </p:txBody>
      </p:sp>
      <p:sp>
        <p:nvSpPr>
          <p:cNvPr id="10" name="CuadroTexto 9">
            <a:extLst>
              <a:ext uri="{FF2B5EF4-FFF2-40B4-BE49-F238E27FC236}">
                <a16:creationId xmlns:a16="http://schemas.microsoft.com/office/drawing/2014/main" id="{C5D8E433-347F-4BF6-B9A9-4DE27BDCFFFC}"/>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
        <p:nvSpPr>
          <p:cNvPr id="9" name="Rectángulo 8">
            <a:extLst>
              <a:ext uri="{FF2B5EF4-FFF2-40B4-BE49-F238E27FC236}">
                <a16:creationId xmlns:a16="http://schemas.microsoft.com/office/drawing/2014/main" id="{51EA6095-CC8B-4BA5-85B2-CAB11DCB7B93}"/>
              </a:ext>
            </a:extLst>
          </p:cNvPr>
          <p:cNvSpPr/>
          <p:nvPr/>
        </p:nvSpPr>
        <p:spPr>
          <a:xfrm>
            <a:off x="195189" y="1973900"/>
            <a:ext cx="10748455" cy="584775"/>
          </a:xfrm>
          <a:prstGeom prst="rect">
            <a:avLst/>
          </a:prstGeom>
        </p:spPr>
        <p:txBody>
          <a:bodyPr wrap="square">
            <a:spAutoFit/>
          </a:bodyPr>
          <a:lstStyle/>
          <a:p>
            <a:r>
              <a:rPr lang="es-CO" sz="3200" b="1" dirty="0"/>
              <a:t>Esta es una visión particular</a:t>
            </a:r>
            <a:endParaRPr lang="es-CO" sz="3200" dirty="0"/>
          </a:p>
        </p:txBody>
      </p:sp>
    </p:spTree>
    <p:extLst>
      <p:ext uri="{BB962C8B-B14F-4D97-AF65-F5344CB8AC3E}">
        <p14:creationId xmlns:p14="http://schemas.microsoft.com/office/powerpoint/2010/main" val="215040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4938602-89CF-4911-AE93-370D1710ED51}"/>
              </a:ext>
            </a:extLst>
          </p:cNvPr>
          <p:cNvSpPr/>
          <p:nvPr/>
        </p:nvSpPr>
        <p:spPr>
          <a:xfrm>
            <a:off x="-139699" y="-26670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4610558" cy="646331"/>
          </a:xfrm>
          <a:prstGeom prst="rect">
            <a:avLst/>
          </a:prstGeom>
          <a:noFill/>
        </p:spPr>
        <p:txBody>
          <a:bodyPr wrap="none" rtlCol="0">
            <a:spAutoFit/>
          </a:bodyPr>
          <a:lstStyle/>
          <a:p>
            <a:r>
              <a:rPr lang="es-CO" sz="3600" dirty="0">
                <a:latin typeface="Montserrat Black" panose="00000A00000000000000" pitchFamily="2" charset="0"/>
              </a:rPr>
              <a:t>TALLER PRACTICO</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52493" y="1288119"/>
            <a:ext cx="9899607" cy="3785652"/>
          </a:xfrm>
          <a:prstGeom prst="rect">
            <a:avLst/>
          </a:prstGeom>
          <a:noFill/>
        </p:spPr>
        <p:txBody>
          <a:bodyPr wrap="square" rtlCol="0">
            <a:spAutoFit/>
          </a:bodyPr>
          <a:lstStyle/>
          <a:p>
            <a:r>
              <a:rPr lang="es-CO" sz="4800" dirty="0">
                <a:solidFill>
                  <a:schemeClr val="tx1">
                    <a:lumMod val="65000"/>
                    <a:lumOff val="35000"/>
                  </a:schemeClr>
                </a:solidFill>
                <a:latin typeface="Montserrat Black" panose="00000A00000000000000" pitchFamily="2" charset="0"/>
              </a:rPr>
              <a:t>Vamos a leer el evangelio de Juan, un capitulo por día nosotros estamos en contacto para hacerlo juntos si deseas vincularte con nosotros. </a:t>
            </a:r>
          </a:p>
        </p:txBody>
      </p:sp>
    </p:spTree>
    <p:extLst>
      <p:ext uri="{BB962C8B-B14F-4D97-AF65-F5344CB8AC3E}">
        <p14:creationId xmlns:p14="http://schemas.microsoft.com/office/powerpoint/2010/main" val="3928936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C98BF66B-D27D-416A-A99F-877CF43D936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1420255" y="1565551"/>
            <a:ext cx="11127346" cy="5632311"/>
          </a:xfrm>
          <a:prstGeom prst="rect">
            <a:avLst/>
          </a:prstGeom>
          <a:noFill/>
        </p:spPr>
        <p:txBody>
          <a:bodyPr wrap="square" rtlCol="0">
            <a:spAutoFit/>
          </a:bodyPr>
          <a:lstStyle/>
          <a:p>
            <a:pPr algn="ctr"/>
            <a:r>
              <a:rPr lang="es-CO" sz="4000" dirty="0">
                <a:latin typeface="Montserrat" panose="00000500000000000000" pitchFamily="2" charset="0"/>
              </a:rPr>
              <a:t>Señor Danos de tu sabiduría, de tu amor, genera en nosotros ese deseo de buscar el alimento diario que es tu palabra, permite que seamos consientes de la necesidad de escucharte hazlo diariamente, despiértanos e inquiétanos porque creemos que tu tienes palabras de vida eterna para nosotros de </a:t>
            </a:r>
            <a:r>
              <a:rPr lang="es-CO" sz="4000" dirty="0" err="1">
                <a:latin typeface="Montserrat" panose="00000500000000000000" pitchFamily="2" charset="0"/>
              </a:rPr>
              <a:t>dia</a:t>
            </a:r>
            <a:r>
              <a:rPr lang="es-CO" sz="4000" dirty="0">
                <a:latin typeface="Montserrat" panose="00000500000000000000" pitchFamily="2" charset="0"/>
              </a:rPr>
              <a:t> y de noche amen.</a:t>
            </a:r>
          </a:p>
          <a:p>
            <a:pPr algn="ctr"/>
            <a:endParaRPr lang="es-CO" sz="4000" dirty="0">
              <a:latin typeface="Montserrat" panose="00000500000000000000" pitchFamily="2" charset="0"/>
            </a:endParaRPr>
          </a:p>
        </p:txBody>
      </p:sp>
    </p:spTree>
    <p:extLst>
      <p:ext uri="{BB962C8B-B14F-4D97-AF65-F5344CB8AC3E}">
        <p14:creationId xmlns:p14="http://schemas.microsoft.com/office/powerpoint/2010/main" val="246481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511154" y="-13335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577893" y="2079328"/>
            <a:ext cx="10496507" cy="3970318"/>
          </a:xfrm>
          <a:prstGeom prst="rect">
            <a:avLst/>
          </a:prstGeom>
          <a:noFill/>
        </p:spPr>
        <p:txBody>
          <a:bodyPr wrap="square" rtlCol="0">
            <a:spAutoFit/>
          </a:bodyPr>
          <a:lstStyle/>
          <a:p>
            <a:r>
              <a:rPr lang="es-CO" sz="3600" dirty="0">
                <a:latin typeface="Montserrat" panose="00000500000000000000" pitchFamily="2" charset="0"/>
              </a:rPr>
              <a:t>Nuestra invitación es a que te fortalezcas doctrinalmente, a que reconozcas la biblia como eje fundamental del conocimiento de Dios, y así puedas aprender a diferenciar cuando es o no una falsa doctrina, También para que des fruto, fruto en abundancia. </a:t>
            </a:r>
          </a:p>
          <a:p>
            <a:endParaRPr lang="es-CO" sz="3600" dirty="0">
              <a:latin typeface="Montserrat" panose="00000500000000000000" pitchFamily="2" charset="0"/>
            </a:endParaRPr>
          </a:p>
        </p:txBody>
      </p:sp>
      <p:sp>
        <p:nvSpPr>
          <p:cNvPr id="10" name="CuadroTexto 9">
            <a:extLst>
              <a:ext uri="{FF2B5EF4-FFF2-40B4-BE49-F238E27FC236}">
                <a16:creationId xmlns:a16="http://schemas.microsoft.com/office/drawing/2014/main" id="{C5D8E433-347F-4BF6-B9A9-4DE27BDCFFFC}"/>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Tree>
    <p:extLst>
      <p:ext uri="{BB962C8B-B14F-4D97-AF65-F5344CB8AC3E}">
        <p14:creationId xmlns:p14="http://schemas.microsoft.com/office/powerpoint/2010/main" val="397681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023023" y="2718029"/>
            <a:ext cx="8503536" cy="2123658"/>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Hebreos 4:12</a:t>
            </a:r>
          </a:p>
          <a:p>
            <a:r>
              <a:rPr lang="es-CO" dirty="0"/>
              <a:t> NVI </a:t>
            </a:r>
          </a:p>
          <a:p>
            <a:r>
              <a:rPr lang="es-CO" dirty="0"/>
              <a:t>Ciertamente, la palabra de Dios es viva y poderosa, y más cortante que cualquier espada de dos filos. Penetra hasta lo más profundo del alma y del espíritu, hasta la médula de los huesos, y juzga los pensamientos y las intenciones del corazón.</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Esta es una visión eclesial</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Tree>
    <p:extLst>
      <p:ext uri="{BB962C8B-B14F-4D97-AF65-F5344CB8AC3E}">
        <p14:creationId xmlns:p14="http://schemas.microsoft.com/office/powerpoint/2010/main" val="286216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442275" y="2639749"/>
            <a:ext cx="10496507" cy="4154984"/>
          </a:xfrm>
          <a:prstGeom prst="rect">
            <a:avLst/>
          </a:prstGeom>
          <a:noFill/>
        </p:spPr>
        <p:txBody>
          <a:bodyPr wrap="square" rtlCol="0">
            <a:spAutoFit/>
          </a:bodyPr>
          <a:lstStyle/>
          <a:p>
            <a:pPr marL="457200" indent="-457200">
              <a:buFont typeface="+mj-lt"/>
              <a:buAutoNum type="arabicPeriod"/>
            </a:pPr>
            <a:r>
              <a:rPr lang="es-CO" sz="2400" dirty="0">
                <a:latin typeface="Montserrat" panose="00000500000000000000" pitchFamily="2" charset="0"/>
              </a:rPr>
              <a:t>Debe volver a la simiente a la ortodoxia bíblica con una integralidad paralela de la actualidad, sin disolver el diseño creado por Dios sino establecer fundamento y vida que es Cristo. </a:t>
            </a:r>
          </a:p>
          <a:p>
            <a:pPr marL="457200" indent="-457200">
              <a:buFont typeface="+mj-lt"/>
              <a:buAutoNum type="arabicPeriod"/>
            </a:pPr>
            <a:r>
              <a:rPr lang="es-CO" sz="2400" dirty="0">
                <a:latin typeface="Montserrat" panose="00000500000000000000" pitchFamily="2" charset="0"/>
              </a:rPr>
              <a:t>La verdad tendrá que comenzar por el púlpito</a:t>
            </a:r>
          </a:p>
          <a:p>
            <a:pPr marL="457200" indent="-457200">
              <a:buFont typeface="+mj-lt"/>
              <a:buAutoNum type="arabicPeriod"/>
            </a:pPr>
            <a:r>
              <a:rPr lang="es-CO" sz="2400" dirty="0">
                <a:latin typeface="Montserrat" panose="00000500000000000000" pitchFamily="2" charset="0"/>
              </a:rPr>
              <a:t>La predicación que no está arraigada en la palabra de Dios está cimentada en el orgullo del hombre </a:t>
            </a:r>
          </a:p>
          <a:p>
            <a:pPr marL="457200" indent="-457200">
              <a:buFont typeface="+mj-lt"/>
              <a:buAutoNum type="arabicPeriod"/>
            </a:pPr>
            <a:r>
              <a:rPr lang="es-CO" sz="2400" dirty="0">
                <a:latin typeface="Montserrat" panose="00000500000000000000" pitchFamily="2" charset="0"/>
              </a:rPr>
              <a:t>El predicador de la actualidad sufre de estrabismo bíblico</a:t>
            </a:r>
          </a:p>
          <a:p>
            <a:pPr marL="457200" indent="-457200">
              <a:buFont typeface="+mj-lt"/>
              <a:buAutoNum type="arabicPeriod"/>
            </a:pPr>
            <a:r>
              <a:rPr lang="es-CO" sz="2400" dirty="0">
                <a:latin typeface="Montserrat" panose="00000500000000000000" pitchFamily="2" charset="0"/>
              </a:rPr>
              <a:t>La palabra debe conllevar el poder de Dios, una palabra que juzgue los pensamientos del hombre y las intenciones del corazón</a:t>
            </a:r>
          </a:p>
          <a:p>
            <a:pPr marL="457200" indent="-457200">
              <a:buFont typeface="+mj-lt"/>
              <a:buAutoNum type="arabicPeriod"/>
            </a:pPr>
            <a:r>
              <a:rPr lang="es-CO" sz="2400" dirty="0">
                <a:latin typeface="Montserrat" panose="00000500000000000000" pitchFamily="2" charset="0"/>
              </a:rPr>
              <a:t>El ministro de Dios debe fomentar el estudio </a:t>
            </a:r>
            <a:r>
              <a:rPr lang="es-CO" sz="2400" dirty="0" err="1">
                <a:latin typeface="Montserrat" panose="00000500000000000000" pitchFamily="2" charset="0"/>
              </a:rPr>
              <a:t>biblico</a:t>
            </a:r>
            <a:endParaRPr lang="es-CO" sz="2400" dirty="0">
              <a:latin typeface="Montserrat" panose="00000500000000000000" pitchFamily="2" charset="0"/>
            </a:endParaRPr>
          </a:p>
        </p:txBody>
      </p:sp>
      <p:sp>
        <p:nvSpPr>
          <p:cNvPr id="10" name="CuadroTexto 9">
            <a:extLst>
              <a:ext uri="{FF2B5EF4-FFF2-40B4-BE49-F238E27FC236}">
                <a16:creationId xmlns:a16="http://schemas.microsoft.com/office/drawing/2014/main" id="{C5D8E433-347F-4BF6-B9A9-4DE27BDCFFFC}"/>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
        <p:nvSpPr>
          <p:cNvPr id="9" name="Rectángulo 8">
            <a:extLst>
              <a:ext uri="{FF2B5EF4-FFF2-40B4-BE49-F238E27FC236}">
                <a16:creationId xmlns:a16="http://schemas.microsoft.com/office/drawing/2014/main" id="{51EA6095-CC8B-4BA5-85B2-CAB11DCB7B93}"/>
              </a:ext>
            </a:extLst>
          </p:cNvPr>
          <p:cNvSpPr/>
          <p:nvPr/>
        </p:nvSpPr>
        <p:spPr>
          <a:xfrm>
            <a:off x="195189" y="1973900"/>
            <a:ext cx="10748455" cy="584775"/>
          </a:xfrm>
          <a:prstGeom prst="rect">
            <a:avLst/>
          </a:prstGeom>
        </p:spPr>
        <p:txBody>
          <a:bodyPr wrap="square">
            <a:spAutoFit/>
          </a:bodyPr>
          <a:lstStyle/>
          <a:p>
            <a:r>
              <a:rPr lang="es-CO" sz="3200" b="1" dirty="0"/>
              <a:t>Esta es una visión eclesial</a:t>
            </a:r>
            <a:endParaRPr lang="es-CO" sz="3200" dirty="0"/>
          </a:p>
        </p:txBody>
      </p:sp>
    </p:spTree>
    <p:extLst>
      <p:ext uri="{BB962C8B-B14F-4D97-AF65-F5344CB8AC3E}">
        <p14:creationId xmlns:p14="http://schemas.microsoft.com/office/powerpoint/2010/main" val="154264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442275" y="2639749"/>
            <a:ext cx="10496507" cy="4031873"/>
          </a:xfrm>
          <a:prstGeom prst="rect">
            <a:avLst/>
          </a:prstGeom>
          <a:noFill/>
        </p:spPr>
        <p:txBody>
          <a:bodyPr wrap="square" rtlCol="0">
            <a:spAutoFit/>
          </a:bodyPr>
          <a:lstStyle/>
          <a:p>
            <a:r>
              <a:rPr lang="es-CO" sz="2400" dirty="0">
                <a:latin typeface="Montserrat" panose="00000500000000000000" pitchFamily="2" charset="0"/>
              </a:rPr>
              <a:t>6.  La iglesia debe evaluar su estado doctrinal, sus creencias, su visión, su dirección, Su enfoque, su enseñanza, su liderazgo, su amor hacia otros, sus finanzas y la forma en la que las obtienen, todo esto  con base a las 7 Iglesias del apocalipsis. </a:t>
            </a:r>
          </a:p>
          <a:p>
            <a:pPr lvl="2"/>
            <a:r>
              <a:rPr lang="es-CO" sz="1600" dirty="0">
                <a:latin typeface="Montserrat" panose="00000500000000000000" pitchFamily="2" charset="0"/>
              </a:rPr>
              <a:t>(1) </a:t>
            </a:r>
            <a:r>
              <a:rPr lang="es-CO" sz="1600" dirty="0" err="1">
                <a:latin typeface="Montserrat" panose="00000500000000000000" pitchFamily="2" charset="0"/>
              </a:rPr>
              <a:t>Efeso</a:t>
            </a:r>
            <a:r>
              <a:rPr lang="es-CO" sz="1600" dirty="0">
                <a:latin typeface="Montserrat" panose="00000500000000000000" pitchFamily="2" charset="0"/>
              </a:rPr>
              <a:t> (</a:t>
            </a:r>
            <a:r>
              <a:rPr lang="es-CO" sz="1600" dirty="0">
                <a:latin typeface="Montserrat" panose="00000500000000000000" pitchFamily="2" charset="0"/>
                <a:hlinkClick r:id="rId3"/>
              </a:rPr>
              <a:t>Apocalipsis 2:1-7</a:t>
            </a:r>
            <a:r>
              <a:rPr lang="es-CO" sz="1600" dirty="0">
                <a:latin typeface="Montserrat" panose="00000500000000000000" pitchFamily="2" charset="0"/>
              </a:rPr>
              <a:t>) – la iglesia que había dejado su primer amor (2:4).</a:t>
            </a:r>
            <a:br>
              <a:rPr lang="es-CO" sz="1600" dirty="0">
                <a:latin typeface="Montserrat" panose="00000500000000000000" pitchFamily="2" charset="0"/>
              </a:rPr>
            </a:br>
            <a:r>
              <a:rPr lang="es-CO" sz="1600" dirty="0">
                <a:latin typeface="Montserrat" panose="00000500000000000000" pitchFamily="2" charset="0"/>
              </a:rPr>
              <a:t>(2) Esmirna (</a:t>
            </a:r>
            <a:r>
              <a:rPr lang="es-CO" sz="1600" dirty="0">
                <a:latin typeface="Montserrat" panose="00000500000000000000" pitchFamily="2" charset="0"/>
                <a:hlinkClick r:id="rId4"/>
              </a:rPr>
              <a:t>Apocalipsis 2:8-11</a:t>
            </a:r>
            <a:r>
              <a:rPr lang="es-CO" sz="1600" dirty="0">
                <a:latin typeface="Montserrat" panose="00000500000000000000" pitchFamily="2" charset="0"/>
              </a:rPr>
              <a:t>) – la iglesia que sufriría persecución (2:10).</a:t>
            </a:r>
            <a:br>
              <a:rPr lang="es-CO" sz="1600" dirty="0">
                <a:latin typeface="Montserrat" panose="00000500000000000000" pitchFamily="2" charset="0"/>
              </a:rPr>
            </a:br>
            <a:r>
              <a:rPr lang="es-CO" sz="1600" dirty="0">
                <a:latin typeface="Montserrat" panose="00000500000000000000" pitchFamily="2" charset="0"/>
              </a:rPr>
              <a:t>(3) Pérgamo (</a:t>
            </a:r>
            <a:r>
              <a:rPr lang="es-CO" sz="1600" dirty="0">
                <a:latin typeface="Montserrat" panose="00000500000000000000" pitchFamily="2" charset="0"/>
                <a:hlinkClick r:id="rId5"/>
              </a:rPr>
              <a:t>Apocalipsis 2:12-17</a:t>
            </a:r>
            <a:r>
              <a:rPr lang="es-CO" sz="1600" dirty="0">
                <a:latin typeface="Montserrat" panose="00000500000000000000" pitchFamily="2" charset="0"/>
              </a:rPr>
              <a:t>) – la iglesia que necesitaba arrepentirse (2:16).</a:t>
            </a:r>
            <a:br>
              <a:rPr lang="es-CO" sz="1600" dirty="0">
                <a:latin typeface="Montserrat" panose="00000500000000000000" pitchFamily="2" charset="0"/>
              </a:rPr>
            </a:br>
            <a:r>
              <a:rPr lang="es-CO" sz="1600" dirty="0">
                <a:latin typeface="Montserrat" panose="00000500000000000000" pitchFamily="2" charset="0"/>
              </a:rPr>
              <a:t>(4) </a:t>
            </a:r>
            <a:r>
              <a:rPr lang="es-CO" sz="1600" dirty="0" err="1">
                <a:latin typeface="Montserrat" panose="00000500000000000000" pitchFamily="2" charset="0"/>
              </a:rPr>
              <a:t>Tiatira</a:t>
            </a:r>
            <a:r>
              <a:rPr lang="es-CO" sz="1600" dirty="0">
                <a:latin typeface="Montserrat" panose="00000500000000000000" pitchFamily="2" charset="0"/>
              </a:rPr>
              <a:t> (</a:t>
            </a:r>
            <a:r>
              <a:rPr lang="es-CO" sz="1600" dirty="0">
                <a:latin typeface="Montserrat" panose="00000500000000000000" pitchFamily="2" charset="0"/>
                <a:hlinkClick r:id="rId6"/>
              </a:rPr>
              <a:t>Apocalipsis 2:18-29</a:t>
            </a:r>
            <a:r>
              <a:rPr lang="es-CO" sz="1600" dirty="0">
                <a:latin typeface="Montserrat" panose="00000500000000000000" pitchFamily="2" charset="0"/>
              </a:rPr>
              <a:t>) – la iglesia que tenía una falsa profetisa (2:20)</a:t>
            </a:r>
            <a:br>
              <a:rPr lang="es-CO" sz="1600" dirty="0">
                <a:latin typeface="Montserrat" panose="00000500000000000000" pitchFamily="2" charset="0"/>
              </a:rPr>
            </a:br>
            <a:r>
              <a:rPr lang="es-CO" sz="1600" dirty="0">
                <a:latin typeface="Montserrat" panose="00000500000000000000" pitchFamily="2" charset="0"/>
              </a:rPr>
              <a:t>(5) </a:t>
            </a:r>
            <a:r>
              <a:rPr lang="es-CO" sz="1600" dirty="0" err="1">
                <a:latin typeface="Montserrat" panose="00000500000000000000" pitchFamily="2" charset="0"/>
              </a:rPr>
              <a:t>Sardis</a:t>
            </a:r>
            <a:r>
              <a:rPr lang="es-CO" sz="1600" dirty="0">
                <a:latin typeface="Montserrat" panose="00000500000000000000" pitchFamily="2" charset="0"/>
              </a:rPr>
              <a:t> – (</a:t>
            </a:r>
            <a:r>
              <a:rPr lang="es-CO" sz="1600" dirty="0">
                <a:latin typeface="Montserrat" panose="00000500000000000000" pitchFamily="2" charset="0"/>
                <a:hlinkClick r:id="rId7"/>
              </a:rPr>
              <a:t>Apocalipsis 3:1-6</a:t>
            </a:r>
            <a:r>
              <a:rPr lang="es-CO" sz="1600" dirty="0">
                <a:latin typeface="Montserrat" panose="00000500000000000000" pitchFamily="2" charset="0"/>
              </a:rPr>
              <a:t>) – la iglesia que se había quedado dormida (3:2).</a:t>
            </a:r>
            <a:br>
              <a:rPr lang="es-CO" sz="1600" dirty="0">
                <a:latin typeface="Montserrat" panose="00000500000000000000" pitchFamily="2" charset="0"/>
              </a:rPr>
            </a:br>
            <a:r>
              <a:rPr lang="es-CO" sz="1600" dirty="0">
                <a:latin typeface="Montserrat" panose="00000500000000000000" pitchFamily="2" charset="0"/>
              </a:rPr>
              <a:t>(6) Filadelfia (</a:t>
            </a:r>
            <a:r>
              <a:rPr lang="es-CO" sz="1600" dirty="0">
                <a:latin typeface="Montserrat" panose="00000500000000000000" pitchFamily="2" charset="0"/>
                <a:hlinkClick r:id="rId8"/>
              </a:rPr>
              <a:t>Apocalipsis 3:7-13</a:t>
            </a:r>
            <a:r>
              <a:rPr lang="es-CO" sz="1600" dirty="0">
                <a:latin typeface="Montserrat" panose="00000500000000000000" pitchFamily="2" charset="0"/>
              </a:rPr>
              <a:t>) – la iglesia que había perseverado pacientemente (3:10). </a:t>
            </a:r>
            <a:br>
              <a:rPr lang="es-CO" sz="1600" dirty="0">
                <a:latin typeface="Montserrat" panose="00000500000000000000" pitchFamily="2" charset="0"/>
              </a:rPr>
            </a:br>
            <a:r>
              <a:rPr lang="es-CO" sz="1600" dirty="0">
                <a:latin typeface="Montserrat" panose="00000500000000000000" pitchFamily="2" charset="0"/>
              </a:rPr>
              <a:t>(7) </a:t>
            </a:r>
            <a:r>
              <a:rPr lang="es-CO" sz="1600" dirty="0" err="1">
                <a:latin typeface="Montserrat" panose="00000500000000000000" pitchFamily="2" charset="0"/>
              </a:rPr>
              <a:t>Laodicea</a:t>
            </a:r>
            <a:r>
              <a:rPr lang="es-CO" sz="1600" dirty="0">
                <a:latin typeface="Montserrat" panose="00000500000000000000" pitchFamily="2" charset="0"/>
              </a:rPr>
              <a:t> (</a:t>
            </a:r>
            <a:r>
              <a:rPr lang="es-CO" sz="1600" dirty="0">
                <a:latin typeface="Montserrat" panose="00000500000000000000" pitchFamily="2" charset="0"/>
                <a:hlinkClick r:id="rId9"/>
              </a:rPr>
              <a:t>Apocalipsis 3:14-22</a:t>
            </a:r>
            <a:r>
              <a:rPr lang="es-CO" sz="1600" dirty="0">
                <a:latin typeface="Montserrat" panose="00000500000000000000" pitchFamily="2" charset="0"/>
              </a:rPr>
              <a:t>) – la iglesia con una fe tibia (3:16).</a:t>
            </a:r>
          </a:p>
          <a:p>
            <a:r>
              <a:rPr lang="es-CO" sz="2400" dirty="0">
                <a:latin typeface="Montserrat" panose="00000500000000000000" pitchFamily="2" charset="0"/>
              </a:rPr>
              <a:t>7. La palabra con poder se ha alejado en cuanto a los tiempos de la predicación no revela a nuestro Dios </a:t>
            </a:r>
          </a:p>
        </p:txBody>
      </p:sp>
      <p:sp>
        <p:nvSpPr>
          <p:cNvPr id="10" name="CuadroTexto 9">
            <a:extLst>
              <a:ext uri="{FF2B5EF4-FFF2-40B4-BE49-F238E27FC236}">
                <a16:creationId xmlns:a16="http://schemas.microsoft.com/office/drawing/2014/main" id="{C5D8E433-347F-4BF6-B9A9-4DE27BDCFFFC}"/>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
        <p:nvSpPr>
          <p:cNvPr id="9" name="Rectángulo 8">
            <a:extLst>
              <a:ext uri="{FF2B5EF4-FFF2-40B4-BE49-F238E27FC236}">
                <a16:creationId xmlns:a16="http://schemas.microsoft.com/office/drawing/2014/main" id="{51EA6095-CC8B-4BA5-85B2-CAB11DCB7B93}"/>
              </a:ext>
            </a:extLst>
          </p:cNvPr>
          <p:cNvSpPr/>
          <p:nvPr/>
        </p:nvSpPr>
        <p:spPr>
          <a:xfrm>
            <a:off x="195189" y="1973900"/>
            <a:ext cx="10748455" cy="584775"/>
          </a:xfrm>
          <a:prstGeom prst="rect">
            <a:avLst/>
          </a:prstGeom>
        </p:spPr>
        <p:txBody>
          <a:bodyPr wrap="square">
            <a:spAutoFit/>
          </a:bodyPr>
          <a:lstStyle/>
          <a:p>
            <a:r>
              <a:rPr lang="es-CO" sz="3200" b="1" dirty="0"/>
              <a:t>Esta es una visión eclesial</a:t>
            </a:r>
            <a:endParaRPr lang="es-CO" sz="3200" dirty="0"/>
          </a:p>
        </p:txBody>
      </p:sp>
    </p:spTree>
    <p:extLst>
      <p:ext uri="{BB962C8B-B14F-4D97-AF65-F5344CB8AC3E}">
        <p14:creationId xmlns:p14="http://schemas.microsoft.com/office/powerpoint/2010/main" val="336841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0791CFD-1FD1-451D-BD1C-C79BE61877F6}"/>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1023023" y="2718029"/>
            <a:ext cx="8503536" cy="2400657"/>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 2 Pedro 2:1</a:t>
            </a:r>
          </a:p>
          <a:p>
            <a:r>
              <a:rPr lang="es-CO" dirty="0"/>
              <a:t> NVI </a:t>
            </a:r>
          </a:p>
          <a:p>
            <a:r>
              <a:rPr lang="es-CO" dirty="0">
                <a:latin typeface="Montserrat" panose="00000500000000000000" pitchFamily="2" charset="0"/>
              </a:rPr>
              <a:t>Pero hubo también falsos profetas entre el pueblo, como habrá entre vosotros falsos maestros, que introducirán encubiertamente herejías destructoras, y aun negarán al Señor que los rescató, atrayendo sobre sí mismos destrucción repentina. </a:t>
            </a:r>
          </a:p>
        </p:txBody>
      </p:sp>
      <p:sp>
        <p:nvSpPr>
          <p:cNvPr id="2" name="Rectángulo 1">
            <a:extLst>
              <a:ext uri="{FF2B5EF4-FFF2-40B4-BE49-F238E27FC236}">
                <a16:creationId xmlns:a16="http://schemas.microsoft.com/office/drawing/2014/main" id="{9F4DAF4C-1CD4-4E4B-834E-1965A650E36E}"/>
              </a:ext>
            </a:extLst>
          </p:cNvPr>
          <p:cNvSpPr/>
          <p:nvPr/>
        </p:nvSpPr>
        <p:spPr>
          <a:xfrm>
            <a:off x="195189" y="1973900"/>
            <a:ext cx="10748455" cy="584775"/>
          </a:xfrm>
          <a:prstGeom prst="rect">
            <a:avLst/>
          </a:prstGeom>
        </p:spPr>
        <p:txBody>
          <a:bodyPr wrap="square">
            <a:spAutoFit/>
          </a:bodyPr>
          <a:lstStyle/>
          <a:p>
            <a:r>
              <a:rPr lang="es-CO" sz="3200" b="1" dirty="0"/>
              <a:t>En la actualidad hay que conocer la doctrina verdadera</a:t>
            </a:r>
            <a:endParaRPr lang="es-CO" sz="3200" dirty="0"/>
          </a:p>
        </p:txBody>
      </p:sp>
      <p:sp>
        <p:nvSpPr>
          <p:cNvPr id="9" name="CuadroTexto 8">
            <a:extLst>
              <a:ext uri="{FF2B5EF4-FFF2-40B4-BE49-F238E27FC236}">
                <a16:creationId xmlns:a16="http://schemas.microsoft.com/office/drawing/2014/main" id="{0D6E5EC6-3E77-45D3-8B1A-ACBDA5A3CC75}"/>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Tree>
    <p:extLst>
      <p:ext uri="{BB962C8B-B14F-4D97-AF65-F5344CB8AC3E}">
        <p14:creationId xmlns:p14="http://schemas.microsoft.com/office/powerpoint/2010/main" val="303406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2AE31C-185D-4296-B612-27334D996548}"/>
              </a:ext>
            </a:extLst>
          </p:cNvPr>
          <p:cNvSpPr/>
          <p:nvPr/>
        </p:nvSpPr>
        <p:spPr>
          <a:xfrm>
            <a:off x="-126999" y="0"/>
            <a:ext cx="12674600" cy="7124700"/>
          </a:xfrm>
          <a:prstGeom prst="rect">
            <a:avLst/>
          </a:prstGeom>
          <a:solidFill>
            <a:schemeClr val="accent6">
              <a:lumMod val="60000"/>
              <a:lumOff val="40000"/>
              <a:alpha val="77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7" name="CuadroTexto 6">
            <a:extLst>
              <a:ext uri="{FF2B5EF4-FFF2-40B4-BE49-F238E27FC236}">
                <a16:creationId xmlns:a16="http://schemas.microsoft.com/office/drawing/2014/main" id="{BD26D2BA-24E3-4A40-BBD2-C74FD0A5AB35}"/>
              </a:ext>
            </a:extLst>
          </p:cNvPr>
          <p:cNvSpPr txBox="1"/>
          <p:nvPr/>
        </p:nvSpPr>
        <p:spPr>
          <a:xfrm>
            <a:off x="577893" y="2079328"/>
            <a:ext cx="10496507" cy="3416320"/>
          </a:xfrm>
          <a:prstGeom prst="rect">
            <a:avLst/>
          </a:prstGeom>
          <a:noFill/>
        </p:spPr>
        <p:txBody>
          <a:bodyPr wrap="square" rtlCol="0">
            <a:spAutoFit/>
          </a:bodyPr>
          <a:lstStyle/>
          <a:p>
            <a:r>
              <a:rPr lang="es-CO" sz="2400" dirty="0">
                <a:latin typeface="Montserrat" panose="00000500000000000000" pitchFamily="2" charset="0"/>
              </a:rPr>
              <a:t>La iglesia actualmente hace parte de una nueva era, en donde la maldad y el engaño hacen parte del día a día, y Jesús lo menciono, “Porque vendrán muchos en mi nombre, diciendo: Yo soy el Cristo; y a muchos engañarán” Mt: 24:3 y lo hemos visto falsos maestros y un falso profetas que solo hablan lo que el mundo quiere escuchar y no las palabras mismas de Jesús, desviando al pueblo de Dios de la centralidad del evangelio nosotros creemos que la predicación se basa en la “sola escritura” pues esta pone fin a las visiones particulares y a toda falsa enseñanza doctrinal extra bíblica</a:t>
            </a:r>
          </a:p>
        </p:txBody>
      </p:sp>
      <p:sp>
        <p:nvSpPr>
          <p:cNvPr id="10" name="CuadroTexto 9">
            <a:extLst>
              <a:ext uri="{FF2B5EF4-FFF2-40B4-BE49-F238E27FC236}">
                <a16:creationId xmlns:a16="http://schemas.microsoft.com/office/drawing/2014/main" id="{C5D8E433-347F-4BF6-B9A9-4DE27BDCFFFC}"/>
              </a:ext>
            </a:extLst>
          </p:cNvPr>
          <p:cNvSpPr txBox="1"/>
          <p:nvPr/>
        </p:nvSpPr>
        <p:spPr>
          <a:xfrm>
            <a:off x="1420523" y="330078"/>
            <a:ext cx="10388600" cy="1754326"/>
          </a:xfrm>
          <a:prstGeom prst="rect">
            <a:avLst/>
          </a:prstGeom>
          <a:noFill/>
        </p:spPr>
        <p:txBody>
          <a:bodyPr wrap="square" rtlCol="0">
            <a:spAutoFit/>
          </a:bodyPr>
          <a:lstStyle/>
          <a:p>
            <a:pPr algn="r"/>
            <a:r>
              <a:rPr lang="es-CO" sz="3600" dirty="0">
                <a:latin typeface="Montserrat Black" panose="00000A00000000000000" pitchFamily="2" charset="0"/>
              </a:rPr>
              <a:t>La escritura es el principio sobre el cual </a:t>
            </a:r>
          </a:p>
          <a:p>
            <a:pPr algn="r"/>
            <a:r>
              <a:rPr lang="es-CO" sz="3600" dirty="0">
                <a:latin typeface="Montserrat Black" panose="00000A00000000000000" pitchFamily="2" charset="0"/>
              </a:rPr>
              <a:t>La Iglesia evangélica de hoy se levanta </a:t>
            </a:r>
          </a:p>
          <a:p>
            <a:pPr algn="r"/>
            <a:r>
              <a:rPr lang="es-CO" sz="3600" dirty="0">
                <a:latin typeface="Montserrat Black" panose="00000A00000000000000" pitchFamily="2" charset="0"/>
              </a:rPr>
              <a:t>O cae</a:t>
            </a:r>
          </a:p>
        </p:txBody>
      </p:sp>
    </p:spTree>
    <p:extLst>
      <p:ext uri="{BB962C8B-B14F-4D97-AF65-F5344CB8AC3E}">
        <p14:creationId xmlns:p14="http://schemas.microsoft.com/office/powerpoint/2010/main" val="29548702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1418</Words>
  <Application>Microsoft Office PowerPoint</Application>
  <PresentationFormat>Panorámica</PresentationFormat>
  <Paragraphs>131</Paragraphs>
  <Slides>31</Slides>
  <Notes>0</Notes>
  <HiddenSlides>16</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Montserrat</vt:lpstr>
      <vt:lpstr>Montserrat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Yusef Gonzalez</dc:creator>
  <cp:lastModifiedBy>Darwin Gonzalez</cp:lastModifiedBy>
  <cp:revision>35</cp:revision>
  <dcterms:created xsi:type="dcterms:W3CDTF">2018-06-16T01:50:54Z</dcterms:created>
  <dcterms:modified xsi:type="dcterms:W3CDTF">2018-07-24T17:10:37Z</dcterms:modified>
</cp:coreProperties>
</file>