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7" r:id="rId4"/>
    <p:sldId id="293" r:id="rId5"/>
    <p:sldId id="299" r:id="rId6"/>
    <p:sldId id="301" r:id="rId7"/>
    <p:sldId id="302" r:id="rId8"/>
    <p:sldId id="281" r:id="rId9"/>
    <p:sldId id="280" r:id="rId10"/>
    <p:sldId id="292" r:id="rId11"/>
    <p:sldId id="276" r:id="rId12"/>
    <p:sldId id="300" r:id="rId13"/>
    <p:sldId id="296" r:id="rId14"/>
    <p:sldId id="275" r:id="rId15"/>
    <p:sldId id="285" r:id="rId16"/>
    <p:sldId id="282" r:id="rId17"/>
    <p:sldId id="286" r:id="rId18"/>
    <p:sldId id="287" r:id="rId19"/>
    <p:sldId id="288" r:id="rId20"/>
    <p:sldId id="289" r:id="rId21"/>
    <p:sldId id="298" r:id="rId22"/>
    <p:sldId id="291" r:id="rId23"/>
    <p:sldId id="279" r:id="rId24"/>
    <p:sldId id="303" r:id="rId25"/>
    <p:sldId id="304" r:id="rId26"/>
    <p:sldId id="267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CCDCC-EF13-440B-AEC6-A22EF587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FEE13-CE60-4E9E-8334-9098146D6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5F41A-FC13-4231-BDAF-1236FEE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13/07/2018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23922-C38F-4715-B1A7-77708FB2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6A2B1E-9B25-4F21-8D9F-B2CBEAC2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1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50051-4106-4EB3-A856-EB751A8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29D1A1-978A-49C0-ADF8-6E99AC82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B3043-47C4-4C34-9F09-99B595C5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13/07/2018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F5746-8F09-4B96-A834-2F6901C4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20E12-201D-4EAF-8350-45769B8D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174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893A7F-5044-4335-BCF7-F803039EF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5EC151-420E-43D3-8DF7-AEF10A4C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A611F2-4766-4D6E-A295-9CB59F08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13/07/2018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3BEE4-75E8-4A81-9123-2879C464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188EF1-7549-4750-B50A-20E9FC2C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83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5DD7F-14FB-4929-AA15-533C76B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7DD2C-751F-4EE2-8E45-01D07992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C10D0-4116-47F7-9851-903D791E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13/07/2018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15F1D-42C8-44AC-88BA-556F05A5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AF251-019A-4A48-98CD-D5EC0CA9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2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CDB2C-FADD-4DB1-9B74-B7D18615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239850-D4F6-4B54-BA2C-DCF0B23B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D62BA-881C-4979-9341-BB6BAAB2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13/07/2018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B6B7F-4529-47F6-93F3-707792EF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3778F-AB8F-4FDB-8DCD-19D5B605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3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9251-925E-4E33-B380-1A8CFB91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2836B-6B98-447A-9676-1EFF4ECD3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B6EF3-2B46-4F23-ACA1-9D624563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A85D92-2388-4D6B-AB12-01DFD416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13/07/2018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D8BE97-BEC1-4A44-8537-CEF7B285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BC572-2778-44AA-8375-95496014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9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7AE9A-78A5-4144-818C-5A3678CB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A7EB1-707E-4FCB-ADBD-8A0E7DA3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F50F22-D579-4360-8C6D-DAF30058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DCA839-A92F-4AD4-A771-E0739B38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FFA2FB-8915-45F0-A75C-091A84440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FE97BB-9262-4555-8A76-7431E0D5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13/07/2018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24D0BA-F572-4F68-80FD-7FBF780C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E6EAB6-FCA9-4D14-8B6E-B8860B7C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27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DE844-D82B-4818-85F4-D23C7F9F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384D4A-C351-4ED4-9E5F-0ACA74AB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13/07/2018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CA7336-71DB-45BA-97A6-32C6022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A3DA2-EDC8-40DA-B5AF-23B1D250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39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EFC951-106B-4C35-99E6-4D9B7A0C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13/07/2018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F258BA-281F-4A4A-8953-22F4F4A8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4A370D-C144-4B58-89A6-E82A67D7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98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F960-FF7F-496E-B878-308D29FB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D3802-C3FD-48F8-B056-3E9C0EA2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3F4E0-FBEA-409C-AC36-E9E1BB65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0E0D4-D56C-43A3-A4EB-39A7ABFE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13/07/2018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CD7499-654A-469F-8F92-DD17F016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141475-F7C2-4F61-9449-68711132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79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CE56-8EEE-415D-887C-C8DF7A1B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26E8B6-B3E3-4484-B11B-8C5CB7B25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508076-D046-4550-8FC6-DC71E1E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FC5D9B-0FB9-4B7B-BB46-BB692FC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13/07/2018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1ADF1-672E-43B0-86BE-D3A9EF1E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9D6A2F-2693-43B8-BC42-632CA34C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444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739B50-A9B0-4D08-A794-A149B75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12C331-7590-4565-A29C-F42A0B21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1BFBB-201B-416A-9440-E537A7855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A349-1EA6-4682-B8CE-B9D07866C6C0}" type="datetimeFigureOut">
              <a:rPr lang="es-CO" smtClean="0"/>
              <a:t>13/07/2018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792C4-0DAA-45F6-956B-2F12E530B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E1502-74F4-4C9B-A4FD-75D72568F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13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knowing-jesus.com/Espa%C3%B1al/Romanos/8/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knowing-jesus.com/Espa%C3%B1al/Romanos/8/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raninos.org/wp-content/uploads/2017/03/jesus-2.jpg">
            <a:extLst>
              <a:ext uri="{FF2B5EF4-FFF2-40B4-BE49-F238E27FC236}">
                <a16:creationId xmlns:a16="http://schemas.microsoft.com/office/drawing/2014/main" id="{99C45A2C-8971-4178-BE6D-6D3F8B64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9" y="0"/>
            <a:ext cx="12674600" cy="71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4543425"/>
            <a:ext cx="2343150" cy="23145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1558233" y="1475958"/>
            <a:ext cx="93041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400" dirty="0">
                <a:latin typeface="Montserrat Black" panose="00000A00000000000000" pitchFamily="2" charset="0"/>
              </a:rPr>
              <a:t>Espíritu Santo me Ayuda en mi </a:t>
            </a:r>
          </a:p>
          <a:p>
            <a:pPr algn="ctr"/>
            <a:r>
              <a:rPr lang="es-CO" sz="4400" dirty="0">
                <a:latin typeface="Montserrat Black" panose="00000A00000000000000" pitchFamily="2" charset="0"/>
              </a:rPr>
              <a:t>Crecimiento como Cristiano</a:t>
            </a:r>
          </a:p>
        </p:txBody>
      </p:sp>
    </p:spTree>
    <p:extLst>
      <p:ext uri="{BB962C8B-B14F-4D97-AF65-F5344CB8AC3E}">
        <p14:creationId xmlns:p14="http://schemas.microsoft.com/office/powerpoint/2010/main" val="342579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90" y="1208206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377898" y="3224446"/>
            <a:ext cx="11187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Gálatas 5:22-23</a:t>
            </a:r>
          </a:p>
          <a:p>
            <a:r>
              <a:rPr lang="es-CO" dirty="0"/>
              <a:t> Mas el fruto del Espíritu es amor, gozo, paz, paciencia, benignidad, bondad, fe, 23  mansedumbre, templanza; contra cuentos cosas no hay condenación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322189" y="2257950"/>
            <a:ext cx="107484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Espíritu Santo nos enseña todas las cosas y nos recordará </a:t>
            </a:r>
          </a:p>
          <a:p>
            <a:r>
              <a:rPr lang="es-CO" sz="3200" b="1" dirty="0"/>
              <a:t>Todo lo que nos ha dicho</a:t>
            </a:r>
            <a:endParaRPr lang="es-CO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502361" y="245013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Espíritu Santo me Ayuda en mi 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Crecimiento como Cristiano</a:t>
            </a:r>
          </a:p>
        </p:txBody>
      </p:sp>
    </p:spTree>
    <p:extLst>
      <p:ext uri="{BB962C8B-B14F-4D97-AF65-F5344CB8AC3E}">
        <p14:creationId xmlns:p14="http://schemas.microsoft.com/office/powerpoint/2010/main" val="173517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90" y="1208206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502361" y="1883278"/>
            <a:ext cx="111872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2 Pedro 1:3-11 </a:t>
            </a:r>
          </a:p>
          <a:p>
            <a:r>
              <a:rPr lang="es-CO" b="1" baseline="30000" dirty="0"/>
              <a:t>3 </a:t>
            </a:r>
            <a:r>
              <a:rPr lang="es-CO" dirty="0"/>
              <a:t>Como todas las cosas que pertenecen a la vida y a la piedad nos han sido dadas por su divino poder, mediante el conocimiento de aquel que nos llamó por su gloria y excelencia,</a:t>
            </a:r>
          </a:p>
          <a:p>
            <a:r>
              <a:rPr lang="es-CO" b="1" baseline="30000" dirty="0"/>
              <a:t>4 </a:t>
            </a:r>
            <a:r>
              <a:rPr lang="es-CO" dirty="0"/>
              <a:t>por medio de las cuales nos ha dado preciosas y grandísimas promesas, para que por ellas llegaseis a ser participantes de la naturaleza divina, habiendo huido de la corrupción que hay en el mundo a causa de la concupiscencia; </a:t>
            </a:r>
            <a:r>
              <a:rPr lang="es-CO" b="1" baseline="30000" dirty="0"/>
              <a:t>5 </a:t>
            </a:r>
            <a:r>
              <a:rPr lang="es-CO" dirty="0"/>
              <a:t>vosotros también, poniendo toda diligencia por esto mismo, añadid a vuestra fe virtud; a la virtud, conocimiento; </a:t>
            </a:r>
            <a:r>
              <a:rPr lang="es-CO" b="1" baseline="30000" dirty="0"/>
              <a:t>6 </a:t>
            </a:r>
            <a:r>
              <a:rPr lang="es-CO" dirty="0"/>
              <a:t>al conocimiento, dominio propio; al dominio propio, paciencia; a la paciencia, piedad;</a:t>
            </a:r>
          </a:p>
          <a:p>
            <a:r>
              <a:rPr lang="es-CO" b="1" baseline="30000" dirty="0"/>
              <a:t>7 </a:t>
            </a:r>
            <a:r>
              <a:rPr lang="es-CO" dirty="0"/>
              <a:t>a la piedad, afecto fraternal; y al afecto fraternal, amor. </a:t>
            </a:r>
            <a:r>
              <a:rPr lang="es-CO" b="1" baseline="30000" dirty="0"/>
              <a:t>8 </a:t>
            </a:r>
            <a:r>
              <a:rPr lang="es-CO" dirty="0"/>
              <a:t>Porque si estas cosas están en vosotros, y abundan, no os dejarán estar ociosos ni sin fruto en cuanto al conocimiento de nuestro Señor Jesucristo.</a:t>
            </a:r>
          </a:p>
          <a:p>
            <a:r>
              <a:rPr lang="es-CO" b="1" baseline="30000" dirty="0"/>
              <a:t>9 </a:t>
            </a:r>
            <a:r>
              <a:rPr lang="es-CO" dirty="0"/>
              <a:t>Pero el que no tiene estas cosas tiene la vista muy corta; es ciego, habiendo olvidado la purificación de sus antiguos pecados. </a:t>
            </a:r>
            <a:r>
              <a:rPr lang="es-CO" b="1" baseline="30000" dirty="0"/>
              <a:t>10 </a:t>
            </a:r>
            <a:r>
              <a:rPr lang="es-CO" dirty="0"/>
              <a:t>Por lo cual, hermanos, tanto más procurad hacer firme vuestra vocación y elección; porque haciendo estas cosas, no caeréis jamás. </a:t>
            </a:r>
            <a:r>
              <a:rPr lang="es-CO" b="1" baseline="30000" dirty="0"/>
              <a:t>11 </a:t>
            </a:r>
            <a:r>
              <a:rPr lang="es-CO" dirty="0"/>
              <a:t>Porque de esta manera os será otorgada amplia y generosa entrada en el reino eterno de nuestro Señor y Salvador Jesucristo.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322189" y="1445342"/>
            <a:ext cx="107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Obteniendo Fruto que perdure</a:t>
            </a:r>
            <a:endParaRPr lang="es-CO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502361" y="245013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Espíritu Santo me Ayuda en mi 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Crecimiento como Cristiano</a:t>
            </a:r>
          </a:p>
        </p:txBody>
      </p:sp>
    </p:spTree>
    <p:extLst>
      <p:ext uri="{BB962C8B-B14F-4D97-AF65-F5344CB8AC3E}">
        <p14:creationId xmlns:p14="http://schemas.microsoft.com/office/powerpoint/2010/main" val="277591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6" y="4884100"/>
            <a:ext cx="1664116" cy="164382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558800" y="1305341"/>
            <a:ext cx="1038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2 Pedro 1:3-15 Reina-Valera 1960 (RVR1960)</a:t>
            </a:r>
          </a:p>
          <a:p>
            <a:endParaRPr lang="es-CO" sz="2400" dirty="0"/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Por medio de las cuales nos ha dado preciosas y grandísimas promesas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Para que por ellas llegaseis a ser participantes de la naturaleza divina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Huir de la corrupción que hay en el mundo a causa de la concupiscencia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Añadid…. (</a:t>
            </a:r>
            <a:r>
              <a:rPr lang="es-CO" dirty="0"/>
              <a:t>añadid a vuestra fe virtud; a la virtud, conocimiento; 6 al conocimiento, dominio propio; al dominio propio, paciencia; a la paciencia, piedad; 7 a la piedad, afecto fraternal; y al afecto fraternal, amor. </a:t>
            </a:r>
            <a:r>
              <a:rPr lang="es-CO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Si esta en vosotros, y abundan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No os dejarán estar ociosos,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Ni sin fruto en cuanto al conocimiento de nuestro Señor Jesucristo.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No las tiene la vista muy corta; es ciego,  (olvidado la purificación de sus antiguos pecados)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Firmeza en vuestra vocación y elección.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463E4D-E7E3-4A42-B77E-A6EEE6EF9897}"/>
              </a:ext>
            </a:extLst>
          </p:cNvPr>
          <p:cNvSpPr txBox="1"/>
          <p:nvPr/>
        </p:nvSpPr>
        <p:spPr>
          <a:xfrm>
            <a:off x="502361" y="245013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Espíritu Santo me Ayuda en mi 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Crecimiento como Cristiano</a:t>
            </a:r>
          </a:p>
        </p:txBody>
      </p:sp>
    </p:spTree>
    <p:extLst>
      <p:ext uri="{BB962C8B-B14F-4D97-AF65-F5344CB8AC3E}">
        <p14:creationId xmlns:p14="http://schemas.microsoft.com/office/powerpoint/2010/main" val="43517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6" y="4884100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553859" y="2807518"/>
            <a:ext cx="11084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Pero como se hace esto?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1C0291-3AC1-423B-A8DC-87E287E164E7}"/>
              </a:ext>
            </a:extLst>
          </p:cNvPr>
          <p:cNvSpPr txBox="1"/>
          <p:nvPr/>
        </p:nvSpPr>
        <p:spPr>
          <a:xfrm>
            <a:off x="253160" y="470347"/>
            <a:ext cx="713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PREGUNTAS GENERADORAS </a:t>
            </a:r>
          </a:p>
        </p:txBody>
      </p:sp>
    </p:spTree>
    <p:extLst>
      <p:ext uri="{BB962C8B-B14F-4D97-AF65-F5344CB8AC3E}">
        <p14:creationId xmlns:p14="http://schemas.microsoft.com/office/powerpoint/2010/main" val="230479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VIRTUD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958893" y="1536174"/>
            <a:ext cx="93510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400" u="sng" dirty="0"/>
              <a:t>Actividad</a:t>
            </a:r>
            <a:r>
              <a:rPr lang="es-CO" sz="2400" dirty="0"/>
              <a:t> o fuerza de las cosas para producir o causar sus efectos.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Eficacia de una cosa para conservar o restablecer la salud corporal.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Fuerza, vigor o valor.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Poder o potestad de obrar.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Integridad de ánimo y bondad de vida.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Disposición de la persona para obrar de acuerdo con determinados proyectos ideales como el bien, la verdad, la justicia y la belleza.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Acción virtuosa o recto modo de proceder.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Espíritus bienaventurados que forman el quinto coro y se caracterizan por la fuerza viril e indomable para cumplir las operaciones divinas.</a:t>
            </a:r>
          </a:p>
        </p:txBody>
      </p:sp>
    </p:spTree>
    <p:extLst>
      <p:ext uri="{BB962C8B-B14F-4D97-AF65-F5344CB8AC3E}">
        <p14:creationId xmlns:p14="http://schemas.microsoft.com/office/powerpoint/2010/main" val="118546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400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CONOCIMIENTO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1273507" y="1116678"/>
            <a:ext cx="9351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800" dirty="0"/>
              <a:t>Acción y efecto de conocer.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800" u="sng" dirty="0"/>
              <a:t>Entendimiento, inteligencia, razón natural</a:t>
            </a:r>
            <a:r>
              <a:rPr lang="es-CO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800" dirty="0"/>
              <a:t>Conocido (persona con quien se tiene algún trato, pero no amistad).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800" dirty="0"/>
              <a:t>Cada una de las facultades sensoriales del hombre en la medida en que están activas.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800" dirty="0"/>
              <a:t>Gratitud.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800" dirty="0"/>
              <a:t>Noción, ciencia, sabiduría.</a:t>
            </a:r>
          </a:p>
        </p:txBody>
      </p:sp>
    </p:spTree>
    <p:extLst>
      <p:ext uri="{BB962C8B-B14F-4D97-AF65-F5344CB8AC3E}">
        <p14:creationId xmlns:p14="http://schemas.microsoft.com/office/powerpoint/2010/main" val="330188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4328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DOMINIO PROPIO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1210007" y="1479022"/>
            <a:ext cx="9351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800" dirty="0"/>
              <a:t>Virtud que permite el control de las pasiones, especialmente los apetitos sensuales</a:t>
            </a:r>
          </a:p>
          <a:p>
            <a:pPr marL="342900" indent="-342900">
              <a:buFont typeface="+mj-lt"/>
              <a:buAutoNum type="arabicPeriod"/>
            </a:pPr>
            <a:endParaRPr lang="es-CO" sz="2800" dirty="0"/>
          </a:p>
          <a:p>
            <a:pPr marL="342900" indent="-342900">
              <a:buFont typeface="+mj-lt"/>
              <a:buAutoNum type="arabicPeriod"/>
            </a:pPr>
            <a:r>
              <a:rPr lang="es-CO" sz="2800" dirty="0"/>
              <a:t>El control de la ira, la lengua, el cuerpo</a:t>
            </a:r>
          </a:p>
        </p:txBody>
      </p:sp>
    </p:spTree>
    <p:extLst>
      <p:ext uri="{BB962C8B-B14F-4D97-AF65-F5344CB8AC3E}">
        <p14:creationId xmlns:p14="http://schemas.microsoft.com/office/powerpoint/2010/main" val="82724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2861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PACIENCIA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55693" y="1581157"/>
            <a:ext cx="93510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3200" dirty="0"/>
              <a:t>Capacidad de padecer o soportar algo sin alterarse.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dirty="0"/>
              <a:t>Capacidad para hacer cosas pesadas o minuciosas.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dirty="0"/>
              <a:t>Facultad de saber esperar cuando algo se desea mucho.</a:t>
            </a:r>
          </a:p>
        </p:txBody>
      </p:sp>
    </p:spTree>
    <p:extLst>
      <p:ext uri="{BB962C8B-B14F-4D97-AF65-F5344CB8AC3E}">
        <p14:creationId xmlns:p14="http://schemas.microsoft.com/office/powerpoint/2010/main" val="56567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PIEDAD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55693" y="1581157"/>
            <a:ext cx="9351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3200" dirty="0"/>
              <a:t>Abstenerse de infligir un castigo a un adversario o al que rompe la ley.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dirty="0"/>
              <a:t>La compasión que le impulsa a uno a ayudar al débil, al enfermo, o al pobre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dirty="0"/>
              <a:t>La piedad hacia Dios y la conducta correcta que surge de una relación correcta con él. </a:t>
            </a:r>
          </a:p>
        </p:txBody>
      </p:sp>
    </p:spTree>
    <p:extLst>
      <p:ext uri="{BB962C8B-B14F-4D97-AF65-F5344CB8AC3E}">
        <p14:creationId xmlns:p14="http://schemas.microsoft.com/office/powerpoint/2010/main" val="47490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AFECTO FRATERNAL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55693" y="1581157"/>
            <a:ext cx="93510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3200" dirty="0"/>
              <a:t>Propio de hermanos. Amor, caridad fraternal Inclinado a alguien o algo.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dirty="0"/>
              <a:t>Amor  que ayuda que apoya que sufre o puede sufrir para ayudar a otros.</a:t>
            </a:r>
          </a:p>
        </p:txBody>
      </p:sp>
    </p:spTree>
    <p:extLst>
      <p:ext uri="{BB962C8B-B14F-4D97-AF65-F5344CB8AC3E}">
        <p14:creationId xmlns:p14="http://schemas.microsoft.com/office/powerpoint/2010/main" val="173928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90" y="1208206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377898" y="3221143"/>
            <a:ext cx="11187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Juan 14:26</a:t>
            </a:r>
          </a:p>
          <a:p>
            <a:r>
              <a:rPr lang="es-CO" b="1" baseline="30000" dirty="0"/>
              <a:t> </a:t>
            </a:r>
            <a:r>
              <a:rPr lang="es-CO" dirty="0"/>
              <a:t>26  Mas el Consolador, el Espíritu Santo, un padre que envía en mi nombre, que enseña todas las cosas, y que recuerda todo lo que él dice.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322189" y="2257950"/>
            <a:ext cx="107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Enseña todas las cosas y nos recuerda todo lo que dice</a:t>
            </a:r>
            <a:endParaRPr lang="es-CO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502361" y="245013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Espíritu Santo me Ayuda en mi 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Crecimiento como Cristiano</a:t>
            </a:r>
          </a:p>
        </p:txBody>
      </p:sp>
    </p:spTree>
    <p:extLst>
      <p:ext uri="{BB962C8B-B14F-4D97-AF65-F5344CB8AC3E}">
        <p14:creationId xmlns:p14="http://schemas.microsoft.com/office/powerpoint/2010/main" val="422611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AMOR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882693" y="1403357"/>
            <a:ext cx="9351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3200" dirty="0"/>
              <a:t> Sentimiento intenso del ser humano por la persona amada.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dirty="0"/>
              <a:t> Sentimiento hacia otra persona que naturalmente nos atrae y que, procurando reciprocidad en el deseo de unión, nos completa, alegra y da energía para convivir, comunicarnos y crear.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dirty="0"/>
              <a:t> Sentimiento de afecto, inclinación y entrega a alguien o algo.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dirty="0"/>
              <a:t> Amor AGAPE, Amor Filial, Amor Eros</a:t>
            </a:r>
          </a:p>
        </p:txBody>
      </p:sp>
    </p:spTree>
    <p:extLst>
      <p:ext uri="{BB962C8B-B14F-4D97-AF65-F5344CB8AC3E}">
        <p14:creationId xmlns:p14="http://schemas.microsoft.com/office/powerpoint/2010/main" val="3131182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713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PREGUNTAS GENERADORAS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68393" y="2115524"/>
            <a:ext cx="9351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 err="1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Mensiona</a:t>
            </a:r>
            <a:r>
              <a:rPr lang="es-CO" sz="48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 3 cascajos del Fruto del Espíritu y porque las listas en tu mención</a:t>
            </a:r>
          </a:p>
        </p:txBody>
      </p:sp>
    </p:spTree>
    <p:extLst>
      <p:ext uri="{BB962C8B-B14F-4D97-AF65-F5344CB8AC3E}">
        <p14:creationId xmlns:p14="http://schemas.microsoft.com/office/powerpoint/2010/main" val="1176226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713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PREGUNTAS GENERADORAS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68393" y="2115524"/>
            <a:ext cx="9351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De que manera puedo multiplicar el fruto que doy a otros. </a:t>
            </a:r>
          </a:p>
        </p:txBody>
      </p:sp>
    </p:spTree>
    <p:extLst>
      <p:ext uri="{BB962C8B-B14F-4D97-AF65-F5344CB8AC3E}">
        <p14:creationId xmlns:p14="http://schemas.microsoft.com/office/powerpoint/2010/main" val="261091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713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PREGUNTAS GENERADORAS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68393" y="2115524"/>
            <a:ext cx="9351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Con base al contenido lista las virtudes que debes incluir en tu vida o te falta reforzar</a:t>
            </a:r>
          </a:p>
        </p:txBody>
      </p:sp>
    </p:spTree>
    <p:extLst>
      <p:ext uri="{BB962C8B-B14F-4D97-AF65-F5344CB8AC3E}">
        <p14:creationId xmlns:p14="http://schemas.microsoft.com/office/powerpoint/2010/main" val="173935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713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PREGUNTAS GENERADORAS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68393" y="2115524"/>
            <a:ext cx="9351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Que hace El </a:t>
            </a:r>
            <a:r>
              <a:rPr lang="es-CO" sz="4800" dirty="0" err="1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Espiritu</a:t>
            </a:r>
            <a:r>
              <a:rPr lang="es-CO" sz="48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 Santo hace por nosotros</a:t>
            </a:r>
          </a:p>
        </p:txBody>
      </p:sp>
    </p:spTree>
    <p:extLst>
      <p:ext uri="{BB962C8B-B14F-4D97-AF65-F5344CB8AC3E}">
        <p14:creationId xmlns:p14="http://schemas.microsoft.com/office/powerpoint/2010/main" val="1976992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713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PREGUNTAS GENERADORAS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68393" y="2115524"/>
            <a:ext cx="9351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Para ti quien es el </a:t>
            </a:r>
            <a:r>
              <a:rPr lang="es-CO" sz="4800" dirty="0" err="1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Espiritu</a:t>
            </a:r>
            <a:r>
              <a:rPr lang="es-CO" sz="48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s-CO" sz="4800" dirty="0" err="1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sánto</a:t>
            </a:r>
            <a:endParaRPr lang="es-CO" sz="4800" dirty="0">
              <a:solidFill>
                <a:schemeClr val="bg1">
                  <a:lumMod val="50000"/>
                </a:schemeClr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5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raninos.org/wp-content/uploads/2017/03/jesus-2.jpg">
            <a:extLst>
              <a:ext uri="{FF2B5EF4-FFF2-40B4-BE49-F238E27FC236}">
                <a16:creationId xmlns:a16="http://schemas.microsoft.com/office/drawing/2014/main" id="{99C45A2C-8971-4178-BE6D-6D3F8B64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9" y="0"/>
            <a:ext cx="12674600" cy="71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2" y="5038501"/>
            <a:ext cx="1900922" cy="18777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497038" y="695792"/>
            <a:ext cx="5274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latin typeface="Montserrat Black" panose="00000A00000000000000" pitchFamily="2" charset="0"/>
              </a:rPr>
              <a:t>OREMOS JUNTOS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CDB2B8-C1E2-410D-B31F-5770D80CC2F6}"/>
              </a:ext>
            </a:extLst>
          </p:cNvPr>
          <p:cNvSpPr txBox="1"/>
          <p:nvPr/>
        </p:nvSpPr>
        <p:spPr>
          <a:xfrm>
            <a:off x="112155" y="1478811"/>
            <a:ext cx="111273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latin typeface="Montserrat" panose="00000500000000000000" pitchFamily="2" charset="0"/>
              </a:rPr>
              <a:t>Señor Fortalece nuestro ser todos los día</a:t>
            </a:r>
          </a:p>
          <a:p>
            <a:pPr algn="ctr"/>
            <a:r>
              <a:rPr lang="es-CO" sz="4000" dirty="0">
                <a:latin typeface="Montserrat" panose="00000500000000000000" pitchFamily="2" charset="0"/>
              </a:rPr>
              <a:t>Llena nuestro corazón de tu presencia</a:t>
            </a:r>
          </a:p>
          <a:p>
            <a:pPr algn="ctr"/>
            <a:r>
              <a:rPr lang="es-CO" sz="4000" dirty="0" err="1">
                <a:latin typeface="Montserrat" panose="00000500000000000000" pitchFamily="2" charset="0"/>
              </a:rPr>
              <a:t>Revelanos</a:t>
            </a:r>
            <a:r>
              <a:rPr lang="es-CO" sz="4000" dirty="0">
                <a:latin typeface="Montserrat" panose="00000500000000000000" pitchFamily="2" charset="0"/>
              </a:rPr>
              <a:t> día a </a:t>
            </a:r>
            <a:r>
              <a:rPr lang="es-CO" sz="4000" dirty="0" err="1">
                <a:latin typeface="Montserrat" panose="00000500000000000000" pitchFamily="2" charset="0"/>
              </a:rPr>
              <a:t>dia</a:t>
            </a:r>
            <a:r>
              <a:rPr lang="es-CO" sz="4000" dirty="0">
                <a:latin typeface="Montserrat" panose="00000500000000000000" pitchFamily="2" charset="0"/>
              </a:rPr>
              <a:t> tu amor y cimenta nuestro ser en el que el </a:t>
            </a:r>
            <a:r>
              <a:rPr lang="es-CO" sz="4000" dirty="0" err="1">
                <a:latin typeface="Montserrat" panose="00000500000000000000" pitchFamily="2" charset="0"/>
              </a:rPr>
              <a:t>Espiritu</a:t>
            </a:r>
            <a:r>
              <a:rPr lang="es-CO" sz="4000" dirty="0">
                <a:latin typeface="Montserrat" panose="00000500000000000000" pitchFamily="2" charset="0"/>
              </a:rPr>
              <a:t> Santo nos guía día a </a:t>
            </a:r>
            <a:r>
              <a:rPr lang="es-CO" sz="4000" dirty="0" err="1">
                <a:latin typeface="Montserrat" panose="00000500000000000000" pitchFamily="2" charset="0"/>
              </a:rPr>
              <a:t>dia</a:t>
            </a:r>
            <a:r>
              <a:rPr lang="es-CO" sz="4000" dirty="0">
                <a:latin typeface="Montserrat" panose="00000500000000000000" pitchFamily="2" charset="0"/>
              </a:rPr>
              <a:t> y podamos dar fruto que perdure.</a:t>
            </a:r>
          </a:p>
          <a:p>
            <a:pPr algn="ctr"/>
            <a:endParaRPr lang="es-CO" sz="4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90" y="1208206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502361" y="3398668"/>
            <a:ext cx="11187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2 </a:t>
            </a:r>
            <a:r>
              <a:rPr lang="pt-BR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Corintios</a:t>
            </a: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 1:21-22</a:t>
            </a:r>
          </a:p>
          <a:p>
            <a:r>
              <a:rPr lang="es-CO" dirty="0"/>
              <a:t>21 Dios es el que nos mantiene firmes en Cristo, tanto a nosotros como a ustedes. Él nos ungió, 22 nos selló como propiedad suya y puso su Espíritu en nuestro corazón como garantía de sus promesas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322189" y="2257950"/>
            <a:ext cx="107484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Selló como propiedad suya y nos brinda garantía de sus promesas</a:t>
            </a:r>
            <a:endParaRPr lang="es-CO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502361" y="245013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Espíritu Santo me Ayuda en mi 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Crecimiento como Cristiano</a:t>
            </a:r>
          </a:p>
        </p:txBody>
      </p:sp>
    </p:spTree>
    <p:extLst>
      <p:ext uri="{BB962C8B-B14F-4D97-AF65-F5344CB8AC3E}">
        <p14:creationId xmlns:p14="http://schemas.microsoft.com/office/powerpoint/2010/main" val="31353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90" y="1208206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502361" y="3398668"/>
            <a:ext cx="11187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Efesios</a:t>
            </a: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 3:16-17</a:t>
            </a:r>
          </a:p>
          <a:p>
            <a:r>
              <a:rPr lang="es-CO" b="1" baseline="30000" dirty="0"/>
              <a:t> </a:t>
            </a:r>
            <a:r>
              <a:rPr lang="es-CO" dirty="0"/>
              <a:t>para que os dé, conforme a las riquezas de su gloria, el ser fortalecidos con poder en el hombre interior por su Espíritu; </a:t>
            </a:r>
            <a:r>
              <a:rPr lang="es-CO" b="1" baseline="30000" dirty="0"/>
              <a:t>17 </a:t>
            </a:r>
            <a:r>
              <a:rPr lang="es-CO" dirty="0"/>
              <a:t>para que habite Cristo por la fe en vuestros corazones, a fin de que, arraigados y cimentados en amor,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322189" y="2257950"/>
            <a:ext cx="107484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Fortalece nuestro interior, nos cimenta en amor, y hace que </a:t>
            </a:r>
          </a:p>
          <a:p>
            <a:r>
              <a:rPr lang="es-CO" sz="3200" b="1" dirty="0"/>
              <a:t>Cristo habite por la fe en nuestros corazones</a:t>
            </a:r>
            <a:endParaRPr lang="es-CO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502361" y="245013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Espíritu Santo me Ayuda en mi 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Crecimiento como Cristiano</a:t>
            </a:r>
          </a:p>
        </p:txBody>
      </p:sp>
    </p:spTree>
    <p:extLst>
      <p:ext uri="{BB962C8B-B14F-4D97-AF65-F5344CB8AC3E}">
        <p14:creationId xmlns:p14="http://schemas.microsoft.com/office/powerpoint/2010/main" val="77772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90" y="1208206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502361" y="3398668"/>
            <a:ext cx="11187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Efesios</a:t>
            </a: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 1:17</a:t>
            </a:r>
          </a:p>
          <a:p>
            <a:r>
              <a:rPr lang="es-CO" dirty="0"/>
              <a:t>Pido que el Dios de nuestro Señor Jesucristo, el Padre glorioso, les dé el Espíritu de sabiduría y de revelación, para que lo conozcan mejor.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322189" y="2257950"/>
            <a:ext cx="107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Nos llena de sabiduría y revelación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502361" y="245013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Espíritu Santo me Ayuda en mi 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Crecimiento como Cristiano</a:t>
            </a:r>
          </a:p>
        </p:txBody>
      </p:sp>
    </p:spTree>
    <p:extLst>
      <p:ext uri="{BB962C8B-B14F-4D97-AF65-F5344CB8AC3E}">
        <p14:creationId xmlns:p14="http://schemas.microsoft.com/office/powerpoint/2010/main" val="20849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90" y="1208206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502361" y="3398668"/>
            <a:ext cx="111872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 </a:t>
            </a:r>
          </a:p>
          <a:p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Romanos 8:15</a:t>
            </a:r>
          </a:p>
          <a:p>
            <a:r>
              <a:rPr lang="es-CO" dirty="0"/>
              <a:t>Pues no habéis recibido un espíritu de esclavitud para volver otra vez al temor, sino que habéis recibido un espíritu de adopción como hijos, por el cual clamamos: ¡Abba, Padre!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322189" y="2257950"/>
            <a:ext cx="107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Somos hijos y podemos clamar </a:t>
            </a:r>
            <a:r>
              <a:rPr lang="es-CO" sz="3200" b="1" dirty="0" err="1"/>
              <a:t>abba</a:t>
            </a:r>
            <a:r>
              <a:rPr lang="es-CO" sz="3200" b="1" dirty="0"/>
              <a:t> padre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502361" y="245013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Espíritu Santo me Ayuda en mi 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Crecimiento como Cristiano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4AFA61-2535-4BCB-AB06-D9C398745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30" tIns="0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kumimoji="0" lang="es-CO" altLang="es-CO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1" i="0" u="none" strike="noStrike" cap="none" normalizeH="0" baseline="0">
                <a:ln>
                  <a:noFill/>
                </a:ln>
                <a:solidFill>
                  <a:srgbClr val="39547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Romanos 8:15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8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90" y="1208206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502361" y="3398668"/>
            <a:ext cx="11187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1 </a:t>
            </a:r>
            <a:r>
              <a:rPr lang="pt-BR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Corintios</a:t>
            </a: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 12:4</a:t>
            </a:r>
          </a:p>
          <a:p>
            <a:r>
              <a:rPr lang="es-CO" b="1" baseline="30000" dirty="0"/>
              <a:t> </a:t>
            </a:r>
            <a:r>
              <a:rPr lang="es-CO" dirty="0"/>
              <a:t>Ahora bien, hay diversidad de dones, pero el Espíritu es el mismo. </a:t>
            </a:r>
            <a:r>
              <a:rPr lang="es-CO" b="1" baseline="30000" dirty="0"/>
              <a:t>5 </a:t>
            </a:r>
            <a:r>
              <a:rPr lang="es-CO" dirty="0"/>
              <a:t>Y hay diversidad de ministerios, pero el Señor es el mismo.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322189" y="2257950"/>
            <a:ext cx="107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Somos hijos y podemos clamar </a:t>
            </a:r>
            <a:r>
              <a:rPr lang="es-CO" sz="3200" b="1" dirty="0" err="1"/>
              <a:t>abba</a:t>
            </a:r>
            <a:r>
              <a:rPr lang="es-CO" sz="3200" b="1" dirty="0"/>
              <a:t> padre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502361" y="245013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Espíritu Santo me Ayuda en mi 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Crecimiento como Cristiano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4AFA61-2535-4BCB-AB06-D9C398745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30" tIns="0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kumimoji="0" lang="es-CO" altLang="es-CO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1" i="0" u="none" strike="noStrike" cap="none" normalizeH="0" baseline="0">
                <a:ln>
                  <a:noFill/>
                </a:ln>
                <a:solidFill>
                  <a:srgbClr val="39547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Romanos 8:15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6" y="4884100"/>
            <a:ext cx="1664116" cy="164382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558800" y="1305341"/>
            <a:ext cx="103886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400" dirty="0"/>
          </a:p>
          <a:p>
            <a:r>
              <a:rPr lang="es-CO" sz="2400" dirty="0"/>
              <a:t>Que hace el </a:t>
            </a:r>
            <a:r>
              <a:rPr lang="es-CO" sz="2400" dirty="0" err="1"/>
              <a:t>Espiritu</a:t>
            </a:r>
            <a:r>
              <a:rPr lang="es-CO" sz="2400" dirty="0"/>
              <a:t> Santo por Nosotros</a:t>
            </a:r>
          </a:p>
          <a:p>
            <a:endParaRPr lang="es-CO" sz="2400" dirty="0"/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Enseña todas las cosas y nos recuerda todo lo que dice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Selló como propiedad suya y nos brinda garantía de sus promesas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Fortalece nuestro interior, nos cimenta en amor,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Hace que Cristo habite por la fe en nuestros corazones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Nos llena de sabiduría y revelación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Somos hijos y podemos clamar </a:t>
            </a:r>
            <a:r>
              <a:rPr lang="es-CO" sz="2400" dirty="0" err="1"/>
              <a:t>abba</a:t>
            </a:r>
            <a:r>
              <a:rPr lang="es-CO" sz="2400" dirty="0"/>
              <a:t> padre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400" dirty="0"/>
              <a:t>Nos da de los dones para el servicio de la Iglesia</a:t>
            </a:r>
          </a:p>
          <a:p>
            <a:endParaRPr lang="es-CO" sz="2400" dirty="0"/>
          </a:p>
          <a:p>
            <a:pPr marL="342900" indent="-342900">
              <a:buFont typeface="+mj-lt"/>
              <a:buAutoNum type="arabicPeriod"/>
            </a:pPr>
            <a:endParaRPr lang="es-CO" sz="2400" dirty="0"/>
          </a:p>
          <a:p>
            <a:pPr marL="342900" indent="-342900">
              <a:buFont typeface="+mj-lt"/>
              <a:buAutoNum type="arabicPeriod"/>
            </a:pPr>
            <a:endParaRPr lang="es-CO" sz="2400" dirty="0"/>
          </a:p>
          <a:p>
            <a:pPr marL="342900" indent="-342900">
              <a:buFont typeface="+mj-lt"/>
              <a:buAutoNum type="arabicPeriod"/>
            </a:pPr>
            <a:endParaRPr lang="es-CO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742063-F49F-4044-AAA7-E27AC0DE4E51}"/>
              </a:ext>
            </a:extLst>
          </p:cNvPr>
          <p:cNvSpPr txBox="1"/>
          <p:nvPr/>
        </p:nvSpPr>
        <p:spPr>
          <a:xfrm>
            <a:off x="502361" y="245013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Espíritu Santo me Ayuda en mi 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Crecimiento como Cristiano</a:t>
            </a:r>
          </a:p>
        </p:txBody>
      </p:sp>
    </p:spTree>
    <p:extLst>
      <p:ext uri="{BB962C8B-B14F-4D97-AF65-F5344CB8AC3E}">
        <p14:creationId xmlns:p14="http://schemas.microsoft.com/office/powerpoint/2010/main" val="311077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6" y="4884100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553859" y="2807518"/>
            <a:ext cx="11084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El fruto que perdura</a:t>
            </a:r>
          </a:p>
        </p:txBody>
      </p:sp>
    </p:spTree>
    <p:extLst>
      <p:ext uri="{BB962C8B-B14F-4D97-AF65-F5344CB8AC3E}">
        <p14:creationId xmlns:p14="http://schemas.microsoft.com/office/powerpoint/2010/main" val="965807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1039</Words>
  <Application>Microsoft Office PowerPoint</Application>
  <PresentationFormat>Panorámica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Montserrat</vt:lpstr>
      <vt:lpstr>Montserrat Black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Yusef Gonzalez</dc:creator>
  <cp:lastModifiedBy>Yusef Gonzalez</cp:lastModifiedBy>
  <cp:revision>25</cp:revision>
  <dcterms:created xsi:type="dcterms:W3CDTF">2018-06-16T01:50:54Z</dcterms:created>
  <dcterms:modified xsi:type="dcterms:W3CDTF">2018-07-13T23:52:04Z</dcterms:modified>
</cp:coreProperties>
</file>