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8" r:id="rId5"/>
    <p:sldId id="276" r:id="rId6"/>
    <p:sldId id="269" r:id="rId7"/>
    <p:sldId id="271" r:id="rId8"/>
    <p:sldId id="270" r:id="rId9"/>
    <p:sldId id="272" r:id="rId10"/>
    <p:sldId id="273" r:id="rId11"/>
    <p:sldId id="275" r:id="rId12"/>
    <p:sldId id="274" r:id="rId13"/>
    <p:sldId id="267"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66"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CCDCC-EF13-440B-AEC6-A22EF587DA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0DFEE13-CE60-4E9E-8334-9098146D6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E25F41A-FC13-4231-BDAF-1236FEEC5E0C}"/>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5" name="Marcador de pie de página 4">
            <a:extLst>
              <a:ext uri="{FF2B5EF4-FFF2-40B4-BE49-F238E27FC236}">
                <a16:creationId xmlns:a16="http://schemas.microsoft.com/office/drawing/2014/main" id="{D8A23922-C38F-4715-B1A7-77708FB20AD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96A2B1E-9B25-4F21-8D9F-B2CBEAC2A0A2}"/>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355114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50051-4106-4EB3-A856-EB751A84E8D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229D1A1-978A-49C0-ADF8-6E99AC82C72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9B3043-47C4-4C34-9F09-99B595C5C96E}"/>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5" name="Marcador de pie de página 4">
            <a:extLst>
              <a:ext uri="{FF2B5EF4-FFF2-40B4-BE49-F238E27FC236}">
                <a16:creationId xmlns:a16="http://schemas.microsoft.com/office/drawing/2014/main" id="{448F5746-8F09-4B96-A834-2F6901C4FF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8220E12-201D-4EAF-8350-45769B8DC08A}"/>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35174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A893A7F-5044-4335-BCF7-F803039EF22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5EC151-420E-43D3-8DF7-AEF10A4CBC4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8A611F2-4766-4D6E-A295-9CB59F08AB46}"/>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5" name="Marcador de pie de página 4">
            <a:extLst>
              <a:ext uri="{FF2B5EF4-FFF2-40B4-BE49-F238E27FC236}">
                <a16:creationId xmlns:a16="http://schemas.microsoft.com/office/drawing/2014/main" id="{7633BEE4-75E8-4A81-9123-2879C4642D1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6188EF1-7549-4750-B50A-20E9FC2C4FE7}"/>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21183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5DD7F-14FB-4929-AA15-533C76BE004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517DD2C-751F-4EE2-8E45-01D07992452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CDC10D0-4116-47F7-9851-903D791E8B38}"/>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5" name="Marcador de pie de página 4">
            <a:extLst>
              <a:ext uri="{FF2B5EF4-FFF2-40B4-BE49-F238E27FC236}">
                <a16:creationId xmlns:a16="http://schemas.microsoft.com/office/drawing/2014/main" id="{7A515F1D-42C8-44AC-88BA-556F05A5DE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AEAF251-019A-4A48-98CD-D5EC0CA9F55D}"/>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35126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CDB2C-FADD-4DB1-9B74-B7D18615CB8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239850-D4F6-4B54-BA2C-DCF0B23BF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73D62BA-881C-4979-9341-BB6BAAB2DAD4}"/>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5" name="Marcador de pie de página 4">
            <a:extLst>
              <a:ext uri="{FF2B5EF4-FFF2-40B4-BE49-F238E27FC236}">
                <a16:creationId xmlns:a16="http://schemas.microsoft.com/office/drawing/2014/main" id="{F1BB6B7F-4529-47F6-93F3-707792EF16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3E3778F-AB8F-4FDB-8DCD-19D5B6058C1E}"/>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60730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99251-925E-4E33-B380-1A8CFB9158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E52836B-6B98-447A-9676-1EFF4ECD31B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82B6EF3-2B46-4F23-ACA1-9D6245632AC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AA85D92-2388-4D6B-AB12-01DFD416915E}"/>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6" name="Marcador de pie de página 5">
            <a:extLst>
              <a:ext uri="{FF2B5EF4-FFF2-40B4-BE49-F238E27FC236}">
                <a16:creationId xmlns:a16="http://schemas.microsoft.com/office/drawing/2014/main" id="{BED8BE97-BEC1-4A44-8537-CEF7B285EF8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AEBC572-2778-44AA-8375-95496014D88A}"/>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48591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7AE9A-78A5-4144-818C-5A3678CB52A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25A7EB1-707E-4FCB-ADBD-8A0E7DA33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1F50F22-D579-4360-8C6D-DAF300587DB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1DCA839-A92F-4AD4-A771-E0739B38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2FFA2FB-8915-45F0-A75C-091A8444051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CFE97BB-9262-4555-8A76-7431E0D5E73F}"/>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8" name="Marcador de pie de página 7">
            <a:extLst>
              <a:ext uri="{FF2B5EF4-FFF2-40B4-BE49-F238E27FC236}">
                <a16:creationId xmlns:a16="http://schemas.microsoft.com/office/drawing/2014/main" id="{8B24D0BA-F572-4F68-80FD-7FBF780C8E3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AE6EAB6-FCA9-4D14-8B6E-B8860B7C3241}"/>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369927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DE844-D82B-4818-85F4-D23C7F9F5A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5384D4A-C351-4ED4-9E5F-0ACA74AB6F0D}"/>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4" name="Marcador de pie de página 3">
            <a:extLst>
              <a:ext uri="{FF2B5EF4-FFF2-40B4-BE49-F238E27FC236}">
                <a16:creationId xmlns:a16="http://schemas.microsoft.com/office/drawing/2014/main" id="{6DCA7336-71DB-45BA-97A6-32C6022D8E6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15A3DA2-EDC8-40DA-B5AF-23B1D250317D}"/>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58439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EFC951-106B-4C35-99E6-4D9B7A0CBA8D}"/>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3" name="Marcador de pie de página 2">
            <a:extLst>
              <a:ext uri="{FF2B5EF4-FFF2-40B4-BE49-F238E27FC236}">
                <a16:creationId xmlns:a16="http://schemas.microsoft.com/office/drawing/2014/main" id="{DAF258BA-281F-4A4A-8953-22F4F4A8C7D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E4A370D-C144-4B58-89A6-E82A67D7994C}"/>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83980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5F960-FF7F-496E-B878-308D29FBC1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EED3802-C3FD-48F8-B056-3E9C0EA2C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2B3F4E0-FBEA-409C-AC36-E9E1BB654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0D0E0D4-D56C-43A3-A4EB-39A7ABFE2B07}"/>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6" name="Marcador de pie de página 5">
            <a:extLst>
              <a:ext uri="{FF2B5EF4-FFF2-40B4-BE49-F238E27FC236}">
                <a16:creationId xmlns:a16="http://schemas.microsoft.com/office/drawing/2014/main" id="{A4CD7499-654A-469F-8F92-DD17F0167F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5141475-F7C2-4F61-9449-68711132D586}"/>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91779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CE56-8EEE-415D-887C-C8DF7A1B3F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126E8B6-B3E3-4484-B11B-8C5CB7B25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F508076-D046-4550-8FC6-DC71E1ED3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8FC5D9B-0FB9-4B7B-BB46-BB692FC03F02}"/>
              </a:ext>
            </a:extLst>
          </p:cNvPr>
          <p:cNvSpPr>
            <a:spLocks noGrp="1"/>
          </p:cNvSpPr>
          <p:nvPr>
            <p:ph type="dt" sz="half" idx="10"/>
          </p:nvPr>
        </p:nvSpPr>
        <p:spPr/>
        <p:txBody>
          <a:bodyPr/>
          <a:lstStyle/>
          <a:p>
            <a:fld id="{596FA349-1EA6-4682-B8CE-B9D07866C6C0}" type="datetimeFigureOut">
              <a:rPr lang="es-CO" smtClean="0"/>
              <a:t>10/07/2018</a:t>
            </a:fld>
            <a:endParaRPr lang="es-CO"/>
          </a:p>
        </p:txBody>
      </p:sp>
      <p:sp>
        <p:nvSpPr>
          <p:cNvPr id="6" name="Marcador de pie de página 5">
            <a:extLst>
              <a:ext uri="{FF2B5EF4-FFF2-40B4-BE49-F238E27FC236}">
                <a16:creationId xmlns:a16="http://schemas.microsoft.com/office/drawing/2014/main" id="{5991ADF1-672E-43B0-86BE-D3A9EF1E35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59D6A2F-2693-43B8-BC42-632CA34C0C22}"/>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94444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2739B50-A9B0-4D08-A794-A149B7552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712C331-7590-4565-A29C-F42A0B21E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31BFBB-201B-416A-9440-E537A7855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FA349-1EA6-4682-B8CE-B9D07866C6C0}" type="datetimeFigureOut">
              <a:rPr lang="es-CO" smtClean="0"/>
              <a:t>10/07/2018</a:t>
            </a:fld>
            <a:endParaRPr lang="es-CO"/>
          </a:p>
        </p:txBody>
      </p:sp>
      <p:sp>
        <p:nvSpPr>
          <p:cNvPr id="5" name="Marcador de pie de página 4">
            <a:extLst>
              <a:ext uri="{FF2B5EF4-FFF2-40B4-BE49-F238E27FC236}">
                <a16:creationId xmlns:a16="http://schemas.microsoft.com/office/drawing/2014/main" id="{7C6792C4-0DAA-45F6-956B-2F12E530B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D7E1502-74F4-4C9B-A4FD-75D72568F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A91CD-CC57-4294-A60A-DEF5C0A63FFE}" type="slidenum">
              <a:rPr lang="es-CO" smtClean="0"/>
              <a:t>‹Nº›</a:t>
            </a:fld>
            <a:endParaRPr lang="es-CO"/>
          </a:p>
        </p:txBody>
      </p:sp>
    </p:spTree>
    <p:extLst>
      <p:ext uri="{BB962C8B-B14F-4D97-AF65-F5344CB8AC3E}">
        <p14:creationId xmlns:p14="http://schemas.microsoft.com/office/powerpoint/2010/main" val="112613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biblegateway.com/passage/?search=1+Corintios+12:12-27&amp;version=LBLA#fes-LBLA-28661m"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2B2B1B3-B125-4759-8194-68C2DAE802E9}"/>
              </a:ext>
            </a:extLst>
          </p:cNvPr>
          <p:cNvSpPr/>
          <p:nvPr/>
        </p:nvSpPr>
        <p:spPr>
          <a:xfrm>
            <a:off x="-126999" y="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025" y="4543425"/>
            <a:ext cx="2343150" cy="2314575"/>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1347745" y="2705725"/>
            <a:ext cx="9496510" cy="1446550"/>
          </a:xfrm>
          <a:prstGeom prst="rect">
            <a:avLst/>
          </a:prstGeom>
          <a:noFill/>
        </p:spPr>
        <p:txBody>
          <a:bodyPr wrap="none" rtlCol="0">
            <a:spAutoFit/>
          </a:bodyPr>
          <a:lstStyle/>
          <a:p>
            <a:r>
              <a:rPr lang="es-CO" sz="4400" dirty="0">
                <a:latin typeface="Montserrat Black" panose="00000A00000000000000" pitchFamily="2" charset="0"/>
              </a:rPr>
              <a:t>DISCIPULADO A LA MANERA DE </a:t>
            </a:r>
          </a:p>
          <a:p>
            <a:pPr algn="ctr"/>
            <a:r>
              <a:rPr lang="es-CO" sz="4400" dirty="0">
                <a:latin typeface="Montserrat Black" panose="00000A00000000000000" pitchFamily="2" charset="0"/>
              </a:rPr>
              <a:t>JESUS</a:t>
            </a:r>
          </a:p>
        </p:txBody>
      </p:sp>
    </p:spTree>
    <p:extLst>
      <p:ext uri="{BB962C8B-B14F-4D97-AF65-F5344CB8AC3E}">
        <p14:creationId xmlns:p14="http://schemas.microsoft.com/office/powerpoint/2010/main" val="3425798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768393" y="2115524"/>
            <a:ext cx="9351031" cy="2308324"/>
          </a:xfrm>
          <a:prstGeom prst="rect">
            <a:avLst/>
          </a:prstGeom>
          <a:noFill/>
        </p:spPr>
        <p:txBody>
          <a:bodyPr wrap="square" rtlCol="0">
            <a:spAutoFit/>
          </a:bodyPr>
          <a:lstStyle/>
          <a:p>
            <a:r>
              <a:rPr lang="es-CO" sz="4800" dirty="0">
                <a:solidFill>
                  <a:schemeClr val="bg1">
                    <a:lumMod val="50000"/>
                  </a:schemeClr>
                </a:solidFill>
                <a:latin typeface="Montserrat Black" panose="00000A00000000000000" pitchFamily="2" charset="0"/>
              </a:rPr>
              <a:t>¿DE QUE MANERA PUEDO FORTALECER MI </a:t>
            </a:r>
          </a:p>
          <a:p>
            <a:r>
              <a:rPr lang="es-CO" sz="4800" dirty="0">
                <a:solidFill>
                  <a:schemeClr val="bg1">
                    <a:lumMod val="50000"/>
                  </a:schemeClr>
                </a:solidFill>
                <a:latin typeface="Montserrat Black" panose="00000A00000000000000" pitchFamily="2" charset="0"/>
              </a:rPr>
              <a:t>RELACIÓN CON OTROS?</a:t>
            </a:r>
          </a:p>
        </p:txBody>
      </p:sp>
    </p:spTree>
    <p:extLst>
      <p:ext uri="{BB962C8B-B14F-4D97-AF65-F5344CB8AC3E}">
        <p14:creationId xmlns:p14="http://schemas.microsoft.com/office/powerpoint/2010/main" val="60365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768393" y="2115524"/>
            <a:ext cx="9351031" cy="2308324"/>
          </a:xfrm>
          <a:prstGeom prst="rect">
            <a:avLst/>
          </a:prstGeom>
          <a:noFill/>
        </p:spPr>
        <p:txBody>
          <a:bodyPr wrap="square" rtlCol="0">
            <a:spAutoFit/>
          </a:bodyPr>
          <a:lstStyle/>
          <a:p>
            <a:r>
              <a:rPr lang="es-CO" sz="4800" dirty="0">
                <a:solidFill>
                  <a:schemeClr val="bg1">
                    <a:lumMod val="50000"/>
                  </a:schemeClr>
                </a:solidFill>
                <a:latin typeface="Montserrat Black" panose="00000A00000000000000" pitchFamily="2" charset="0"/>
              </a:rPr>
              <a:t>Explica con tus propias palabras como era el discipulado de Jesús. </a:t>
            </a:r>
          </a:p>
        </p:txBody>
      </p:sp>
    </p:spTree>
    <p:extLst>
      <p:ext uri="{BB962C8B-B14F-4D97-AF65-F5344CB8AC3E}">
        <p14:creationId xmlns:p14="http://schemas.microsoft.com/office/powerpoint/2010/main" val="118546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4610558" cy="646331"/>
          </a:xfrm>
          <a:prstGeom prst="rect">
            <a:avLst/>
          </a:prstGeom>
          <a:noFill/>
        </p:spPr>
        <p:txBody>
          <a:bodyPr wrap="none" rtlCol="0">
            <a:spAutoFit/>
          </a:bodyPr>
          <a:lstStyle/>
          <a:p>
            <a:r>
              <a:rPr lang="es-CO" sz="3600" dirty="0">
                <a:latin typeface="Montserrat Black" panose="00000A00000000000000" pitchFamily="2" charset="0"/>
              </a:rPr>
              <a:t>TALLER PRACTICO</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552493" y="1288119"/>
            <a:ext cx="9899607" cy="4524315"/>
          </a:xfrm>
          <a:prstGeom prst="rect">
            <a:avLst/>
          </a:prstGeom>
          <a:noFill/>
        </p:spPr>
        <p:txBody>
          <a:bodyPr wrap="square" rtlCol="0">
            <a:spAutoFit/>
          </a:bodyPr>
          <a:lstStyle/>
          <a:p>
            <a:r>
              <a:rPr lang="es-CO" sz="4800" dirty="0">
                <a:solidFill>
                  <a:schemeClr val="bg1">
                    <a:lumMod val="50000"/>
                  </a:schemeClr>
                </a:solidFill>
                <a:latin typeface="Montserrat Black" panose="00000A00000000000000" pitchFamily="2" charset="0"/>
              </a:rPr>
              <a:t>¿ESTE DOMINGO INVITA A ALGÚN AMIGO - HERMANO DE TU CONGREGACIÓN/TRABAJO A TOMAR UN CAFÉ; RECUERDA TU PROPOSITO FINAL SERÁ LA ORACIÓN?</a:t>
            </a:r>
          </a:p>
        </p:txBody>
      </p:sp>
    </p:spTree>
    <p:extLst>
      <p:ext uri="{BB962C8B-B14F-4D97-AF65-F5344CB8AC3E}">
        <p14:creationId xmlns:p14="http://schemas.microsoft.com/office/powerpoint/2010/main" val="392893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2B2B1B3-B125-4759-8194-68C2DAE802E9}"/>
              </a:ext>
            </a:extLst>
          </p:cNvPr>
          <p:cNvSpPr/>
          <p:nvPr/>
        </p:nvSpPr>
        <p:spPr>
          <a:xfrm>
            <a:off x="-126999" y="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1402" y="5038501"/>
            <a:ext cx="1900922" cy="1877740"/>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497038" y="695792"/>
            <a:ext cx="5274201" cy="769441"/>
          </a:xfrm>
          <a:prstGeom prst="rect">
            <a:avLst/>
          </a:prstGeom>
          <a:noFill/>
        </p:spPr>
        <p:txBody>
          <a:bodyPr wrap="none" rtlCol="0">
            <a:spAutoFit/>
          </a:bodyPr>
          <a:lstStyle/>
          <a:p>
            <a:r>
              <a:rPr lang="es-CO" sz="4400" dirty="0">
                <a:latin typeface="Montserrat Black" panose="00000A00000000000000" pitchFamily="2" charset="0"/>
              </a:rPr>
              <a:t>OREMOS JUNTOS</a:t>
            </a:r>
          </a:p>
        </p:txBody>
      </p:sp>
      <p:sp>
        <p:nvSpPr>
          <p:cNvPr id="8" name="CuadroTexto 7">
            <a:extLst>
              <a:ext uri="{FF2B5EF4-FFF2-40B4-BE49-F238E27FC236}">
                <a16:creationId xmlns:a16="http://schemas.microsoft.com/office/drawing/2014/main" id="{2FCDB2B8-C1E2-410D-B31F-5770D80CC2F6}"/>
              </a:ext>
            </a:extLst>
          </p:cNvPr>
          <p:cNvSpPr txBox="1"/>
          <p:nvPr/>
        </p:nvSpPr>
        <p:spPr>
          <a:xfrm>
            <a:off x="112155" y="1478811"/>
            <a:ext cx="11127346" cy="4401205"/>
          </a:xfrm>
          <a:prstGeom prst="rect">
            <a:avLst/>
          </a:prstGeom>
          <a:noFill/>
        </p:spPr>
        <p:txBody>
          <a:bodyPr wrap="square" rtlCol="0">
            <a:spAutoFit/>
          </a:bodyPr>
          <a:lstStyle/>
          <a:p>
            <a:pPr algn="ctr"/>
            <a:r>
              <a:rPr lang="es-CO" sz="4000" dirty="0">
                <a:latin typeface="Montserrat" panose="00000500000000000000" pitchFamily="2" charset="0"/>
              </a:rPr>
              <a:t>Jesús Necesito una vida junto a ti, señor necesito, Que tu Santo Espíritu me guíe, me </a:t>
            </a:r>
          </a:p>
          <a:p>
            <a:pPr algn="ctr"/>
            <a:r>
              <a:rPr lang="es-CO" sz="4000" dirty="0" err="1">
                <a:latin typeface="Montserrat" panose="00000500000000000000" pitchFamily="2" charset="0"/>
              </a:rPr>
              <a:t>Dicipule</a:t>
            </a:r>
            <a:r>
              <a:rPr lang="es-CO" sz="4000" dirty="0">
                <a:latin typeface="Montserrat" panose="00000500000000000000" pitchFamily="2" charset="0"/>
              </a:rPr>
              <a:t> solo tu señor tienes palabras de vida</a:t>
            </a:r>
          </a:p>
          <a:p>
            <a:pPr algn="ctr"/>
            <a:r>
              <a:rPr lang="es-CO" sz="4000" dirty="0">
                <a:latin typeface="Montserrat" panose="00000500000000000000" pitchFamily="2" charset="0"/>
              </a:rPr>
              <a:t>Eterna para mi</a:t>
            </a:r>
          </a:p>
          <a:p>
            <a:pPr algn="ctr"/>
            <a:endParaRPr lang="es-CO" sz="4000" dirty="0">
              <a:latin typeface="Montserrat" panose="00000500000000000000" pitchFamily="2" charset="0"/>
            </a:endParaRPr>
          </a:p>
        </p:txBody>
      </p:sp>
    </p:spTree>
    <p:extLst>
      <p:ext uri="{BB962C8B-B14F-4D97-AF65-F5344CB8AC3E}">
        <p14:creationId xmlns:p14="http://schemas.microsoft.com/office/powerpoint/2010/main" val="246481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253160" y="470347"/>
            <a:ext cx="10748455" cy="1200329"/>
          </a:xfrm>
          <a:prstGeom prst="rect">
            <a:avLst/>
          </a:prstGeom>
          <a:noFill/>
        </p:spPr>
        <p:txBody>
          <a:bodyPr wrap="none" rtlCol="0">
            <a:spAutoFit/>
          </a:bodyPr>
          <a:lstStyle/>
          <a:p>
            <a:r>
              <a:rPr lang="es-CO" sz="3600" dirty="0">
                <a:latin typeface="Montserrat Black" panose="00000A00000000000000" pitchFamily="2" charset="0"/>
              </a:rPr>
              <a:t>CAPITULO 1: DISCIPULADO A LA MANERA DE </a:t>
            </a:r>
          </a:p>
          <a:p>
            <a:pPr algn="ctr"/>
            <a:r>
              <a:rPr lang="es-CO" sz="3600" dirty="0">
                <a:latin typeface="Montserrat Black" panose="00000A00000000000000" pitchFamily="2" charset="0"/>
              </a:rPr>
              <a:t>JESUS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1079500" y="3152767"/>
            <a:ext cx="8503536" cy="2862322"/>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1 Tesalonicenses 2: 8 Reina-Valera 1960 (RVR1960)</a:t>
            </a:r>
          </a:p>
        </p:txBody>
      </p:sp>
      <p:sp>
        <p:nvSpPr>
          <p:cNvPr id="2" name="Rectángulo 1">
            <a:extLst>
              <a:ext uri="{FF2B5EF4-FFF2-40B4-BE49-F238E27FC236}">
                <a16:creationId xmlns:a16="http://schemas.microsoft.com/office/drawing/2014/main" id="{9F4DAF4C-1CD4-4E4B-834E-1965A650E36E}"/>
              </a:ext>
            </a:extLst>
          </p:cNvPr>
          <p:cNvSpPr/>
          <p:nvPr/>
        </p:nvSpPr>
        <p:spPr>
          <a:xfrm>
            <a:off x="322189" y="1686680"/>
            <a:ext cx="10748455" cy="1077218"/>
          </a:xfrm>
          <a:prstGeom prst="rect">
            <a:avLst/>
          </a:prstGeom>
        </p:spPr>
        <p:txBody>
          <a:bodyPr wrap="square">
            <a:spAutoFit/>
          </a:bodyPr>
          <a:lstStyle/>
          <a:p>
            <a:r>
              <a:rPr lang="es-CO" sz="3200" b="1" dirty="0"/>
              <a:t>Dios nos eligió para formar la imagen de su hijo en nosotros,</a:t>
            </a:r>
          </a:p>
          <a:p>
            <a:r>
              <a:rPr lang="es-CO" sz="3200" b="1" dirty="0"/>
              <a:t>nos eligió para ser Amigos cercanos de Cristo</a:t>
            </a:r>
            <a:endParaRPr lang="es-CO" sz="3200" dirty="0"/>
          </a:p>
        </p:txBody>
      </p:sp>
    </p:spTree>
    <p:extLst>
      <p:ext uri="{BB962C8B-B14F-4D97-AF65-F5344CB8AC3E}">
        <p14:creationId xmlns:p14="http://schemas.microsoft.com/office/powerpoint/2010/main" val="182079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94815" y="5174449"/>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608760" y="1255671"/>
            <a:ext cx="10719640" cy="4832092"/>
          </a:xfrm>
          <a:prstGeom prst="rect">
            <a:avLst/>
          </a:prstGeom>
          <a:noFill/>
        </p:spPr>
        <p:txBody>
          <a:bodyPr wrap="square" rtlCol="0">
            <a:spAutoFit/>
          </a:bodyPr>
          <a:lstStyle/>
          <a:p>
            <a:r>
              <a:rPr lang="es-CO" sz="2800" b="1" dirty="0"/>
              <a:t>Jesús era el maestro de sus discípulos. </a:t>
            </a:r>
            <a:endParaRPr lang="es-CO" sz="2800" dirty="0"/>
          </a:p>
          <a:p>
            <a:pPr marL="457200" indent="-457200">
              <a:buFont typeface="Arial" panose="020B0604020202020204" pitchFamily="34" charset="0"/>
              <a:buChar char="•"/>
            </a:pPr>
            <a:r>
              <a:rPr lang="es-CO" sz="2800" dirty="0"/>
              <a:t>Enseñaba</a:t>
            </a:r>
          </a:p>
          <a:p>
            <a:pPr marL="457200" indent="-457200">
              <a:buFont typeface="Arial" panose="020B0604020202020204" pitchFamily="34" charset="0"/>
              <a:buChar char="•"/>
            </a:pPr>
            <a:r>
              <a:rPr lang="es-CO" sz="2800" dirty="0"/>
              <a:t>Sanaba</a:t>
            </a:r>
          </a:p>
          <a:p>
            <a:pPr marL="457200" indent="-457200">
              <a:buFont typeface="Arial" panose="020B0604020202020204" pitchFamily="34" charset="0"/>
              <a:buChar char="•"/>
            </a:pPr>
            <a:r>
              <a:rPr lang="es-CO" sz="2800" dirty="0"/>
              <a:t>Echaba fuera demonios </a:t>
            </a:r>
          </a:p>
          <a:p>
            <a:pPr marL="457200" indent="-457200">
              <a:buFont typeface="Arial" panose="020B0604020202020204" pitchFamily="34" charset="0"/>
              <a:buChar char="•"/>
            </a:pPr>
            <a:r>
              <a:rPr lang="es-CO" sz="2800" dirty="0"/>
              <a:t>Hablaba a publicanos y pecadores, ellos lo buscaban para oírle</a:t>
            </a:r>
          </a:p>
          <a:p>
            <a:pPr marL="457200" indent="-457200">
              <a:buFont typeface="Arial" panose="020B0604020202020204" pitchFamily="34" charset="0"/>
              <a:buChar char="•"/>
            </a:pPr>
            <a:r>
              <a:rPr lang="es-CO" sz="2800" dirty="0"/>
              <a:t>Confrontaba con la verdad</a:t>
            </a:r>
          </a:p>
          <a:p>
            <a:pPr marL="457200" indent="-457200">
              <a:buFont typeface="Arial" panose="020B0604020202020204" pitchFamily="34" charset="0"/>
              <a:buChar char="•"/>
            </a:pPr>
            <a:r>
              <a:rPr lang="es-CO" sz="2800" dirty="0"/>
              <a:t>Habló aparentemente fuerte a las personas </a:t>
            </a:r>
          </a:p>
          <a:p>
            <a:pPr marL="457200" indent="-457200">
              <a:buFont typeface="Arial" panose="020B0604020202020204" pitchFamily="34" charset="0"/>
              <a:buChar char="•"/>
            </a:pPr>
            <a:r>
              <a:rPr lang="es-CO" sz="2800" dirty="0"/>
              <a:t>Hablaba de su gracia inmerecida (Salvación del Espíritu santo)</a:t>
            </a:r>
          </a:p>
          <a:p>
            <a:pPr marL="457200" indent="-457200">
              <a:buFont typeface="Arial" panose="020B0604020202020204" pitchFamily="34" charset="0"/>
              <a:buChar char="•"/>
            </a:pPr>
            <a:r>
              <a:rPr lang="es-CO" sz="2800" dirty="0"/>
              <a:t>Actuaba como un labrador que pone el arado y remueve la tierra</a:t>
            </a:r>
          </a:p>
          <a:p>
            <a:pPr marL="457200" indent="-457200">
              <a:buFont typeface="Arial" panose="020B0604020202020204" pitchFamily="34" charset="0"/>
              <a:buChar char="•"/>
            </a:pPr>
            <a:r>
              <a:rPr lang="es-CO" sz="2800" dirty="0"/>
              <a:t>Era un sembrador de semillas de oro</a:t>
            </a:r>
          </a:p>
          <a:p>
            <a:pPr marL="457200" indent="-457200">
              <a:buFont typeface="Arial" panose="020B0604020202020204" pitchFamily="34" charset="0"/>
              <a:buChar char="•"/>
            </a:pPr>
            <a:r>
              <a:rPr lang="es-CO" sz="2800" dirty="0"/>
              <a:t>Alimentaba a sus discípulos con la verdad. </a:t>
            </a:r>
          </a:p>
        </p:txBody>
      </p:sp>
      <p:sp>
        <p:nvSpPr>
          <p:cNvPr id="9" name="CuadroTexto 8">
            <a:extLst>
              <a:ext uri="{FF2B5EF4-FFF2-40B4-BE49-F238E27FC236}">
                <a16:creationId xmlns:a16="http://schemas.microsoft.com/office/drawing/2014/main" id="{93636F25-3574-411C-9575-090F444E6380}"/>
              </a:ext>
            </a:extLst>
          </p:cNvPr>
          <p:cNvSpPr txBox="1"/>
          <p:nvPr/>
        </p:nvSpPr>
        <p:spPr>
          <a:xfrm>
            <a:off x="253160" y="470347"/>
            <a:ext cx="10748455" cy="1200329"/>
          </a:xfrm>
          <a:prstGeom prst="rect">
            <a:avLst/>
          </a:prstGeom>
          <a:noFill/>
        </p:spPr>
        <p:txBody>
          <a:bodyPr wrap="none" rtlCol="0">
            <a:spAutoFit/>
          </a:bodyPr>
          <a:lstStyle/>
          <a:p>
            <a:r>
              <a:rPr lang="es-CO" sz="3600" dirty="0">
                <a:latin typeface="Montserrat Black" panose="00000A00000000000000" pitchFamily="2" charset="0"/>
              </a:rPr>
              <a:t>CAPITULO 1: DISCIPULADO A LA MANERA DE </a:t>
            </a:r>
          </a:p>
          <a:p>
            <a:pPr algn="r"/>
            <a:r>
              <a:rPr lang="es-CO" sz="3600" dirty="0">
                <a:latin typeface="Montserrat Black" panose="00000A00000000000000" pitchFamily="2" charset="0"/>
              </a:rPr>
              <a:t>JESUS</a:t>
            </a:r>
          </a:p>
        </p:txBody>
      </p:sp>
    </p:spTree>
    <p:extLst>
      <p:ext uri="{BB962C8B-B14F-4D97-AF65-F5344CB8AC3E}">
        <p14:creationId xmlns:p14="http://schemas.microsoft.com/office/powerpoint/2010/main" val="60487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69557" y="2687191"/>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510060" y="1368306"/>
            <a:ext cx="10719640" cy="5693866"/>
          </a:xfrm>
          <a:prstGeom prst="rect">
            <a:avLst/>
          </a:prstGeom>
          <a:noFill/>
        </p:spPr>
        <p:txBody>
          <a:bodyPr wrap="square" rtlCol="0">
            <a:spAutoFit/>
          </a:bodyPr>
          <a:lstStyle/>
          <a:p>
            <a:pPr marL="457200" indent="-457200">
              <a:buFont typeface="Arial" panose="020B0604020202020204" pitchFamily="34" charset="0"/>
              <a:buChar char="•"/>
            </a:pPr>
            <a:r>
              <a:rPr lang="es-CO" sz="2800" dirty="0"/>
              <a:t>Hablaba en secreto de las parábolas con sus amigos más cercanos</a:t>
            </a:r>
          </a:p>
          <a:p>
            <a:pPr marL="457200" indent="-457200">
              <a:buFont typeface="Arial" panose="020B0604020202020204" pitchFamily="34" charset="0"/>
              <a:buChar char="•"/>
            </a:pPr>
            <a:r>
              <a:rPr lang="es-CO" sz="2800" dirty="0"/>
              <a:t>Se mostro como Dios en la transfiguración y en la resurrección a sus discípulos más cercanos convirtiéndolos </a:t>
            </a:r>
          </a:p>
          <a:p>
            <a:pPr marL="457200" indent="-457200">
              <a:buFont typeface="Arial" panose="020B0604020202020204" pitchFamily="34" charset="0"/>
              <a:buChar char="•"/>
            </a:pPr>
            <a:r>
              <a:rPr lang="es-CO" sz="2800" dirty="0"/>
              <a:t>Sus discípulos se convirtieron en sus amigos verdaderos. </a:t>
            </a:r>
          </a:p>
          <a:p>
            <a:endParaRPr lang="es-CO" sz="2800" dirty="0"/>
          </a:p>
          <a:p>
            <a:r>
              <a:rPr lang="es-CO" sz="2800" dirty="0"/>
              <a:t>Esto que hizo Jesús es discipular; </a:t>
            </a:r>
          </a:p>
          <a:p>
            <a:pPr marL="457200" indent="-457200">
              <a:buFont typeface="Arial" panose="020B0604020202020204" pitchFamily="34" charset="0"/>
              <a:buChar char="•"/>
            </a:pPr>
            <a:r>
              <a:rPr lang="es-CO" sz="2800" dirty="0"/>
              <a:t>Actualmente vemos en las iglesias que se ha malentendido el discipulado de Jesús porque hemos creído que discipular básicamente consiste en enseñar un cuerpo de doctrinas y otras veces en enseñar la aplicación de esa doctrina cuando en realidad discipular a una persona es mucho más que eso, es un proceso a lo largo de toda la vida</a:t>
            </a:r>
          </a:p>
          <a:p>
            <a:r>
              <a:rPr lang="es-CO" sz="2800" dirty="0"/>
              <a:t> </a:t>
            </a:r>
          </a:p>
        </p:txBody>
      </p:sp>
      <p:sp>
        <p:nvSpPr>
          <p:cNvPr id="9" name="CuadroTexto 8">
            <a:extLst>
              <a:ext uri="{FF2B5EF4-FFF2-40B4-BE49-F238E27FC236}">
                <a16:creationId xmlns:a16="http://schemas.microsoft.com/office/drawing/2014/main" id="{93B265D6-4AE7-4745-BFD9-EF03E0AD3DCA}"/>
              </a:ext>
            </a:extLst>
          </p:cNvPr>
          <p:cNvSpPr txBox="1"/>
          <p:nvPr/>
        </p:nvSpPr>
        <p:spPr>
          <a:xfrm>
            <a:off x="481245" y="238798"/>
            <a:ext cx="10748455" cy="1200329"/>
          </a:xfrm>
          <a:prstGeom prst="rect">
            <a:avLst/>
          </a:prstGeom>
          <a:noFill/>
        </p:spPr>
        <p:txBody>
          <a:bodyPr wrap="none" rtlCol="0">
            <a:spAutoFit/>
          </a:bodyPr>
          <a:lstStyle/>
          <a:p>
            <a:pPr algn="r"/>
            <a:r>
              <a:rPr lang="es-CO" sz="3600" dirty="0">
                <a:latin typeface="Montserrat Black" panose="00000A00000000000000" pitchFamily="2" charset="0"/>
              </a:rPr>
              <a:t>CAPITULO 1: DISCIPULADO A LA MANERA DE </a:t>
            </a:r>
          </a:p>
          <a:p>
            <a:pPr algn="r"/>
            <a:r>
              <a:rPr lang="es-CO" sz="3600" dirty="0">
                <a:latin typeface="Montserrat Black" panose="00000A00000000000000" pitchFamily="2" charset="0"/>
              </a:rPr>
              <a:t>JESUS</a:t>
            </a:r>
          </a:p>
        </p:txBody>
      </p:sp>
    </p:spTree>
    <p:extLst>
      <p:ext uri="{BB962C8B-B14F-4D97-AF65-F5344CB8AC3E}">
        <p14:creationId xmlns:p14="http://schemas.microsoft.com/office/powerpoint/2010/main" val="237667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38586" y="488410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253160" y="470347"/>
            <a:ext cx="10748455" cy="1200329"/>
          </a:xfrm>
          <a:prstGeom prst="rect">
            <a:avLst/>
          </a:prstGeom>
          <a:noFill/>
        </p:spPr>
        <p:txBody>
          <a:bodyPr wrap="none" rtlCol="0">
            <a:spAutoFit/>
          </a:bodyPr>
          <a:lstStyle/>
          <a:p>
            <a:r>
              <a:rPr lang="es-CO" sz="3600" dirty="0">
                <a:latin typeface="Montserrat Black" panose="00000A00000000000000" pitchFamily="2" charset="0"/>
              </a:rPr>
              <a:t>CAPITULO 1: DISCIPULADO A LA MANERA DE </a:t>
            </a:r>
          </a:p>
          <a:p>
            <a:pPr algn="ctr"/>
            <a:r>
              <a:rPr lang="es-CO" sz="3600" dirty="0">
                <a:latin typeface="Montserrat Black" panose="00000A00000000000000" pitchFamily="2" charset="0"/>
              </a:rPr>
              <a:t>JESUS</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990600" y="3232482"/>
            <a:ext cx="8503536" cy="1015663"/>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1 Corintios 12:23-27</a:t>
            </a:r>
          </a:p>
        </p:txBody>
      </p:sp>
      <p:sp>
        <p:nvSpPr>
          <p:cNvPr id="2" name="Rectángulo 1">
            <a:extLst>
              <a:ext uri="{FF2B5EF4-FFF2-40B4-BE49-F238E27FC236}">
                <a16:creationId xmlns:a16="http://schemas.microsoft.com/office/drawing/2014/main" id="{9F4DAF4C-1CD4-4E4B-834E-1965A650E36E}"/>
              </a:ext>
            </a:extLst>
          </p:cNvPr>
          <p:cNvSpPr/>
          <p:nvPr/>
        </p:nvSpPr>
        <p:spPr>
          <a:xfrm>
            <a:off x="322189" y="1686680"/>
            <a:ext cx="10748455" cy="1077218"/>
          </a:xfrm>
          <a:prstGeom prst="rect">
            <a:avLst/>
          </a:prstGeom>
        </p:spPr>
        <p:txBody>
          <a:bodyPr wrap="square">
            <a:spAutoFit/>
          </a:bodyPr>
          <a:lstStyle/>
          <a:p>
            <a:r>
              <a:rPr lang="es-CO" sz="3200" b="1" dirty="0"/>
              <a:t>Dios nos eligió para formar la imagen de su hijo en nosotros,</a:t>
            </a:r>
          </a:p>
          <a:p>
            <a:r>
              <a:rPr lang="es-CO" sz="3200" b="1" dirty="0"/>
              <a:t>nos eligió para ser Amigos cercanos de Cristo</a:t>
            </a:r>
            <a:endParaRPr lang="es-CO" sz="3200" dirty="0"/>
          </a:p>
        </p:txBody>
      </p:sp>
      <p:sp>
        <p:nvSpPr>
          <p:cNvPr id="3" name="Rectángulo 2">
            <a:extLst>
              <a:ext uri="{FF2B5EF4-FFF2-40B4-BE49-F238E27FC236}">
                <a16:creationId xmlns:a16="http://schemas.microsoft.com/office/drawing/2014/main" id="{6ABBB61E-4149-4166-AB79-4CB1E00D6248}"/>
              </a:ext>
            </a:extLst>
          </p:cNvPr>
          <p:cNvSpPr/>
          <p:nvPr/>
        </p:nvSpPr>
        <p:spPr>
          <a:xfrm>
            <a:off x="990600" y="4173467"/>
            <a:ext cx="8953500" cy="923330"/>
          </a:xfrm>
          <a:prstGeom prst="rect">
            <a:avLst/>
          </a:prstGeom>
        </p:spPr>
        <p:txBody>
          <a:bodyPr wrap="square">
            <a:spAutoFit/>
          </a:bodyPr>
          <a:lstStyle/>
          <a:p>
            <a:r>
              <a:rPr lang="es-CO" b="1" baseline="30000" dirty="0">
                <a:solidFill>
                  <a:srgbClr val="000000"/>
                </a:solidFill>
                <a:latin typeface="Arial" panose="020B0604020202020204" pitchFamily="34" charset="0"/>
              </a:rPr>
              <a:t> 26 </a:t>
            </a:r>
            <a:r>
              <a:rPr lang="es-CO" dirty="0">
                <a:solidFill>
                  <a:srgbClr val="000000"/>
                </a:solidFill>
                <a:latin typeface="Helvetica Neue"/>
              </a:rPr>
              <a:t>Y si un miembro sufre, todos los miembros sufren con él; </a:t>
            </a:r>
            <a:r>
              <a:rPr lang="es-CO" i="1" dirty="0">
                <a:solidFill>
                  <a:srgbClr val="000000"/>
                </a:solidFill>
                <a:latin typeface="Helvetica Neue"/>
              </a:rPr>
              <a:t>y</a:t>
            </a:r>
            <a:r>
              <a:rPr lang="es-CO" dirty="0">
                <a:solidFill>
                  <a:srgbClr val="000000"/>
                </a:solidFill>
                <a:latin typeface="Helvetica Neue"/>
              </a:rPr>
              <a:t> si </a:t>
            </a:r>
            <a:r>
              <a:rPr lang="es-CO" i="1" dirty="0">
                <a:solidFill>
                  <a:srgbClr val="000000"/>
                </a:solidFill>
                <a:latin typeface="Helvetica Neue"/>
              </a:rPr>
              <a:t>un</a:t>
            </a:r>
            <a:r>
              <a:rPr lang="es-CO" dirty="0">
                <a:solidFill>
                  <a:srgbClr val="000000"/>
                </a:solidFill>
                <a:latin typeface="Helvetica Neue"/>
              </a:rPr>
              <a:t> miembro es honrado</a:t>
            </a:r>
            <a:r>
              <a:rPr lang="es-CO" baseline="30000" dirty="0">
                <a:solidFill>
                  <a:srgbClr val="000000"/>
                </a:solidFill>
                <a:latin typeface="Helvetica Neue"/>
              </a:rPr>
              <a:t>[</a:t>
            </a:r>
            <a:r>
              <a:rPr lang="es-CO" baseline="30000" dirty="0">
                <a:solidFill>
                  <a:srgbClr val="B34B2C"/>
                </a:solidFill>
                <a:latin typeface="Helvetica Neue"/>
                <a:hlinkClick r:id="rId3" tooltip="See footnote m"/>
              </a:rPr>
              <a:t>m</a:t>
            </a:r>
            <a:r>
              <a:rPr lang="es-CO" baseline="30000" dirty="0">
                <a:solidFill>
                  <a:srgbClr val="000000"/>
                </a:solidFill>
                <a:latin typeface="Helvetica Neue"/>
              </a:rPr>
              <a:t>]</a:t>
            </a:r>
            <a:r>
              <a:rPr lang="es-CO" dirty="0">
                <a:solidFill>
                  <a:srgbClr val="000000"/>
                </a:solidFill>
                <a:latin typeface="Helvetica Neue"/>
              </a:rPr>
              <a:t>, todos los miembros se regocijan con él. </a:t>
            </a:r>
            <a:r>
              <a:rPr lang="es-CO" b="1" baseline="30000" dirty="0">
                <a:solidFill>
                  <a:srgbClr val="000000"/>
                </a:solidFill>
                <a:latin typeface="Arial" panose="020B0604020202020204" pitchFamily="34" charset="0"/>
              </a:rPr>
              <a:t>27 </a:t>
            </a:r>
            <a:r>
              <a:rPr lang="es-CO" dirty="0">
                <a:solidFill>
                  <a:srgbClr val="000000"/>
                </a:solidFill>
                <a:latin typeface="Helvetica Neue"/>
              </a:rPr>
              <a:t>Ahora bien, vosotros sois el cuerpo de Cristo, y </a:t>
            </a:r>
            <a:r>
              <a:rPr lang="es-CO" i="1" dirty="0">
                <a:solidFill>
                  <a:srgbClr val="000000"/>
                </a:solidFill>
                <a:latin typeface="Helvetica Neue"/>
              </a:rPr>
              <a:t>cada uno</a:t>
            </a:r>
            <a:r>
              <a:rPr lang="es-CO" dirty="0">
                <a:solidFill>
                  <a:srgbClr val="000000"/>
                </a:solidFill>
                <a:latin typeface="Helvetica Neue"/>
              </a:rPr>
              <a:t> individualmente un miembro de él.</a:t>
            </a:r>
            <a:endParaRPr lang="es-CO" dirty="0"/>
          </a:p>
        </p:txBody>
      </p:sp>
    </p:spTree>
    <p:extLst>
      <p:ext uri="{BB962C8B-B14F-4D97-AF65-F5344CB8AC3E}">
        <p14:creationId xmlns:p14="http://schemas.microsoft.com/office/powerpoint/2010/main" val="341724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5124" y="4987550"/>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799260" y="2152569"/>
            <a:ext cx="10719640" cy="3416320"/>
          </a:xfrm>
          <a:prstGeom prst="rect">
            <a:avLst/>
          </a:prstGeom>
          <a:noFill/>
        </p:spPr>
        <p:txBody>
          <a:bodyPr wrap="square" rtlCol="0">
            <a:spAutoFit/>
          </a:bodyPr>
          <a:lstStyle/>
          <a:p>
            <a:r>
              <a:rPr lang="es-CO" sz="3600" dirty="0"/>
              <a:t>Discipular a alguien es ayudar a esa persona a que de manera unánime su vida se forme frente el carácter de Cristo, por esto cada cosa que se hace de manera intencional permite ir formando el carácter de Cristo en Nosotros. </a:t>
            </a:r>
          </a:p>
          <a:p>
            <a:r>
              <a:rPr lang="es-CO" sz="3600" dirty="0"/>
              <a:t> </a:t>
            </a:r>
          </a:p>
        </p:txBody>
      </p:sp>
      <p:sp>
        <p:nvSpPr>
          <p:cNvPr id="9" name="CuadroTexto 8">
            <a:extLst>
              <a:ext uri="{FF2B5EF4-FFF2-40B4-BE49-F238E27FC236}">
                <a16:creationId xmlns:a16="http://schemas.microsoft.com/office/drawing/2014/main" id="{E5C4ED3A-AE99-403F-9A81-E4810F908EE2}"/>
              </a:ext>
            </a:extLst>
          </p:cNvPr>
          <p:cNvSpPr txBox="1"/>
          <p:nvPr/>
        </p:nvSpPr>
        <p:spPr>
          <a:xfrm>
            <a:off x="253160" y="470347"/>
            <a:ext cx="10748455" cy="1200329"/>
          </a:xfrm>
          <a:prstGeom prst="rect">
            <a:avLst/>
          </a:prstGeom>
          <a:noFill/>
        </p:spPr>
        <p:txBody>
          <a:bodyPr wrap="none" rtlCol="0">
            <a:spAutoFit/>
          </a:bodyPr>
          <a:lstStyle/>
          <a:p>
            <a:r>
              <a:rPr lang="es-CO" sz="3600" dirty="0">
                <a:latin typeface="Montserrat Black" panose="00000A00000000000000" pitchFamily="2" charset="0"/>
              </a:rPr>
              <a:t>CAPITULO 1: DISCIPULADO A LA MANERA DE </a:t>
            </a:r>
          </a:p>
          <a:p>
            <a:pPr algn="ctr"/>
            <a:r>
              <a:rPr lang="es-CO" sz="3600" dirty="0">
                <a:latin typeface="Montserrat Black" panose="00000A00000000000000" pitchFamily="2" charset="0"/>
              </a:rPr>
              <a:t>JESUS</a:t>
            </a:r>
          </a:p>
        </p:txBody>
      </p:sp>
    </p:spTree>
    <p:extLst>
      <p:ext uri="{BB962C8B-B14F-4D97-AF65-F5344CB8AC3E}">
        <p14:creationId xmlns:p14="http://schemas.microsoft.com/office/powerpoint/2010/main" val="238983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41300"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69557" y="4976791"/>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736180" y="2114469"/>
            <a:ext cx="10719640" cy="2862322"/>
          </a:xfrm>
          <a:prstGeom prst="rect">
            <a:avLst/>
          </a:prstGeom>
          <a:noFill/>
        </p:spPr>
        <p:txBody>
          <a:bodyPr wrap="square" rtlCol="0">
            <a:spAutoFit/>
          </a:bodyPr>
          <a:lstStyle/>
          <a:p>
            <a:r>
              <a:rPr lang="es-CO" sz="3600" dirty="0"/>
              <a:t>El discipulado verdadero se hace de la manera como Cristo lo hizo no solamente enseñó el evangelio, no solamente vivió el evangelio, no solamente construyo Discípulos/Amigos solidos, sino que eventualmente fue y entregó su vida por todos nosotros. </a:t>
            </a:r>
          </a:p>
        </p:txBody>
      </p:sp>
      <p:sp>
        <p:nvSpPr>
          <p:cNvPr id="9" name="CuadroTexto 8">
            <a:extLst>
              <a:ext uri="{FF2B5EF4-FFF2-40B4-BE49-F238E27FC236}">
                <a16:creationId xmlns:a16="http://schemas.microsoft.com/office/drawing/2014/main" id="{48ECD706-4892-4C2D-A9FA-FF542F6199C2}"/>
              </a:ext>
            </a:extLst>
          </p:cNvPr>
          <p:cNvSpPr txBox="1"/>
          <p:nvPr/>
        </p:nvSpPr>
        <p:spPr>
          <a:xfrm>
            <a:off x="253160" y="470347"/>
            <a:ext cx="10748455" cy="1200329"/>
          </a:xfrm>
          <a:prstGeom prst="rect">
            <a:avLst/>
          </a:prstGeom>
          <a:noFill/>
        </p:spPr>
        <p:txBody>
          <a:bodyPr wrap="none" rtlCol="0">
            <a:spAutoFit/>
          </a:bodyPr>
          <a:lstStyle/>
          <a:p>
            <a:r>
              <a:rPr lang="es-CO" sz="3600" dirty="0">
                <a:latin typeface="Montserrat Black" panose="00000A00000000000000" pitchFamily="2" charset="0"/>
              </a:rPr>
              <a:t>CAPITULO 1: DISCIPULADO A LA MANERA DE </a:t>
            </a:r>
          </a:p>
          <a:p>
            <a:pPr algn="ctr"/>
            <a:r>
              <a:rPr lang="es-CO" sz="3600" dirty="0">
                <a:latin typeface="Montserrat Black" panose="00000A00000000000000" pitchFamily="2" charset="0"/>
              </a:rPr>
              <a:t>JESUS</a:t>
            </a:r>
          </a:p>
        </p:txBody>
      </p:sp>
    </p:spTree>
    <p:extLst>
      <p:ext uri="{BB962C8B-B14F-4D97-AF65-F5344CB8AC3E}">
        <p14:creationId xmlns:p14="http://schemas.microsoft.com/office/powerpoint/2010/main" val="95478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8" name="CuadroTexto 7">
            <a:extLst>
              <a:ext uri="{FF2B5EF4-FFF2-40B4-BE49-F238E27FC236}">
                <a16:creationId xmlns:a16="http://schemas.microsoft.com/office/drawing/2014/main" id="{31B5871E-0DDE-4066-9199-F692AB0085F6}"/>
              </a:ext>
            </a:extLst>
          </p:cNvPr>
          <p:cNvSpPr txBox="1"/>
          <p:nvPr/>
        </p:nvSpPr>
        <p:spPr>
          <a:xfrm>
            <a:off x="799260" y="1758869"/>
            <a:ext cx="10719640" cy="3970318"/>
          </a:xfrm>
          <a:prstGeom prst="rect">
            <a:avLst/>
          </a:prstGeom>
          <a:noFill/>
        </p:spPr>
        <p:txBody>
          <a:bodyPr wrap="square" rtlCol="0">
            <a:spAutoFit/>
          </a:bodyPr>
          <a:lstStyle/>
          <a:p>
            <a:r>
              <a:rPr lang="es-CO" sz="3600" b="1" dirty="0"/>
              <a:t>El verdadero Discipulado contiene estos tres principios</a:t>
            </a:r>
            <a:endParaRPr lang="es-CO" sz="3600" dirty="0"/>
          </a:p>
          <a:p>
            <a:pPr marL="457200" lvl="0" indent="-457200">
              <a:buFont typeface="Arial" panose="020B0604020202020204" pitchFamily="34" charset="0"/>
              <a:buChar char="•"/>
            </a:pPr>
            <a:r>
              <a:rPr lang="es-CO" sz="3600" dirty="0"/>
              <a:t>Compartimos el evangelio (Conocimiento)</a:t>
            </a:r>
          </a:p>
          <a:p>
            <a:pPr marL="457200" lvl="0" indent="-457200">
              <a:buFont typeface="Arial" panose="020B0604020202020204" pitchFamily="34" charset="0"/>
              <a:buChar char="•"/>
            </a:pPr>
            <a:r>
              <a:rPr lang="es-CO" sz="3600" dirty="0"/>
              <a:t>Compartimos nuestra propia vida (Amistad Cercana)</a:t>
            </a:r>
          </a:p>
          <a:p>
            <a:pPr marL="457200" lvl="0" indent="-457200">
              <a:buFont typeface="Arial" panose="020B0604020202020204" pitchFamily="34" charset="0"/>
              <a:buChar char="•"/>
            </a:pPr>
            <a:r>
              <a:rPr lang="es-CO" sz="3600" dirty="0"/>
              <a:t>Compartimos el amor (Amor de Dios)</a:t>
            </a:r>
          </a:p>
          <a:p>
            <a:pPr marL="457200" lvl="0" indent="-457200">
              <a:buFont typeface="Arial" panose="020B0604020202020204" pitchFamily="34" charset="0"/>
              <a:buChar char="•"/>
            </a:pPr>
            <a:r>
              <a:rPr lang="es-CO" sz="3600" dirty="0"/>
              <a:t>Nos conectamos con El – Crecemos con El – Discipulados con El </a:t>
            </a:r>
          </a:p>
          <a:p>
            <a:r>
              <a:rPr lang="es-CO" sz="3600" dirty="0"/>
              <a:t> </a:t>
            </a:r>
          </a:p>
        </p:txBody>
      </p:sp>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10748455" cy="1200329"/>
          </a:xfrm>
          <a:prstGeom prst="rect">
            <a:avLst/>
          </a:prstGeom>
          <a:noFill/>
        </p:spPr>
        <p:txBody>
          <a:bodyPr wrap="none" rtlCol="0">
            <a:spAutoFit/>
          </a:bodyPr>
          <a:lstStyle/>
          <a:p>
            <a:r>
              <a:rPr lang="es-CO" sz="3600" dirty="0">
                <a:latin typeface="Montserrat Black" panose="00000A00000000000000" pitchFamily="2" charset="0"/>
              </a:rPr>
              <a:t>CAPITULO 1: DISCIPULADO A LA MANERA DE </a:t>
            </a:r>
          </a:p>
          <a:p>
            <a:pPr algn="ctr"/>
            <a:r>
              <a:rPr lang="es-CO" sz="3600" dirty="0">
                <a:latin typeface="Montserrat Black" panose="00000A00000000000000" pitchFamily="2" charset="0"/>
              </a:rPr>
              <a:t>JESUS</a:t>
            </a:r>
          </a:p>
        </p:txBody>
      </p:sp>
    </p:spTree>
    <p:extLst>
      <p:ext uri="{BB962C8B-B14F-4D97-AF65-F5344CB8AC3E}">
        <p14:creationId xmlns:p14="http://schemas.microsoft.com/office/powerpoint/2010/main" val="423082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6724" y="4907276"/>
            <a:ext cx="1664116" cy="1643822"/>
          </a:xfrm>
          <a:prstGeom prst="rect">
            <a:avLst/>
          </a:prstGeom>
        </p:spPr>
      </p:pic>
      <p:sp>
        <p:nvSpPr>
          <p:cNvPr id="9" name="CuadroTexto 8">
            <a:extLst>
              <a:ext uri="{FF2B5EF4-FFF2-40B4-BE49-F238E27FC236}">
                <a16:creationId xmlns:a16="http://schemas.microsoft.com/office/drawing/2014/main" id="{1762F38C-BCA6-4EF5-8796-73FE38C67CBD}"/>
              </a:ext>
            </a:extLst>
          </p:cNvPr>
          <p:cNvSpPr txBox="1"/>
          <p:nvPr/>
        </p:nvSpPr>
        <p:spPr>
          <a:xfrm>
            <a:off x="253160" y="470347"/>
            <a:ext cx="7130478" cy="646331"/>
          </a:xfrm>
          <a:prstGeom prst="rect">
            <a:avLst/>
          </a:prstGeom>
          <a:noFill/>
        </p:spPr>
        <p:txBody>
          <a:bodyPr wrap="none" rtlCol="0">
            <a:spAutoFit/>
          </a:bodyPr>
          <a:lstStyle/>
          <a:p>
            <a:r>
              <a:rPr lang="es-CO" sz="3600" dirty="0">
                <a:latin typeface="Montserrat Black" panose="00000A00000000000000" pitchFamily="2" charset="0"/>
              </a:rPr>
              <a:t>PREGUNTAS GENERADORAS </a:t>
            </a:r>
          </a:p>
        </p:txBody>
      </p:sp>
      <p:sp>
        <p:nvSpPr>
          <p:cNvPr id="7" name="CuadroTexto 6">
            <a:extLst>
              <a:ext uri="{FF2B5EF4-FFF2-40B4-BE49-F238E27FC236}">
                <a16:creationId xmlns:a16="http://schemas.microsoft.com/office/drawing/2014/main" id="{BD26D2BA-24E3-4A40-BBD2-C74FD0A5AB35}"/>
              </a:ext>
            </a:extLst>
          </p:cNvPr>
          <p:cNvSpPr txBox="1"/>
          <p:nvPr/>
        </p:nvSpPr>
        <p:spPr>
          <a:xfrm>
            <a:off x="768393" y="2115524"/>
            <a:ext cx="9351031" cy="2308324"/>
          </a:xfrm>
          <a:prstGeom prst="rect">
            <a:avLst/>
          </a:prstGeom>
          <a:noFill/>
        </p:spPr>
        <p:txBody>
          <a:bodyPr wrap="square" rtlCol="0">
            <a:spAutoFit/>
          </a:bodyPr>
          <a:lstStyle/>
          <a:p>
            <a:r>
              <a:rPr lang="es-CO" sz="4800" dirty="0">
                <a:solidFill>
                  <a:schemeClr val="bg1">
                    <a:lumMod val="50000"/>
                  </a:schemeClr>
                </a:solidFill>
                <a:latin typeface="Montserrat Black" panose="00000A00000000000000" pitchFamily="2" charset="0"/>
              </a:rPr>
              <a:t>¿DE QUE MANERA PUEDO FORTALECER MI </a:t>
            </a:r>
          </a:p>
          <a:p>
            <a:r>
              <a:rPr lang="es-CO" sz="4800" dirty="0">
                <a:solidFill>
                  <a:schemeClr val="bg1">
                    <a:lumMod val="50000"/>
                  </a:schemeClr>
                </a:solidFill>
                <a:latin typeface="Montserrat Black" panose="00000A00000000000000" pitchFamily="2" charset="0"/>
              </a:rPr>
              <a:t>RELACIÓN CON DIOS?</a:t>
            </a:r>
          </a:p>
        </p:txBody>
      </p:sp>
    </p:spTree>
    <p:extLst>
      <p:ext uri="{BB962C8B-B14F-4D97-AF65-F5344CB8AC3E}">
        <p14:creationId xmlns:p14="http://schemas.microsoft.com/office/powerpoint/2010/main" val="5212262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530</Words>
  <Application>Microsoft Office PowerPoint</Application>
  <PresentationFormat>Panorámica</PresentationFormat>
  <Paragraphs>64</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Helvetica Neue</vt:lpstr>
      <vt:lpstr>Montserrat</vt:lpstr>
      <vt:lpstr>Montserrat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Yusef Gonzalez</dc:creator>
  <cp:lastModifiedBy>Yusef Gonzalez</cp:lastModifiedBy>
  <cp:revision>12</cp:revision>
  <dcterms:created xsi:type="dcterms:W3CDTF">2018-06-16T01:50:54Z</dcterms:created>
  <dcterms:modified xsi:type="dcterms:W3CDTF">2018-07-10T20:57:38Z</dcterms:modified>
</cp:coreProperties>
</file>